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3" r:id="rId12"/>
    <p:sldId id="274" r:id="rId13"/>
    <p:sldId id="275" r:id="rId14"/>
    <p:sldId id="272" r:id="rId15"/>
    <p:sldId id="268" r:id="rId16"/>
    <p:sldId id="276" r:id="rId17"/>
    <p:sldId id="270" r:id="rId18"/>
    <p:sldId id="271" r:id="rId19"/>
  </p:sldIdLst>
  <p:sldSz cx="18288000" cy="10287000"/>
  <p:notesSz cx="6858000" cy="9144000"/>
  <p:embeddedFontLst>
    <p:embeddedFont>
      <p:font typeface="Architype Aubette" panose="020B0604020202020204" charset="0"/>
      <p:regular r:id="rId20"/>
    </p:embeddedFont>
    <p:embeddedFont>
      <p:font typeface="Canva Sans" panose="020B0604020202020204" charset="0"/>
      <p:regular r:id="rId21"/>
    </p:embeddedFont>
    <p:embeddedFont>
      <p:font typeface="Canva Sans Bold" panose="020B0604020202020204" charset="0"/>
      <p:regular r:id="rId22"/>
    </p:embeddedFont>
    <p:embeddedFont>
      <p:font typeface="Clear Sans" panose="020B0604020202020204" charset="0"/>
      <p:regular r:id="rId23"/>
    </p:embeddedFont>
    <p:embeddedFont>
      <p:font typeface="Clear Sans Bold" panose="020B0604020202020204" charset="0"/>
      <p:regular r:id="rId24"/>
    </p:embeddedFont>
    <p:embeddedFont>
      <p:font typeface="Playfair Display" panose="00000500000000000000" pitchFamily="2" charset="0"/>
      <p:regular r:id="rId25"/>
      <p:bold r:id="rId26"/>
      <p:italic r:id="rId27"/>
      <p:boldItalic r:id="rId28"/>
    </p:embeddedFont>
    <p:embeddedFont>
      <p:font typeface="Playfair Display Bold" panose="00000800000000000000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646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gif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4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24.png"/><Relationship Id="rId9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4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hyperlink" Target="https://youtu.be/95ovIJ3dsN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hyperlink" Target="https://youtu.be/95ovIJ3dsN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9.sv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gif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9.sv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gif"/><Relationship Id="rId10" Type="http://schemas.openxmlformats.org/officeDocument/2006/relationships/image" Target="../media/image4.png"/><Relationship Id="rId4" Type="http://schemas.openxmlformats.org/officeDocument/2006/relationships/image" Target="../media/image2.gif"/><Relationship Id="rId9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2.png"/><Relationship Id="rId5" Type="http://schemas.openxmlformats.org/officeDocument/2006/relationships/image" Target="../media/image8.png"/><Relationship Id="rId10" Type="http://schemas.openxmlformats.org/officeDocument/2006/relationships/image" Target="../media/image3.gif"/><Relationship Id="rId4" Type="http://schemas.openxmlformats.org/officeDocument/2006/relationships/image" Target="../media/image6.sv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openxmlformats.org/officeDocument/2006/relationships/image" Target="../media/image12.png"/><Relationship Id="rId4" Type="http://schemas.openxmlformats.org/officeDocument/2006/relationships/image" Target="../media/image16.sv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1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2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9.jpeg"/><Relationship Id="rId5" Type="http://schemas.openxmlformats.org/officeDocument/2006/relationships/image" Target="../media/image17.png"/><Relationship Id="rId15" Type="http://schemas.openxmlformats.org/officeDocument/2006/relationships/image" Target="../media/image23.svg"/><Relationship Id="rId10" Type="http://schemas.openxmlformats.org/officeDocument/2006/relationships/image" Target="../media/image18.jpeg"/><Relationship Id="rId4" Type="http://schemas.openxmlformats.org/officeDocument/2006/relationships/image" Target="../media/image3.gif"/><Relationship Id="rId9" Type="http://schemas.openxmlformats.org/officeDocument/2006/relationships/image" Target="../media/image7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4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2.png"/><Relationship Id="rId7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24.png"/><Relationship Id="rId4" Type="http://schemas.openxmlformats.org/officeDocument/2006/relationships/image" Target="../media/image3.gif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0000"/>
          </a:blip>
          <a:srcRect l="28" r="28"/>
          <a:stretch>
            <a:fillRect/>
          </a:stretch>
        </p:blipFill>
        <p:spPr>
          <a:xfrm>
            <a:off x="2420446" y="2637856"/>
            <a:ext cx="13447107" cy="47064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1180122" y="1624477"/>
            <a:ext cx="4540154" cy="3783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12159181" y="9258300"/>
            <a:ext cx="4862741" cy="40522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3185461" y="-345362"/>
            <a:ext cx="4886025" cy="4318025"/>
          </a:xfrm>
          <a:custGeom>
            <a:avLst/>
            <a:gdLst/>
            <a:ahLst/>
            <a:cxnLst/>
            <a:rect l="l" t="t" r="r" b="b"/>
            <a:pathLst>
              <a:path w="4886025" h="4318025">
                <a:moveTo>
                  <a:pt x="0" y="0"/>
                </a:moveTo>
                <a:lnTo>
                  <a:pt x="4886026" y="0"/>
                </a:lnTo>
                <a:lnTo>
                  <a:pt x="4886026" y="4318025"/>
                </a:lnTo>
                <a:lnTo>
                  <a:pt x="0" y="43180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>
            <a:off x="-626754" y="590550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3232037" y="4391025"/>
            <a:ext cx="11823927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ENGLISH CLASS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1095375"/>
            <a:ext cx="4842998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IUSTO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21803" y="8728710"/>
            <a:ext cx="5337497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80"/>
              </a:lnSpc>
            </a:pPr>
            <a:r>
              <a:rPr lang="en-US" sz="29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Cabassi Matteo</a:t>
            </a:r>
          </a:p>
        </p:txBody>
      </p:sp>
      <p:sp>
        <p:nvSpPr>
          <p:cNvPr id="11" name="Freeform 11"/>
          <p:cNvSpPr/>
          <p:nvPr/>
        </p:nvSpPr>
        <p:spPr>
          <a:xfrm rot="1702798">
            <a:off x="-296750" y="257398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9535183" y="2224963"/>
            <a:ext cx="7425671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LET’S BEGIN!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4236" y="4369803"/>
            <a:ext cx="7425671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23D3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Good luck everybody!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EFC14B-47A2-50A4-BB63-226F0F484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6C7B42A-0774-6C1C-0A3D-4BDC63C864F7}"/>
              </a:ext>
            </a:extLst>
          </p:cNvPr>
          <p:cNvSpPr/>
          <p:nvPr/>
        </p:nvSpPr>
        <p:spPr>
          <a:xfrm>
            <a:off x="0" y="-217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4827639-B8E7-625F-C822-C2F94335711D}"/>
              </a:ext>
            </a:extLst>
          </p:cNvPr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9134ADE6-C8BB-C07D-81F9-4F1CB4B19359}"/>
              </a:ext>
            </a:extLst>
          </p:cNvPr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70770F5-14C7-08A8-BF78-7BF9E52E745D}"/>
              </a:ext>
            </a:extLst>
          </p:cNvPr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098D7BF-E9A9-A9DA-B75D-6B908711828A}"/>
              </a:ext>
            </a:extLst>
          </p:cNvPr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930A0FB0-E41E-9BDA-C458-B03A16A055DF}"/>
              </a:ext>
            </a:extLst>
          </p:cNvPr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2DAEA02-3584-251F-CFB1-ECAA03E7F0DA}"/>
              </a:ext>
            </a:extLst>
          </p:cNvPr>
          <p:cNvSpPr/>
          <p:nvPr/>
        </p:nvSpPr>
        <p:spPr>
          <a:xfrm>
            <a:off x="9768956" y="605650"/>
            <a:ext cx="825424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i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 </a:t>
            </a:r>
            <a:r>
              <a:rPr lang="it-IT" sz="5400" b="1" i="1" u="sng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Poem</a:t>
            </a:r>
            <a:r>
              <a:rPr lang="it-IT" sz="5400" b="1" i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About Adolescence </a:t>
            </a:r>
          </a:p>
          <a:p>
            <a:pPr algn="ctr"/>
            <a:r>
              <a:rPr lang="it-IT" sz="5400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it-IT" sz="5400" b="1" u="sng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Audre</a:t>
            </a:r>
            <a:r>
              <a:rPr lang="it-IT" sz="5400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Lorde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E1DBE67-FD42-AA0E-B322-808EE58CF764}"/>
              </a:ext>
            </a:extLst>
          </p:cNvPr>
          <p:cNvSpPr txBox="1"/>
          <p:nvPr/>
        </p:nvSpPr>
        <p:spPr>
          <a:xfrm>
            <a:off x="1046799" y="1347424"/>
            <a:ext cx="70104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/>
              <a:t>Audre</a:t>
            </a:r>
            <a:r>
              <a:rPr lang="it-IT" sz="3200" dirty="0"/>
              <a:t> Lorde (1934-1992) </a:t>
            </a:r>
            <a:r>
              <a:rPr lang="it-IT" sz="3200" dirty="0" err="1"/>
              <a:t>was</a:t>
            </a:r>
            <a:r>
              <a:rPr lang="it-IT" sz="3200" dirty="0"/>
              <a:t> a multi-</a:t>
            </a:r>
            <a:r>
              <a:rPr lang="it-IT" sz="3200" dirty="0" err="1"/>
              <a:t>talented</a:t>
            </a:r>
            <a:r>
              <a:rPr lang="it-IT" sz="3200" dirty="0"/>
              <a:t> writer, educator and </a:t>
            </a:r>
            <a:r>
              <a:rPr lang="it-IT" sz="3200" dirty="0" err="1"/>
              <a:t>activist</a:t>
            </a:r>
            <a:r>
              <a:rPr lang="it-IT" sz="3200" dirty="0"/>
              <a:t>. </a:t>
            </a:r>
            <a:r>
              <a:rPr lang="it-IT" sz="3200" dirty="0" err="1"/>
              <a:t>She</a:t>
            </a:r>
            <a:r>
              <a:rPr lang="it-IT" sz="3200" dirty="0"/>
              <a:t> </a:t>
            </a:r>
            <a:r>
              <a:rPr lang="it-IT" sz="3200" dirty="0" err="1"/>
              <a:t>described</a:t>
            </a:r>
            <a:r>
              <a:rPr lang="it-IT" sz="3200" dirty="0"/>
              <a:t> </a:t>
            </a:r>
            <a:r>
              <a:rPr lang="it-IT" sz="3200" dirty="0" err="1"/>
              <a:t>herself</a:t>
            </a:r>
            <a:r>
              <a:rPr lang="it-IT" sz="3200" dirty="0"/>
              <a:t> </a:t>
            </a:r>
            <a:r>
              <a:rPr lang="it-IT" sz="3200" dirty="0" err="1"/>
              <a:t>as</a:t>
            </a:r>
            <a:r>
              <a:rPr lang="it-IT" sz="3200" dirty="0"/>
              <a:t> a «black, lesbian, </a:t>
            </a:r>
            <a:r>
              <a:rPr lang="it-IT" sz="3200" dirty="0" err="1"/>
              <a:t>mother</a:t>
            </a:r>
            <a:r>
              <a:rPr lang="it-IT" sz="3200" dirty="0"/>
              <a:t>, </a:t>
            </a:r>
            <a:r>
              <a:rPr lang="it-IT" sz="3200" dirty="0" err="1"/>
              <a:t>warrior</a:t>
            </a:r>
            <a:r>
              <a:rPr lang="it-IT" sz="3200" dirty="0"/>
              <a:t>, </a:t>
            </a:r>
            <a:r>
              <a:rPr lang="it-IT" sz="3200" dirty="0" err="1"/>
              <a:t>poet</a:t>
            </a:r>
            <a:r>
              <a:rPr lang="it-IT" sz="3200" dirty="0"/>
              <a:t>». </a:t>
            </a:r>
            <a:r>
              <a:rPr lang="it-IT" sz="3200" dirty="0" err="1"/>
              <a:t>She</a:t>
            </a:r>
            <a:r>
              <a:rPr lang="it-IT" sz="3200" dirty="0"/>
              <a:t> </a:t>
            </a:r>
            <a:r>
              <a:rPr lang="it-IT" sz="3200" dirty="0" err="1"/>
              <a:t>was</a:t>
            </a:r>
            <a:r>
              <a:rPr lang="it-IT" sz="3200" dirty="0"/>
              <a:t> born in New York City to West </a:t>
            </a:r>
            <a:r>
              <a:rPr lang="it-IT" sz="3200" dirty="0" err="1"/>
              <a:t>Indian</a:t>
            </a:r>
            <a:r>
              <a:rPr lang="it-IT" sz="3200" dirty="0"/>
              <a:t> </a:t>
            </a:r>
            <a:r>
              <a:rPr lang="it-IT" sz="3200" dirty="0" err="1"/>
              <a:t>parents</a:t>
            </a:r>
            <a:r>
              <a:rPr lang="it-IT" sz="3200" dirty="0"/>
              <a:t>. In </a:t>
            </a:r>
            <a:r>
              <a:rPr lang="it-IT" sz="3200" dirty="0" err="1"/>
              <a:t>addition</a:t>
            </a:r>
            <a:r>
              <a:rPr lang="it-IT" sz="3200" dirty="0"/>
              <a:t> to </a:t>
            </a:r>
            <a:r>
              <a:rPr lang="it-IT" sz="3200" dirty="0" err="1"/>
              <a:t>numerous</a:t>
            </a:r>
            <a:r>
              <a:rPr lang="it-IT" sz="3200" dirty="0"/>
              <a:t> </a:t>
            </a:r>
            <a:r>
              <a:rPr lang="it-IT" sz="3200" dirty="0" err="1"/>
              <a:t>volumes</a:t>
            </a:r>
            <a:r>
              <a:rPr lang="it-IT" sz="3200" dirty="0"/>
              <a:t> of </a:t>
            </a:r>
            <a:r>
              <a:rPr lang="it-IT" sz="3200" dirty="0" err="1"/>
              <a:t>poetry</a:t>
            </a:r>
            <a:r>
              <a:rPr lang="it-IT" sz="3200" dirty="0"/>
              <a:t>, Lorde </a:t>
            </a:r>
            <a:r>
              <a:rPr lang="it-IT" sz="3200" dirty="0" err="1"/>
              <a:t>published</a:t>
            </a:r>
            <a:r>
              <a:rPr lang="it-IT" sz="3200" dirty="0"/>
              <a:t> </a:t>
            </a:r>
            <a:r>
              <a:rPr lang="it-IT" sz="3200" dirty="0" err="1"/>
              <a:t>four</a:t>
            </a:r>
            <a:r>
              <a:rPr lang="it-IT" sz="3200" dirty="0"/>
              <a:t> </a:t>
            </a:r>
            <a:r>
              <a:rPr lang="it-IT" sz="3200" dirty="0" err="1"/>
              <a:t>volumes</a:t>
            </a:r>
            <a:r>
              <a:rPr lang="it-IT" sz="3200" dirty="0"/>
              <a:t> of prose. In the 1980s, </a:t>
            </a:r>
            <a:r>
              <a:rPr lang="it-IT" sz="3200" dirty="0" err="1"/>
              <a:t>she</a:t>
            </a:r>
            <a:r>
              <a:rPr lang="it-IT" sz="3200" dirty="0"/>
              <a:t> and writer Barbara Smith </a:t>
            </a:r>
            <a:r>
              <a:rPr lang="it-IT" sz="3200" dirty="0" err="1"/>
              <a:t>founded</a:t>
            </a:r>
            <a:r>
              <a:rPr lang="it-IT" sz="3200" dirty="0"/>
              <a:t> Kitchen </a:t>
            </a:r>
            <a:r>
              <a:rPr lang="it-IT" sz="3200" dirty="0" err="1"/>
              <a:t>Table</a:t>
            </a:r>
            <a:r>
              <a:rPr lang="it-IT" sz="3200" dirty="0"/>
              <a:t>: Women of Color Press. Lorde </a:t>
            </a:r>
            <a:r>
              <a:rPr lang="it-IT" sz="3200" dirty="0" err="1"/>
              <a:t>was</a:t>
            </a:r>
            <a:r>
              <a:rPr lang="it-IT" sz="3200" dirty="0"/>
              <a:t> </a:t>
            </a:r>
            <a:r>
              <a:rPr lang="it-IT" sz="3200" dirty="0" err="1"/>
              <a:t>Poet</a:t>
            </a:r>
            <a:r>
              <a:rPr lang="it-IT" sz="3200" dirty="0"/>
              <a:t> Laureate of New York from 1991-1992. </a:t>
            </a:r>
          </a:p>
          <a:p>
            <a:r>
              <a:rPr lang="it-IT" sz="3200" dirty="0" err="1"/>
              <a:t>She</a:t>
            </a:r>
            <a:r>
              <a:rPr lang="it-IT" sz="3200" dirty="0"/>
              <a:t> </a:t>
            </a:r>
            <a:r>
              <a:rPr lang="it-IT" sz="3200" dirty="0" err="1"/>
              <a:t>died</a:t>
            </a:r>
            <a:r>
              <a:rPr lang="it-IT" sz="3200" dirty="0"/>
              <a:t> of </a:t>
            </a:r>
            <a:r>
              <a:rPr lang="it-IT" sz="3200" dirty="0" err="1"/>
              <a:t>cancer</a:t>
            </a:r>
            <a:r>
              <a:rPr lang="it-IT" sz="3200" dirty="0"/>
              <a:t> in 1992 after a 14-year </a:t>
            </a:r>
            <a:r>
              <a:rPr lang="it-IT" sz="3200" dirty="0" err="1"/>
              <a:t>struggle</a:t>
            </a:r>
            <a:r>
              <a:rPr lang="it-IT" sz="3200" dirty="0"/>
              <a:t>. The </a:t>
            </a:r>
            <a:r>
              <a:rPr lang="it-IT" sz="3200" dirty="0" err="1"/>
              <a:t>poem</a:t>
            </a:r>
            <a:r>
              <a:rPr lang="it-IT" sz="3200" dirty="0"/>
              <a:t> </a:t>
            </a:r>
            <a:r>
              <a:rPr lang="it-IT" sz="3200" dirty="0" err="1"/>
              <a:t>that</a:t>
            </a:r>
            <a:r>
              <a:rPr lang="it-IT" sz="3200" dirty="0"/>
              <a:t> follows </a:t>
            </a:r>
            <a:r>
              <a:rPr lang="it-IT" sz="3200" dirty="0" err="1"/>
              <a:t>was</a:t>
            </a:r>
            <a:r>
              <a:rPr lang="it-IT" sz="3200" dirty="0"/>
              <a:t> </a:t>
            </a:r>
            <a:r>
              <a:rPr lang="it-IT" sz="3200" dirty="0" err="1"/>
              <a:t>published</a:t>
            </a:r>
            <a:r>
              <a:rPr lang="it-IT" sz="3200" dirty="0"/>
              <a:t> in «The Black </a:t>
            </a:r>
            <a:r>
              <a:rPr lang="it-IT" sz="3200" dirty="0" err="1"/>
              <a:t>Unicorn</a:t>
            </a:r>
            <a:r>
              <a:rPr lang="it-IT" sz="3200" dirty="0"/>
              <a:t>» (1978). </a:t>
            </a:r>
          </a:p>
        </p:txBody>
      </p:sp>
      <p:pic>
        <p:nvPicPr>
          <p:cNvPr id="16" name="Immagine 15" descr="Immagine che contiene Viso umano, persona, vestiti, ritratto&#10;&#10;Il contenuto generato dall'IA potrebbe non essere corretto.">
            <a:extLst>
              <a:ext uri="{FF2B5EF4-FFF2-40B4-BE49-F238E27FC236}">
                <a16:creationId xmlns:a16="http://schemas.microsoft.com/office/drawing/2014/main" id="{0C045F58-366B-535D-73F3-76E1352239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302" y="2359976"/>
            <a:ext cx="4870812" cy="487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81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BEEB6-D429-375C-E96A-D7DF207ED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5303C19-9A97-11FE-BF92-60A426065546}"/>
              </a:ext>
            </a:extLst>
          </p:cNvPr>
          <p:cNvSpPr/>
          <p:nvPr/>
        </p:nvSpPr>
        <p:spPr>
          <a:xfrm>
            <a:off x="0" y="-217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F106CDC-706D-DF0D-7BCB-951C8000424D}"/>
              </a:ext>
            </a:extLst>
          </p:cNvPr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90A6F34-E14D-BF5A-7A8D-BF0DF3425059}"/>
              </a:ext>
            </a:extLst>
          </p:cNvPr>
          <p:cNvSpPr/>
          <p:nvPr/>
        </p:nvSpPr>
        <p:spPr>
          <a:xfrm>
            <a:off x="11959588" y="605650"/>
            <a:ext cx="38729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i="1" u="sng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Hanging</a:t>
            </a:r>
            <a:r>
              <a:rPr lang="it-IT" sz="5400" b="1" i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Fire</a:t>
            </a:r>
          </a:p>
          <a:p>
            <a:pPr algn="ctr"/>
            <a:r>
              <a:rPr lang="it-IT" sz="5400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it-IT" sz="5400" b="1" u="sng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Audre</a:t>
            </a:r>
            <a:r>
              <a:rPr lang="it-IT" sz="5400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Lorde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C2C652A-A53F-D199-76CE-C52A4B6176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502" y="2359976"/>
            <a:ext cx="14748996" cy="7690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2396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31299-7FEF-B29E-E3AF-4220FB7F4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9AA3EF3-E5AA-B5B8-208A-69B5C14DF105}"/>
              </a:ext>
            </a:extLst>
          </p:cNvPr>
          <p:cNvSpPr/>
          <p:nvPr/>
        </p:nvSpPr>
        <p:spPr>
          <a:xfrm>
            <a:off x="0" y="-217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5D235D9-108D-0E04-6595-764AE1801A89}"/>
              </a:ext>
            </a:extLst>
          </p:cNvPr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8775DE8F-B74D-6EDF-3B71-80A7BFF9FBE5}"/>
              </a:ext>
            </a:extLst>
          </p:cNvPr>
          <p:cNvSpPr/>
          <p:nvPr/>
        </p:nvSpPr>
        <p:spPr>
          <a:xfrm>
            <a:off x="11959588" y="605650"/>
            <a:ext cx="387298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i="1" u="sng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Hanging</a:t>
            </a:r>
            <a:r>
              <a:rPr lang="it-IT" sz="5400" b="1" i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Fire</a:t>
            </a:r>
          </a:p>
          <a:p>
            <a:pPr algn="ctr"/>
            <a:r>
              <a:rPr lang="it-IT" sz="5400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it-IT" sz="5400" b="1" u="sng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Audre</a:t>
            </a:r>
            <a:r>
              <a:rPr lang="it-IT" sz="5400" b="1" u="sng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Lorde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2F5DA67-0E55-B843-4315-4DF47AE66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32" y="2476500"/>
            <a:ext cx="17694536" cy="692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84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85FAB-A025-3B7C-BB20-71A7425C36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D3BE617-674D-5790-89B6-18022726878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AC9E255-226E-9FDE-3064-A9D5D0E34704}"/>
              </a:ext>
            </a:extLst>
          </p:cNvPr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363FEAAA-2244-07BB-A968-B3FCC982384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D0577B4F-CE35-5425-21AB-F717F00965D6}"/>
              </a:ext>
            </a:extLst>
          </p:cNvPr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FDE004D-82E4-1EC8-6952-9D54F7AE3560}"/>
              </a:ext>
            </a:extLst>
          </p:cNvPr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C8960ADF-3D5E-81FD-B47D-0F4B7E5D429B}"/>
              </a:ext>
            </a:extLst>
          </p:cNvPr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5384B10C-3BDD-A451-D7E8-45C6C042839E}"/>
              </a:ext>
            </a:extLst>
          </p:cNvPr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FD39754A-C652-F4CE-6520-84B49E88DA8B}"/>
              </a:ext>
            </a:extLst>
          </p:cNvPr>
          <p:cNvSpPr txBox="1"/>
          <p:nvPr/>
        </p:nvSpPr>
        <p:spPr>
          <a:xfrm>
            <a:off x="10551431" y="2387967"/>
            <a:ext cx="5517984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8800" b="1" u="sng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Trauma</a:t>
            </a:r>
            <a:endParaRPr lang="en-US" sz="4000" b="1" u="sng" dirty="0">
              <a:solidFill>
                <a:srgbClr val="423D3D"/>
              </a:solidFill>
              <a:latin typeface="Playfair Display Bold"/>
              <a:ea typeface="Playfair Display Bold"/>
              <a:cs typeface="Playfair Display Bold"/>
              <a:sym typeface="Playfair Display Bold"/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E74D552-BE5B-541E-5F60-3344A2E69CCB}"/>
              </a:ext>
            </a:extLst>
          </p:cNvPr>
          <p:cNvSpPr txBox="1"/>
          <p:nvPr/>
        </p:nvSpPr>
        <p:spPr>
          <a:xfrm>
            <a:off x="723805" y="2952966"/>
            <a:ext cx="76035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What’s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trauma?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 of trauma 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it-IT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Trauma Studies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are some of the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effects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trauma on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lives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we guide people (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especially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young people)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educators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teachers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trauma and </a:t>
            </a:r>
            <a:r>
              <a:rPr lang="it-IT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healing</a:t>
            </a:r>
            <a:r>
              <a:rPr lang="it-IT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891136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3223" y="1616608"/>
            <a:ext cx="551798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LISTENING ACTIVITY</a:t>
            </a:r>
          </a:p>
        </p:txBody>
      </p:sp>
      <p:sp>
        <p:nvSpPr>
          <p:cNvPr id="5" name="Freeform 5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1582577" y="2522537"/>
            <a:ext cx="5143828" cy="5080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9"/>
              </a:lnSpc>
            </a:pPr>
            <a:r>
              <a:rPr lang="en-US" sz="3399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We are going to do a listening activity, connected to human development, the role of trauma and how our lives develop from traumatic childhoods. </a:t>
            </a:r>
          </a:p>
        </p:txBody>
      </p:sp>
      <p:sp>
        <p:nvSpPr>
          <p:cNvPr id="8" name="Freeform 8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2051505" y="4812875"/>
            <a:ext cx="920722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23D3D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7" tooltip="https://youtu.be/95ovIJ3dsNk"/>
              </a:rPr>
              <a:t>TED Talk - Childhood trauma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20A33A-DA02-925F-0CA3-AB0F8E4AC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A6C84FC-9320-DE41-0E7D-F223FD7F9E5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63B6D8F2-D7D7-3E67-BD1D-D5367DD9B7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A91A7988-C402-1302-48EA-9B043E9B4287}"/>
              </a:ext>
            </a:extLst>
          </p:cNvPr>
          <p:cNvSpPr txBox="1"/>
          <p:nvPr/>
        </p:nvSpPr>
        <p:spPr>
          <a:xfrm>
            <a:off x="3583223" y="1616608"/>
            <a:ext cx="5517984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9"/>
              </a:lnSpc>
            </a:pPr>
            <a:r>
              <a:rPr lang="en-US" sz="3999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LISTENING ACTIVITY</a:t>
            </a: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D9B8BBD-232A-E039-1A36-48A26AC90E7E}"/>
              </a:ext>
            </a:extLst>
          </p:cNvPr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702060C-1E0F-1AE0-CE6F-ED0C543A05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CD0B27C8-E69B-A86E-F273-7810E6D6F0CF}"/>
              </a:ext>
            </a:extLst>
          </p:cNvPr>
          <p:cNvSpPr txBox="1"/>
          <p:nvPr/>
        </p:nvSpPr>
        <p:spPr>
          <a:xfrm>
            <a:off x="11582577" y="2522537"/>
            <a:ext cx="5143828" cy="64487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>
              <a:lnSpc>
                <a:spcPts val="3910"/>
              </a:lnSpc>
              <a:buFont typeface="Arial"/>
              <a:buChar char="•"/>
            </a:pPr>
            <a:r>
              <a:rPr lang="en-US" sz="23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What experiences are categorized as “adverse childhood experiences”?</a:t>
            </a:r>
          </a:p>
          <a:p>
            <a:pPr marL="496574" lvl="1" indent="-248287">
              <a:lnSpc>
                <a:spcPts val="3910"/>
              </a:lnSpc>
              <a:buFont typeface="Arial"/>
              <a:buChar char="•"/>
            </a:pPr>
            <a:r>
              <a:rPr lang="en-US" sz="23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What correlation did they find between an ACE score and health outcomes?</a:t>
            </a:r>
          </a:p>
          <a:p>
            <a:pPr marL="496574" lvl="1" indent="-248287">
              <a:lnSpc>
                <a:spcPts val="3910"/>
              </a:lnSpc>
              <a:buFont typeface="Arial"/>
              <a:buChar char="•"/>
            </a:pPr>
            <a:r>
              <a:rPr lang="en-US" sz="23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How does exposure to early adversity affect developing brains and bodies of children?</a:t>
            </a:r>
          </a:p>
          <a:p>
            <a:pPr marL="496574" lvl="1" indent="-248287">
              <a:lnSpc>
                <a:spcPts val="3910"/>
              </a:lnSpc>
              <a:buFont typeface="Arial"/>
              <a:buChar char="•"/>
            </a:pPr>
            <a:r>
              <a:rPr lang="en-US" sz="23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If a person with a high ACE score doesn’t engage in high-risk behavior, why are they still more likely to heart disease or cancer?</a:t>
            </a:r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7879A605-7B2B-B05F-8D24-F9D6569FAD1A}"/>
              </a:ext>
            </a:extLst>
          </p:cNvPr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90DA998-CCC7-316A-38F0-BBE1C2812B03}"/>
              </a:ext>
            </a:extLst>
          </p:cNvPr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7D2C0FD-8740-05C3-EB2E-AE9B6D7C673D}"/>
              </a:ext>
            </a:extLst>
          </p:cNvPr>
          <p:cNvSpPr txBox="1"/>
          <p:nvPr/>
        </p:nvSpPr>
        <p:spPr>
          <a:xfrm>
            <a:off x="2051505" y="4812875"/>
            <a:ext cx="920722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23D3D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7" tooltip="https://youtu.be/95ovIJ3dsNk"/>
              </a:rPr>
              <a:t>TED Talk - Childhood trauma</a:t>
            </a:r>
          </a:p>
        </p:txBody>
      </p:sp>
    </p:spTree>
    <p:extLst>
      <p:ext uri="{BB962C8B-B14F-4D97-AF65-F5344CB8AC3E}">
        <p14:creationId xmlns:p14="http://schemas.microsoft.com/office/powerpoint/2010/main" val="12104712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3000083" y="2632414"/>
            <a:ext cx="6684264" cy="55702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583223" y="1216558"/>
            <a:ext cx="5517984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u="sng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Assignment</a:t>
            </a:r>
          </a:p>
        </p:txBody>
      </p:sp>
      <p:sp>
        <p:nvSpPr>
          <p:cNvPr id="5" name="Freeform 5"/>
          <p:cNvSpPr/>
          <p:nvPr/>
        </p:nvSpPr>
        <p:spPr>
          <a:xfrm rot="-8623271">
            <a:off x="239432" y="7354243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2572814" y="3733121"/>
            <a:ext cx="7538801" cy="5986490"/>
            <a:chOff x="0" y="0"/>
            <a:chExt cx="13754100" cy="10922000"/>
          </a:xfrm>
        </p:grpSpPr>
        <p:sp>
          <p:nvSpPr>
            <p:cNvPr id="7" name="Freeform 7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6"/>
              <a:stretch>
                <a:fillRect l="-39949" t="-40139" r="-25413" b="-34950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7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alphaModFix amt="80000"/>
          </a:blip>
          <a:srcRect t="1455" b="1455"/>
          <a:stretch>
            <a:fillRect/>
          </a:stretch>
        </p:blipFill>
        <p:spPr>
          <a:xfrm>
            <a:off x="11579397" y="8846394"/>
            <a:ext cx="4942871" cy="41190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1378440" y="4381500"/>
            <a:ext cx="5143828" cy="4425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23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Open the Materials;</a:t>
            </a:r>
          </a:p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23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We are going to work on “teen hot issues”</a:t>
            </a:r>
          </a:p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23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Read the following materials: pages 16-17-18-19-31-34-36; </a:t>
            </a:r>
          </a:p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23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you are expected to come to class prepared: we are going to work on the texts, issues and topics in our next lesson. </a:t>
            </a:r>
          </a:p>
        </p:txBody>
      </p:sp>
      <p:sp>
        <p:nvSpPr>
          <p:cNvPr id="11" name="Freeform 11"/>
          <p:cNvSpPr/>
          <p:nvPr/>
        </p:nvSpPr>
        <p:spPr>
          <a:xfrm rot="7547036">
            <a:off x="-110501" y="340543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 rot="7547036">
            <a:off x="16276035" y="341716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1702798">
            <a:off x="620002" y="470850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1702798">
            <a:off x="17357397" y="674094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alphaModFix amt="80000"/>
          </a:blip>
          <a:srcRect l="28" r="28"/>
          <a:stretch>
            <a:fillRect/>
          </a:stretch>
        </p:blipFill>
        <p:spPr>
          <a:xfrm>
            <a:off x="3027771" y="1831982"/>
            <a:ext cx="12232458" cy="42813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alphaModFix amt="80000"/>
          </a:blip>
          <a:srcRect t="1455" b="1455"/>
          <a:stretch>
            <a:fillRect/>
          </a:stretch>
        </p:blipFill>
        <p:spPr>
          <a:xfrm>
            <a:off x="6712629" y="8065614"/>
            <a:ext cx="4862741" cy="405228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723127" flipH="1">
            <a:off x="13398092" y="6451794"/>
            <a:ext cx="2603739" cy="4546212"/>
          </a:xfrm>
          <a:custGeom>
            <a:avLst/>
            <a:gdLst/>
            <a:ahLst/>
            <a:cxnLst/>
            <a:rect l="l" t="t" r="r" b="b"/>
            <a:pathLst>
              <a:path w="2603739" h="4546212">
                <a:moveTo>
                  <a:pt x="2603739" y="0"/>
                </a:moveTo>
                <a:lnTo>
                  <a:pt x="0" y="0"/>
                </a:lnTo>
                <a:lnTo>
                  <a:pt x="0" y="4546212"/>
                </a:lnTo>
                <a:lnTo>
                  <a:pt x="2603739" y="4546212"/>
                </a:lnTo>
                <a:lnTo>
                  <a:pt x="260373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3051784">
            <a:off x="14898465" y="-72074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3"/>
                </a:lnTo>
                <a:lnTo>
                  <a:pt x="0" y="38081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-10544040" flipH="1" flipV="1">
            <a:off x="-645230" y="4175938"/>
            <a:ext cx="5651369" cy="4994398"/>
          </a:xfrm>
          <a:custGeom>
            <a:avLst/>
            <a:gdLst/>
            <a:ahLst/>
            <a:cxnLst/>
            <a:rect l="l" t="t" r="r" b="b"/>
            <a:pathLst>
              <a:path w="5651369" h="4994398">
                <a:moveTo>
                  <a:pt x="5651369" y="4994397"/>
                </a:moveTo>
                <a:lnTo>
                  <a:pt x="0" y="4994397"/>
                </a:lnTo>
                <a:lnTo>
                  <a:pt x="0" y="0"/>
                </a:lnTo>
                <a:lnTo>
                  <a:pt x="5651369" y="0"/>
                </a:lnTo>
                <a:lnTo>
                  <a:pt x="5651369" y="4994397"/>
                </a:lnTo>
                <a:close/>
              </a:path>
            </a:pathLst>
          </a:custGeom>
          <a:blipFill>
            <a:blip r:embed="rId10">
              <a:alphaModFix amt="44999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TextBox 10"/>
          <p:cNvSpPr txBox="1"/>
          <p:nvPr/>
        </p:nvSpPr>
        <p:spPr>
          <a:xfrm>
            <a:off x="4450864" y="3437514"/>
            <a:ext cx="9386273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99"/>
              </a:lnSpc>
            </a:pPr>
            <a:r>
              <a:rPr lang="en-US" sz="9999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THANK 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786127" y="7484589"/>
            <a:ext cx="4715746" cy="487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9"/>
              </a:lnSpc>
            </a:pPr>
            <a:r>
              <a:rPr lang="en-US" sz="3199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See you next time!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8533105">
            <a:off x="-117345" y="-1345670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0"/>
                </a:lnTo>
                <a:lnTo>
                  <a:pt x="0" y="47487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 rot="-2012530">
            <a:off x="9798054" y="6688878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5" name="Freeform 5"/>
          <p:cNvSpPr/>
          <p:nvPr/>
        </p:nvSpPr>
        <p:spPr>
          <a:xfrm rot="-1044146">
            <a:off x="14066447" y="4152915"/>
            <a:ext cx="4591752" cy="6393579"/>
          </a:xfrm>
          <a:custGeom>
            <a:avLst/>
            <a:gdLst/>
            <a:ahLst/>
            <a:cxnLst/>
            <a:rect l="l" t="t" r="r" b="b"/>
            <a:pathLst>
              <a:path w="4591752" h="6393579">
                <a:moveTo>
                  <a:pt x="0" y="0"/>
                </a:moveTo>
                <a:lnTo>
                  <a:pt x="4591753" y="0"/>
                </a:lnTo>
                <a:lnTo>
                  <a:pt x="4591753" y="6393579"/>
                </a:lnTo>
                <a:lnTo>
                  <a:pt x="0" y="63935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 rot="1702798">
            <a:off x="5231231" y="-174052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alphaModFix amt="80000"/>
          </a:blip>
          <a:srcRect t="1455" b="1455"/>
          <a:stretch>
            <a:fillRect/>
          </a:stretch>
        </p:blipFill>
        <p:spPr>
          <a:xfrm>
            <a:off x="7753731" y="2716293"/>
            <a:ext cx="8608593" cy="71738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1458121" y="4240766"/>
            <a:ext cx="9248047" cy="7716339"/>
          </a:xfrm>
          <a:custGeom>
            <a:avLst/>
            <a:gdLst/>
            <a:ahLst/>
            <a:cxnLst/>
            <a:rect l="l" t="t" r="r" b="b"/>
            <a:pathLst>
              <a:path w="9248047" h="7716339">
                <a:moveTo>
                  <a:pt x="0" y="0"/>
                </a:moveTo>
                <a:lnTo>
                  <a:pt x="9248047" y="0"/>
                </a:lnTo>
                <a:lnTo>
                  <a:pt x="9248047" y="7716339"/>
                </a:lnTo>
                <a:lnTo>
                  <a:pt x="0" y="771633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835929" y="3612586"/>
            <a:ext cx="7609790" cy="6042862"/>
            <a:chOff x="0" y="0"/>
            <a:chExt cx="13754100" cy="10922000"/>
          </a:xfrm>
        </p:grpSpPr>
        <p:sp>
          <p:nvSpPr>
            <p:cNvPr id="10" name="Freeform 10"/>
            <p:cNvSpPr/>
            <p:nvPr/>
          </p:nvSpPr>
          <p:spPr>
            <a:xfrm>
              <a:off x="673100" y="977900"/>
              <a:ext cx="12344400" cy="7772400"/>
            </a:xfrm>
            <a:custGeom>
              <a:avLst/>
              <a:gdLst/>
              <a:ahLst/>
              <a:cxnLst/>
              <a:rect l="l" t="t" r="r" b="b"/>
              <a:pathLst>
                <a:path w="12344400" h="7772400">
                  <a:moveTo>
                    <a:pt x="0" y="0"/>
                  </a:moveTo>
                  <a:lnTo>
                    <a:pt x="12344400" y="0"/>
                  </a:lnTo>
                  <a:lnTo>
                    <a:pt x="12344400" y="7772400"/>
                  </a:lnTo>
                  <a:lnTo>
                    <a:pt x="0" y="7772400"/>
                  </a:lnTo>
                  <a:close/>
                </a:path>
              </a:pathLst>
            </a:custGeom>
            <a:blipFill>
              <a:blip r:embed="rId12"/>
              <a:stretch>
                <a:fillRect t="-2941" b="-2941"/>
              </a:stretch>
            </a:blipFill>
          </p:spPr>
          <p:txBody>
            <a:bodyPr/>
            <a:lstStyle/>
            <a:p>
              <a:endParaRPr lang="it-IT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13754100" cy="10922000"/>
            </a:xfrm>
            <a:custGeom>
              <a:avLst/>
              <a:gdLst/>
              <a:ahLst/>
              <a:cxnLst/>
              <a:rect l="l" t="t" r="r" b="b"/>
              <a:pathLst>
                <a:path w="13754100" h="10922000">
                  <a:moveTo>
                    <a:pt x="0" y="0"/>
                  </a:moveTo>
                  <a:lnTo>
                    <a:pt x="13754100" y="0"/>
                  </a:lnTo>
                  <a:lnTo>
                    <a:pt x="13754100" y="10922000"/>
                  </a:lnTo>
                  <a:lnTo>
                    <a:pt x="0" y="10922000"/>
                  </a:lnTo>
                  <a:close/>
                </a:path>
              </a:pathLst>
            </a:custGeom>
            <a:blipFill>
              <a:blip r:embed="rId13"/>
              <a:stretch>
                <a:fillRect l="-179" r="-179"/>
              </a:stretch>
            </a:blipFill>
          </p:spPr>
          <p:txBody>
            <a:bodyPr/>
            <a:lstStyle/>
            <a:p>
              <a:endParaRPr lang="it-IT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7144363" y="95407"/>
            <a:ext cx="9827329" cy="228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7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Previously, on the English class...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3613671"/>
            <a:ext cx="7374320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Main points from our last lesson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118085" y="2998788"/>
            <a:ext cx="7141215" cy="4858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Stages of human development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Human developmental milestones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Main theories and main authors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Podcast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J. Piaget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S. Freud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E. Erikson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C. Gilligan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725603" y="42168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TextBox 8"/>
          <p:cNvSpPr txBox="1"/>
          <p:nvPr/>
        </p:nvSpPr>
        <p:spPr>
          <a:xfrm>
            <a:off x="1203599" y="3708921"/>
            <a:ext cx="7374320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class: objectives and topics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91338" y="3474162"/>
            <a:ext cx="8051800" cy="21207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39"/>
              </a:lnSpc>
            </a:pPr>
            <a:r>
              <a:rPr lang="en-US" sz="4400" dirty="0">
                <a:solidFill>
                  <a:srgbClr val="423D3D"/>
                </a:solidFill>
                <a:latin typeface="Architype Aubette"/>
                <a:ea typeface="Architype Aubette"/>
                <a:cs typeface="Architype Aubette"/>
                <a:sym typeface="Architype Aubette"/>
              </a:rPr>
              <a:t>human development, PRESENTATIONS, ADOLESCENCE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-2012530">
            <a:off x="-529614" y="-891755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Freeform 4"/>
          <p:cNvSpPr/>
          <p:nvPr/>
        </p:nvSpPr>
        <p:spPr>
          <a:xfrm>
            <a:off x="8895100" y="167252"/>
            <a:ext cx="11928085" cy="9952496"/>
          </a:xfrm>
          <a:custGeom>
            <a:avLst/>
            <a:gdLst/>
            <a:ahLst/>
            <a:cxnLst/>
            <a:rect l="l" t="t" r="r" b="b"/>
            <a:pathLst>
              <a:path w="11928085" h="9952496">
                <a:moveTo>
                  <a:pt x="0" y="0"/>
                </a:moveTo>
                <a:lnTo>
                  <a:pt x="11928085" y="0"/>
                </a:lnTo>
                <a:lnTo>
                  <a:pt x="11928085" y="9952496"/>
                </a:lnTo>
                <a:lnTo>
                  <a:pt x="0" y="99524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alphaModFix amt="80000"/>
          </a:blip>
          <a:srcRect t="1455" b="1455"/>
          <a:stretch>
            <a:fillRect/>
          </a:stretch>
        </p:blipFill>
        <p:spPr>
          <a:xfrm>
            <a:off x="1028700" y="6020127"/>
            <a:ext cx="7724117" cy="64367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203599" y="3708921"/>
            <a:ext cx="7374320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0"/>
              </a:lnSpc>
            </a:pPr>
            <a:r>
              <a:rPr lang="en-US" sz="6200">
                <a:solidFill>
                  <a:srgbClr val="423D3D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Today’s class: objectives and topics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869427"/>
            <a:ext cx="8744566" cy="840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3000" b="1">
                <a:solidFill>
                  <a:srgbClr val="423D3D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Objectives</a:t>
            </a:r>
            <a:r>
              <a:rPr lang="en-US" sz="30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: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learn about specific topics for educators and teachers: life stages and milestones;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enlarge and enrich vocabulary on a specific area of technical English: life stages and milestones;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improve speaking and debating skills;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learn how to re-elaborate a text and enhance one’s own language skills orally; 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face scientific information and topics and summarize, reorganize and acquire them; </a:t>
            </a:r>
          </a:p>
          <a:p>
            <a:pPr marL="604521" lvl="1" indent="-302261" algn="l">
              <a:lnSpc>
                <a:spcPts val="4760"/>
              </a:lnSpc>
              <a:buFont typeface="Arial"/>
              <a:buChar char="•"/>
            </a:pPr>
            <a:r>
              <a:rPr lang="en-US" sz="280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To present scientific topics to an audience and to practice answering/asking questions on a scientific topic. </a:t>
            </a:r>
          </a:p>
        </p:txBody>
      </p:sp>
      <p:sp>
        <p:nvSpPr>
          <p:cNvPr id="8" name="Freeform 8"/>
          <p:cNvSpPr/>
          <p:nvPr/>
        </p:nvSpPr>
        <p:spPr>
          <a:xfrm rot="2982778">
            <a:off x="-764100" y="7181762"/>
            <a:ext cx="2719733" cy="4748740"/>
          </a:xfrm>
          <a:custGeom>
            <a:avLst/>
            <a:gdLst/>
            <a:ahLst/>
            <a:cxnLst/>
            <a:rect l="l" t="t" r="r" b="b"/>
            <a:pathLst>
              <a:path w="2719733" h="4748740">
                <a:moveTo>
                  <a:pt x="0" y="0"/>
                </a:moveTo>
                <a:lnTo>
                  <a:pt x="2719733" y="0"/>
                </a:lnTo>
                <a:lnTo>
                  <a:pt x="2719733" y="4748741"/>
                </a:lnTo>
                <a:lnTo>
                  <a:pt x="0" y="474874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 rot="1702798">
            <a:off x="2428390" y="83036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 rot="1702798">
            <a:off x="8429910" y="868129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80" y="0"/>
                </a:lnTo>
                <a:lnTo>
                  <a:pt x="1428180" y="1749683"/>
                </a:lnTo>
                <a:lnTo>
                  <a:pt x="0" y="174968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4" name="TextBox 4"/>
          <p:cNvSpPr txBox="1"/>
          <p:nvPr/>
        </p:nvSpPr>
        <p:spPr>
          <a:xfrm>
            <a:off x="2356289" y="3474453"/>
            <a:ext cx="12914965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A SHORT AND BRIEF REVISION</a:t>
            </a:r>
          </a:p>
        </p:txBody>
      </p:sp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3127386" y="-28456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2" y="0"/>
                </a:moveTo>
                <a:lnTo>
                  <a:pt x="0" y="0"/>
                </a:lnTo>
                <a:lnTo>
                  <a:pt x="0" y="12305380"/>
                </a:lnTo>
                <a:lnTo>
                  <a:pt x="14748022" y="12305380"/>
                </a:lnTo>
                <a:lnTo>
                  <a:pt x="14748022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Freeform 9"/>
          <p:cNvSpPr/>
          <p:nvPr/>
        </p:nvSpPr>
        <p:spPr>
          <a:xfrm>
            <a:off x="3659209" y="985004"/>
            <a:ext cx="3396604" cy="2977654"/>
          </a:xfrm>
          <a:custGeom>
            <a:avLst/>
            <a:gdLst/>
            <a:ahLst/>
            <a:cxnLst/>
            <a:rect l="l" t="t" r="r" b="b"/>
            <a:pathLst>
              <a:path w="3396604" h="2977654">
                <a:moveTo>
                  <a:pt x="0" y="0"/>
                </a:moveTo>
                <a:lnTo>
                  <a:pt x="3396604" y="0"/>
                </a:lnTo>
                <a:lnTo>
                  <a:pt x="3396604" y="2977654"/>
                </a:lnTo>
                <a:lnTo>
                  <a:pt x="0" y="29776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7899" r="-27479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0" name="Freeform 10"/>
          <p:cNvSpPr/>
          <p:nvPr/>
        </p:nvSpPr>
        <p:spPr>
          <a:xfrm>
            <a:off x="5067353" y="5868122"/>
            <a:ext cx="4467830" cy="3350873"/>
          </a:xfrm>
          <a:custGeom>
            <a:avLst/>
            <a:gdLst/>
            <a:ahLst/>
            <a:cxnLst/>
            <a:rect l="l" t="t" r="r" b="b"/>
            <a:pathLst>
              <a:path w="4467830" h="3350873">
                <a:moveTo>
                  <a:pt x="0" y="0"/>
                </a:moveTo>
                <a:lnTo>
                  <a:pt x="4467830" y="0"/>
                </a:lnTo>
                <a:lnTo>
                  <a:pt x="4467830" y="3350873"/>
                </a:lnTo>
                <a:lnTo>
                  <a:pt x="0" y="335087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1" name="Freeform 11"/>
          <p:cNvSpPr/>
          <p:nvPr/>
        </p:nvSpPr>
        <p:spPr>
          <a:xfrm>
            <a:off x="1028700" y="563726"/>
            <a:ext cx="1875070" cy="2651837"/>
          </a:xfrm>
          <a:custGeom>
            <a:avLst/>
            <a:gdLst/>
            <a:ahLst/>
            <a:cxnLst/>
            <a:rect l="l" t="t" r="r" b="b"/>
            <a:pathLst>
              <a:path w="1875070" h="2651837">
                <a:moveTo>
                  <a:pt x="0" y="0"/>
                </a:moveTo>
                <a:lnTo>
                  <a:pt x="1875070" y="0"/>
                </a:lnTo>
                <a:lnTo>
                  <a:pt x="1875070" y="2651837"/>
                </a:lnTo>
                <a:lnTo>
                  <a:pt x="0" y="26518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2" name="Freeform 12"/>
          <p:cNvSpPr/>
          <p:nvPr/>
        </p:nvSpPr>
        <p:spPr>
          <a:xfrm>
            <a:off x="14423241" y="4713121"/>
            <a:ext cx="2830186" cy="2735847"/>
          </a:xfrm>
          <a:custGeom>
            <a:avLst/>
            <a:gdLst/>
            <a:ahLst/>
            <a:cxnLst/>
            <a:rect l="l" t="t" r="r" b="b"/>
            <a:pathLst>
              <a:path w="2830186" h="2735847">
                <a:moveTo>
                  <a:pt x="0" y="0"/>
                </a:moveTo>
                <a:lnTo>
                  <a:pt x="2830186" y="0"/>
                </a:lnTo>
                <a:lnTo>
                  <a:pt x="2830186" y="2735847"/>
                </a:lnTo>
                <a:lnTo>
                  <a:pt x="0" y="27358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13" name="TextBox 13"/>
          <p:cNvSpPr txBox="1"/>
          <p:nvPr/>
        </p:nvSpPr>
        <p:spPr>
          <a:xfrm>
            <a:off x="10224813" y="1234363"/>
            <a:ext cx="6344858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Our “beloved” scholars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45519" y="4434763"/>
            <a:ext cx="6315567" cy="2197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2" lvl="1" indent="-280671" algn="just">
              <a:lnSpc>
                <a:spcPts val="4420"/>
              </a:lnSpc>
              <a:buFont typeface="Arial"/>
              <a:buChar char="•"/>
            </a:pPr>
            <a:r>
              <a:rPr lang="en-US" sz="2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J. Piaget’s theory: </a:t>
            </a:r>
            <a:r>
              <a:rPr lang="en-US" sz="2600" b="1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cognitive</a:t>
            </a:r>
            <a:r>
              <a:rPr lang="en-US" sz="2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</a:p>
          <a:p>
            <a:pPr marL="561342" lvl="1" indent="-280671" algn="just">
              <a:lnSpc>
                <a:spcPts val="4420"/>
              </a:lnSpc>
              <a:buFont typeface="Arial"/>
              <a:buChar char="•"/>
            </a:pPr>
            <a:r>
              <a:rPr lang="en-US" sz="2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S. Freud: </a:t>
            </a:r>
            <a:r>
              <a:rPr lang="en-US" sz="2600" b="1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psychosexual</a:t>
            </a:r>
            <a:r>
              <a:rPr lang="en-US" sz="2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</a:p>
          <a:p>
            <a:pPr marL="561342" lvl="1" indent="-280671" algn="just">
              <a:lnSpc>
                <a:spcPts val="4420"/>
              </a:lnSpc>
              <a:buFont typeface="Arial"/>
              <a:buChar char="•"/>
            </a:pPr>
            <a:r>
              <a:rPr lang="en-US" sz="2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E. Erikson: </a:t>
            </a:r>
            <a:r>
              <a:rPr lang="en-US" sz="2600" b="1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social</a:t>
            </a:r>
            <a:r>
              <a:rPr lang="en-US" sz="2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</a:p>
          <a:p>
            <a:pPr marL="561342" lvl="1" indent="-280671" algn="just">
              <a:lnSpc>
                <a:spcPts val="4420"/>
              </a:lnSpc>
              <a:buFont typeface="Arial"/>
              <a:buChar char="•"/>
            </a:pPr>
            <a:r>
              <a:rPr lang="en-US" sz="2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C. Gilligan: </a:t>
            </a:r>
            <a:r>
              <a:rPr lang="en-US" sz="2600" b="1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moral</a:t>
            </a:r>
            <a:r>
              <a:rPr lang="en-US" sz="2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9535183" y="1843963"/>
            <a:ext cx="7724117" cy="1371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r>
              <a:rPr lang="en-US" sz="4500" b="1" dirty="0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Questions we want to answer in our presentations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48569" y="1778636"/>
            <a:ext cx="8403642" cy="6729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How do human beings grow up?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 are humans able to do at different ages?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 are the specific characteristics of each milestone in human development?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What are the main theories in developmental psychology? 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23D3D"/>
                </a:solidFill>
                <a:latin typeface="Canva Sans"/>
                <a:ea typeface="Canva Sans"/>
                <a:cs typeface="Canva Sans"/>
                <a:sym typeface="Canva Sans"/>
              </a:rPr>
              <a:t>How does developmental psychology inform our practice as educators and teachers?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32" t="-9259" r="-4717" b="-19985"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3" name="Freeform 3"/>
          <p:cNvSpPr/>
          <p:nvPr/>
        </p:nvSpPr>
        <p:spPr>
          <a:xfrm rot="291450" flipH="1">
            <a:off x="-5017721" y="-488948"/>
            <a:ext cx="14748022" cy="12305380"/>
          </a:xfrm>
          <a:custGeom>
            <a:avLst/>
            <a:gdLst/>
            <a:ahLst/>
            <a:cxnLst/>
            <a:rect l="l" t="t" r="r" b="b"/>
            <a:pathLst>
              <a:path w="14748022" h="12305380">
                <a:moveTo>
                  <a:pt x="14748021" y="0"/>
                </a:moveTo>
                <a:lnTo>
                  <a:pt x="0" y="0"/>
                </a:lnTo>
                <a:lnTo>
                  <a:pt x="0" y="12305381"/>
                </a:lnTo>
                <a:lnTo>
                  <a:pt x="14748021" y="12305381"/>
                </a:lnTo>
                <a:lnTo>
                  <a:pt x="14748021" y="0"/>
                </a:lnTo>
                <a:close/>
              </a:path>
            </a:pathLst>
          </a:custGeom>
          <a:blipFill>
            <a:blip r:embed="rId3">
              <a:alphaModFix amt="6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alphaModFix amt="80000"/>
          </a:blip>
          <a:srcRect t="1455" b="1455"/>
          <a:stretch>
            <a:fillRect/>
          </a:stretch>
        </p:blipFill>
        <p:spPr>
          <a:xfrm>
            <a:off x="9535183" y="3640819"/>
            <a:ext cx="7724117" cy="643676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012530">
            <a:off x="14857436" y="7193520"/>
            <a:ext cx="3750992" cy="3808114"/>
          </a:xfrm>
          <a:custGeom>
            <a:avLst/>
            <a:gdLst/>
            <a:ahLst/>
            <a:cxnLst/>
            <a:rect l="l" t="t" r="r" b="b"/>
            <a:pathLst>
              <a:path w="3750992" h="3808114">
                <a:moveTo>
                  <a:pt x="0" y="0"/>
                </a:moveTo>
                <a:lnTo>
                  <a:pt x="3750992" y="0"/>
                </a:lnTo>
                <a:lnTo>
                  <a:pt x="3750992" y="3808114"/>
                </a:lnTo>
                <a:lnTo>
                  <a:pt x="0" y="38081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6" name="Freeform 6"/>
          <p:cNvSpPr/>
          <p:nvPr/>
        </p:nvSpPr>
        <p:spPr>
          <a:xfrm>
            <a:off x="9807056" y="4843888"/>
            <a:ext cx="4616185" cy="6427599"/>
          </a:xfrm>
          <a:custGeom>
            <a:avLst/>
            <a:gdLst/>
            <a:ahLst/>
            <a:cxnLst/>
            <a:rect l="l" t="t" r="r" b="b"/>
            <a:pathLst>
              <a:path w="4616185" h="6427599">
                <a:moveTo>
                  <a:pt x="0" y="0"/>
                </a:moveTo>
                <a:lnTo>
                  <a:pt x="4616185" y="0"/>
                </a:lnTo>
                <a:lnTo>
                  <a:pt x="4616185" y="6427599"/>
                </a:lnTo>
                <a:lnTo>
                  <a:pt x="0" y="64275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7" name="Freeform 7"/>
          <p:cNvSpPr/>
          <p:nvPr/>
        </p:nvSpPr>
        <p:spPr>
          <a:xfrm rot="7547036">
            <a:off x="17146088" y="4681047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8" name="Freeform 8"/>
          <p:cNvSpPr/>
          <p:nvPr/>
        </p:nvSpPr>
        <p:spPr>
          <a:xfrm rot="1702798">
            <a:off x="7385817" y="359521"/>
            <a:ext cx="1428179" cy="1749684"/>
          </a:xfrm>
          <a:custGeom>
            <a:avLst/>
            <a:gdLst/>
            <a:ahLst/>
            <a:cxnLst/>
            <a:rect l="l" t="t" r="r" b="b"/>
            <a:pathLst>
              <a:path w="1428179" h="1749684">
                <a:moveTo>
                  <a:pt x="0" y="0"/>
                </a:moveTo>
                <a:lnTo>
                  <a:pt x="1428179" y="0"/>
                </a:lnTo>
                <a:lnTo>
                  <a:pt x="1428179" y="1749684"/>
                </a:lnTo>
                <a:lnTo>
                  <a:pt x="0" y="17496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alphaModFix amt="75000"/>
            </a:blip>
            <a:stretch>
              <a:fillRect/>
            </a:stretch>
          </a:blipFill>
        </p:spPr>
        <p:txBody>
          <a:bodyPr/>
          <a:lstStyle/>
          <a:p>
            <a:endParaRPr lang="it-IT"/>
          </a:p>
        </p:txBody>
      </p:sp>
      <p:sp>
        <p:nvSpPr>
          <p:cNvPr id="9" name="TextBox 9"/>
          <p:cNvSpPr txBox="1"/>
          <p:nvPr/>
        </p:nvSpPr>
        <p:spPr>
          <a:xfrm>
            <a:off x="9535183" y="1234363"/>
            <a:ext cx="7425671" cy="198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423D3D"/>
                </a:solidFill>
                <a:latin typeface="Playfair Display Bold"/>
                <a:ea typeface="Playfair Display Bold"/>
                <a:cs typeface="Playfair Display Bold"/>
                <a:sym typeface="Playfair Display Bold"/>
              </a:rPr>
              <a:t>Presentations: content and tasks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18377" y="962025"/>
            <a:ext cx="8403642" cy="7502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3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The presentation must have a maximum of </a:t>
            </a:r>
            <a:r>
              <a:rPr lang="en-US" sz="3600" b="1" u="sng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5 slides</a:t>
            </a:r>
            <a:r>
              <a:rPr lang="en-US" sz="3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(title included) and must contain: </a:t>
            </a:r>
          </a:p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3600" dirty="0">
                <a:solidFill>
                  <a:srgbClr val="423D3D"/>
                </a:solidFill>
                <a:highlight>
                  <a:srgbClr val="FFFF00"/>
                </a:highlight>
                <a:latin typeface="Clear Sans"/>
                <a:ea typeface="Clear Sans"/>
                <a:cs typeface="Clear Sans"/>
                <a:sym typeface="Clear Sans"/>
              </a:rPr>
              <a:t>general information on the life stage (1);</a:t>
            </a:r>
            <a:r>
              <a:rPr lang="en-US" sz="3600" dirty="0">
                <a:solidFill>
                  <a:srgbClr val="423D3D"/>
                </a:solidFill>
                <a:latin typeface="Clear Sans"/>
                <a:ea typeface="Clear Sans"/>
                <a:cs typeface="Clear Sans"/>
                <a:sym typeface="Clear Sans"/>
              </a:rPr>
              <a:t> </a:t>
            </a:r>
          </a:p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3600" dirty="0">
                <a:solidFill>
                  <a:srgbClr val="423D3D"/>
                </a:solidFill>
                <a:highlight>
                  <a:srgbClr val="00FF00"/>
                </a:highlight>
                <a:latin typeface="Clear Sans"/>
                <a:ea typeface="Clear Sans"/>
                <a:cs typeface="Clear Sans"/>
                <a:sym typeface="Clear Sans"/>
              </a:rPr>
              <a:t>a short focus on one or two developmental psychologists that worked on this particular life stage (2); </a:t>
            </a:r>
          </a:p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3600" dirty="0">
                <a:solidFill>
                  <a:srgbClr val="423D3D"/>
                </a:solidFill>
                <a:highlight>
                  <a:srgbClr val="FF00FF"/>
                </a:highlight>
                <a:latin typeface="Clear Sans"/>
                <a:ea typeface="Clear Sans"/>
                <a:cs typeface="Clear Sans"/>
                <a:sym typeface="Clear Sans"/>
              </a:rPr>
              <a:t>a life situation (a dilemma, a particular event, a problem, an issue) that might happen and how you’d solve it as an educator (3); </a:t>
            </a:r>
          </a:p>
          <a:p>
            <a:pPr marL="496574" lvl="1" indent="-248287" algn="just">
              <a:lnSpc>
                <a:spcPts val="3910"/>
              </a:lnSpc>
              <a:buFont typeface="Arial"/>
              <a:buChar char="•"/>
            </a:pPr>
            <a:r>
              <a:rPr lang="en-US" sz="3600" dirty="0">
                <a:solidFill>
                  <a:srgbClr val="423D3D"/>
                </a:solidFill>
                <a:highlight>
                  <a:srgbClr val="FF0000"/>
                </a:highlight>
                <a:latin typeface="Clear Sans"/>
                <a:ea typeface="Clear Sans"/>
                <a:cs typeface="Clear Sans"/>
                <a:sym typeface="Clear Sans"/>
              </a:rPr>
              <a:t>a comprehension exercise for the rest of the class (4).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672</Words>
  <Application>Microsoft Office PowerPoint</Application>
  <PresentationFormat>Personalizzato</PresentationFormat>
  <Paragraphs>72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9" baseType="lpstr">
      <vt:lpstr>Clear Sans Bold</vt:lpstr>
      <vt:lpstr>Times New Roman</vt:lpstr>
      <vt:lpstr>Clear Sans</vt:lpstr>
      <vt:lpstr>Canva Sans Bold</vt:lpstr>
      <vt:lpstr>Playfair Display Bold</vt:lpstr>
      <vt:lpstr>Architype Aubette</vt:lpstr>
      <vt:lpstr>Canva Sans</vt:lpstr>
      <vt:lpstr>Calibri</vt:lpstr>
      <vt:lpstr>Arial</vt:lpstr>
      <vt:lpstr>Playfair Display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IUSTO_Lesson 6</dc:title>
  <cp:lastModifiedBy>Matteo Cabassi</cp:lastModifiedBy>
  <cp:revision>10</cp:revision>
  <dcterms:created xsi:type="dcterms:W3CDTF">2006-08-16T00:00:00Z</dcterms:created>
  <dcterms:modified xsi:type="dcterms:W3CDTF">2025-11-30T08:30:29Z</dcterms:modified>
  <dc:identifier>DAGYCKGGR6g</dc:identifier>
</cp:coreProperties>
</file>