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1" r:id="rId6"/>
    <p:sldId id="274" r:id="rId7"/>
    <p:sldId id="275" r:id="rId8"/>
    <p:sldId id="276" r:id="rId9"/>
    <p:sldId id="262" r:id="rId10"/>
    <p:sldId id="272" r:id="rId11"/>
    <p:sldId id="277" r:id="rId12"/>
    <p:sldId id="263" r:id="rId13"/>
    <p:sldId id="264" r:id="rId14"/>
    <p:sldId id="273" r:id="rId15"/>
    <p:sldId id="278" r:id="rId16"/>
    <p:sldId id="279" r:id="rId17"/>
    <p:sldId id="280" r:id="rId18"/>
    <p:sldId id="281" r:id="rId19"/>
    <p:sldId id="282" r:id="rId20"/>
    <p:sldId id="283" r:id="rId21"/>
    <p:sldId id="284" r:id="rId22"/>
    <p:sldId id="285" r:id="rId23"/>
    <p:sldId id="260" r:id="rId24"/>
    <p:sldId id="265" r:id="rId25"/>
    <p:sldId id="267" r:id="rId26"/>
    <p:sldId id="268" r:id="rId27"/>
    <p:sldId id="269" r:id="rId28"/>
    <p:sldId id="270" r:id="rId29"/>
    <p:sldId id="271" r:id="rId30"/>
    <p:sldId id="291" r:id="rId31"/>
    <p:sldId id="287" r:id="rId32"/>
    <p:sldId id="286" r:id="rId33"/>
    <p:sldId id="300" r:id="rId34"/>
    <p:sldId id="293" r:id="rId35"/>
    <p:sldId id="292" r:id="rId36"/>
    <p:sldId id="301" r:id="rId37"/>
    <p:sldId id="288" r:id="rId38"/>
    <p:sldId id="289" r:id="rId39"/>
    <p:sldId id="294" r:id="rId40"/>
    <p:sldId id="295" r:id="rId41"/>
    <p:sldId id="296" r:id="rId42"/>
    <p:sldId id="298" r:id="rId43"/>
    <p:sldId id="299" r:id="rId44"/>
    <p:sldId id="302" r:id="rId45"/>
    <p:sldId id="303" r:id="rId46"/>
    <p:sldId id="304" r:id="rId47"/>
    <p:sldId id="305" r:id="rId48"/>
    <p:sldId id="306" r:id="rId49"/>
    <p:sldId id="307" r:id="rId50"/>
    <p:sldId id="308" r:id="rId51"/>
    <p:sldId id="309" r:id="rId52"/>
    <p:sldId id="310" r:id="rId53"/>
    <p:sldId id="297" r:id="rId54"/>
    <p:sldId id="311" r:id="rId55"/>
    <p:sldId id="312" r:id="rId56"/>
    <p:sldId id="313" r:id="rId5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64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72FDDED-A97A-4426-8DDD-0EE9BA21AA9E}" type="datetimeFigureOut">
              <a:rPr lang="it-IT" smtClean="0"/>
              <a:pPr/>
              <a:t>16/11/2023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84F6D1D-C1C6-4CAE-B2A8-00E07DC267B9}"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72FDDED-A97A-4426-8DDD-0EE9BA21AA9E}" type="datetimeFigureOut">
              <a:rPr lang="it-IT" smtClean="0"/>
              <a:pPr/>
              <a:t>16/11/2023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84F6D1D-C1C6-4CAE-B2A8-00E07DC267B9}"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72FDDED-A97A-4426-8DDD-0EE9BA21AA9E}" type="datetimeFigureOut">
              <a:rPr lang="it-IT" smtClean="0"/>
              <a:pPr/>
              <a:t>16/11/2023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84F6D1D-C1C6-4CAE-B2A8-00E07DC267B9}"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72FDDED-A97A-4426-8DDD-0EE9BA21AA9E}" type="datetimeFigureOut">
              <a:rPr lang="it-IT" smtClean="0"/>
              <a:pPr/>
              <a:t>16/11/2023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84F6D1D-C1C6-4CAE-B2A8-00E07DC267B9}"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972FDDED-A97A-4426-8DDD-0EE9BA21AA9E}" type="datetimeFigureOut">
              <a:rPr lang="it-IT" smtClean="0"/>
              <a:pPr/>
              <a:t>16/11/2023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84F6D1D-C1C6-4CAE-B2A8-00E07DC267B9}"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72FDDED-A97A-4426-8DDD-0EE9BA21AA9E}" type="datetimeFigureOut">
              <a:rPr lang="it-IT" smtClean="0"/>
              <a:pPr/>
              <a:t>16/11/2023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84F6D1D-C1C6-4CAE-B2A8-00E07DC267B9}"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72FDDED-A97A-4426-8DDD-0EE9BA21AA9E}" type="datetimeFigureOut">
              <a:rPr lang="it-IT" smtClean="0"/>
              <a:pPr/>
              <a:t>16/11/2023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84F6D1D-C1C6-4CAE-B2A8-00E07DC267B9}"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972FDDED-A97A-4426-8DDD-0EE9BA21AA9E}" type="datetimeFigureOut">
              <a:rPr lang="it-IT" smtClean="0"/>
              <a:pPr/>
              <a:t>16/11/2023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84F6D1D-C1C6-4CAE-B2A8-00E07DC267B9}"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72FDDED-A97A-4426-8DDD-0EE9BA21AA9E}" type="datetimeFigureOut">
              <a:rPr lang="it-IT" smtClean="0"/>
              <a:pPr/>
              <a:t>16/11/2023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84F6D1D-C1C6-4CAE-B2A8-00E07DC267B9}"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72FDDED-A97A-4426-8DDD-0EE9BA21AA9E}" type="datetimeFigureOut">
              <a:rPr lang="it-IT" smtClean="0"/>
              <a:pPr/>
              <a:t>16/11/2023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84F6D1D-C1C6-4CAE-B2A8-00E07DC267B9}"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72FDDED-A97A-4426-8DDD-0EE9BA21AA9E}" type="datetimeFigureOut">
              <a:rPr lang="it-IT" smtClean="0"/>
              <a:pPr/>
              <a:t>16/11/2023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84F6D1D-C1C6-4CAE-B2A8-00E07DC267B9}"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2FDDED-A97A-4426-8DDD-0EE9BA21AA9E}" type="datetimeFigureOut">
              <a:rPr lang="it-IT" smtClean="0"/>
              <a:pPr/>
              <a:t>16/11/2023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4F6D1D-C1C6-4CAE-B2A8-00E07DC267B9}"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2143116"/>
            <a:ext cx="8001056" cy="2143140"/>
          </a:xfrm>
        </p:spPr>
        <p:txBody>
          <a:bodyPr>
            <a:normAutofit/>
          </a:bodyPr>
          <a:lstStyle/>
          <a:p>
            <a:r>
              <a:rPr lang="it-IT" dirty="0" smtClean="0"/>
              <a:t>Disturbo da deficit di attenzione/iperattività</a:t>
            </a:r>
            <a:br>
              <a:rPr lang="it-IT" dirty="0" smtClean="0"/>
            </a:br>
            <a:r>
              <a:rPr lang="it-IT" dirty="0" smtClean="0"/>
              <a:t>ADHD</a:t>
            </a:r>
            <a:endParaRPr lang="it-I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428596" y="642918"/>
            <a:ext cx="8229600" cy="5500726"/>
          </a:xfrm>
        </p:spPr>
        <p:txBody>
          <a:bodyPr>
            <a:normAutofit/>
          </a:bodyPr>
          <a:lstStyle/>
          <a:p>
            <a:pPr algn="ctr">
              <a:buNone/>
            </a:pPr>
            <a:r>
              <a:rPr lang="it-IT" sz="4000" dirty="0" smtClean="0"/>
              <a:t>Quadro clinico: Iperattività</a:t>
            </a:r>
            <a:endParaRPr lang="it-IT" dirty="0" smtClean="0"/>
          </a:p>
          <a:p>
            <a:pPr>
              <a:buNone/>
            </a:pPr>
            <a:r>
              <a:rPr lang="it-IT" dirty="0" smtClean="0"/>
              <a:t>- Incapacità di star fermi</a:t>
            </a:r>
          </a:p>
          <a:p>
            <a:pPr>
              <a:buNone/>
            </a:pPr>
            <a:r>
              <a:rPr lang="it-IT" dirty="0" smtClean="0"/>
              <a:t>- Attività motoria incongrua e </a:t>
            </a:r>
            <a:r>
              <a:rPr lang="it-IT" dirty="0" err="1" smtClean="0"/>
              <a:t>afinalistica</a:t>
            </a:r>
            <a:endParaRPr lang="it-IT" dirty="0" smtClean="0"/>
          </a:p>
          <a:p>
            <a:pPr>
              <a:buNone/>
            </a:pPr>
            <a:r>
              <a:rPr lang="it-IT" dirty="0" smtClean="0"/>
              <a:t>- Gioco rumoroso e disorganizzato</a:t>
            </a:r>
          </a:p>
          <a:p>
            <a:pPr>
              <a:buNone/>
            </a:pPr>
            <a:r>
              <a:rPr lang="it-IT" dirty="0" smtClean="0"/>
              <a:t>- Eccessive verbalizzazioni</a:t>
            </a:r>
          </a:p>
          <a:p>
            <a:pPr>
              <a:buNone/>
            </a:pPr>
            <a:r>
              <a:rPr lang="it-IT" dirty="0" smtClean="0"/>
              <a:t>- Sensazione soggettiva di instabilità e tensione (adolescenti ed adulti)</a:t>
            </a:r>
          </a:p>
          <a:p>
            <a:pPr>
              <a:buNone/>
            </a:pPr>
            <a:r>
              <a:rPr lang="it-IT" dirty="0" smtClean="0"/>
              <a:t>- Limitate possibilità di inibizione motoria</a:t>
            </a:r>
            <a:endParaRPr lang="it-IT"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Iperattività</a:t>
            </a:r>
            <a:endParaRPr lang="it-IT" dirty="0"/>
          </a:p>
        </p:txBody>
      </p:sp>
      <p:sp>
        <p:nvSpPr>
          <p:cNvPr id="3" name="Segnaposto contenuto 2"/>
          <p:cNvSpPr>
            <a:spLocks noGrp="1"/>
          </p:cNvSpPr>
          <p:nvPr>
            <p:ph idx="1"/>
          </p:nvPr>
        </p:nvSpPr>
        <p:spPr/>
        <p:txBody>
          <a:bodyPr>
            <a:normAutofit fontScale="77500" lnSpcReduction="20000"/>
          </a:bodyPr>
          <a:lstStyle/>
          <a:p>
            <a:pPr>
              <a:buNone/>
            </a:pPr>
            <a:r>
              <a:rPr lang="it-IT" dirty="0" smtClean="0"/>
              <a:t>1.Spesso giocherella con le mani e con i piedi e non</a:t>
            </a:r>
          </a:p>
          <a:p>
            <a:pPr>
              <a:buNone/>
            </a:pPr>
            <a:r>
              <a:rPr lang="it-IT" dirty="0" smtClean="0"/>
              <a:t>sta fermo sulla sedia</a:t>
            </a:r>
          </a:p>
          <a:p>
            <a:pPr>
              <a:buNone/>
            </a:pPr>
            <a:r>
              <a:rPr lang="it-IT" dirty="0" smtClean="0"/>
              <a:t>2. Spesso si alza dal suo posto in classe o in altre situazioni dove si dovrebbe rimanere seduti</a:t>
            </a:r>
          </a:p>
          <a:p>
            <a:pPr>
              <a:buNone/>
            </a:pPr>
            <a:r>
              <a:rPr lang="it-IT" dirty="0" smtClean="0"/>
              <a:t>3. Spesso corre di qua e di là o si arrampica in modo esagerato in situazioni non consone (in adolescenti ed adulti sensazioni soggettive di irrequietezza)</a:t>
            </a:r>
          </a:p>
          <a:p>
            <a:pPr>
              <a:buNone/>
            </a:pPr>
            <a:r>
              <a:rPr lang="it-IT" dirty="0" smtClean="0"/>
              <a:t>4. Spesso è eccessivamente rumoroso o ha difficoltà a giocare o svolgere attività di svago in modo tranquillo</a:t>
            </a:r>
          </a:p>
          <a:p>
            <a:pPr>
              <a:buNone/>
            </a:pPr>
            <a:r>
              <a:rPr lang="it-IT" dirty="0" smtClean="0"/>
              <a:t>5. È spesso “in movimento” o agisce come “attivato da un motorino”. Mostra una costante eccessiva attività motoria che non cambia in funzione del contesto o delle esigenze della vita sociale.</a:t>
            </a:r>
            <a:endParaRPr lang="it-IT"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42852"/>
            <a:ext cx="9144000" cy="511156"/>
          </a:xfrm>
        </p:spPr>
        <p:txBody>
          <a:bodyPr>
            <a:normAutofit fontScale="90000"/>
          </a:bodyPr>
          <a:lstStyle/>
          <a:p>
            <a:r>
              <a:rPr lang="it-IT" i="1" dirty="0" smtClean="0"/>
              <a:t>Impulsività </a:t>
            </a:r>
            <a:endParaRPr lang="it-IT" i="1" dirty="0"/>
          </a:p>
        </p:txBody>
      </p:sp>
      <p:sp>
        <p:nvSpPr>
          <p:cNvPr id="3" name="Segnaposto contenuto 2"/>
          <p:cNvSpPr>
            <a:spLocks noGrp="1"/>
          </p:cNvSpPr>
          <p:nvPr>
            <p:ph idx="1"/>
          </p:nvPr>
        </p:nvSpPr>
        <p:spPr>
          <a:xfrm>
            <a:off x="142844" y="857232"/>
            <a:ext cx="9001156" cy="6000768"/>
          </a:xfrm>
        </p:spPr>
        <p:txBody>
          <a:bodyPr>
            <a:normAutofit fontScale="85000" lnSpcReduction="20000"/>
          </a:bodyPr>
          <a:lstStyle/>
          <a:p>
            <a:pPr>
              <a:buFontTx/>
              <a:buChar char="-"/>
            </a:pPr>
            <a:r>
              <a:rPr lang="it-IT" dirty="0" smtClean="0"/>
              <a:t>E’ spesso “sotto pressione”, agendo come se fosse “azionato da un motore” (è incapace di rimanere fermo, si sente a disagio nel farlo per un periodo prolungato, ad </a:t>
            </a:r>
            <a:r>
              <a:rPr lang="it-IT" dirty="0" err="1" smtClean="0"/>
              <a:t>es</a:t>
            </a:r>
            <a:r>
              <a:rPr lang="it-IT" dirty="0" smtClean="0"/>
              <a:t> nei ristoranti, durante le lezioni, le riunioni; può essere descritto dagli altri come una persona irrequieta o con cui è difficile averci a che fare)</a:t>
            </a:r>
          </a:p>
          <a:p>
            <a:pPr>
              <a:buFontTx/>
              <a:buChar char="-"/>
            </a:pPr>
            <a:r>
              <a:rPr lang="it-IT" dirty="0" smtClean="0"/>
              <a:t>Spesso parla troppo</a:t>
            </a:r>
          </a:p>
          <a:p>
            <a:pPr>
              <a:buFontTx/>
              <a:buChar char="-"/>
            </a:pPr>
            <a:r>
              <a:rPr lang="it-IT" dirty="0" smtClean="0"/>
              <a:t>Spesso “spara” una risposta prima che la domanda sia stata completata (completa le frasi dette da altre persone; non riesce ad attendere il proprio turno nella conversazione)</a:t>
            </a:r>
          </a:p>
          <a:p>
            <a:pPr>
              <a:buFontTx/>
              <a:buChar char="-"/>
            </a:pPr>
            <a:r>
              <a:rPr lang="it-IT" dirty="0" smtClean="0"/>
              <a:t>Ha spesso difficoltà ad aspettare il proprio turno (mentre aspetta in fila)</a:t>
            </a:r>
          </a:p>
          <a:p>
            <a:pPr>
              <a:buFontTx/>
              <a:buChar char="-"/>
            </a:pPr>
            <a:r>
              <a:rPr lang="it-IT" dirty="0" smtClean="0"/>
              <a:t>Spesso interrompe gli altri o è invadente nei loro confronti (interrompe conversazioni, giochi, attività; può iniziare a utilizzare le cose degli altri senza chiedere o ricevere il permesso)</a:t>
            </a:r>
          </a:p>
          <a:p>
            <a:endParaRPr lang="it-IT"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214290"/>
            <a:ext cx="9144000" cy="6643710"/>
          </a:xfrm>
        </p:spPr>
        <p:txBody>
          <a:bodyPr>
            <a:noAutofit/>
          </a:bodyPr>
          <a:lstStyle/>
          <a:p>
            <a:pPr>
              <a:buNone/>
            </a:pPr>
            <a:r>
              <a:rPr lang="it-IT" sz="2400" dirty="0" smtClean="0"/>
              <a:t>I soggetti con questo disturbo fanno commenti e iniziano conversazioni quando non è il momento, non ascoltano le direttive, interrompono eccessivamente gli altri, sono invadenti nei confronti degli altri, arraffano oggetti altrui, toccano cose che non dovrebbero toccare, “fanno i pagliacci”.</a:t>
            </a:r>
          </a:p>
          <a:p>
            <a:pPr>
              <a:buNone/>
            </a:pPr>
            <a:r>
              <a:rPr lang="it-IT" sz="2400" dirty="0" smtClean="0"/>
              <a:t>L’impulsività può portare a incidenti  o coinvolgere in attività potenzialmente pericolose senza che il soggetto ne consideri le conseguenze possibili.</a:t>
            </a:r>
          </a:p>
          <a:p>
            <a:pPr>
              <a:buNone/>
            </a:pPr>
            <a:r>
              <a:rPr lang="it-IT" sz="2400" dirty="0" smtClean="0"/>
              <a:t>L’impulsività può essere considerata come l’incapacità di procrastinare nel tempo la risposta a uno stimolo esterno o interno.</a:t>
            </a:r>
          </a:p>
          <a:p>
            <a:pPr>
              <a:buNone/>
            </a:pPr>
            <a:r>
              <a:rPr lang="it-IT" sz="2400" dirty="0" smtClean="0"/>
              <a:t>In genere i bambini “impulsivi” agiscono senza valutare le conseguenze delle loro azioni, provocano danni fisici a sé o agli altri, non riescono ad aspettare il proprio turno, rispondono senza riflettere, incapaci di bloccare risposte automatiche.</a:t>
            </a:r>
          </a:p>
          <a:p>
            <a:pPr>
              <a:buNone/>
            </a:pPr>
            <a:r>
              <a:rPr lang="it-IT" sz="2400" dirty="0" smtClean="0"/>
              <a:t>Le attività sono spesso disorganizzate.</a:t>
            </a:r>
          </a:p>
          <a:p>
            <a:pPr>
              <a:buNone/>
            </a:pPr>
            <a:r>
              <a:rPr lang="it-IT" sz="2400" dirty="0" smtClean="0"/>
              <a:t>E’ spesso presente una sensazione interna di tensione, pressione, instabilità che deve essere scaricata.</a:t>
            </a:r>
          </a:p>
          <a:p>
            <a:pPr>
              <a:buNone/>
            </a:pPr>
            <a:endParaRPr lang="it-IT"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00042"/>
            <a:ext cx="8229600" cy="5626121"/>
          </a:xfrm>
        </p:spPr>
        <p:txBody>
          <a:bodyPr>
            <a:normAutofit fontScale="92500" lnSpcReduction="10000"/>
          </a:bodyPr>
          <a:lstStyle/>
          <a:p>
            <a:pPr algn="ctr">
              <a:buNone/>
            </a:pPr>
            <a:r>
              <a:rPr lang="it-IT" sz="3900" dirty="0" smtClean="0"/>
              <a:t>Quadro clinico: Impulsività</a:t>
            </a:r>
          </a:p>
          <a:p>
            <a:pPr>
              <a:buNone/>
            </a:pPr>
            <a:r>
              <a:rPr lang="it-IT" dirty="0" smtClean="0"/>
              <a:t>- Difficoltà di controllo comportamentale</a:t>
            </a:r>
          </a:p>
          <a:p>
            <a:pPr>
              <a:buNone/>
            </a:pPr>
            <a:r>
              <a:rPr lang="it-IT" dirty="0" smtClean="0"/>
              <a:t>- Incapacità a differire la risposta automatica</a:t>
            </a:r>
          </a:p>
          <a:p>
            <a:pPr>
              <a:buNone/>
            </a:pPr>
            <a:r>
              <a:rPr lang="it-IT" dirty="0" smtClean="0"/>
              <a:t>       ad uno stimolo (es. una domanda)</a:t>
            </a:r>
          </a:p>
          <a:p>
            <a:pPr>
              <a:buNone/>
            </a:pPr>
            <a:r>
              <a:rPr lang="it-IT" dirty="0" smtClean="0"/>
              <a:t>- Scarsa capacità di riflessione</a:t>
            </a:r>
          </a:p>
          <a:p>
            <a:pPr>
              <a:buNone/>
            </a:pPr>
            <a:r>
              <a:rPr lang="it-IT" dirty="0" smtClean="0"/>
              <a:t>- Difficoltà a rispettare il proprio turno</a:t>
            </a:r>
          </a:p>
          <a:p>
            <a:pPr>
              <a:buNone/>
            </a:pPr>
            <a:r>
              <a:rPr lang="it-IT" dirty="0" smtClean="0"/>
              <a:t>- Tendenza ad interrompere gli altri</a:t>
            </a:r>
          </a:p>
          <a:p>
            <a:pPr>
              <a:buNone/>
            </a:pPr>
            <a:r>
              <a:rPr lang="it-IT" dirty="0" smtClean="0"/>
              <a:t>- Difficoltà nel valutare le conseguenze di una azione</a:t>
            </a:r>
          </a:p>
          <a:p>
            <a:pPr>
              <a:buNone/>
            </a:pPr>
            <a:r>
              <a:rPr lang="it-IT" dirty="0" smtClean="0"/>
              <a:t>- Tendenza ad esporsi a situazioni pericolose, con possibili danni fisici</a:t>
            </a:r>
            <a:endParaRPr lang="it-IT"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Impulsività</a:t>
            </a:r>
            <a:endParaRPr lang="it-IT" dirty="0"/>
          </a:p>
        </p:txBody>
      </p:sp>
      <p:sp>
        <p:nvSpPr>
          <p:cNvPr id="3" name="Segnaposto contenuto 2"/>
          <p:cNvSpPr>
            <a:spLocks noGrp="1"/>
          </p:cNvSpPr>
          <p:nvPr>
            <p:ph idx="1"/>
          </p:nvPr>
        </p:nvSpPr>
        <p:spPr/>
        <p:txBody>
          <a:bodyPr>
            <a:normAutofit fontScale="92500" lnSpcReduction="20000"/>
          </a:bodyPr>
          <a:lstStyle/>
          <a:p>
            <a:pPr>
              <a:buNone/>
            </a:pPr>
            <a:r>
              <a:rPr lang="it-IT" dirty="0" smtClean="0"/>
              <a:t>1. Spesso risponde precipitosamente prima che la</a:t>
            </a:r>
          </a:p>
          <a:p>
            <a:pPr>
              <a:buNone/>
            </a:pPr>
            <a:r>
              <a:rPr lang="it-IT" dirty="0" smtClean="0"/>
              <a:t>domanda venga completata</a:t>
            </a:r>
          </a:p>
          <a:p>
            <a:pPr>
              <a:buNone/>
            </a:pPr>
            <a:r>
              <a:rPr lang="it-IT" dirty="0" smtClean="0"/>
              <a:t>2. Ha spesso difficoltà ad aspettare il proprio turno.</a:t>
            </a:r>
          </a:p>
          <a:p>
            <a:pPr>
              <a:buNone/>
            </a:pPr>
            <a:r>
              <a:rPr lang="it-IT" dirty="0" smtClean="0"/>
              <a:t>Spesso non riesce a stare in fila o ad aspettare il proprio turno nei giochi o in gruppo</a:t>
            </a:r>
          </a:p>
          <a:p>
            <a:pPr>
              <a:buNone/>
            </a:pPr>
            <a:r>
              <a:rPr lang="it-IT" dirty="0" smtClean="0"/>
              <a:t>3. Spesso interrompe o si intromette (per es. si</a:t>
            </a:r>
          </a:p>
          <a:p>
            <a:pPr>
              <a:buNone/>
            </a:pPr>
            <a:r>
              <a:rPr lang="it-IT" dirty="0" smtClean="0"/>
              <a:t>intromette nella conversazione o nel gioco altrui)</a:t>
            </a:r>
          </a:p>
          <a:p>
            <a:pPr>
              <a:buNone/>
            </a:pPr>
            <a:r>
              <a:rPr lang="it-IT" dirty="0" smtClean="0"/>
              <a:t>4. Spesso parla in modo eccessivo (senza un</a:t>
            </a:r>
          </a:p>
          <a:p>
            <a:pPr>
              <a:buNone/>
            </a:pPr>
            <a:r>
              <a:rPr lang="it-IT" dirty="0" smtClean="0"/>
              <a:t>atteggiamento adeguato ai condizionamenti</a:t>
            </a:r>
          </a:p>
          <a:p>
            <a:pPr>
              <a:buNone/>
            </a:pPr>
            <a:r>
              <a:rPr lang="it-IT" dirty="0" smtClean="0"/>
              <a:t>sociali)</a:t>
            </a:r>
            <a:endParaRPr lang="it-IT"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00042"/>
            <a:ext cx="8229600" cy="5626121"/>
          </a:xfrm>
        </p:spPr>
        <p:txBody>
          <a:bodyPr>
            <a:normAutofit fontScale="92500" lnSpcReduction="10000"/>
          </a:bodyPr>
          <a:lstStyle/>
          <a:p>
            <a:pPr algn="ctr">
              <a:buNone/>
            </a:pPr>
            <a:r>
              <a:rPr lang="it-IT" dirty="0" smtClean="0"/>
              <a:t>QUADRO CLINICO</a:t>
            </a:r>
          </a:p>
          <a:p>
            <a:pPr>
              <a:buNone/>
            </a:pPr>
            <a:r>
              <a:rPr lang="it-IT" i="1" dirty="0" smtClean="0"/>
              <a:t>Sintomi nucleari</a:t>
            </a:r>
          </a:p>
          <a:p>
            <a:pPr>
              <a:buNone/>
            </a:pPr>
            <a:r>
              <a:rPr lang="it-IT" dirty="0" smtClean="0"/>
              <a:t>- Iperattività motoria</a:t>
            </a:r>
          </a:p>
          <a:p>
            <a:pPr>
              <a:buNone/>
            </a:pPr>
            <a:r>
              <a:rPr lang="it-IT" dirty="0" smtClean="0"/>
              <a:t>- Inattenzione</a:t>
            </a:r>
          </a:p>
          <a:p>
            <a:pPr>
              <a:buNone/>
            </a:pPr>
            <a:r>
              <a:rPr lang="it-IT" dirty="0" smtClean="0"/>
              <a:t>- Impulsività</a:t>
            </a:r>
            <a:endParaRPr lang="it-IT" dirty="0" smtClean="0"/>
          </a:p>
          <a:p>
            <a:pPr>
              <a:buFontTx/>
              <a:buChar char="-"/>
            </a:pPr>
            <a:endParaRPr lang="it-IT" dirty="0" smtClean="0"/>
          </a:p>
          <a:p>
            <a:pPr>
              <a:buNone/>
            </a:pPr>
            <a:r>
              <a:rPr lang="it-IT" i="1" dirty="0" smtClean="0"/>
              <a:t>Complicanze secondarie</a:t>
            </a:r>
          </a:p>
          <a:p>
            <a:pPr>
              <a:buNone/>
            </a:pPr>
            <a:r>
              <a:rPr lang="it-IT" dirty="0" smtClean="0"/>
              <a:t>- Difficoltà relazionali</a:t>
            </a:r>
          </a:p>
          <a:p>
            <a:pPr>
              <a:buNone/>
            </a:pPr>
            <a:r>
              <a:rPr lang="it-IT" dirty="0" smtClean="0"/>
              <a:t>- Difficoltà scolastiche</a:t>
            </a:r>
          </a:p>
          <a:p>
            <a:pPr>
              <a:buNone/>
            </a:pPr>
            <a:r>
              <a:rPr lang="it-IT" dirty="0" smtClean="0"/>
              <a:t>- Bassa autostima</a:t>
            </a:r>
          </a:p>
          <a:p>
            <a:pPr>
              <a:buNone/>
            </a:pPr>
            <a:r>
              <a:rPr lang="it-IT" dirty="0" smtClean="0"/>
              <a:t>- Disturbo del comportamento</a:t>
            </a:r>
            <a:endParaRPr lang="it-IT"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85728"/>
            <a:ext cx="8229600" cy="5840435"/>
          </a:xfrm>
        </p:spPr>
        <p:txBody>
          <a:bodyPr>
            <a:normAutofit/>
          </a:bodyPr>
          <a:lstStyle/>
          <a:p>
            <a:pPr algn="ctr">
              <a:buNone/>
            </a:pPr>
            <a:r>
              <a:rPr lang="it-IT" dirty="0" smtClean="0"/>
              <a:t>ETÀ PRESCOLARE (3-6 anni)</a:t>
            </a:r>
          </a:p>
          <a:p>
            <a:pPr>
              <a:buNone/>
            </a:pPr>
            <a:r>
              <a:rPr lang="it-IT" dirty="0" smtClean="0"/>
              <a:t>- Massima iperattività</a:t>
            </a:r>
          </a:p>
          <a:p>
            <a:pPr>
              <a:buNone/>
            </a:pPr>
            <a:r>
              <a:rPr lang="it-IT" dirty="0" smtClean="0"/>
              <a:t>- Crisi di rabbia</a:t>
            </a:r>
          </a:p>
          <a:p>
            <a:pPr>
              <a:buNone/>
            </a:pPr>
            <a:r>
              <a:rPr lang="it-IT" dirty="0" smtClean="0"/>
              <a:t>- Gioco ridotto, semplificato, motorio</a:t>
            </a:r>
          </a:p>
          <a:p>
            <a:pPr>
              <a:buNone/>
            </a:pPr>
            <a:r>
              <a:rPr lang="it-IT" dirty="0" smtClean="0"/>
              <a:t>- Litigiosità, </a:t>
            </a:r>
            <a:r>
              <a:rPr lang="it-IT" dirty="0" err="1" smtClean="0"/>
              <a:t>provocatorietà</a:t>
            </a:r>
            <a:endParaRPr lang="it-IT" dirty="0" smtClean="0"/>
          </a:p>
          <a:p>
            <a:pPr>
              <a:buNone/>
            </a:pPr>
            <a:r>
              <a:rPr lang="it-IT" dirty="0" smtClean="0"/>
              <a:t>- Assenza di paura, incidenti</a:t>
            </a:r>
          </a:p>
          <a:p>
            <a:pPr>
              <a:buNone/>
            </a:pPr>
            <a:r>
              <a:rPr lang="it-IT" dirty="0" smtClean="0"/>
              <a:t>- Comportamenti aggressivi</a:t>
            </a:r>
          </a:p>
          <a:p>
            <a:pPr>
              <a:buNone/>
            </a:pPr>
            <a:r>
              <a:rPr lang="it-IT" dirty="0" smtClean="0"/>
              <a:t>- Disturbo del sonno</a:t>
            </a:r>
          </a:p>
          <a:p>
            <a:pPr>
              <a:buNone/>
            </a:pPr>
            <a:r>
              <a:rPr lang="it-IT" dirty="0" smtClean="0"/>
              <a:t>Molti di questi bambini non svilupperanno un ADHD!</a:t>
            </a:r>
            <a:endParaRPr lang="it-IT"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28604"/>
            <a:ext cx="8229600" cy="5697559"/>
          </a:xfrm>
        </p:spPr>
        <p:txBody>
          <a:bodyPr>
            <a:normAutofit lnSpcReduction="10000"/>
          </a:bodyPr>
          <a:lstStyle/>
          <a:p>
            <a:pPr algn="ctr">
              <a:buNone/>
            </a:pPr>
            <a:r>
              <a:rPr lang="it-IT" dirty="0" smtClean="0"/>
              <a:t>SCUOLA ELEMENTARE (6-12 anni)</a:t>
            </a:r>
          </a:p>
          <a:p>
            <a:pPr>
              <a:buNone/>
            </a:pPr>
            <a:r>
              <a:rPr lang="it-IT" dirty="0" smtClean="0"/>
              <a:t>- Più frequente la prima diagnosi</a:t>
            </a:r>
          </a:p>
          <a:p>
            <a:pPr>
              <a:buNone/>
            </a:pPr>
            <a:r>
              <a:rPr lang="it-IT" dirty="0" smtClean="0"/>
              <a:t>- Apparente accentuazione di irrequietezza</a:t>
            </a:r>
          </a:p>
          <a:p>
            <a:pPr>
              <a:buNone/>
            </a:pPr>
            <a:r>
              <a:rPr lang="it-IT" dirty="0" smtClean="0"/>
              <a:t>- Maggiore evidenza di sintomi cognitivi</a:t>
            </a:r>
          </a:p>
          <a:p>
            <a:pPr>
              <a:buNone/>
            </a:pPr>
            <a:r>
              <a:rPr lang="it-IT" dirty="0" smtClean="0"/>
              <a:t>(disattenzione, impulsività)</a:t>
            </a:r>
          </a:p>
          <a:p>
            <a:pPr>
              <a:buNone/>
            </a:pPr>
            <a:r>
              <a:rPr lang="it-IT" dirty="0" smtClean="0"/>
              <a:t>- Difficoltà scolastiche</a:t>
            </a:r>
          </a:p>
          <a:p>
            <a:pPr>
              <a:buNone/>
            </a:pPr>
            <a:r>
              <a:rPr lang="it-IT" dirty="0" smtClean="0"/>
              <a:t>- </a:t>
            </a:r>
            <a:r>
              <a:rPr lang="it-IT" dirty="0" err="1" smtClean="0"/>
              <a:t>Evitamento</a:t>
            </a:r>
            <a:r>
              <a:rPr lang="it-IT" dirty="0" smtClean="0"/>
              <a:t> di compiti cognitivi</a:t>
            </a:r>
          </a:p>
          <a:p>
            <a:pPr>
              <a:buNone/>
            </a:pPr>
            <a:r>
              <a:rPr lang="it-IT" dirty="0" smtClean="0"/>
              <a:t>- Comportamento impulsivo - dirompente</a:t>
            </a:r>
          </a:p>
          <a:p>
            <a:pPr>
              <a:buNone/>
            </a:pPr>
            <a:r>
              <a:rPr lang="it-IT" dirty="0" smtClean="0"/>
              <a:t>- Rifiuto da parte dei compagni</a:t>
            </a:r>
          </a:p>
          <a:p>
            <a:pPr>
              <a:buNone/>
            </a:pPr>
            <a:r>
              <a:rPr lang="it-IT" dirty="0" smtClean="0"/>
              <a:t>- Bassa autostima</a:t>
            </a:r>
            <a:endParaRPr lang="it-IT"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85728"/>
            <a:ext cx="8229600" cy="5840435"/>
          </a:xfrm>
        </p:spPr>
        <p:txBody>
          <a:bodyPr>
            <a:normAutofit/>
          </a:bodyPr>
          <a:lstStyle/>
          <a:p>
            <a:pPr algn="ctr">
              <a:buNone/>
            </a:pPr>
            <a:r>
              <a:rPr lang="it-IT" dirty="0" smtClean="0"/>
              <a:t>ADOLESCENTI (13-17 anni)</a:t>
            </a:r>
          </a:p>
          <a:p>
            <a:pPr>
              <a:buNone/>
            </a:pPr>
            <a:r>
              <a:rPr lang="it-IT" dirty="0" smtClean="0"/>
              <a:t>- 35%: sintomi sottosoglia, spesso prestazioni scolastiche inferiori</a:t>
            </a:r>
          </a:p>
          <a:p>
            <a:pPr>
              <a:buNone/>
            </a:pPr>
            <a:r>
              <a:rPr lang="it-IT" dirty="0" smtClean="0"/>
              <a:t>- 50%: attenuazione di iperattività, disturbo </a:t>
            </a:r>
            <a:r>
              <a:rPr lang="it-IT" dirty="0" err="1" smtClean="0"/>
              <a:t>attentivo</a:t>
            </a:r>
            <a:r>
              <a:rPr lang="it-IT" dirty="0" smtClean="0"/>
              <a:t> (difficoltà scolastiche, pianificazione e organizzazione), instabilità in scelte scolastiche o relazionali, condotte pericolose, ricerca di sensazioni, problemi emotivi;  </a:t>
            </a:r>
            <a:r>
              <a:rPr lang="it-IT" dirty="0" err="1" smtClean="0"/>
              <a:t>comorbidità</a:t>
            </a:r>
            <a:endParaRPr lang="it-IT" dirty="0" smtClean="0"/>
          </a:p>
          <a:p>
            <a:pPr>
              <a:buNone/>
            </a:pPr>
            <a:r>
              <a:rPr lang="it-IT" dirty="0" smtClean="0"/>
              <a:t>- 15%: permanenza della sindrome, impulsività, disadattamento sociale, difficoltà familiari.</a:t>
            </a:r>
            <a:endParaRPr lang="it-IT"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14282" y="285728"/>
            <a:ext cx="8929718" cy="6572272"/>
          </a:xfrm>
        </p:spPr>
        <p:txBody>
          <a:bodyPr>
            <a:normAutofit fontScale="92500" lnSpcReduction="20000"/>
          </a:bodyPr>
          <a:lstStyle/>
          <a:p>
            <a:pPr>
              <a:buNone/>
            </a:pPr>
            <a:r>
              <a:rPr lang="it-IT" dirty="0" smtClean="0"/>
              <a:t>E’ un disturbo caratterizzato da livelli di disattenzione, iperattività e impulsività non appropriati al grado di sviluppo dell’individuo</a:t>
            </a:r>
          </a:p>
          <a:p>
            <a:pPr>
              <a:buNone/>
            </a:pPr>
            <a:endParaRPr lang="it-IT" dirty="0" smtClean="0"/>
          </a:p>
          <a:p>
            <a:pPr algn="ctr">
              <a:buNone/>
            </a:pPr>
            <a:r>
              <a:rPr lang="it-IT" i="1" dirty="0" smtClean="0"/>
              <a:t>Disattenzione, iperattività/impulsività</a:t>
            </a:r>
          </a:p>
          <a:p>
            <a:pPr>
              <a:buFontTx/>
              <a:buChar char="-"/>
            </a:pPr>
            <a:r>
              <a:rPr lang="it-IT" dirty="0" smtClean="0"/>
              <a:t>debbono essere presenti a un elevato livello di intensità</a:t>
            </a:r>
          </a:p>
          <a:p>
            <a:pPr>
              <a:buFontTx/>
              <a:buChar char="-"/>
            </a:pPr>
            <a:r>
              <a:rPr lang="it-IT" dirty="0" smtClean="0"/>
              <a:t>il loro esordio deve essere precoce (prima dei 7-12 anni)</a:t>
            </a:r>
          </a:p>
          <a:p>
            <a:pPr>
              <a:buFontTx/>
              <a:buChar char="-"/>
            </a:pPr>
            <a:r>
              <a:rPr lang="it-IT" dirty="0" smtClean="0"/>
              <a:t>la loro presenza pervasiva, esprimendosi in più contesti di vita  </a:t>
            </a:r>
          </a:p>
          <a:p>
            <a:pPr>
              <a:buFontTx/>
              <a:buChar char="-"/>
            </a:pPr>
            <a:r>
              <a:rPr lang="it-IT" dirty="0" smtClean="0"/>
              <a:t>debbono comportare un’importante impatto funzionale/interferenza nella vita quotidiana (disabilità per il funzionamento sociale, accademico, lavorativo appropriato per l’età del soggetto) </a:t>
            </a:r>
            <a:endParaRPr lang="it-IT"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357166"/>
            <a:ext cx="8229600" cy="5768997"/>
          </a:xfrm>
        </p:spPr>
        <p:txBody>
          <a:bodyPr>
            <a:normAutofit fontScale="85000" lnSpcReduction="10000"/>
          </a:bodyPr>
          <a:lstStyle/>
          <a:p>
            <a:pPr algn="ctr">
              <a:buNone/>
            </a:pPr>
            <a:r>
              <a:rPr lang="it-IT" u="sng" dirty="0" smtClean="0"/>
              <a:t>Variante </a:t>
            </a:r>
            <a:r>
              <a:rPr lang="it-IT" u="sng" dirty="0" err="1" smtClean="0"/>
              <a:t>inattentiva</a:t>
            </a:r>
            <a:r>
              <a:rPr lang="it-IT" u="sng" dirty="0" smtClean="0"/>
              <a:t> dell’ADHD</a:t>
            </a:r>
          </a:p>
          <a:p>
            <a:pPr>
              <a:buNone/>
            </a:pPr>
            <a:r>
              <a:rPr lang="it-IT" i="1" dirty="0" smtClean="0"/>
              <a:t>Una parte dei soggetti con ADHD, senza</a:t>
            </a:r>
          </a:p>
          <a:p>
            <a:pPr>
              <a:buNone/>
            </a:pPr>
            <a:r>
              <a:rPr lang="it-IT" i="1" dirty="0" smtClean="0"/>
              <a:t>iperattività, presenta sintomi di inattenzione «pura», </a:t>
            </a:r>
          </a:p>
          <a:p>
            <a:r>
              <a:rPr lang="it-IT" dirty="0" smtClean="0"/>
              <a:t> sognare ad occhi aperti, restare incantati,</a:t>
            </a:r>
          </a:p>
          <a:p>
            <a:r>
              <a:rPr lang="it-IT" dirty="0" smtClean="0"/>
              <a:t>annebbiamento mentale, confusione,</a:t>
            </a:r>
          </a:p>
          <a:p>
            <a:r>
              <a:rPr lang="it-IT" dirty="0" smtClean="0"/>
              <a:t>ipoattività, pigrizia, indolenza, </a:t>
            </a:r>
          </a:p>
          <a:p>
            <a:r>
              <a:rPr lang="it-IT" dirty="0" smtClean="0"/>
              <a:t> rallentamento motorio,</a:t>
            </a:r>
          </a:p>
          <a:p>
            <a:r>
              <a:rPr lang="it-IT" dirty="0" smtClean="0"/>
              <a:t>letargia, apatia e sonnolenza,</a:t>
            </a:r>
          </a:p>
          <a:p>
            <a:r>
              <a:rPr lang="it-IT" dirty="0" smtClean="0"/>
              <a:t>trascuratezza, perdere oggetti facilmente</a:t>
            </a:r>
          </a:p>
          <a:p>
            <a:r>
              <a:rPr lang="it-IT" dirty="0" smtClean="0"/>
              <a:t>lentezza esecutiva</a:t>
            </a:r>
          </a:p>
          <a:p>
            <a:r>
              <a:rPr lang="it-IT" dirty="0" smtClean="0"/>
              <a:t>non differenza tra maschi e femmine</a:t>
            </a:r>
          </a:p>
          <a:p>
            <a:r>
              <a:rPr lang="it-IT" dirty="0" smtClean="0"/>
              <a:t>entità autonoma o componente di ADHD?</a:t>
            </a:r>
          </a:p>
          <a:p>
            <a:pPr>
              <a:buNone/>
            </a:pPr>
            <a:endParaRPr lang="it-IT"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28604"/>
            <a:ext cx="8472518" cy="6215106"/>
          </a:xfrm>
        </p:spPr>
        <p:txBody>
          <a:bodyPr>
            <a:normAutofit fontScale="92500" lnSpcReduction="20000"/>
          </a:bodyPr>
          <a:lstStyle/>
          <a:p>
            <a:pPr>
              <a:buNone/>
            </a:pPr>
            <a:r>
              <a:rPr lang="it-IT" dirty="0" smtClean="0"/>
              <a:t>Complementari ad ADHD: non iperattivi, estroversi, amanti del rischio, ma</a:t>
            </a:r>
          </a:p>
          <a:p>
            <a:r>
              <a:rPr lang="it-IT" dirty="0" smtClean="0"/>
              <a:t>Introspettivi e sognanti, si trascurano, poco motivati, mancano di energia in attività quotidiane;</a:t>
            </a:r>
          </a:p>
          <a:p>
            <a:r>
              <a:rPr lang="it-IT" dirty="0" smtClean="0"/>
              <a:t>Timidezza e lentezza possono essere interpretate come distacco o disinteresse.</a:t>
            </a:r>
          </a:p>
          <a:p>
            <a:r>
              <a:rPr lang="it-IT" dirty="0" smtClean="0"/>
              <a:t>Nei gruppi sono più ignorati che rifiutati, non essendo intrusivi o aggressivi come gli ADHD.</a:t>
            </a:r>
          </a:p>
          <a:p>
            <a:pPr algn="ctr">
              <a:buNone/>
            </a:pPr>
            <a:endParaRPr lang="it-IT" dirty="0" smtClean="0"/>
          </a:p>
          <a:p>
            <a:pPr algn="ctr">
              <a:buNone/>
            </a:pPr>
            <a:r>
              <a:rPr lang="it-IT" dirty="0" smtClean="0"/>
              <a:t>Rispetto ad ADHD</a:t>
            </a:r>
          </a:p>
          <a:p>
            <a:pPr>
              <a:buNone/>
            </a:pPr>
            <a:r>
              <a:rPr lang="it-IT" dirty="0" smtClean="0"/>
              <a:t>&lt; disturbo </a:t>
            </a:r>
            <a:r>
              <a:rPr lang="it-IT" dirty="0" err="1" smtClean="0"/>
              <a:t>oppositivo-provocatorio</a:t>
            </a:r>
            <a:r>
              <a:rPr lang="it-IT" dirty="0" smtClean="0"/>
              <a:t>/condotta</a:t>
            </a:r>
          </a:p>
          <a:p>
            <a:pPr>
              <a:buNone/>
            </a:pPr>
            <a:r>
              <a:rPr lang="it-IT" dirty="0" smtClean="0"/>
              <a:t>&gt; sintomi </a:t>
            </a:r>
            <a:r>
              <a:rPr lang="it-IT" dirty="0" err="1" smtClean="0"/>
              <a:t>internalizzanti</a:t>
            </a:r>
            <a:r>
              <a:rPr lang="it-IT" dirty="0" smtClean="0"/>
              <a:t> (ansia, depressione) ritiro sociale o passività sociale con i coetanei, disturbi di apprendimento (25-50%) (matematica)</a:t>
            </a:r>
            <a:endParaRPr lang="it-IT"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it-IT" dirty="0" smtClean="0"/>
              <a:t>Continuità marcata con età adulta</a:t>
            </a:r>
          </a:p>
          <a:p>
            <a:r>
              <a:rPr lang="it-IT" dirty="0" smtClean="0"/>
              <a:t>Esordio più tardivo dei sintomi, &lt; interferenza</a:t>
            </a:r>
          </a:p>
          <a:p>
            <a:pPr>
              <a:buNone/>
            </a:pPr>
            <a:r>
              <a:rPr lang="it-IT" dirty="0" smtClean="0"/>
              <a:t>	sociale di ADHD, &gt; interferenza in studio e lavoro</a:t>
            </a:r>
          </a:p>
          <a:p>
            <a:r>
              <a:rPr lang="it-IT" dirty="0" smtClean="0"/>
              <a:t>influenza più l’accuratezza (qualità) del lavoro</a:t>
            </a:r>
          </a:p>
          <a:p>
            <a:r>
              <a:rPr lang="it-IT" dirty="0" smtClean="0"/>
              <a:t>ADHD la quantità di lavoro nell’unità di tempo</a:t>
            </a:r>
            <a:endParaRPr lang="it-IT"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0"/>
            <a:ext cx="8229600" cy="511156"/>
          </a:xfrm>
        </p:spPr>
        <p:txBody>
          <a:bodyPr>
            <a:noAutofit/>
          </a:bodyPr>
          <a:lstStyle/>
          <a:p>
            <a:r>
              <a:rPr lang="it-IT" i="1" dirty="0" smtClean="0"/>
              <a:t>Eziologia </a:t>
            </a:r>
            <a:endParaRPr lang="it-IT" i="1" dirty="0"/>
          </a:p>
        </p:txBody>
      </p:sp>
      <p:sp>
        <p:nvSpPr>
          <p:cNvPr id="3" name="Segnaposto contenuto 2"/>
          <p:cNvSpPr>
            <a:spLocks noGrp="1"/>
          </p:cNvSpPr>
          <p:nvPr>
            <p:ph idx="1"/>
          </p:nvPr>
        </p:nvSpPr>
        <p:spPr>
          <a:xfrm>
            <a:off x="0" y="571480"/>
            <a:ext cx="9144000" cy="6286520"/>
          </a:xfrm>
        </p:spPr>
        <p:txBody>
          <a:bodyPr>
            <a:noAutofit/>
          </a:bodyPr>
          <a:lstStyle/>
          <a:p>
            <a:pPr algn="ctr">
              <a:buNone/>
            </a:pPr>
            <a:r>
              <a:rPr lang="it-IT" sz="2400" i="1" dirty="0" smtClean="0"/>
              <a:t>Patologia a eziologia multifattoriale complessa</a:t>
            </a:r>
          </a:p>
          <a:p>
            <a:pPr>
              <a:buNone/>
            </a:pPr>
            <a:r>
              <a:rPr lang="it-IT" sz="2400" i="1" dirty="0" smtClean="0"/>
              <a:t>Disturbo eterogeneo</a:t>
            </a:r>
            <a:r>
              <a:rPr lang="it-IT" sz="2250" dirty="0" smtClean="0"/>
              <a:t>: diverse strutture e circuiti cerebrali possono essere in causa,  fattori eziologici e meccanismi patogenetici multipli, manifestazioni cliniche differenti</a:t>
            </a:r>
          </a:p>
          <a:p>
            <a:pPr>
              <a:buFontTx/>
              <a:buChar char="-"/>
            </a:pPr>
            <a:r>
              <a:rPr lang="it-IT" sz="2250" i="1" dirty="0" smtClean="0"/>
              <a:t>Fattori genetici</a:t>
            </a:r>
            <a:r>
              <a:rPr lang="it-IT" sz="2250" dirty="0" smtClean="0"/>
              <a:t>: disturbo poligenico (più geni contribuiscono al rischio di sviluppare la patologia); è stato proposto che l’ADHD condivida fattori di suscettibilità genetica con patologie come la dislessia e l’autismo</a:t>
            </a:r>
          </a:p>
          <a:p>
            <a:pPr>
              <a:buFontTx/>
              <a:buChar char="-"/>
            </a:pPr>
            <a:r>
              <a:rPr lang="it-IT" sz="2250" i="1" dirty="0" smtClean="0"/>
              <a:t>Fattori ambientali</a:t>
            </a:r>
            <a:r>
              <a:rPr lang="it-IT" sz="2250" dirty="0" smtClean="0"/>
              <a:t>: non sono disponibili dati certi e statisticamente significativi: possibile esposizione prenatale a nicotina ed alcool, nascita </a:t>
            </a:r>
            <a:r>
              <a:rPr lang="it-IT" sz="2250" dirty="0" err="1" smtClean="0"/>
              <a:t>pretermine</a:t>
            </a:r>
            <a:r>
              <a:rPr lang="it-IT" sz="2250" dirty="0" smtClean="0"/>
              <a:t>, psicopatologia familiare, basso livello economico, eventi di vita negativi, lesioni cerebrali acquisite</a:t>
            </a:r>
          </a:p>
          <a:p>
            <a:pPr>
              <a:buFontTx/>
              <a:buChar char="-"/>
            </a:pPr>
            <a:r>
              <a:rPr lang="it-IT" sz="2250" i="1" dirty="0" smtClean="0"/>
              <a:t>Fattori neurobiologici</a:t>
            </a:r>
            <a:r>
              <a:rPr lang="it-IT" sz="2250" dirty="0" smtClean="0"/>
              <a:t>: sembrano in causa i circuiti </a:t>
            </a:r>
            <a:r>
              <a:rPr lang="it-IT" sz="2250" dirty="0" err="1" smtClean="0"/>
              <a:t>fronto-talamo-striatali</a:t>
            </a:r>
            <a:r>
              <a:rPr lang="it-IT" sz="2250" dirty="0" smtClean="0"/>
              <a:t> che mediano le funzioni esecutive e sono modulati soprattutto dalla dopamina. Anche il cervelletto (lobuli VIII-X) pare in causa e le alterazioni morfologiche osservate potrebbero essere in relazione con la componente non genetica, correlata agli stimoli ambientali durante lo sviluppo</a:t>
            </a:r>
          </a:p>
          <a:p>
            <a:pPr>
              <a:buFontTx/>
              <a:buChar char="-"/>
            </a:pPr>
            <a:endParaRPr lang="it-IT" sz="225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439718"/>
          </a:xfrm>
        </p:spPr>
        <p:txBody>
          <a:bodyPr>
            <a:normAutofit fontScale="90000"/>
          </a:bodyPr>
          <a:lstStyle/>
          <a:p>
            <a:r>
              <a:rPr lang="it-IT" i="1" dirty="0" err="1" smtClean="0"/>
              <a:t>Comorbidità</a:t>
            </a:r>
            <a:r>
              <a:rPr lang="it-IT" i="1" dirty="0" smtClean="0"/>
              <a:t> </a:t>
            </a:r>
            <a:endParaRPr lang="it-IT" i="1" dirty="0"/>
          </a:p>
        </p:txBody>
      </p:sp>
      <p:sp>
        <p:nvSpPr>
          <p:cNvPr id="3" name="Segnaposto contenuto 2"/>
          <p:cNvSpPr>
            <a:spLocks noGrp="1"/>
          </p:cNvSpPr>
          <p:nvPr>
            <p:ph idx="1"/>
          </p:nvPr>
        </p:nvSpPr>
        <p:spPr>
          <a:xfrm>
            <a:off x="0" y="642918"/>
            <a:ext cx="9144000" cy="6215082"/>
          </a:xfrm>
        </p:spPr>
        <p:txBody>
          <a:bodyPr>
            <a:normAutofit fontScale="92500" lnSpcReduction="20000"/>
          </a:bodyPr>
          <a:lstStyle/>
          <a:p>
            <a:pPr>
              <a:buFontTx/>
              <a:buChar char="-"/>
            </a:pPr>
            <a:r>
              <a:rPr lang="it-IT" i="1" dirty="0" err="1" smtClean="0"/>
              <a:t>Comorbidità</a:t>
            </a:r>
            <a:r>
              <a:rPr lang="it-IT" i="1" dirty="0" smtClean="0"/>
              <a:t> </a:t>
            </a:r>
            <a:r>
              <a:rPr lang="it-IT" dirty="0" smtClean="0"/>
              <a:t>intesa come </a:t>
            </a:r>
            <a:r>
              <a:rPr lang="it-IT" i="1" dirty="0" smtClean="0"/>
              <a:t>espressione di interconnessioni cerebrali</a:t>
            </a:r>
            <a:r>
              <a:rPr lang="it-IT" dirty="0" smtClean="0"/>
              <a:t>, con possibilità di </a:t>
            </a:r>
            <a:r>
              <a:rPr lang="it-IT" i="1" dirty="0" smtClean="0"/>
              <a:t>evidenziare sottotipi </a:t>
            </a:r>
            <a:r>
              <a:rPr lang="it-IT" dirty="0" smtClean="0"/>
              <a:t>e </a:t>
            </a:r>
            <a:r>
              <a:rPr lang="it-IT" i="1" dirty="0" smtClean="0"/>
              <a:t>componenti </a:t>
            </a:r>
            <a:r>
              <a:rPr lang="it-IT" dirty="0" smtClean="0"/>
              <a:t>da valutare in ragione dell’</a:t>
            </a:r>
            <a:r>
              <a:rPr lang="it-IT" i="1" dirty="0" smtClean="0"/>
              <a:t>impatto funzionale </a:t>
            </a:r>
            <a:r>
              <a:rPr lang="it-IT" dirty="0" smtClean="0"/>
              <a:t>sull’adattamento all’ambiente,         sul percorso/traiettoria evolutiva</a:t>
            </a:r>
          </a:p>
          <a:p>
            <a:pPr>
              <a:buFontTx/>
              <a:buChar char="-"/>
            </a:pPr>
            <a:r>
              <a:rPr lang="it-IT" dirty="0" smtClean="0"/>
              <a:t>Il 70% circa dei soggetti con ADHD ha un disturbo associato, cioè non è puro</a:t>
            </a:r>
          </a:p>
          <a:p>
            <a:pPr>
              <a:buFontTx/>
              <a:buChar char="-"/>
            </a:pPr>
            <a:r>
              <a:rPr lang="it-IT" dirty="0" smtClean="0"/>
              <a:t>L’ADHD aumenta il rischio di avere altri disturbi, di cui ne anticipa l’esordio con evoluzione peggiore</a:t>
            </a:r>
          </a:p>
          <a:p>
            <a:pPr>
              <a:buFontTx/>
              <a:buChar char="-"/>
            </a:pPr>
            <a:r>
              <a:rPr lang="it-IT" i="1" dirty="0" smtClean="0"/>
              <a:t>30-40% ADHD + Disturbo Oppositivo Provocatorio (DOP): </a:t>
            </a:r>
            <a:r>
              <a:rPr lang="it-IT" dirty="0" smtClean="0"/>
              <a:t>soprattutto nei maschi, </a:t>
            </a:r>
            <a:r>
              <a:rPr lang="it-IT" i="1" dirty="0" smtClean="0"/>
              <a:t>nel 15% circa dei casi può evolvere verso un Disturbo della Condotta</a:t>
            </a:r>
          </a:p>
          <a:p>
            <a:pPr>
              <a:buNone/>
            </a:pPr>
            <a:r>
              <a:rPr lang="it-IT" dirty="0" smtClean="0"/>
              <a:t> Più l’esordio del DOP è precoce (prima dei 10-12 anni) più aumenta il rischio di sviluppare un Disturbo della Condotta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04" name="Object 4"/>
          <p:cNvGraphicFramePr>
            <a:graphicFrameLocks noChangeAspect="1"/>
          </p:cNvGraphicFramePr>
          <p:nvPr/>
        </p:nvGraphicFramePr>
        <p:xfrm>
          <a:off x="0" y="1196975"/>
          <a:ext cx="9144000" cy="4968875"/>
        </p:xfrm>
        <a:graphic>
          <a:graphicData uri="http://schemas.openxmlformats.org/presentationml/2006/ole">
            <p:oleObj spid="_x0000_s2050" name="Acrobat Document" r:id="rId3" imgW="7542857" imgH="5830114" progId="AcroExch.Document.DC">
              <p:embed/>
            </p:oleObj>
          </a:graphicData>
        </a:graphic>
      </p:graphicFrame>
      <p:sp>
        <p:nvSpPr>
          <p:cNvPr id="153605" name="Text Box 5"/>
          <p:cNvSpPr txBox="1">
            <a:spLocks noChangeArrowheads="1"/>
          </p:cNvSpPr>
          <p:nvPr/>
        </p:nvSpPr>
        <p:spPr bwMode="auto">
          <a:xfrm>
            <a:off x="0" y="6191250"/>
            <a:ext cx="9144000" cy="666750"/>
          </a:xfrm>
          <a:prstGeom prst="rect">
            <a:avLst/>
          </a:prstGeom>
          <a:noFill/>
          <a:ln w="9525">
            <a:noFill/>
            <a:miter lim="800000"/>
            <a:headEnd/>
            <a:tailEnd/>
          </a:ln>
          <a:effectLst/>
        </p:spPr>
        <p:txBody>
          <a:bodyPr>
            <a:spAutoFit/>
          </a:bodyPr>
          <a:lstStyle/>
          <a:p>
            <a:pPr>
              <a:spcBef>
                <a:spcPct val="50000"/>
              </a:spcBef>
            </a:pPr>
            <a:r>
              <a:rPr lang="it-IT" sz="1400"/>
              <a:t>Da: Ruglioni L. et al, Presentazione di un modello multimodale per i disturbi da comportamento dirompente, IRCCS, Fondazione Stella Maris</a:t>
            </a:r>
          </a:p>
          <a:p>
            <a:pPr>
              <a:lnSpc>
                <a:spcPct val="70000"/>
              </a:lnSpc>
            </a:pPr>
            <a:endParaRPr lang="it-IT" sz="1400"/>
          </a:p>
        </p:txBody>
      </p:sp>
      <p:sp>
        <p:nvSpPr>
          <p:cNvPr id="153607" name="Text Box 7"/>
          <p:cNvSpPr txBox="1">
            <a:spLocks noChangeArrowheads="1"/>
          </p:cNvSpPr>
          <p:nvPr/>
        </p:nvSpPr>
        <p:spPr bwMode="auto">
          <a:xfrm>
            <a:off x="158750" y="131763"/>
            <a:ext cx="184150" cy="366712"/>
          </a:xfrm>
          <a:prstGeom prst="rect">
            <a:avLst/>
          </a:prstGeom>
          <a:noFill/>
          <a:ln w="9525">
            <a:noFill/>
            <a:miter lim="800000"/>
            <a:headEnd/>
            <a:tailEnd/>
          </a:ln>
          <a:effectLst/>
        </p:spPr>
        <p:txBody>
          <a:bodyPr wrap="none">
            <a:spAutoFit/>
          </a:bodyPr>
          <a:lstStyle/>
          <a:p>
            <a:endParaRPr lang="it-IT"/>
          </a:p>
        </p:txBody>
      </p:sp>
      <p:sp>
        <p:nvSpPr>
          <p:cNvPr id="153608" name="Text Box 8"/>
          <p:cNvSpPr txBox="1">
            <a:spLocks noChangeArrowheads="1"/>
          </p:cNvSpPr>
          <p:nvPr/>
        </p:nvSpPr>
        <p:spPr bwMode="auto">
          <a:xfrm>
            <a:off x="0" y="0"/>
            <a:ext cx="9144000" cy="861774"/>
          </a:xfrm>
          <a:prstGeom prst="rect">
            <a:avLst/>
          </a:prstGeom>
          <a:noFill/>
          <a:ln w="9525">
            <a:noFill/>
            <a:miter lim="800000"/>
            <a:headEnd/>
            <a:tailEnd/>
          </a:ln>
          <a:effectLst/>
        </p:spPr>
        <p:txBody>
          <a:bodyPr>
            <a:spAutoFit/>
          </a:bodyPr>
          <a:lstStyle/>
          <a:p>
            <a:r>
              <a:rPr lang="it-IT" sz="2800" dirty="0" smtClean="0"/>
              <a:t>DSM-5: </a:t>
            </a:r>
            <a:r>
              <a:rPr lang="it-IT" sz="2200" dirty="0" smtClean="0"/>
              <a:t>Un pattern di umore collerico/irritabile, comportamento polemico/</a:t>
            </a:r>
            <a:r>
              <a:rPr lang="it-IT" sz="2200" dirty="0" err="1" smtClean="0"/>
              <a:t>provocatrorio</a:t>
            </a:r>
            <a:r>
              <a:rPr lang="it-IT" sz="2200" dirty="0" smtClean="0"/>
              <a:t> o vendicativo che dura da almeno 6 mesi</a:t>
            </a:r>
            <a:endParaRPr lang="it-IT" sz="220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4628" name="Object 4"/>
          <p:cNvGraphicFramePr>
            <a:graphicFrameLocks noChangeAspect="1"/>
          </p:cNvGraphicFramePr>
          <p:nvPr/>
        </p:nvGraphicFramePr>
        <p:xfrm>
          <a:off x="395288" y="785794"/>
          <a:ext cx="8334375" cy="5522930"/>
        </p:xfrm>
        <a:graphic>
          <a:graphicData uri="http://schemas.openxmlformats.org/presentationml/2006/ole">
            <p:oleObj spid="_x0000_s3074" name="Acrobat Document" r:id="rId3" imgW="7542857" imgH="5830114" progId="AcroExch.Document.DC">
              <p:embed/>
            </p:oleObj>
          </a:graphicData>
        </a:graphic>
      </p:graphicFrame>
      <p:sp>
        <p:nvSpPr>
          <p:cNvPr id="154629" name="Rectangle 5"/>
          <p:cNvSpPr>
            <a:spLocks noChangeArrowheads="1"/>
          </p:cNvSpPr>
          <p:nvPr/>
        </p:nvSpPr>
        <p:spPr bwMode="auto">
          <a:xfrm>
            <a:off x="0" y="6308725"/>
            <a:ext cx="9144000" cy="517525"/>
          </a:xfrm>
          <a:prstGeom prst="rect">
            <a:avLst/>
          </a:prstGeom>
          <a:noFill/>
          <a:ln w="9525">
            <a:noFill/>
            <a:miter lim="800000"/>
            <a:headEnd/>
            <a:tailEnd/>
          </a:ln>
          <a:effectLst/>
        </p:spPr>
        <p:txBody>
          <a:bodyPr>
            <a:spAutoFit/>
          </a:bodyPr>
          <a:lstStyle/>
          <a:p>
            <a:pPr>
              <a:spcBef>
                <a:spcPct val="50000"/>
              </a:spcBef>
            </a:pPr>
            <a:r>
              <a:rPr lang="it-IT" sz="1400"/>
              <a:t>Da: Ruglioni L. et al, Presentazione di un modello multimodale  per i disturbi da  comportamento dirompente, IRCCS, Fondazione Stella Maris</a:t>
            </a:r>
          </a:p>
        </p:txBody>
      </p:sp>
      <p:sp>
        <p:nvSpPr>
          <p:cNvPr id="4" name="CasellaDiTesto 3"/>
          <p:cNvSpPr txBox="1"/>
          <p:nvPr/>
        </p:nvSpPr>
        <p:spPr>
          <a:xfrm>
            <a:off x="0" y="0"/>
            <a:ext cx="9144000" cy="1015663"/>
          </a:xfrm>
          <a:prstGeom prst="rect">
            <a:avLst/>
          </a:prstGeom>
          <a:noFill/>
        </p:spPr>
        <p:txBody>
          <a:bodyPr wrap="square" rtlCol="0">
            <a:spAutoFit/>
          </a:bodyPr>
          <a:lstStyle/>
          <a:p>
            <a:r>
              <a:rPr lang="it-IT" sz="2000" b="1" dirty="0" smtClean="0"/>
              <a:t>DSM-5:</a:t>
            </a:r>
            <a:r>
              <a:rPr lang="it-IT" dirty="0" smtClean="0"/>
              <a:t> </a:t>
            </a:r>
            <a:r>
              <a:rPr lang="it-IT" sz="2000" dirty="0" smtClean="0"/>
              <a:t>un pattern di comportamento ripetitivo e persistente in cui vengono violati i diritti fondamentali degli altri, oppure le principali norme o regole sociali appropriate all’età, presente nei 12 mesi precedenti</a:t>
            </a:r>
            <a:endParaRPr lang="it-IT"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285728"/>
            <a:ext cx="9144000" cy="6572272"/>
          </a:xfrm>
        </p:spPr>
        <p:txBody>
          <a:bodyPr>
            <a:normAutofit lnSpcReduction="10000"/>
          </a:bodyPr>
          <a:lstStyle/>
          <a:p>
            <a:pPr>
              <a:buFontTx/>
              <a:buChar char="-"/>
            </a:pPr>
            <a:r>
              <a:rPr lang="it-IT" i="1" dirty="0" smtClean="0"/>
              <a:t>20-25%: ADHD + Ansia/Depressione: </a:t>
            </a:r>
            <a:r>
              <a:rPr lang="it-IT" dirty="0" smtClean="0"/>
              <a:t>soprattutto nelle femmine, maggiore inattenzione, minore impulsività, minore evoluzione verso il DOP</a:t>
            </a:r>
          </a:p>
          <a:p>
            <a:pPr>
              <a:buNone/>
            </a:pPr>
            <a:r>
              <a:rPr lang="it-IT" dirty="0" smtClean="0"/>
              <a:t>	Distinguere tra depressione e demoralizzazione</a:t>
            </a:r>
          </a:p>
          <a:p>
            <a:pPr>
              <a:buNone/>
            </a:pPr>
            <a:endParaRPr lang="it-IT" dirty="0" smtClean="0"/>
          </a:p>
          <a:p>
            <a:pPr>
              <a:buFontTx/>
              <a:buChar char="-"/>
            </a:pPr>
            <a:r>
              <a:rPr lang="it-IT" i="1" dirty="0" smtClean="0"/>
              <a:t>ADHD + </a:t>
            </a:r>
            <a:r>
              <a:rPr lang="it-IT" i="1" dirty="0" err="1" smtClean="0"/>
              <a:t>Tics</a:t>
            </a:r>
            <a:r>
              <a:rPr lang="it-IT" i="1" dirty="0" smtClean="0"/>
              <a:t>/S. di </a:t>
            </a:r>
            <a:r>
              <a:rPr lang="it-IT" i="1" dirty="0" err="1" smtClean="0"/>
              <a:t>Tourette</a:t>
            </a:r>
            <a:r>
              <a:rPr lang="it-IT" i="1" dirty="0" smtClean="0"/>
              <a:t> + DOC:</a:t>
            </a:r>
            <a:r>
              <a:rPr lang="it-IT" dirty="0" smtClean="0"/>
              <a:t> associazione per simili circuiti </a:t>
            </a:r>
            <a:r>
              <a:rPr lang="it-IT" dirty="0" err="1" smtClean="0"/>
              <a:t>fronto-talamo-striatali</a:t>
            </a:r>
            <a:r>
              <a:rPr lang="it-IT" dirty="0" smtClean="0"/>
              <a:t> </a:t>
            </a:r>
          </a:p>
          <a:p>
            <a:pPr>
              <a:buNone/>
            </a:pPr>
            <a:endParaRPr lang="it-IT" dirty="0" smtClean="0"/>
          </a:p>
          <a:p>
            <a:pPr>
              <a:buFontTx/>
              <a:buChar char="-"/>
            </a:pPr>
            <a:r>
              <a:rPr lang="it-IT" i="1" dirty="0" smtClean="0"/>
              <a:t>ADHD e autismo: </a:t>
            </a:r>
            <a:r>
              <a:rPr lang="it-IT" dirty="0" smtClean="0"/>
              <a:t>spesso maggiore componente </a:t>
            </a:r>
            <a:r>
              <a:rPr lang="it-IT" dirty="0" err="1" smtClean="0"/>
              <a:t>inattentiva</a:t>
            </a:r>
            <a:endParaRPr lang="it-IT" dirty="0" smtClean="0"/>
          </a:p>
          <a:p>
            <a:pPr>
              <a:buNone/>
            </a:pPr>
            <a:endParaRPr lang="it-IT" dirty="0" smtClean="0"/>
          </a:p>
          <a:p>
            <a:pPr>
              <a:buNone/>
            </a:pPr>
            <a:r>
              <a:rPr lang="it-IT" dirty="0" smtClean="0"/>
              <a:t>	</a:t>
            </a:r>
            <a:endParaRPr lang="it-IT"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071546"/>
          </a:xfrm>
        </p:spPr>
        <p:txBody>
          <a:bodyPr>
            <a:noAutofit/>
          </a:bodyPr>
          <a:lstStyle/>
          <a:p>
            <a:r>
              <a:rPr lang="it-IT" i="1" dirty="0" smtClean="0"/>
              <a:t/>
            </a:r>
            <a:br>
              <a:rPr lang="it-IT" i="1" dirty="0" smtClean="0"/>
            </a:br>
            <a:r>
              <a:rPr lang="it-IT" i="1" dirty="0" smtClean="0"/>
              <a:t>Epidemiologia </a:t>
            </a:r>
            <a:br>
              <a:rPr lang="it-IT" i="1" dirty="0" smtClean="0"/>
            </a:br>
            <a:endParaRPr lang="it-IT" i="1" dirty="0"/>
          </a:p>
        </p:txBody>
      </p:sp>
      <p:sp>
        <p:nvSpPr>
          <p:cNvPr id="3" name="Segnaposto contenuto 2"/>
          <p:cNvSpPr>
            <a:spLocks noGrp="1"/>
          </p:cNvSpPr>
          <p:nvPr>
            <p:ph idx="1"/>
          </p:nvPr>
        </p:nvSpPr>
        <p:spPr>
          <a:xfrm>
            <a:off x="0" y="1214422"/>
            <a:ext cx="9144000" cy="4911741"/>
          </a:xfrm>
        </p:spPr>
        <p:txBody>
          <a:bodyPr>
            <a:normAutofit lnSpcReduction="10000"/>
          </a:bodyPr>
          <a:lstStyle/>
          <a:p>
            <a:pPr>
              <a:buFontTx/>
              <a:buChar char="-"/>
            </a:pPr>
            <a:r>
              <a:rPr lang="it-IT" dirty="0" smtClean="0"/>
              <a:t>Prevalenza del 5,29%</a:t>
            </a:r>
          </a:p>
          <a:p>
            <a:pPr>
              <a:buFontTx/>
              <a:buChar char="-"/>
            </a:pPr>
            <a:r>
              <a:rPr lang="it-IT" dirty="0" smtClean="0"/>
              <a:t>Bambini: 6,48%; adolescenti: 2,74% (</a:t>
            </a:r>
            <a:r>
              <a:rPr lang="it-IT" dirty="0" err="1" smtClean="0"/>
              <a:t>Polanczyk</a:t>
            </a:r>
            <a:r>
              <a:rPr lang="it-IT" dirty="0" smtClean="0"/>
              <a:t>, 2007)</a:t>
            </a:r>
          </a:p>
          <a:p>
            <a:pPr>
              <a:buFontTx/>
              <a:buChar char="-"/>
            </a:pPr>
            <a:r>
              <a:rPr lang="it-IT" dirty="0" smtClean="0"/>
              <a:t>La prevalenza decresce con l’aumentare dell’età</a:t>
            </a:r>
          </a:p>
          <a:p>
            <a:pPr>
              <a:buNone/>
            </a:pPr>
            <a:r>
              <a:rPr lang="it-IT" dirty="0" smtClean="0"/>
              <a:t>	10-13 anni: 12,8%; 14-16 anni: 9%; 17-20 anni: 6%</a:t>
            </a:r>
          </a:p>
          <a:p>
            <a:pPr>
              <a:buFontTx/>
              <a:buChar char="-"/>
            </a:pPr>
            <a:r>
              <a:rPr lang="it-IT" dirty="0" smtClean="0"/>
              <a:t>Maggiore prevalenza nei maschi (3:1; 9:1)</a:t>
            </a:r>
          </a:p>
          <a:p>
            <a:pPr>
              <a:buFontTx/>
              <a:buChar char="-"/>
            </a:pPr>
            <a:r>
              <a:rPr lang="it-IT" dirty="0" smtClean="0"/>
              <a:t>Importanza dei riscontri dei diversi “informatori” (bambini/adolescenti, genitori, insegnanti, tutori) e dell’accordo tra le sorgenti di informazione</a:t>
            </a:r>
            <a:endParaRPr lang="it-IT"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54032"/>
          </a:xfrm>
        </p:spPr>
        <p:txBody>
          <a:bodyPr>
            <a:normAutofit fontScale="90000"/>
          </a:bodyPr>
          <a:lstStyle/>
          <a:p>
            <a:r>
              <a:rPr lang="it-IT" i="1" dirty="0" smtClean="0"/>
              <a:t>Evoluzione a distanza</a:t>
            </a:r>
            <a:endParaRPr lang="it-IT" dirty="0"/>
          </a:p>
        </p:txBody>
      </p:sp>
      <p:sp>
        <p:nvSpPr>
          <p:cNvPr id="3" name="Segnaposto contenuto 2"/>
          <p:cNvSpPr>
            <a:spLocks noGrp="1"/>
          </p:cNvSpPr>
          <p:nvPr>
            <p:ph idx="1"/>
          </p:nvPr>
        </p:nvSpPr>
        <p:spPr>
          <a:xfrm>
            <a:off x="0" y="928670"/>
            <a:ext cx="9144000" cy="5929330"/>
          </a:xfrm>
        </p:spPr>
        <p:txBody>
          <a:bodyPr>
            <a:normAutofit fontScale="77500" lnSpcReduction="20000"/>
          </a:bodyPr>
          <a:lstStyle/>
          <a:p>
            <a:pPr>
              <a:buFontTx/>
              <a:buChar char="-"/>
            </a:pPr>
            <a:r>
              <a:rPr lang="it-IT" dirty="0" smtClean="0"/>
              <a:t>Gli studi longitudinali mostrano una diminuzione della sintomatologia col crescere dell’età. I sintomi come iperattività e l’impulsività diminuiscono o si presentano in modo diverso a seconda dell’età, mentre la disattenzione tende a persistere.</a:t>
            </a:r>
          </a:p>
          <a:p>
            <a:pPr>
              <a:buFontTx/>
              <a:buChar char="-"/>
            </a:pPr>
            <a:r>
              <a:rPr lang="it-IT" i="1" dirty="0" smtClean="0"/>
              <a:t>Età prescolare</a:t>
            </a:r>
            <a:r>
              <a:rPr lang="it-IT" dirty="0" smtClean="0"/>
              <a:t>: associazione con disturbi del sonno, scoppi d’ira, comportamento oppositivo o aggressivo, assenza di timore per situazioni pericolose, frequenti lesioni accidentali. Se persistenti alterano le competenze di interazione sociale</a:t>
            </a:r>
          </a:p>
          <a:p>
            <a:pPr>
              <a:buFontTx/>
              <a:buChar char="-"/>
            </a:pPr>
            <a:r>
              <a:rPr lang="it-IT" i="1" dirty="0" smtClean="0"/>
              <a:t>Età scolare: </a:t>
            </a:r>
            <a:r>
              <a:rPr lang="it-IT" dirty="0" smtClean="0"/>
              <a:t>associazione con difficoltà relazionali, difficoltà scolastiche, bassa stima di sé, disturbo nel controllo del comportamento con emarginazione da parte dei coetanei non solo per le conseguenze del comportamento, ma per una sorta di inattenzione sociale (mettersi nei panni dell’altro, comprendere le conseguenze sociali, interpretare le comunicazioni non verbali)</a:t>
            </a:r>
          </a:p>
          <a:p>
            <a:pPr>
              <a:buFontTx/>
              <a:buChar char="-"/>
            </a:pPr>
            <a:r>
              <a:rPr lang="it-IT" i="1" dirty="0" smtClean="0"/>
              <a:t>In adolescenza</a:t>
            </a:r>
            <a:r>
              <a:rPr lang="it-IT" dirty="0" smtClean="0"/>
              <a:t>: difficoltà </a:t>
            </a:r>
            <a:r>
              <a:rPr lang="it-IT" dirty="0" err="1" smtClean="0"/>
              <a:t>attentive</a:t>
            </a:r>
            <a:r>
              <a:rPr lang="it-IT" dirty="0" smtClean="0"/>
              <a:t>, </a:t>
            </a:r>
            <a:r>
              <a:rPr lang="it-IT" dirty="0" err="1" smtClean="0"/>
              <a:t>irreqietezza</a:t>
            </a:r>
            <a:r>
              <a:rPr lang="it-IT" dirty="0" smtClean="0"/>
              <a:t>, impulsività, disorganizzazione (lieve, media, grave), </a:t>
            </a:r>
            <a:r>
              <a:rPr lang="it-IT" dirty="0" err="1" smtClean="0"/>
              <a:t>disregolazione</a:t>
            </a:r>
            <a:r>
              <a:rPr lang="it-IT" dirty="0" smtClean="0"/>
              <a:t> emotiva (irritabilità, scoppi di esplosività, umore instabile, esperienza soggettiva di essere travolto dagli eventi)</a:t>
            </a:r>
          </a:p>
          <a:p>
            <a:pPr>
              <a:buFontTx/>
              <a:buChar char="-"/>
            </a:pPr>
            <a:endParaRPr lang="it-IT" dirty="0" smtClean="0"/>
          </a:p>
          <a:p>
            <a:pPr>
              <a:buNone/>
            </a:pPr>
            <a:endParaRPr lang="it-IT" dirty="0" smtClean="0"/>
          </a:p>
          <a:p>
            <a:pPr>
              <a:buFontTx/>
              <a:buChar char="-"/>
            </a:pPr>
            <a:endParaRPr lang="it-IT"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142852"/>
            <a:ext cx="8229600" cy="511156"/>
          </a:xfrm>
        </p:spPr>
        <p:txBody>
          <a:bodyPr>
            <a:normAutofit fontScale="90000"/>
          </a:bodyPr>
          <a:lstStyle/>
          <a:p>
            <a:r>
              <a:rPr lang="it-IT" i="1" dirty="0" smtClean="0"/>
              <a:t>Criteri diagnostici</a:t>
            </a:r>
            <a:endParaRPr lang="it-IT" i="1" dirty="0"/>
          </a:p>
        </p:txBody>
      </p:sp>
      <p:sp>
        <p:nvSpPr>
          <p:cNvPr id="3" name="Segnaposto contenuto 2"/>
          <p:cNvSpPr>
            <a:spLocks noGrp="1"/>
          </p:cNvSpPr>
          <p:nvPr>
            <p:ph idx="1"/>
          </p:nvPr>
        </p:nvSpPr>
        <p:spPr>
          <a:xfrm>
            <a:off x="214282" y="785794"/>
            <a:ext cx="8929718" cy="6072206"/>
          </a:xfrm>
        </p:spPr>
        <p:txBody>
          <a:bodyPr>
            <a:normAutofit fontScale="92500"/>
          </a:bodyPr>
          <a:lstStyle/>
          <a:p>
            <a:pPr algn="ctr">
              <a:buNone/>
            </a:pPr>
            <a:r>
              <a:rPr lang="it-IT" dirty="0" smtClean="0"/>
              <a:t>DSM-5-TR </a:t>
            </a:r>
            <a:r>
              <a:rPr lang="it-IT" dirty="0" smtClean="0"/>
              <a:t>(APA, </a:t>
            </a:r>
            <a:r>
              <a:rPr lang="it-IT" dirty="0" smtClean="0"/>
              <a:t>2023)</a:t>
            </a:r>
            <a:endParaRPr lang="it-IT" dirty="0" smtClean="0"/>
          </a:p>
          <a:p>
            <a:pPr marL="514350" indent="-514350">
              <a:buAutoNum type="alphaUcPeriod"/>
            </a:pPr>
            <a:r>
              <a:rPr lang="it-IT" dirty="0" smtClean="0"/>
              <a:t>Un pattern persistente di disattenzione e/o </a:t>
            </a:r>
            <a:r>
              <a:rPr lang="it-IT" dirty="0" smtClean="0"/>
              <a:t>iperattività e impulsività </a:t>
            </a:r>
            <a:r>
              <a:rPr lang="it-IT" dirty="0" smtClean="0"/>
              <a:t>che interferisce con il funzionamento o lo sviluppo …</a:t>
            </a:r>
          </a:p>
          <a:p>
            <a:pPr marL="514350" indent="-514350">
              <a:buAutoNum type="alphaUcPeriod"/>
            </a:pPr>
            <a:r>
              <a:rPr lang="it-IT" dirty="0" smtClean="0"/>
              <a:t>Diversi sintomi di disattenzione o di iperattività-impulsività presenti prima dei 12 anni</a:t>
            </a:r>
          </a:p>
          <a:p>
            <a:pPr marL="514350" indent="-514350">
              <a:buAutoNum type="alphaUcPeriod"/>
            </a:pPr>
            <a:r>
              <a:rPr lang="it-IT" dirty="0" smtClean="0"/>
              <a:t>Diversi sintomi di disattenzione o di iperattività-impulsività presenti in due o più contesti (a casa, a scuola, al lavoro; con amici o parenti; in altre attività</a:t>
            </a:r>
          </a:p>
          <a:p>
            <a:pPr marL="514350" indent="-514350">
              <a:buAutoNum type="alphaUcPeriod"/>
            </a:pPr>
            <a:r>
              <a:rPr lang="it-IT" dirty="0" smtClean="0"/>
              <a:t>Chiara evidenza che i sintomi interferisco con, o riducono, la qualità del funzionamento sociale, scolastico o lavorativo</a:t>
            </a:r>
          </a:p>
          <a:p>
            <a:pPr marL="514350" indent="-514350">
              <a:buAutoNum type="alphaUcPeriod"/>
            </a:pPr>
            <a:endParaRPr lang="it-IT" dirty="0" smtClean="0"/>
          </a:p>
          <a:p>
            <a:pPr>
              <a:buNone/>
            </a:pPr>
            <a:endParaRPr lang="it-IT"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7200" y="274638"/>
            <a:ext cx="8229600" cy="511156"/>
          </a:xfrm>
        </p:spPr>
        <p:txBody>
          <a:bodyPr>
            <a:normAutofit fontScale="90000"/>
          </a:bodyPr>
          <a:lstStyle/>
          <a:p>
            <a:r>
              <a:rPr lang="it-IT" dirty="0" smtClean="0"/>
              <a:t/>
            </a:r>
            <a:br>
              <a:rPr lang="it-IT" dirty="0" smtClean="0"/>
            </a:br>
            <a:r>
              <a:rPr lang="it-IT" dirty="0" smtClean="0"/>
              <a:t>OSSERVAZIONE COMPORTAMENTALE</a:t>
            </a:r>
            <a:br>
              <a:rPr lang="it-IT" dirty="0" smtClean="0"/>
            </a:br>
            <a:endParaRPr lang="it-IT" dirty="0"/>
          </a:p>
        </p:txBody>
      </p:sp>
      <p:sp>
        <p:nvSpPr>
          <p:cNvPr id="5" name="Segnaposto contenuto 4"/>
          <p:cNvSpPr>
            <a:spLocks noGrp="1"/>
          </p:cNvSpPr>
          <p:nvPr>
            <p:ph sz="half" idx="1"/>
          </p:nvPr>
        </p:nvSpPr>
        <p:spPr>
          <a:xfrm>
            <a:off x="214282" y="785794"/>
            <a:ext cx="4281518" cy="5643602"/>
          </a:xfrm>
        </p:spPr>
        <p:txBody>
          <a:bodyPr>
            <a:normAutofit fontScale="92500" lnSpcReduction="20000"/>
          </a:bodyPr>
          <a:lstStyle/>
          <a:p>
            <a:pPr>
              <a:buNone/>
            </a:pPr>
            <a:r>
              <a:rPr lang="it-IT" u="sng" dirty="0" smtClean="0"/>
              <a:t>L’ADHD può non essere osservabile</a:t>
            </a:r>
            <a:r>
              <a:rPr lang="it-IT" dirty="0" smtClean="0"/>
              <a:t>:</a:t>
            </a:r>
          </a:p>
          <a:p>
            <a:r>
              <a:rPr lang="it-IT" dirty="0" smtClean="0"/>
              <a:t>In situazioni altamente</a:t>
            </a:r>
          </a:p>
          <a:p>
            <a:pPr>
              <a:buNone/>
            </a:pPr>
            <a:r>
              <a:rPr lang="it-IT" dirty="0" smtClean="0"/>
              <a:t>	strutturate</a:t>
            </a:r>
          </a:p>
          <a:p>
            <a:r>
              <a:rPr lang="it-IT" dirty="0" smtClean="0"/>
              <a:t>In situazioni nuove</a:t>
            </a:r>
          </a:p>
          <a:p>
            <a:r>
              <a:rPr lang="it-IT" dirty="0" smtClean="0"/>
              <a:t>Quando il paziente è</a:t>
            </a:r>
          </a:p>
          <a:p>
            <a:pPr>
              <a:buNone/>
            </a:pPr>
            <a:r>
              <a:rPr lang="it-IT" dirty="0" smtClean="0"/>
              <a:t>	impegnato in attività</a:t>
            </a:r>
          </a:p>
          <a:p>
            <a:pPr>
              <a:buNone/>
            </a:pPr>
            <a:r>
              <a:rPr lang="it-IT" dirty="0" smtClean="0"/>
              <a:t>	interessanti</a:t>
            </a:r>
          </a:p>
          <a:p>
            <a:r>
              <a:rPr lang="it-IT" dirty="0" smtClean="0"/>
              <a:t>Quando il paziente viene</a:t>
            </a:r>
          </a:p>
          <a:p>
            <a:pPr>
              <a:buNone/>
            </a:pPr>
            <a:r>
              <a:rPr lang="it-IT" dirty="0" smtClean="0"/>
              <a:t>	seguito individualmente</a:t>
            </a:r>
          </a:p>
          <a:p>
            <a:r>
              <a:rPr lang="it-IT" dirty="0" smtClean="0"/>
              <a:t>In un contesto controllato</a:t>
            </a:r>
          </a:p>
          <a:p>
            <a:pPr>
              <a:buNone/>
            </a:pPr>
            <a:r>
              <a:rPr lang="it-IT" dirty="0" smtClean="0"/>
              <a:t>	e sorvegliato</a:t>
            </a:r>
          </a:p>
          <a:p>
            <a:r>
              <a:rPr lang="it-IT" dirty="0" smtClean="0"/>
              <a:t>Quando vengono elargite</a:t>
            </a:r>
          </a:p>
          <a:p>
            <a:pPr>
              <a:buNone/>
            </a:pPr>
            <a:r>
              <a:rPr lang="it-IT" dirty="0" smtClean="0"/>
              <a:t>frequenti ricompense</a:t>
            </a:r>
          </a:p>
          <a:p>
            <a:pPr>
              <a:buNone/>
            </a:pPr>
            <a:endParaRPr lang="it-IT" dirty="0"/>
          </a:p>
        </p:txBody>
      </p:sp>
      <p:sp>
        <p:nvSpPr>
          <p:cNvPr id="6" name="Segnaposto contenuto 5"/>
          <p:cNvSpPr>
            <a:spLocks noGrp="1"/>
          </p:cNvSpPr>
          <p:nvPr>
            <p:ph sz="half" idx="2"/>
          </p:nvPr>
        </p:nvSpPr>
        <p:spPr>
          <a:xfrm>
            <a:off x="4357686" y="857232"/>
            <a:ext cx="4786314" cy="5268931"/>
          </a:xfrm>
        </p:spPr>
        <p:txBody>
          <a:bodyPr>
            <a:normAutofit fontScale="92500" lnSpcReduction="20000"/>
          </a:bodyPr>
          <a:lstStyle/>
          <a:p>
            <a:pPr>
              <a:buNone/>
            </a:pPr>
            <a:r>
              <a:rPr lang="it-IT" u="sng" dirty="0" smtClean="0"/>
              <a:t>L’ADHD peggiora particolarmente</a:t>
            </a:r>
            <a:r>
              <a:rPr lang="it-IT" dirty="0" smtClean="0"/>
              <a:t>:</a:t>
            </a:r>
          </a:p>
          <a:p>
            <a:r>
              <a:rPr lang="it-IT" dirty="0" smtClean="0"/>
              <a:t>In situazioni non strutturate</a:t>
            </a:r>
          </a:p>
          <a:p>
            <a:r>
              <a:rPr lang="it-IT" dirty="0" smtClean="0"/>
              <a:t>Durante attività ripetitive</a:t>
            </a:r>
          </a:p>
          <a:p>
            <a:r>
              <a:rPr lang="it-IT" dirty="0" smtClean="0"/>
              <a:t>In situazioni noiose</a:t>
            </a:r>
          </a:p>
          <a:p>
            <a:r>
              <a:rPr lang="it-IT" dirty="0" smtClean="0"/>
              <a:t>In presenza di molte</a:t>
            </a:r>
          </a:p>
          <a:p>
            <a:pPr>
              <a:buNone/>
            </a:pPr>
            <a:r>
              <a:rPr lang="it-IT" dirty="0" smtClean="0"/>
              <a:t>	distrazioni</a:t>
            </a:r>
          </a:p>
          <a:p>
            <a:r>
              <a:rPr lang="it-IT" dirty="0" smtClean="0"/>
              <a:t>Con sorveglianza minima</a:t>
            </a:r>
          </a:p>
          <a:p>
            <a:r>
              <a:rPr lang="it-IT" dirty="0" smtClean="0"/>
              <a:t>Quando si richiede</a:t>
            </a:r>
          </a:p>
          <a:p>
            <a:pPr>
              <a:buNone/>
            </a:pPr>
            <a:r>
              <a:rPr lang="it-IT" dirty="0" smtClean="0"/>
              <a:t>	attenzione sostenuta o</a:t>
            </a:r>
          </a:p>
          <a:p>
            <a:pPr>
              <a:buNone/>
            </a:pPr>
            <a:r>
              <a:rPr lang="it-IT" dirty="0" smtClean="0"/>
              <a:t>	sforzo mentale</a:t>
            </a:r>
          </a:p>
          <a:p>
            <a:r>
              <a:rPr lang="it-IT" dirty="0" smtClean="0"/>
              <a:t>Durante attività al proprio</a:t>
            </a:r>
          </a:p>
          <a:p>
            <a:pPr>
              <a:buNone/>
            </a:pPr>
            <a:r>
              <a:rPr lang="it-IT" dirty="0" smtClean="0"/>
              <a:t>	ritmo</a:t>
            </a:r>
            <a:endParaRPr lang="it-IT" dirty="0"/>
          </a:p>
        </p:txBody>
      </p:sp>
      <p:sp>
        <p:nvSpPr>
          <p:cNvPr id="7" name="CasellaDiTesto 6"/>
          <p:cNvSpPr txBox="1"/>
          <p:nvPr/>
        </p:nvSpPr>
        <p:spPr>
          <a:xfrm>
            <a:off x="1071538" y="6215082"/>
            <a:ext cx="7215238" cy="523220"/>
          </a:xfrm>
          <a:prstGeom prst="rect">
            <a:avLst/>
          </a:prstGeom>
          <a:noFill/>
        </p:spPr>
        <p:txBody>
          <a:bodyPr wrap="square" rtlCol="0">
            <a:spAutoFit/>
          </a:bodyPr>
          <a:lstStyle/>
          <a:p>
            <a:pPr algn="ctr"/>
            <a:r>
              <a:rPr lang="it-IT" sz="2800" b="1" dirty="0" smtClean="0"/>
              <a:t>È importante l’osservazione in contesti diversi</a:t>
            </a:r>
            <a:endParaRPr lang="it-IT" sz="2800"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Grp="1" noChangeAspect="1" noChangeArrowheads="1"/>
          </p:cNvPicPr>
          <p:nvPr>
            <p:ph idx="1"/>
          </p:nvPr>
        </p:nvPicPr>
        <p:blipFill>
          <a:blip r:embed="rId2"/>
          <a:srcRect/>
          <a:stretch>
            <a:fillRect/>
          </a:stretch>
        </p:blipFill>
        <p:spPr bwMode="auto">
          <a:xfrm>
            <a:off x="642910" y="357166"/>
            <a:ext cx="3643338" cy="5929354"/>
          </a:xfrm>
          <a:prstGeom prst="rect">
            <a:avLst/>
          </a:prstGeom>
          <a:noFill/>
          <a:ln w="9525">
            <a:noFill/>
            <a:miter lim="800000"/>
            <a:headEnd/>
            <a:tailEnd/>
          </a:ln>
          <a:effectLst/>
        </p:spPr>
      </p:pic>
      <p:sp>
        <p:nvSpPr>
          <p:cNvPr id="5" name="CasellaDiTesto 4"/>
          <p:cNvSpPr txBox="1"/>
          <p:nvPr/>
        </p:nvSpPr>
        <p:spPr>
          <a:xfrm>
            <a:off x="5000628" y="1785926"/>
            <a:ext cx="3057867" cy="3170099"/>
          </a:xfrm>
          <a:prstGeom prst="rect">
            <a:avLst/>
          </a:prstGeom>
          <a:noFill/>
        </p:spPr>
        <p:txBody>
          <a:bodyPr wrap="square" rtlCol="0">
            <a:spAutoFit/>
          </a:bodyPr>
          <a:lstStyle/>
          <a:p>
            <a:r>
              <a:rPr lang="it-IT" sz="4000" dirty="0" smtClean="0"/>
              <a:t>Famiglia  conflittuale</a:t>
            </a:r>
          </a:p>
          <a:p>
            <a:endParaRPr lang="it-IT" sz="4000" dirty="0" smtClean="0"/>
          </a:p>
          <a:p>
            <a:r>
              <a:rPr lang="it-IT" sz="4000" dirty="0" smtClean="0"/>
              <a:t>Genitori esausti</a:t>
            </a:r>
            <a:endParaRPr lang="it-IT"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 casa</a:t>
            </a:r>
            <a:endParaRPr lang="it-IT" dirty="0"/>
          </a:p>
        </p:txBody>
      </p:sp>
      <p:sp>
        <p:nvSpPr>
          <p:cNvPr id="3" name="Segnaposto contenuto 2"/>
          <p:cNvSpPr>
            <a:spLocks noGrp="1"/>
          </p:cNvSpPr>
          <p:nvPr>
            <p:ph idx="1"/>
          </p:nvPr>
        </p:nvSpPr>
        <p:spPr/>
        <p:txBody>
          <a:bodyPr>
            <a:normAutofit lnSpcReduction="10000"/>
          </a:bodyPr>
          <a:lstStyle/>
          <a:p>
            <a:r>
              <a:rPr lang="it-IT" dirty="0" smtClean="0"/>
              <a:t>si muove e parla continuamente</a:t>
            </a:r>
          </a:p>
          <a:p>
            <a:r>
              <a:rPr lang="it-IT" dirty="0" smtClean="0"/>
              <a:t>fa tutto di getto e grossolanamente</a:t>
            </a:r>
          </a:p>
          <a:p>
            <a:r>
              <a:rPr lang="it-IT" dirty="0" smtClean="0"/>
              <a:t>è incostante e inaffidabile </a:t>
            </a:r>
          </a:p>
          <a:p>
            <a:r>
              <a:rPr lang="it-IT" dirty="0" smtClean="0"/>
              <a:t> si innervosisce se deve aspettare</a:t>
            </a:r>
          </a:p>
          <a:p>
            <a:r>
              <a:rPr lang="it-IT" dirty="0" smtClean="0"/>
              <a:t> ha crisi di collera</a:t>
            </a:r>
          </a:p>
          <a:p>
            <a:r>
              <a:rPr lang="it-IT" dirty="0" smtClean="0"/>
              <a:t> si oppone, contesta e litiga con tutti</a:t>
            </a:r>
          </a:p>
          <a:p>
            <a:r>
              <a:rPr lang="it-IT" dirty="0" smtClean="0"/>
              <a:t>fa cose rischiose</a:t>
            </a:r>
          </a:p>
          <a:p>
            <a:r>
              <a:rPr lang="it-IT" dirty="0" smtClean="0"/>
              <a:t>stuzzica tutti, è invadente e presuntuoso</a:t>
            </a:r>
            <a:endParaRPr lang="it-IT"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82594"/>
          </a:xfrm>
        </p:spPr>
        <p:txBody>
          <a:bodyPr>
            <a:normAutofit fontScale="90000"/>
          </a:bodyPr>
          <a:lstStyle/>
          <a:p>
            <a:r>
              <a:rPr lang="it-IT" dirty="0" smtClean="0"/>
              <a:t>In famiglia</a:t>
            </a:r>
            <a:endParaRPr lang="it-IT" dirty="0"/>
          </a:p>
        </p:txBody>
      </p:sp>
      <p:sp>
        <p:nvSpPr>
          <p:cNvPr id="3" name="Segnaposto contenuto 2"/>
          <p:cNvSpPr>
            <a:spLocks noGrp="1"/>
          </p:cNvSpPr>
          <p:nvPr>
            <p:ph idx="1"/>
          </p:nvPr>
        </p:nvSpPr>
        <p:spPr>
          <a:xfrm>
            <a:off x="214282" y="928670"/>
            <a:ext cx="8715436" cy="5197493"/>
          </a:xfrm>
        </p:spPr>
        <p:txBody>
          <a:bodyPr>
            <a:normAutofit fontScale="85000" lnSpcReduction="10000"/>
          </a:bodyPr>
          <a:lstStyle/>
          <a:p>
            <a:r>
              <a:rPr lang="it-IT" dirty="0" smtClean="0"/>
              <a:t>mantenere un atteggiamento educativo fermo e coerente, con condivisione delle stesse regole e delle modalità educative da parte di tutte le figure di riferimento;</a:t>
            </a:r>
          </a:p>
          <a:p>
            <a:r>
              <a:rPr lang="it-IT" dirty="0" smtClean="0"/>
              <a:t>porre attenzione ai modelli di comportamento che vengono forniti al bambino, con particolare riferimento alle modalità di gestione della rabbia;</a:t>
            </a:r>
          </a:p>
          <a:p>
            <a:r>
              <a:rPr lang="it-IT" dirty="0" smtClean="0"/>
              <a:t>usare per le consegne un linguaggio diretto, semplice e preciso (istruzioni semplici, brevi e comprensibili);</a:t>
            </a:r>
          </a:p>
          <a:p>
            <a:r>
              <a:rPr lang="it-IT" dirty="0" smtClean="0"/>
              <a:t>cercare sempre lo sguardo del bambino prima di effettuare una richiesta;</a:t>
            </a:r>
          </a:p>
          <a:p>
            <a:r>
              <a:rPr lang="it-IT" dirty="0" smtClean="0"/>
              <a:t>limitare i rimproveri e le punizioni ai comportamenti più gravi, ignorando quelli meno gravi;</a:t>
            </a:r>
            <a:endParaRPr lang="it-IT"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Esemplificazione: la Gratificazione</a:t>
            </a:r>
            <a:endParaRPr lang="it-IT" dirty="0"/>
          </a:p>
        </p:txBody>
      </p:sp>
      <p:sp>
        <p:nvSpPr>
          <p:cNvPr id="3" name="Segnaposto contenuto 2"/>
          <p:cNvSpPr>
            <a:spLocks noGrp="1"/>
          </p:cNvSpPr>
          <p:nvPr>
            <p:ph idx="1"/>
          </p:nvPr>
        </p:nvSpPr>
        <p:spPr/>
        <p:txBody>
          <a:bodyPr>
            <a:normAutofit fontScale="85000" lnSpcReduction="10000"/>
          </a:bodyPr>
          <a:lstStyle/>
          <a:p>
            <a:r>
              <a:rPr lang="it-IT" dirty="0" smtClean="0"/>
              <a:t>Individuare azioni positive da gratificare più che negative da punire</a:t>
            </a:r>
          </a:p>
          <a:p>
            <a:r>
              <a:rPr lang="it-IT" dirty="0" smtClean="0"/>
              <a:t>Definire chiaramente l’azione oggetto di gratificazione</a:t>
            </a:r>
          </a:p>
          <a:p>
            <a:r>
              <a:rPr lang="it-IT" dirty="0" smtClean="0"/>
              <a:t>Scegliere obiettivi raggiungibili</a:t>
            </a:r>
          </a:p>
          <a:p>
            <a:r>
              <a:rPr lang="it-IT" dirty="0" smtClean="0"/>
              <a:t>Gratificare in modo coerente la stessa azione ogni volta che compare</a:t>
            </a:r>
          </a:p>
          <a:p>
            <a:r>
              <a:rPr lang="it-IT" dirty="0" smtClean="0"/>
              <a:t>Gratificare immediatamente</a:t>
            </a:r>
          </a:p>
          <a:p>
            <a:r>
              <a:rPr lang="it-IT" dirty="0" smtClean="0"/>
              <a:t>Scegliere con cura il tipo di gratificazione</a:t>
            </a:r>
          </a:p>
          <a:p>
            <a:r>
              <a:rPr lang="it-IT" dirty="0" smtClean="0"/>
              <a:t>Non gratificare azioni negative</a:t>
            </a:r>
          </a:p>
          <a:p>
            <a:r>
              <a:rPr lang="it-IT" dirty="0" smtClean="0"/>
              <a:t>Essere coerenti tra genitori, nonni, ecc</a:t>
            </a:r>
          </a:p>
          <a:p>
            <a:pPr>
              <a:buNone/>
            </a:pPr>
            <a:endParaRPr lang="it-IT"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7"/>
          <p:cNvSpPr>
            <a:spLocks noGrp="1"/>
          </p:cNvSpPr>
          <p:nvPr>
            <p:ph idx="1"/>
          </p:nvPr>
        </p:nvSpPr>
        <p:spPr>
          <a:xfrm>
            <a:off x="457200" y="285728"/>
            <a:ext cx="8229600" cy="5840435"/>
          </a:xfrm>
        </p:spPr>
        <p:txBody>
          <a:bodyPr>
            <a:normAutofit/>
          </a:bodyPr>
          <a:lstStyle/>
          <a:p>
            <a:pPr algn="ctr">
              <a:buNone/>
            </a:pPr>
            <a:r>
              <a:rPr lang="it-IT" dirty="0" smtClean="0"/>
              <a:t>PSICOEDUCAZIONE E CONSULENZA</a:t>
            </a:r>
          </a:p>
          <a:p>
            <a:pPr>
              <a:buNone/>
            </a:pPr>
            <a:r>
              <a:rPr lang="it-IT" dirty="0" smtClean="0"/>
              <a:t>Principi base per i genitori</a:t>
            </a:r>
          </a:p>
          <a:p>
            <a:pPr>
              <a:buNone/>
            </a:pPr>
            <a:r>
              <a:rPr lang="it-IT" dirty="0" smtClean="0"/>
              <a:t>– Siate positivi (meglio chiedere di fare una cosa piuttosto che proibire di farne un’altra)</a:t>
            </a:r>
          </a:p>
          <a:p>
            <a:pPr>
              <a:buNone/>
            </a:pPr>
            <a:r>
              <a:rPr lang="it-IT" dirty="0" smtClean="0"/>
              <a:t>– Scegliere le proprie battaglie</a:t>
            </a:r>
          </a:p>
          <a:p>
            <a:pPr>
              <a:buNone/>
            </a:pPr>
            <a:r>
              <a:rPr lang="it-IT" dirty="0" smtClean="0"/>
              <a:t>– Tentare di prevedere i problemi</a:t>
            </a:r>
          </a:p>
          <a:p>
            <a:pPr>
              <a:buNone/>
            </a:pPr>
            <a:r>
              <a:rPr lang="it-IT" dirty="0" smtClean="0"/>
              <a:t>– Non cercare di essere perfetti</a:t>
            </a:r>
          </a:p>
          <a:p>
            <a:pPr>
              <a:buNone/>
            </a:pPr>
            <a:r>
              <a:rPr lang="it-IT" dirty="0" smtClean="0"/>
              <a:t>– Cambiare i premi</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14290"/>
            <a:ext cx="8229600" cy="5911873"/>
          </a:xfrm>
        </p:spPr>
        <p:txBody>
          <a:bodyPr>
            <a:normAutofit fontScale="92500" lnSpcReduction="20000"/>
          </a:bodyPr>
          <a:lstStyle/>
          <a:p>
            <a:r>
              <a:rPr lang="it-IT" dirty="0" smtClean="0"/>
              <a:t>criticare il comportamento, non la persona;</a:t>
            </a:r>
          </a:p>
          <a:p>
            <a:r>
              <a:rPr lang="it-IT" dirty="0" smtClean="0"/>
              <a:t>fare attenzione a non trasformare la lode in critica (es. “hai visto che sei stato bravo oggi …. ma allora perché tutte le altre volte ti comporti </a:t>
            </a:r>
            <a:r>
              <a:rPr lang="it-IT" dirty="0" err="1" smtClean="0"/>
              <a:t>cosi’</a:t>
            </a:r>
            <a:r>
              <a:rPr lang="it-IT" dirty="0" smtClean="0"/>
              <a:t> male …. ecc)</a:t>
            </a:r>
          </a:p>
          <a:p>
            <a:r>
              <a:rPr lang="it-IT" dirty="0" smtClean="0"/>
              <a:t>utilizzare gratificazioni e punizioni (tipo perdita di privilegi) “contingenti” con il comportamento positivo da promuovere o negativo da sanzionare;</a:t>
            </a:r>
          </a:p>
          <a:p>
            <a:r>
              <a:rPr lang="it-IT" dirty="0" smtClean="0"/>
              <a:t>incrementare le interazioni positive con il bambino, dedicandogli quotidianamente tempo di attenzione privilegiata (anche poco, ma in maniera costante) con attività piacevoli scelte da lui, in un clima rilassato.</a:t>
            </a:r>
            <a:endParaRPr lang="it-IT"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 scuola</a:t>
            </a:r>
            <a:endParaRPr lang="it-IT" dirty="0"/>
          </a:p>
        </p:txBody>
      </p:sp>
      <p:sp>
        <p:nvSpPr>
          <p:cNvPr id="3" name="Segnaposto contenuto 2"/>
          <p:cNvSpPr>
            <a:spLocks noGrp="1"/>
          </p:cNvSpPr>
          <p:nvPr>
            <p:ph idx="1"/>
          </p:nvPr>
        </p:nvSpPr>
        <p:spPr/>
        <p:txBody>
          <a:bodyPr>
            <a:normAutofit fontScale="92500" lnSpcReduction="20000"/>
          </a:bodyPr>
          <a:lstStyle/>
          <a:p>
            <a:r>
              <a:rPr lang="it-IT" dirty="0" smtClean="0"/>
              <a:t>Risponde agli insegnanti</a:t>
            </a:r>
          </a:p>
          <a:p>
            <a:r>
              <a:rPr lang="it-IT" dirty="0" smtClean="0"/>
              <a:t>Si arrabbia con facilità con i compagni</a:t>
            </a:r>
          </a:p>
          <a:p>
            <a:r>
              <a:rPr lang="it-IT" dirty="0" smtClean="0"/>
              <a:t>Interrompe la lezione (domande, commenti, ironia, battute)</a:t>
            </a:r>
          </a:p>
          <a:p>
            <a:r>
              <a:rPr lang="it-IT" dirty="0" smtClean="0"/>
              <a:t>Si muove anche stando seduto (muove le mani, si dondola)</a:t>
            </a:r>
          </a:p>
          <a:p>
            <a:r>
              <a:rPr lang="it-IT" dirty="0" smtClean="0"/>
              <a:t>Contesta sempre tutto</a:t>
            </a:r>
          </a:p>
          <a:p>
            <a:r>
              <a:rPr lang="it-IT" dirty="0" smtClean="0"/>
              <a:t>Si annoia e si stanca facilmente</a:t>
            </a:r>
          </a:p>
          <a:p>
            <a:r>
              <a:rPr lang="it-IT" dirty="0" smtClean="0"/>
              <a:t>Lascia i compiti a metà, è caotico e frettoloso</a:t>
            </a:r>
          </a:p>
          <a:p>
            <a:r>
              <a:rPr lang="it-IT" dirty="0" smtClean="0"/>
              <a:t>Non porta i compiti e fa molte assenze</a:t>
            </a:r>
            <a:endParaRPr lang="it-IT"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Scuola</a:t>
            </a:r>
            <a:endParaRPr lang="it-IT" dirty="0"/>
          </a:p>
        </p:txBody>
      </p:sp>
      <p:sp>
        <p:nvSpPr>
          <p:cNvPr id="3" name="Segnaposto contenuto 2"/>
          <p:cNvSpPr>
            <a:spLocks noGrp="1"/>
          </p:cNvSpPr>
          <p:nvPr>
            <p:ph idx="1"/>
          </p:nvPr>
        </p:nvSpPr>
        <p:spPr/>
        <p:txBody>
          <a:bodyPr>
            <a:normAutofit fontScale="85000" lnSpcReduction="20000"/>
          </a:bodyPr>
          <a:lstStyle/>
          <a:p>
            <a:pPr>
              <a:buNone/>
            </a:pPr>
            <a:endParaRPr lang="it-IT" dirty="0" smtClean="0"/>
          </a:p>
          <a:p>
            <a:r>
              <a:rPr lang="it-IT" dirty="0" smtClean="0"/>
              <a:t>Insegnati esasperati</a:t>
            </a:r>
          </a:p>
          <a:p>
            <a:r>
              <a:rPr lang="it-IT" dirty="0" smtClean="0"/>
              <a:t>Scarso rendimento</a:t>
            </a:r>
          </a:p>
          <a:p>
            <a:r>
              <a:rPr lang="it-IT" dirty="0" smtClean="0"/>
              <a:t>Disinvestimento</a:t>
            </a:r>
          </a:p>
          <a:p>
            <a:r>
              <a:rPr lang="it-IT" dirty="0" smtClean="0"/>
              <a:t>Fattore di disturbo per la classe</a:t>
            </a:r>
          </a:p>
          <a:p>
            <a:r>
              <a:rPr lang="it-IT" dirty="0" smtClean="0"/>
              <a:t>Viene giudicato male ed evitato dai coetanei</a:t>
            </a:r>
          </a:p>
          <a:p>
            <a:r>
              <a:rPr lang="it-IT" dirty="0" smtClean="0"/>
              <a:t>Non riesce a mantenere le amicizie</a:t>
            </a:r>
          </a:p>
          <a:p>
            <a:r>
              <a:rPr lang="it-IT" dirty="0" smtClean="0"/>
              <a:t>Non riesce a inserirsi nei contesti sociali</a:t>
            </a:r>
          </a:p>
          <a:p>
            <a:r>
              <a:rPr lang="it-IT" dirty="0" smtClean="0"/>
              <a:t>Demotivazione</a:t>
            </a:r>
          </a:p>
          <a:p>
            <a:r>
              <a:rPr lang="it-IT" dirty="0" smtClean="0"/>
              <a:t>Scarsa fiducia in sé</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PSICOEDUCAZIONE E CONSULENZA</a:t>
            </a:r>
            <a:br>
              <a:rPr lang="it-IT" dirty="0" smtClean="0"/>
            </a:br>
            <a:r>
              <a:rPr lang="it-IT" dirty="0" smtClean="0"/>
              <a:t>Consigli per gli insegnanti</a:t>
            </a:r>
            <a:endParaRPr lang="it-IT" dirty="0"/>
          </a:p>
        </p:txBody>
      </p:sp>
      <p:sp>
        <p:nvSpPr>
          <p:cNvPr id="3" name="Segnaposto contenuto 2"/>
          <p:cNvSpPr>
            <a:spLocks noGrp="1"/>
          </p:cNvSpPr>
          <p:nvPr>
            <p:ph idx="1"/>
          </p:nvPr>
        </p:nvSpPr>
        <p:spPr/>
        <p:txBody>
          <a:bodyPr>
            <a:normAutofit fontScale="92500" lnSpcReduction="10000"/>
          </a:bodyPr>
          <a:lstStyle/>
          <a:p>
            <a:pPr>
              <a:buNone/>
            </a:pPr>
            <a:r>
              <a:rPr lang="it-IT" dirty="0" smtClean="0"/>
              <a:t>– Strutturazione dell’ambiente: determinare il numero e la posizione degli alunni problematici in classe</a:t>
            </a:r>
          </a:p>
          <a:p>
            <a:pPr>
              <a:buNone/>
            </a:pPr>
            <a:r>
              <a:rPr lang="it-IT" dirty="0" smtClean="0"/>
              <a:t>– Fare lezioni ben strutturate e differenziate</a:t>
            </a:r>
          </a:p>
          <a:p>
            <a:pPr>
              <a:buNone/>
            </a:pPr>
            <a:r>
              <a:rPr lang="it-IT" dirty="0" smtClean="0"/>
              <a:t>– Rafforzare un rapporto positivo con il bambino</a:t>
            </a:r>
          </a:p>
          <a:p>
            <a:pPr>
              <a:buNone/>
            </a:pPr>
            <a:r>
              <a:rPr lang="it-IT" dirty="0" smtClean="0"/>
              <a:t>– Istruzioni semplici e brevi</a:t>
            </a:r>
          </a:p>
          <a:p>
            <a:pPr>
              <a:buNone/>
            </a:pPr>
            <a:r>
              <a:rPr lang="it-IT" dirty="0" smtClean="0"/>
              <a:t>– Fare ripetere le istruzioni</a:t>
            </a:r>
          </a:p>
          <a:p>
            <a:pPr>
              <a:buNone/>
            </a:pPr>
            <a:r>
              <a:rPr lang="it-IT" dirty="0" smtClean="0"/>
              <a:t>– Stabilire regole chiare, semplici, condivise</a:t>
            </a:r>
          </a:p>
          <a:p>
            <a:pPr>
              <a:buNone/>
            </a:pPr>
            <a:r>
              <a:rPr lang="it-IT" dirty="0" smtClean="0"/>
              <a:t>– Pause frequenti e concordate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642942"/>
          </a:xfrm>
        </p:spPr>
        <p:txBody>
          <a:bodyPr>
            <a:normAutofit fontScale="90000"/>
          </a:bodyPr>
          <a:lstStyle/>
          <a:p>
            <a:r>
              <a:rPr lang="it-IT" i="1" dirty="0" smtClean="0"/>
              <a:t/>
            </a:r>
            <a:br>
              <a:rPr lang="it-IT" i="1" dirty="0" smtClean="0"/>
            </a:br>
            <a:r>
              <a:rPr lang="it-IT" sz="4900" i="1" dirty="0" smtClean="0"/>
              <a:t>Disattenzione</a:t>
            </a:r>
            <a:r>
              <a:rPr lang="it-IT" i="1" dirty="0" smtClean="0"/>
              <a:t/>
            </a:r>
            <a:br>
              <a:rPr lang="it-IT" i="1" dirty="0" smtClean="0"/>
            </a:br>
            <a:endParaRPr lang="it-IT" dirty="0"/>
          </a:p>
        </p:txBody>
      </p:sp>
      <p:sp>
        <p:nvSpPr>
          <p:cNvPr id="3" name="Segnaposto contenuto 2"/>
          <p:cNvSpPr>
            <a:spLocks noGrp="1"/>
          </p:cNvSpPr>
          <p:nvPr>
            <p:ph idx="1"/>
          </p:nvPr>
        </p:nvSpPr>
        <p:spPr>
          <a:xfrm>
            <a:off x="214282" y="785794"/>
            <a:ext cx="8929718" cy="5929355"/>
          </a:xfrm>
        </p:spPr>
        <p:txBody>
          <a:bodyPr>
            <a:normAutofit fontScale="92500" lnSpcReduction="20000"/>
          </a:bodyPr>
          <a:lstStyle/>
          <a:p>
            <a:pPr>
              <a:buFontTx/>
              <a:buChar char="-"/>
            </a:pPr>
            <a:r>
              <a:rPr lang="it-IT" dirty="0" smtClean="0"/>
              <a:t>Non riesce a prestare attenzione ai particolari o commette errori di distrazione nei compiti scolastici, sul lavoro o in altre attività (trascura, omette dettagli, il lavoro non è accurato)</a:t>
            </a:r>
          </a:p>
          <a:p>
            <a:pPr>
              <a:buFontTx/>
              <a:buChar char="-"/>
            </a:pPr>
            <a:r>
              <a:rPr lang="it-IT" dirty="0" smtClean="0"/>
              <a:t>Ha spesso difficoltà a mantenere l’attenzione sui compiti o sull’attività di gioco (ha difficoltà  a rimanere concentrato durante una lezione, una conversazione o una lunga lettura)</a:t>
            </a:r>
          </a:p>
          <a:p>
            <a:pPr>
              <a:buFontTx/>
              <a:buChar char="-"/>
            </a:pPr>
            <a:r>
              <a:rPr lang="it-IT" dirty="0" smtClean="0"/>
              <a:t>Spesso non sembra ascoltare quando gli si parla direttamente; sembra che la mente sia altrove, anche in assenza di evidenti distrazioni</a:t>
            </a:r>
          </a:p>
          <a:p>
            <a:pPr>
              <a:buFontTx/>
              <a:buChar char="-"/>
            </a:pPr>
            <a:r>
              <a:rPr lang="it-IT" dirty="0" smtClean="0"/>
              <a:t>Spesso non segue le istruzioni e non porta a termine i compiti scolastici, le incombenze o i doveri sul posto di lavoro (inizia i compiti ma perde rapidamente la concentrazione e viene distratto </a:t>
            </a:r>
            <a:r>
              <a:rPr lang="it-IT" dirty="0" smtClean="0"/>
              <a:t>facilmente)</a:t>
            </a:r>
            <a:endParaRPr lang="it-IT"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PSICOEDUCAZIONE E CONSULENZA</a:t>
            </a:r>
            <a:br>
              <a:rPr lang="it-IT" dirty="0" smtClean="0"/>
            </a:br>
            <a:r>
              <a:rPr lang="it-IT" dirty="0" smtClean="0"/>
              <a:t>Consigli per gli insegnanti</a:t>
            </a:r>
            <a:endParaRPr lang="it-IT" dirty="0"/>
          </a:p>
        </p:txBody>
      </p:sp>
      <p:sp>
        <p:nvSpPr>
          <p:cNvPr id="3" name="Segnaposto contenuto 2"/>
          <p:cNvSpPr>
            <a:spLocks noGrp="1"/>
          </p:cNvSpPr>
          <p:nvPr>
            <p:ph idx="1"/>
          </p:nvPr>
        </p:nvSpPr>
        <p:spPr/>
        <p:txBody>
          <a:bodyPr>
            <a:normAutofit fontScale="85000" lnSpcReduction="10000"/>
          </a:bodyPr>
          <a:lstStyle/>
          <a:p>
            <a:pPr>
              <a:buNone/>
            </a:pPr>
            <a:r>
              <a:rPr lang="it-IT" dirty="0" smtClean="0"/>
              <a:t>– Accorciare i tempi di lavoro</a:t>
            </a:r>
          </a:p>
          <a:p>
            <a:pPr>
              <a:buNone/>
            </a:pPr>
            <a:r>
              <a:rPr lang="it-IT" dirty="0" smtClean="0"/>
              <a:t>– Gratificare spesso il bambino senza posticipare</a:t>
            </a:r>
          </a:p>
          <a:p>
            <a:pPr>
              <a:buNone/>
            </a:pPr>
            <a:r>
              <a:rPr lang="it-IT" dirty="0" smtClean="0"/>
              <a:t>– Utilizzo dell’orologio</a:t>
            </a:r>
          </a:p>
          <a:p>
            <a:pPr>
              <a:buNone/>
            </a:pPr>
            <a:r>
              <a:rPr lang="it-IT" dirty="0" smtClean="0"/>
              <a:t>– Uso del diario per i compiti</a:t>
            </a:r>
          </a:p>
          <a:p>
            <a:pPr>
              <a:buNone/>
            </a:pPr>
            <a:r>
              <a:rPr lang="it-IT" dirty="0" smtClean="0"/>
              <a:t>– Essere coerenti con le regole e le relative «punizioni»</a:t>
            </a:r>
          </a:p>
          <a:p>
            <a:pPr>
              <a:buNone/>
            </a:pPr>
            <a:r>
              <a:rPr lang="it-IT" dirty="0" smtClean="0"/>
              <a:t>– Usare premi e motivazioni</a:t>
            </a:r>
          </a:p>
          <a:p>
            <a:pPr>
              <a:buNone/>
            </a:pPr>
            <a:r>
              <a:rPr lang="it-IT" dirty="0" smtClean="0"/>
              <a:t>– Restare in stretto contatto con i genitori del bambino</a:t>
            </a:r>
          </a:p>
          <a:p>
            <a:pPr>
              <a:buNone/>
            </a:pPr>
            <a:r>
              <a:rPr lang="it-IT" dirty="0" smtClean="0"/>
              <a:t>– Osservare (emozione-comportamento)</a:t>
            </a:r>
          </a:p>
          <a:p>
            <a:pPr>
              <a:buNone/>
            </a:pPr>
            <a:r>
              <a:rPr lang="it-IT" dirty="0" smtClean="0"/>
              <a:t>– Non generalizzare/ non </a:t>
            </a:r>
            <a:r>
              <a:rPr lang="it-IT" dirty="0" err="1" smtClean="0"/>
              <a:t>catastrofizzare</a:t>
            </a:r>
            <a:r>
              <a:rPr lang="it-IT" dirty="0" smtClean="0"/>
              <a:t> («sei sempre il solito»)</a:t>
            </a:r>
            <a:endParaRPr lang="it-IT"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PSICOEDUCAZIONE E CONSULENZA</a:t>
            </a:r>
            <a:br>
              <a:rPr lang="it-IT" dirty="0" smtClean="0"/>
            </a:br>
            <a:r>
              <a:rPr lang="it-IT" dirty="0" smtClean="0"/>
              <a:t>Consigli per gli insegnanti</a:t>
            </a:r>
            <a:endParaRPr lang="it-IT" dirty="0"/>
          </a:p>
        </p:txBody>
      </p:sp>
      <p:sp>
        <p:nvSpPr>
          <p:cNvPr id="3" name="Segnaposto contenuto 2"/>
          <p:cNvSpPr>
            <a:spLocks noGrp="1"/>
          </p:cNvSpPr>
          <p:nvPr>
            <p:ph idx="1"/>
          </p:nvPr>
        </p:nvSpPr>
        <p:spPr/>
        <p:txBody>
          <a:bodyPr>
            <a:normAutofit fontScale="92500" lnSpcReduction="20000"/>
          </a:bodyPr>
          <a:lstStyle/>
          <a:p>
            <a:pPr>
              <a:buNone/>
            </a:pPr>
            <a:r>
              <a:rPr lang="it-IT" dirty="0" smtClean="0"/>
              <a:t>– E’ utile informare il bambino su come sta lavorando e come si sta comportando</a:t>
            </a:r>
          </a:p>
          <a:p>
            <a:pPr>
              <a:buNone/>
            </a:pPr>
            <a:r>
              <a:rPr lang="it-IT" dirty="0" smtClean="0"/>
              <a:t>– Non creare situazioni di competizione durante lo svolgimento dei compiti</a:t>
            </a:r>
          </a:p>
          <a:p>
            <a:pPr>
              <a:buNone/>
            </a:pPr>
            <a:r>
              <a:rPr lang="it-IT" dirty="0" smtClean="0"/>
              <a:t>– Enfatizzare i lati positivi del comportamento del bambino (es. la creatività, l’affettuosità, la generosità..)</a:t>
            </a:r>
          </a:p>
          <a:p>
            <a:pPr>
              <a:buNone/>
            </a:pPr>
            <a:r>
              <a:rPr lang="it-IT" dirty="0" smtClean="0"/>
              <a:t>– Cambiare spesso le attività</a:t>
            </a:r>
          </a:p>
          <a:p>
            <a:pPr>
              <a:buNone/>
            </a:pPr>
            <a:r>
              <a:rPr lang="it-IT" dirty="0" smtClean="0"/>
              <a:t>– Fornire spiegazioni rapide</a:t>
            </a:r>
          </a:p>
          <a:p>
            <a:pPr>
              <a:buNone/>
            </a:pPr>
            <a:r>
              <a:rPr lang="it-IT" dirty="0" smtClean="0"/>
              <a:t>– Mai togliere l’intervallo</a:t>
            </a:r>
            <a:endParaRPr lang="it-IT"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85728"/>
            <a:ext cx="8229600" cy="5840435"/>
          </a:xfrm>
        </p:spPr>
        <p:txBody>
          <a:bodyPr>
            <a:normAutofit fontScale="85000" lnSpcReduction="10000"/>
          </a:bodyPr>
          <a:lstStyle/>
          <a:p>
            <a:pPr>
              <a:buNone/>
            </a:pPr>
            <a:r>
              <a:rPr lang="it-IT" dirty="0" smtClean="0"/>
              <a:t>E’ opportuno che gli insegnanti:</a:t>
            </a:r>
          </a:p>
          <a:p>
            <a:pPr>
              <a:buNone/>
            </a:pPr>
            <a:r>
              <a:rPr lang="it-IT" dirty="0" smtClean="0"/>
              <a:t>-  Predispongano l’ambiente in modo tale da ridurre al minimo le fonti di distrazione</a:t>
            </a:r>
          </a:p>
          <a:p>
            <a:pPr>
              <a:buNone/>
            </a:pPr>
            <a:r>
              <a:rPr lang="it-IT" dirty="0" smtClean="0"/>
              <a:t>-  Prevedano tecniche educative di documentata efficacia: aiuti visivi, tempi di lavoro brevi o con piccole pause, gratificazioni immediate, procedure di controllo di antecedenti e conseguenti del comportamento</a:t>
            </a:r>
          </a:p>
          <a:p>
            <a:pPr>
              <a:buFontTx/>
              <a:buChar char="-"/>
            </a:pPr>
            <a:r>
              <a:rPr lang="it-IT" dirty="0" smtClean="0"/>
              <a:t>Accorciare i tempi di lavoro: brevi e frequenti pause in compiti ripetitivi e noiosi; preferibile stimolare un lavoro di buona qualità per tempi brevi e consentire di dedicarsi brevemente ad attività a basso carico </a:t>
            </a:r>
            <a:r>
              <a:rPr lang="it-IT" dirty="0" err="1" smtClean="0"/>
              <a:t>attentivo</a:t>
            </a:r>
            <a:r>
              <a:rPr lang="it-IT" dirty="0" smtClean="0"/>
              <a:t>/cognitivo, anziché richiedere tempi protratti di lavoro con risultati scadenti e non assimilati</a:t>
            </a:r>
          </a:p>
          <a:p>
            <a:pPr>
              <a:buNone/>
            </a:pPr>
            <a:endParaRPr lang="it-IT"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14282" y="214290"/>
            <a:ext cx="8643998" cy="6429420"/>
          </a:xfrm>
        </p:spPr>
        <p:txBody>
          <a:bodyPr>
            <a:noAutofit/>
          </a:bodyPr>
          <a:lstStyle/>
          <a:p>
            <a:pPr>
              <a:buNone/>
            </a:pPr>
            <a:r>
              <a:rPr lang="it-IT" sz="2200" dirty="0" smtClean="0"/>
              <a:t>- Suddividere le verifiche scritte in più parti, da poter completare in occasioni successive; potrebbe essere prevista sin dall’inizio una riduzione del numero delle domande o degli esercizi. Laddove la riduzione non fosse possibile per le caratteristiche intrinseche della prova si potrà considerare tempo supplementare; gli argomenti non valutati nella prova scritta, saranno essere recuperati attraverso prove orali;</a:t>
            </a:r>
          </a:p>
          <a:p>
            <a:pPr>
              <a:buNone/>
            </a:pPr>
            <a:r>
              <a:rPr lang="it-IT" sz="2200" dirty="0" smtClean="0"/>
              <a:t>- Rendere, per quanto possibile, le lezioni stimolanti e ricche di novità; a questo scopo può risultare utile presentare gli argomenti, quando possibile, attraverso materiale figurato, stimoli colorati, DVD, software,… ed interagire frequentemente, verbalmente con il ragazzo.</a:t>
            </a:r>
          </a:p>
          <a:p>
            <a:pPr>
              <a:buNone/>
            </a:pPr>
            <a:r>
              <a:rPr lang="it-IT" sz="2200" dirty="0" smtClean="0"/>
              <a:t>- Quando vengono spiegate le lezioni o date istruzioni per i compiti, accertarsi del livello di attenzione</a:t>
            </a:r>
          </a:p>
          <a:p>
            <a:pPr>
              <a:buNone/>
            </a:pPr>
            <a:r>
              <a:rPr lang="it-IT" sz="2200" dirty="0" smtClean="0"/>
              <a:t>-Le consegne dovrebbero contenere istruzioni semplici e brevi; è importante assicurarsi che il bambino abbia compreso le istruzioni relative a un compito;</a:t>
            </a:r>
          </a:p>
          <a:p>
            <a:pPr>
              <a:buNone/>
            </a:pPr>
            <a:r>
              <a:rPr lang="it-IT" sz="2200" dirty="0" smtClean="0"/>
              <a:t>- Invitare il bambino ad effettuare un controllo accurato del proprio compito prima di consegnarlo</a:t>
            </a:r>
            <a:endParaRPr lang="it-IT" sz="22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
            </a:r>
            <a:br>
              <a:rPr lang="it-IT" dirty="0" smtClean="0"/>
            </a:br>
            <a:r>
              <a:rPr lang="it-IT" dirty="0" smtClean="0"/>
              <a:t>Utile sia per i genitori che per gli insegnanti</a:t>
            </a:r>
            <a:br>
              <a:rPr lang="it-IT" dirty="0" smtClean="0"/>
            </a:br>
            <a:endParaRPr lang="it-IT" dirty="0"/>
          </a:p>
        </p:txBody>
      </p:sp>
      <p:sp>
        <p:nvSpPr>
          <p:cNvPr id="3" name="Segnaposto contenuto 2"/>
          <p:cNvSpPr>
            <a:spLocks noGrp="1"/>
          </p:cNvSpPr>
          <p:nvPr>
            <p:ph idx="1"/>
          </p:nvPr>
        </p:nvSpPr>
        <p:spPr/>
        <p:txBody>
          <a:bodyPr>
            <a:normAutofit fontScale="85000" lnSpcReduction="10000"/>
          </a:bodyPr>
          <a:lstStyle/>
          <a:p>
            <a:r>
              <a:rPr lang="it-IT" dirty="0" smtClean="0"/>
              <a:t>Individuare i comportamenti problematici da ridurre (distinzione tra quelli solo lievemente problematici, con richiamo d’attenzione da parte dell’adulto, da quelli maggiormente problematici, es. che contravvengono a regole di sicurezza) e quelli positivi da rinforzare.</a:t>
            </a:r>
          </a:p>
          <a:p>
            <a:r>
              <a:rPr lang="it-IT" dirty="0" smtClean="0"/>
              <a:t>Comportamenti problematici: utile analisi degli antecedenti e delle reazioni (sentimenti, pensieri e comportamenti) da parte delle figure di riferimento, per individuare significato relazionale  dei comportamenti a seconda delle premesse e dei contesti in cui si verificano</a:t>
            </a:r>
            <a:endParaRPr lang="it-IT"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85728"/>
            <a:ext cx="8229600" cy="5840435"/>
          </a:xfrm>
        </p:spPr>
        <p:txBody>
          <a:bodyPr>
            <a:normAutofit fontScale="85000" lnSpcReduction="10000"/>
          </a:bodyPr>
          <a:lstStyle/>
          <a:p>
            <a:pPr>
              <a:buNone/>
            </a:pPr>
            <a:r>
              <a:rPr lang="it-IT" dirty="0" smtClean="0"/>
              <a:t>Per sostenere l’autoregolazione comportamentale introdurre in ambito sia scolastico che domestico modalità educative:</a:t>
            </a:r>
          </a:p>
          <a:p>
            <a:r>
              <a:rPr lang="it-IT" dirty="0" smtClean="0"/>
              <a:t>con regole preventivamente comunicate,</a:t>
            </a:r>
          </a:p>
          <a:p>
            <a:r>
              <a:rPr lang="it-IT" dirty="0" smtClean="0"/>
              <a:t>meglio se “costruite” insieme al bambino indicate “in positivo” sotto forma di comportamenti attesi da premiare, anziché di divieti e comportamenti scorretti da sanzionare, utilizzando un sistema premi-punizioni, per incoraggiare il comportamento corretto, seguito da un rinforzo immediato a cui il bambino è sensibile, per aumentare il senso di autoefficacia e di autostima (elogio, sorriso, oggetti, inizialmente concreti, poi con passaggio ai simboli, con la possibilità di totalizzare i “punti” per fare qualcosa di interessante, sanzionando quello non corretto (es. togliendo qualcosa).</a:t>
            </a:r>
            <a:endParaRPr lang="it-IT"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85728"/>
            <a:ext cx="8229600" cy="5840435"/>
          </a:xfrm>
        </p:spPr>
        <p:txBody>
          <a:bodyPr>
            <a:normAutofit fontScale="92500"/>
          </a:bodyPr>
          <a:lstStyle/>
          <a:p>
            <a:r>
              <a:rPr lang="it-IT" dirty="0" smtClean="0"/>
              <a:t>Intervenire immediatamente e adeguatamente sui comportamenti inappropriati, con provvedimenti coerenti e costanti (es. togliere per qualche ora un gioco a cui il bambino tiene, in seguito a disubbidienza a una regola concordata).</a:t>
            </a:r>
          </a:p>
          <a:p>
            <a:r>
              <a:rPr lang="it-IT" dirty="0" smtClean="0"/>
              <a:t>Utile sia in ambito scolastico che familiare, affidare al bambino piccoli incarichi (es. a scuola distribuire le schede ai compagni, fare “l’aiutante delle maestre”…), a casa coinvolgerlo nelle attività domestiche (es. mettere a posto la </a:t>
            </a:r>
            <a:r>
              <a:rPr lang="it-IT" dirty="0" err="1" smtClean="0"/>
              <a:t>spesa…</a:t>
            </a:r>
            <a:r>
              <a:rPr lang="it-IT" dirty="0" smtClean="0"/>
              <a:t>),  per promuovere un’immagine di sé positiva, non solo come elemento “disturbatore”.</a:t>
            </a:r>
            <a:endParaRPr lang="it-IT"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357166"/>
            <a:ext cx="8229600" cy="5768997"/>
          </a:xfrm>
        </p:spPr>
        <p:txBody>
          <a:bodyPr>
            <a:normAutofit fontScale="92500"/>
          </a:bodyPr>
          <a:lstStyle/>
          <a:p>
            <a:r>
              <a:rPr lang="it-IT" dirty="0" smtClean="0"/>
              <a:t>In caso di reazioni emotive intense di fronte ad una frustrazione o in seguito a limiti e divieti (es. di fronte alla limitazione del tempo di utilizzo di un gioco o di una attività preferita, o in seguito al divieto di perseverare in un comportamento potenzialmente pericoloso) si consiglia di condurre il bambino in un luogo tranquillo e sicuro, parlandogli con tono pacato e fermo, descrivendogli il suo comportamento e le sue emozioni  in modo calmo e semplice, in modo da renderle meno opprimenti e consentendogli gradualmente di superarle</a:t>
            </a:r>
            <a:endParaRPr lang="it-IT"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genitori/la famiglia</a:t>
            </a:r>
            <a:endParaRPr lang="it-IT" dirty="0"/>
          </a:p>
        </p:txBody>
      </p:sp>
      <p:sp>
        <p:nvSpPr>
          <p:cNvPr id="3" name="Segnaposto contenuto 2"/>
          <p:cNvSpPr>
            <a:spLocks noGrp="1"/>
          </p:cNvSpPr>
          <p:nvPr>
            <p:ph idx="1"/>
          </p:nvPr>
        </p:nvSpPr>
        <p:spPr/>
        <p:txBody>
          <a:bodyPr>
            <a:normAutofit fontScale="85000" lnSpcReduction="20000"/>
          </a:bodyPr>
          <a:lstStyle/>
          <a:p>
            <a:pPr>
              <a:buNone/>
            </a:pPr>
            <a:r>
              <a:rPr lang="it-IT" dirty="0" smtClean="0"/>
              <a:t>- La famiglia è una risorsa importante per cercare di favorire i comportamenti positive del bambino</a:t>
            </a:r>
          </a:p>
          <a:p>
            <a:pPr>
              <a:buNone/>
            </a:pPr>
            <a:r>
              <a:rPr lang="it-IT" dirty="0" smtClean="0"/>
              <a:t>- Frequente presenza di relazioni disfunzionali in famiglia aggravano il profilo psicopatologico del bambino</a:t>
            </a:r>
          </a:p>
          <a:p>
            <a:pPr>
              <a:buNone/>
            </a:pPr>
            <a:r>
              <a:rPr lang="it-IT" dirty="0" smtClean="0"/>
              <a:t>- Possono vedere il figlio come portatore di un problema su cui loro non possono fare niente sul piano educativo</a:t>
            </a:r>
          </a:p>
          <a:p>
            <a:pPr>
              <a:buNone/>
            </a:pPr>
            <a:r>
              <a:rPr lang="it-IT" dirty="0" smtClean="0"/>
              <a:t> - Non riescono a vedere il problema e si addossano la colpa dell’insuccesso</a:t>
            </a:r>
          </a:p>
          <a:p>
            <a:pPr>
              <a:buNone/>
            </a:pPr>
            <a:r>
              <a:rPr lang="it-IT" dirty="0" smtClean="0"/>
              <a:t>- Hanno aspettative  negative sul bambino, non credono che il bambino possa comportarsi adeguatamente</a:t>
            </a:r>
          </a:p>
          <a:p>
            <a:pPr>
              <a:buNone/>
            </a:pPr>
            <a:r>
              <a:rPr lang="it-IT" dirty="0" smtClean="0"/>
              <a:t>- Spesso sottolineano una serie di comportamenti negativi e non vedono quelli positivi</a:t>
            </a:r>
            <a:endParaRPr lang="it-IT"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genitori/la famiglia</a:t>
            </a:r>
            <a:endParaRPr lang="it-IT" dirty="0"/>
          </a:p>
        </p:txBody>
      </p:sp>
      <p:sp>
        <p:nvSpPr>
          <p:cNvPr id="3" name="Segnaposto contenuto 2"/>
          <p:cNvSpPr>
            <a:spLocks noGrp="1"/>
          </p:cNvSpPr>
          <p:nvPr>
            <p:ph idx="1"/>
          </p:nvPr>
        </p:nvSpPr>
        <p:spPr/>
        <p:txBody>
          <a:bodyPr/>
          <a:lstStyle/>
          <a:p>
            <a:pPr>
              <a:buFontTx/>
              <a:buChar char="-"/>
            </a:pPr>
            <a:r>
              <a:rPr lang="it-IT" dirty="0" smtClean="0"/>
              <a:t>Errori sistematici di percezione</a:t>
            </a:r>
          </a:p>
          <a:p>
            <a:pPr>
              <a:buFontTx/>
              <a:buChar char="-"/>
            </a:pPr>
            <a:r>
              <a:rPr lang="it-IT" dirty="0" smtClean="0"/>
              <a:t> Problemi nel controllo della rabbia </a:t>
            </a:r>
          </a:p>
          <a:p>
            <a:pPr>
              <a:buFontTx/>
              <a:buChar char="-"/>
            </a:pPr>
            <a:r>
              <a:rPr lang="it-IT" dirty="0" smtClean="0"/>
              <a:t>Punizione di comportamenti inappropriati</a:t>
            </a:r>
          </a:p>
          <a:p>
            <a:pPr>
              <a:buFontTx/>
              <a:buChar char="-"/>
            </a:pPr>
            <a:r>
              <a:rPr lang="it-IT" dirty="0" smtClean="0"/>
              <a:t>Pochi rinforzi positivi di comportamenti </a:t>
            </a:r>
            <a:r>
              <a:rPr lang="it-IT" dirty="0" err="1" smtClean="0"/>
              <a:t>appropiati</a:t>
            </a:r>
            <a:endParaRPr lang="it-IT" dirty="0" smtClean="0"/>
          </a:p>
          <a:p>
            <a:pPr>
              <a:buFontTx/>
              <a:buChar char="-"/>
            </a:pPr>
            <a:r>
              <a:rPr lang="it-IT" dirty="0" smtClean="0"/>
              <a:t>Difficoltà di comunicazione (scarso controllo sul canale non verbale)</a:t>
            </a:r>
            <a:endParaRPr lang="it-IT"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14282" y="214290"/>
            <a:ext cx="8929718" cy="6643710"/>
          </a:xfrm>
        </p:spPr>
        <p:txBody>
          <a:bodyPr>
            <a:normAutofit fontScale="77500" lnSpcReduction="20000"/>
          </a:bodyPr>
          <a:lstStyle/>
          <a:p>
            <a:pPr>
              <a:buFontTx/>
              <a:buChar char="-"/>
            </a:pPr>
            <a:r>
              <a:rPr lang="it-IT" dirty="0" smtClean="0"/>
              <a:t>Ha spesso difficoltà a organizzarsi nei compiti e nelle attività (difficoltà nel gestire compiti sequenziali, difficoltà nel tenere in ordine materiali e oggetti; lavoro disordinato, disorganizzato; gestisce il tempo in modo inadeguato, non riesce a rispettare le scadenze); prematura interruzione dei compiti, abbandono di attività non portate a termine; passa da un’attività all’altra;</a:t>
            </a:r>
            <a:br>
              <a:rPr lang="it-IT" dirty="0" smtClean="0"/>
            </a:br>
            <a:r>
              <a:rPr lang="it-IT" dirty="0" smtClean="0"/>
              <a:t>sembra perdere interesse in un compito perché distratto da un altro</a:t>
            </a:r>
          </a:p>
          <a:p>
            <a:pPr>
              <a:buFontTx/>
              <a:buChar char="-"/>
            </a:pPr>
            <a:r>
              <a:rPr lang="it-IT" dirty="0" smtClean="0"/>
              <a:t>Spesso evita, prova avversione o è riluttante a impegnarsi in compiti che richiedono sforzo mentale protratto (compiti scolastici o compiti a casa; stesura di relazione, compilazione di moduli, revisione di documenti)</a:t>
            </a:r>
          </a:p>
          <a:p>
            <a:pPr>
              <a:buFontTx/>
              <a:buChar char="-"/>
            </a:pPr>
            <a:r>
              <a:rPr lang="it-IT" dirty="0" smtClean="0"/>
              <a:t>Perde spesso gli oggetti necessari per i compiti o le attività (materiale scolastico, matite, libri, portafogli, chiavi, documenti, occhiali, telefono cellulare)</a:t>
            </a:r>
          </a:p>
          <a:p>
            <a:pPr>
              <a:buFontTx/>
              <a:buChar char="-"/>
            </a:pPr>
            <a:r>
              <a:rPr lang="it-IT" dirty="0" smtClean="0"/>
              <a:t>Spesso è facilmente distratto da stimoli esterni </a:t>
            </a:r>
          </a:p>
          <a:p>
            <a:pPr>
              <a:buFontTx/>
              <a:buChar char="-"/>
            </a:pPr>
            <a:r>
              <a:rPr lang="it-IT" dirty="0" smtClean="0"/>
              <a:t>E’ spesso sbadato nelle attività quotidiane (sbrigare le faccende, fare commissioni, ricordarsi di fare una telefonata, pagare le bollette, prendere appuntamenti)</a:t>
            </a:r>
          </a:p>
          <a:p>
            <a:pPr>
              <a:buNone/>
            </a:pPr>
            <a:endParaRPr lang="it-IT"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Lavoro con i genitori</a:t>
            </a:r>
            <a:br>
              <a:rPr lang="it-IT" dirty="0" smtClean="0"/>
            </a:br>
            <a:r>
              <a:rPr lang="it-IT" dirty="0" err="1" smtClean="0"/>
              <a:t>Parent</a:t>
            </a:r>
            <a:r>
              <a:rPr lang="it-IT" dirty="0" smtClean="0"/>
              <a:t> training</a:t>
            </a:r>
            <a:endParaRPr lang="it-IT" dirty="0"/>
          </a:p>
        </p:txBody>
      </p:sp>
      <p:sp>
        <p:nvSpPr>
          <p:cNvPr id="3" name="Segnaposto contenuto 2"/>
          <p:cNvSpPr>
            <a:spLocks noGrp="1"/>
          </p:cNvSpPr>
          <p:nvPr>
            <p:ph idx="1"/>
          </p:nvPr>
        </p:nvSpPr>
        <p:spPr/>
        <p:txBody>
          <a:bodyPr>
            <a:normAutofit fontScale="92500" lnSpcReduction="20000"/>
          </a:bodyPr>
          <a:lstStyle/>
          <a:p>
            <a:pPr>
              <a:buNone/>
            </a:pPr>
            <a:r>
              <a:rPr lang="it-IT" dirty="0" smtClean="0"/>
              <a:t>Due i momenti di lavoro con i genitori:</a:t>
            </a:r>
          </a:p>
          <a:p>
            <a:pPr>
              <a:buNone/>
            </a:pPr>
            <a:r>
              <a:rPr lang="it-IT" dirty="0" smtClean="0"/>
              <a:t>-informativo: fornire ai genitori delle conoscenze circa le caratteristiche del bambino ADHD ricavate dalla letteratura;</a:t>
            </a:r>
          </a:p>
          <a:p>
            <a:pPr>
              <a:buNone/>
            </a:pPr>
            <a:r>
              <a:rPr lang="it-IT" dirty="0" smtClean="0"/>
              <a:t>- formativo che preveda da parte dei genitori la definizione dei comportamenti problematici e la ricerca di soluzioni che ne favoriscano il cambiamento; focus su atteggiamenti, credenze e comportamenti genitoriali, sull’interazione tra caratteristiche del bambino, scelte educative e situazioni quotidiane di vita</a:t>
            </a:r>
            <a:endParaRPr lang="it-IT"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85720" y="428604"/>
            <a:ext cx="8572560" cy="5697559"/>
          </a:xfrm>
        </p:spPr>
        <p:txBody>
          <a:bodyPr/>
          <a:lstStyle/>
          <a:p>
            <a:pPr algn="ctr">
              <a:buNone/>
            </a:pPr>
            <a:r>
              <a:rPr lang="it-IT" dirty="0" smtClean="0"/>
              <a:t>IL PERCORSO</a:t>
            </a:r>
          </a:p>
          <a:p>
            <a:pPr>
              <a:buNone/>
            </a:pPr>
            <a:r>
              <a:rPr lang="it-IT" dirty="0" smtClean="0"/>
              <a:t>- Individuare i comportamenti negativi del bambino</a:t>
            </a:r>
          </a:p>
          <a:p>
            <a:pPr>
              <a:buNone/>
            </a:pPr>
            <a:r>
              <a:rPr lang="it-IT" dirty="0" smtClean="0"/>
              <a:t> - Scelte educative che favoriscano l’autoregolazione</a:t>
            </a:r>
          </a:p>
          <a:p>
            <a:pPr>
              <a:buFontTx/>
              <a:buChar char="-"/>
            </a:pPr>
            <a:r>
              <a:rPr lang="it-IT" dirty="0" smtClean="0"/>
              <a:t>Ampliare il bagaglio di strategie</a:t>
            </a:r>
          </a:p>
          <a:p>
            <a:pPr>
              <a:buFontTx/>
              <a:buChar char="-"/>
            </a:pPr>
            <a:r>
              <a:rPr lang="it-IT" dirty="0" smtClean="0"/>
              <a:t>Il genitore come solutore di problemi</a:t>
            </a:r>
          </a:p>
          <a:p>
            <a:pPr>
              <a:buFontTx/>
              <a:buChar char="-"/>
            </a:pPr>
            <a:r>
              <a:rPr lang="it-IT" dirty="0" smtClean="0"/>
              <a:t>Bilancio del lavoro svolto</a:t>
            </a:r>
            <a:endParaRPr lang="it-IT"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Interventi di cura</a:t>
            </a:r>
            <a:endParaRPr lang="it-IT" dirty="0"/>
          </a:p>
        </p:txBody>
      </p:sp>
      <p:sp>
        <p:nvSpPr>
          <p:cNvPr id="3" name="Segnaposto contenuto 2"/>
          <p:cNvSpPr>
            <a:spLocks noGrp="1"/>
          </p:cNvSpPr>
          <p:nvPr>
            <p:ph idx="1"/>
          </p:nvPr>
        </p:nvSpPr>
        <p:spPr/>
        <p:txBody>
          <a:bodyPr>
            <a:normAutofit/>
          </a:bodyPr>
          <a:lstStyle/>
          <a:p>
            <a:pPr>
              <a:buFontTx/>
              <a:buChar char="-"/>
            </a:pPr>
            <a:r>
              <a:rPr lang="it-IT" dirty="0" smtClean="0"/>
              <a:t>Interventi educativi </a:t>
            </a:r>
          </a:p>
          <a:p>
            <a:pPr>
              <a:buFontTx/>
              <a:buChar char="-"/>
            </a:pPr>
            <a:r>
              <a:rPr lang="it-IT" dirty="0" smtClean="0"/>
              <a:t>Interventi sociali (famiglia, contesto di vita, sport, gruppo dei pari)</a:t>
            </a:r>
          </a:p>
          <a:p>
            <a:pPr>
              <a:buFontTx/>
              <a:buChar char="-"/>
            </a:pPr>
            <a:r>
              <a:rPr lang="it-IT" dirty="0" smtClean="0"/>
              <a:t>Interventi psicologici individuali</a:t>
            </a:r>
          </a:p>
          <a:p>
            <a:pPr>
              <a:buFontTx/>
              <a:buChar char="-"/>
            </a:pPr>
            <a:r>
              <a:rPr lang="it-IT" dirty="0" smtClean="0"/>
              <a:t>Interventi psicologici di gruppo (aumentare identificazione, empatia, espressione emotiva)</a:t>
            </a:r>
          </a:p>
          <a:p>
            <a:pPr>
              <a:buNone/>
            </a:pPr>
            <a:r>
              <a:rPr lang="it-IT" dirty="0" smtClean="0"/>
              <a:t>-   Farmaci? Per consentire agli altri interventi di poter essere messi in atto</a:t>
            </a:r>
            <a:endParaRPr lang="it-IT"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85720" y="1571612"/>
            <a:ext cx="8543956" cy="4525963"/>
          </a:xfrm>
        </p:spPr>
        <p:txBody>
          <a:bodyPr>
            <a:normAutofit/>
          </a:bodyPr>
          <a:lstStyle/>
          <a:p>
            <a:pPr>
              <a:buNone/>
            </a:pPr>
            <a:r>
              <a:rPr lang="it-IT" dirty="0" smtClean="0"/>
              <a:t>	Possibile organizzare un Piano Didattico Personalizzato (PDP) e Misure compensative e </a:t>
            </a:r>
            <a:r>
              <a:rPr lang="it-IT" dirty="0" err="1" smtClean="0"/>
              <a:t>dispensative</a:t>
            </a:r>
            <a:r>
              <a:rPr lang="it-IT" dirty="0" smtClean="0"/>
              <a:t> come previsto dalla Circolare Ministeriale per tutti gli alunni con bisogni educativi speciali </a:t>
            </a:r>
            <a:r>
              <a:rPr lang="fr-FR" dirty="0" smtClean="0"/>
              <a:t>(BES) </a:t>
            </a:r>
            <a:r>
              <a:rPr lang="it-IT" dirty="0" smtClean="0"/>
              <a:t>e ADHD</a:t>
            </a:r>
            <a:r>
              <a:rPr lang="fr-FR" dirty="0" smtClean="0"/>
              <a:t>. </a:t>
            </a:r>
          </a:p>
          <a:p>
            <a:pPr>
              <a:buNone/>
            </a:pPr>
            <a:r>
              <a:rPr lang="fr-FR" dirty="0" smtClean="0"/>
              <a:t>(MIUR </a:t>
            </a:r>
            <a:r>
              <a:rPr lang="fr-FR" dirty="0" err="1" smtClean="0"/>
              <a:t>Prot</a:t>
            </a:r>
            <a:r>
              <a:rPr lang="fr-FR" dirty="0" smtClean="0"/>
              <a:t> N. 4089-15/6/2010; </a:t>
            </a:r>
            <a:r>
              <a:rPr lang="it-IT" dirty="0" smtClean="0"/>
              <a:t>Dir. 7/12/2012)</a:t>
            </a:r>
            <a:endParaRPr lang="it-IT"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Farmaci</a:t>
            </a:r>
            <a:endParaRPr lang="it-IT" dirty="0"/>
          </a:p>
        </p:txBody>
      </p:sp>
      <p:sp>
        <p:nvSpPr>
          <p:cNvPr id="3" name="Segnaposto contenuto 2"/>
          <p:cNvSpPr>
            <a:spLocks noGrp="1"/>
          </p:cNvSpPr>
          <p:nvPr>
            <p:ph idx="1"/>
          </p:nvPr>
        </p:nvSpPr>
        <p:spPr/>
        <p:txBody>
          <a:bodyPr>
            <a:normAutofit fontScale="92500" lnSpcReduction="10000"/>
          </a:bodyPr>
          <a:lstStyle/>
          <a:p>
            <a:pPr>
              <a:buNone/>
            </a:pPr>
            <a:r>
              <a:rPr lang="it-IT" dirty="0" err="1" smtClean="0"/>
              <a:t>Ritalin®</a:t>
            </a:r>
            <a:r>
              <a:rPr lang="it-IT" dirty="0" smtClean="0"/>
              <a:t> - </a:t>
            </a:r>
            <a:r>
              <a:rPr lang="it-IT" dirty="0" err="1" smtClean="0"/>
              <a:t>metilfenidato</a:t>
            </a:r>
            <a:endParaRPr lang="it-IT" dirty="0" smtClean="0"/>
          </a:p>
          <a:p>
            <a:pPr>
              <a:buNone/>
            </a:pPr>
            <a:r>
              <a:rPr lang="it-IT" dirty="0" smtClean="0"/>
              <a:t>ART. 1</a:t>
            </a:r>
          </a:p>
          <a:p>
            <a:pPr>
              <a:buNone/>
            </a:pPr>
            <a:r>
              <a:rPr lang="it-IT" dirty="0" smtClean="0"/>
              <a:t> E' autorizzata l'immissione in commercio del medicinale: ''RITALIN'', nella forma e confezione: "10 mg compresse" 30 compresse</a:t>
            </a:r>
          </a:p>
          <a:p>
            <a:pPr>
              <a:buNone/>
            </a:pPr>
            <a:r>
              <a:rPr lang="it-IT" dirty="0" smtClean="0"/>
              <a:t> INDICAZIONI TERAPEUTICHE: Trattamento del Disturbo da deficit dell’Attenzione e Iperattività (ADHD) nei bambini a partire dai 6 anni di età e negli adolescenti </a:t>
            </a:r>
            <a:r>
              <a:rPr lang="it-IT" i="1" u="sng" dirty="0" smtClean="0"/>
              <a:t>come parte di un programma di trattamento multimodale</a:t>
            </a:r>
            <a:r>
              <a:rPr lang="it-IT" dirty="0" smtClean="0"/>
              <a:t>.</a:t>
            </a:r>
            <a:endParaRPr lang="it-IT"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Farmaci</a:t>
            </a:r>
            <a:endParaRPr lang="it-IT" dirty="0"/>
          </a:p>
        </p:txBody>
      </p:sp>
      <p:sp>
        <p:nvSpPr>
          <p:cNvPr id="3" name="Segnaposto contenuto 2"/>
          <p:cNvSpPr>
            <a:spLocks noGrp="1"/>
          </p:cNvSpPr>
          <p:nvPr>
            <p:ph idx="1"/>
          </p:nvPr>
        </p:nvSpPr>
        <p:spPr/>
        <p:txBody>
          <a:bodyPr>
            <a:normAutofit fontScale="85000" lnSpcReduction="10000"/>
          </a:bodyPr>
          <a:lstStyle/>
          <a:p>
            <a:pPr>
              <a:buNone/>
            </a:pPr>
            <a:r>
              <a:rPr lang="it-IT" dirty="0" err="1" smtClean="0"/>
              <a:t>Strattera®</a:t>
            </a:r>
            <a:r>
              <a:rPr lang="it-IT" dirty="0" smtClean="0"/>
              <a:t> - </a:t>
            </a:r>
            <a:r>
              <a:rPr lang="it-IT" dirty="0" err="1" smtClean="0"/>
              <a:t>atomoxetina</a:t>
            </a:r>
            <a:r>
              <a:rPr lang="it-IT" dirty="0" smtClean="0"/>
              <a:t> ® </a:t>
            </a:r>
          </a:p>
          <a:p>
            <a:pPr>
              <a:buNone/>
            </a:pPr>
            <a:r>
              <a:rPr lang="it-IT" dirty="0" smtClean="0"/>
              <a:t>ART. 1</a:t>
            </a:r>
          </a:p>
          <a:p>
            <a:pPr>
              <a:buNone/>
            </a:pPr>
            <a:r>
              <a:rPr lang="it-IT" dirty="0" smtClean="0"/>
              <a:t>FORMA FARMACEUTICA: capsule rigide</a:t>
            </a:r>
          </a:p>
          <a:p>
            <a:pPr>
              <a:buNone/>
            </a:pPr>
            <a:r>
              <a:rPr lang="it-IT" dirty="0" smtClean="0"/>
              <a:t>COMPOSIZIONE: ogni capsula da 5 mg, 10 mg, 18 mg, 25 mg, 40 mg e 60 mg contiene:  Principio attivo: </a:t>
            </a:r>
            <a:r>
              <a:rPr lang="it-IT" dirty="0" err="1" smtClean="0"/>
              <a:t>atomoxetina</a:t>
            </a:r>
            <a:r>
              <a:rPr lang="it-IT" dirty="0" smtClean="0"/>
              <a:t> cloridrato equivalente a 5 mg, 10 mg, 18 mg, 25 mg, 40 mg e 60 mg di </a:t>
            </a:r>
            <a:r>
              <a:rPr lang="it-IT" dirty="0" err="1" smtClean="0"/>
              <a:t>atomoxetina</a:t>
            </a:r>
            <a:endParaRPr lang="it-IT" dirty="0" smtClean="0"/>
          </a:p>
          <a:p>
            <a:pPr>
              <a:buNone/>
            </a:pPr>
            <a:r>
              <a:rPr lang="it-IT" dirty="0" smtClean="0"/>
              <a:t>INDICAZIONI TERAPEUTICHE: Trattamento del Disturbo da deficit dell’Attenzione e Iperattività (ADHD) nei bambini a partire dai 6 anni di età e negli adolescenti </a:t>
            </a:r>
            <a:r>
              <a:rPr lang="it-IT" i="1" u="sng" dirty="0" smtClean="0"/>
              <a:t>come parte di un programma di trattamento multimodale</a:t>
            </a:r>
            <a:endParaRPr lang="it-IT"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28596" y="2714621"/>
            <a:ext cx="8229600" cy="3357586"/>
          </a:xfrm>
        </p:spPr>
        <p:txBody>
          <a:bodyPr/>
          <a:lstStyle/>
          <a:p>
            <a:pPr algn="ctr">
              <a:buNone/>
            </a:pPr>
            <a:r>
              <a:rPr lang="it-IT" i="1" dirty="0" smtClean="0"/>
              <a:t>Il Registro Italiano ADHD</a:t>
            </a:r>
          </a:p>
          <a:p>
            <a:r>
              <a:rPr lang="it-IT" dirty="0" smtClean="0"/>
              <a:t>Accuratezza della diagnosi</a:t>
            </a:r>
          </a:p>
          <a:p>
            <a:r>
              <a:rPr lang="it-IT" dirty="0" smtClean="0"/>
              <a:t>Appropriatezza terapeutica</a:t>
            </a:r>
          </a:p>
          <a:p>
            <a:r>
              <a:rPr lang="it-IT" dirty="0" smtClean="0"/>
              <a:t>Sicurezza d’uso del farmaco</a:t>
            </a:r>
          </a:p>
          <a:p>
            <a:r>
              <a:rPr lang="it-IT" dirty="0" smtClean="0"/>
              <a:t>Integrazione degli interventi terapeutici</a:t>
            </a:r>
            <a:endParaRPr lang="it-IT" dirty="0"/>
          </a:p>
        </p:txBody>
      </p:sp>
      <p:pic>
        <p:nvPicPr>
          <p:cNvPr id="28674" name="Picture 2"/>
          <p:cNvPicPr>
            <a:picLocks noChangeAspect="1" noChangeArrowheads="1"/>
          </p:cNvPicPr>
          <p:nvPr/>
        </p:nvPicPr>
        <p:blipFill>
          <a:blip r:embed="rId2"/>
          <a:srcRect/>
          <a:stretch>
            <a:fillRect/>
          </a:stretch>
        </p:blipFill>
        <p:spPr bwMode="auto">
          <a:xfrm>
            <a:off x="2571736" y="214290"/>
            <a:ext cx="3810000" cy="2214578"/>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00042"/>
            <a:ext cx="8229600" cy="5626121"/>
          </a:xfrm>
        </p:spPr>
        <p:txBody>
          <a:bodyPr>
            <a:normAutofit fontScale="92500" lnSpcReduction="10000"/>
          </a:bodyPr>
          <a:lstStyle/>
          <a:p>
            <a:pPr algn="ctr">
              <a:buNone/>
            </a:pPr>
            <a:r>
              <a:rPr lang="it-IT" sz="3900" dirty="0" smtClean="0"/>
              <a:t>Quadro clinico: </a:t>
            </a:r>
            <a:r>
              <a:rPr lang="it-IT" sz="3900" u="sng" dirty="0" smtClean="0"/>
              <a:t>Inattenzione</a:t>
            </a:r>
          </a:p>
          <a:p>
            <a:pPr>
              <a:buNone/>
            </a:pPr>
            <a:r>
              <a:rPr lang="it-IT" dirty="0" smtClean="0"/>
              <a:t>- Disturbo di attenzione focale e sostenuta</a:t>
            </a:r>
          </a:p>
          <a:p>
            <a:pPr>
              <a:buNone/>
            </a:pPr>
            <a:r>
              <a:rPr lang="it-IT" dirty="0" smtClean="0"/>
              <a:t>- </a:t>
            </a:r>
            <a:r>
              <a:rPr lang="it-IT" dirty="0" err="1" smtClean="0"/>
              <a:t>Distraibilità</a:t>
            </a:r>
            <a:r>
              <a:rPr lang="it-IT" dirty="0" smtClean="0"/>
              <a:t> da stimoli banali</a:t>
            </a:r>
          </a:p>
          <a:p>
            <a:pPr>
              <a:buNone/>
            </a:pPr>
            <a:r>
              <a:rPr lang="it-IT" dirty="0" smtClean="0"/>
              <a:t>- Difficile esecuzione di compiti scolastici, attività   quotidiane, gioco</a:t>
            </a:r>
          </a:p>
          <a:p>
            <a:pPr>
              <a:buNone/>
            </a:pPr>
            <a:r>
              <a:rPr lang="it-IT" dirty="0" smtClean="0"/>
              <a:t>- Difficoltà nel seguire un discorso</a:t>
            </a:r>
          </a:p>
          <a:p>
            <a:pPr>
              <a:buNone/>
            </a:pPr>
            <a:r>
              <a:rPr lang="it-IT" dirty="0" smtClean="0"/>
              <a:t>- Incapacità di auto-organizzazione</a:t>
            </a:r>
          </a:p>
          <a:p>
            <a:pPr>
              <a:buNone/>
            </a:pPr>
            <a:r>
              <a:rPr lang="it-IT" dirty="0" smtClean="0"/>
              <a:t>- Interruzione di attività iniziate</a:t>
            </a:r>
          </a:p>
          <a:p>
            <a:pPr>
              <a:buNone/>
            </a:pPr>
            <a:r>
              <a:rPr lang="it-IT" dirty="0" smtClean="0"/>
              <a:t>- </a:t>
            </a:r>
            <a:r>
              <a:rPr lang="it-IT" dirty="0" err="1" smtClean="0"/>
              <a:t>Evitamento</a:t>
            </a:r>
            <a:r>
              <a:rPr lang="it-IT" dirty="0" smtClean="0"/>
              <a:t> di attività che richiedono sforzo cognitivo</a:t>
            </a:r>
          </a:p>
          <a:p>
            <a:pPr>
              <a:buNone/>
            </a:pPr>
            <a:r>
              <a:rPr lang="it-IT" dirty="0" smtClean="0"/>
              <a:t>- Ruolo parziale della motivazione</a:t>
            </a:r>
            <a:endParaRPr lang="it-IT"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Inattenzione</a:t>
            </a:r>
            <a:endParaRPr lang="it-IT" dirty="0"/>
          </a:p>
        </p:txBody>
      </p:sp>
      <p:sp>
        <p:nvSpPr>
          <p:cNvPr id="3" name="Segnaposto contenuto 2"/>
          <p:cNvSpPr>
            <a:spLocks noGrp="1"/>
          </p:cNvSpPr>
          <p:nvPr>
            <p:ph idx="1"/>
          </p:nvPr>
        </p:nvSpPr>
        <p:spPr/>
        <p:txBody>
          <a:bodyPr>
            <a:normAutofit fontScale="85000" lnSpcReduction="20000"/>
          </a:bodyPr>
          <a:lstStyle/>
          <a:p>
            <a:pPr>
              <a:buNone/>
            </a:pPr>
            <a:r>
              <a:rPr lang="it-IT" dirty="0" smtClean="0"/>
              <a:t>1. Spesso non fa attenzione ai dettagli o fa errori di</a:t>
            </a:r>
          </a:p>
          <a:p>
            <a:pPr>
              <a:buNone/>
            </a:pPr>
            <a:r>
              <a:rPr lang="it-IT" dirty="0" smtClean="0"/>
              <a:t>distrazione a scuola, nel lavoro o in altre attività</a:t>
            </a:r>
          </a:p>
          <a:p>
            <a:pPr>
              <a:buNone/>
            </a:pPr>
            <a:r>
              <a:rPr lang="it-IT" dirty="0" smtClean="0"/>
              <a:t>2. Spesso non riesce a sostenere l’attenzione in</a:t>
            </a:r>
          </a:p>
          <a:p>
            <a:pPr>
              <a:buNone/>
            </a:pPr>
            <a:r>
              <a:rPr lang="it-IT" dirty="0" smtClean="0"/>
              <a:t>compiti assegnati o in attività ludiche</a:t>
            </a:r>
          </a:p>
          <a:p>
            <a:pPr>
              <a:buNone/>
            </a:pPr>
            <a:r>
              <a:rPr lang="it-IT" dirty="0" smtClean="0"/>
              <a:t>3. Spesso non sembra ascoltare quando ci si rivolge</a:t>
            </a:r>
          </a:p>
          <a:p>
            <a:pPr>
              <a:buNone/>
            </a:pPr>
            <a:r>
              <a:rPr lang="it-IT" dirty="0" smtClean="0"/>
              <a:t>direttamente ciò che gli/le viene detto</a:t>
            </a:r>
          </a:p>
          <a:p>
            <a:pPr>
              <a:buNone/>
            </a:pPr>
            <a:r>
              <a:rPr lang="it-IT" dirty="0" smtClean="0"/>
              <a:t>4. Spesso non riesce a seguire le istruzioni o a</a:t>
            </a:r>
          </a:p>
          <a:p>
            <a:pPr>
              <a:buNone/>
            </a:pPr>
            <a:r>
              <a:rPr lang="it-IT" dirty="0" smtClean="0"/>
              <a:t>completare i compiti, o le attività lavorative (non</a:t>
            </a:r>
          </a:p>
          <a:p>
            <a:pPr>
              <a:buNone/>
            </a:pPr>
            <a:r>
              <a:rPr lang="it-IT" dirty="0" smtClean="0"/>
              <a:t>per comportamento oppositivo o per incapacità di</a:t>
            </a:r>
          </a:p>
          <a:p>
            <a:pPr>
              <a:buNone/>
            </a:pPr>
            <a:r>
              <a:rPr lang="it-IT" dirty="0" smtClean="0"/>
              <a:t>comprendere le istruzioni)</a:t>
            </a:r>
            <a:endParaRPr lang="it-IT"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Inattenzione</a:t>
            </a:r>
            <a:endParaRPr lang="it-IT" dirty="0"/>
          </a:p>
        </p:txBody>
      </p:sp>
      <p:sp>
        <p:nvSpPr>
          <p:cNvPr id="3" name="Segnaposto contenuto 2"/>
          <p:cNvSpPr>
            <a:spLocks noGrp="1"/>
          </p:cNvSpPr>
          <p:nvPr>
            <p:ph idx="1"/>
          </p:nvPr>
        </p:nvSpPr>
        <p:spPr/>
        <p:txBody>
          <a:bodyPr>
            <a:normAutofit fontScale="92500" lnSpcReduction="20000"/>
          </a:bodyPr>
          <a:lstStyle/>
          <a:p>
            <a:pPr>
              <a:buNone/>
            </a:pPr>
            <a:r>
              <a:rPr lang="it-IT" dirty="0" smtClean="0"/>
              <a:t>5. Spesso non riesce a organizzare compiti e attività</a:t>
            </a:r>
          </a:p>
          <a:p>
            <a:pPr>
              <a:buNone/>
            </a:pPr>
            <a:r>
              <a:rPr lang="it-IT" dirty="0" smtClean="0"/>
              <a:t>6. Spesso evita, o è riluttante a iniziare compiti che</a:t>
            </a:r>
          </a:p>
          <a:p>
            <a:pPr>
              <a:buNone/>
            </a:pPr>
            <a:r>
              <a:rPr lang="it-IT" dirty="0" smtClean="0"/>
              <a:t>richiedono uno sforzo mentale sostenuto (come</a:t>
            </a:r>
          </a:p>
          <a:p>
            <a:pPr>
              <a:buNone/>
            </a:pPr>
            <a:r>
              <a:rPr lang="it-IT" dirty="0" smtClean="0"/>
              <a:t>compiti in classe o a casa)</a:t>
            </a:r>
          </a:p>
          <a:p>
            <a:pPr>
              <a:buNone/>
            </a:pPr>
            <a:r>
              <a:rPr lang="it-IT" dirty="0" smtClean="0"/>
              <a:t>7. Spesso perde il necessario per compiti o attività</a:t>
            </a:r>
          </a:p>
          <a:p>
            <a:pPr>
              <a:buNone/>
            </a:pPr>
            <a:r>
              <a:rPr lang="it-IT" dirty="0" smtClean="0"/>
              <a:t>(per es. giocattoli, compiti scolastici, matite, libri o</a:t>
            </a:r>
          </a:p>
          <a:p>
            <a:pPr>
              <a:buNone/>
            </a:pPr>
            <a:r>
              <a:rPr lang="it-IT" dirty="0" smtClean="0"/>
              <a:t>strumenti vari)</a:t>
            </a:r>
          </a:p>
          <a:p>
            <a:pPr>
              <a:buNone/>
            </a:pPr>
            <a:r>
              <a:rPr lang="it-IT" dirty="0" smtClean="0"/>
              <a:t>8. È spesso, e facilmente, distratto da stimoli estranei</a:t>
            </a:r>
          </a:p>
          <a:p>
            <a:pPr>
              <a:buNone/>
            </a:pPr>
            <a:r>
              <a:rPr lang="it-IT" dirty="0" smtClean="0"/>
              <a:t>9. È spesso svagato nelle attività quotidiane. </a:t>
            </a:r>
            <a:endParaRPr lang="it-IT"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642942"/>
          </a:xfrm>
        </p:spPr>
        <p:txBody>
          <a:bodyPr>
            <a:normAutofit fontScale="90000"/>
          </a:bodyPr>
          <a:lstStyle/>
          <a:p>
            <a:r>
              <a:rPr lang="it-IT" i="1" dirty="0" smtClean="0"/>
              <a:t>Iperattività</a:t>
            </a:r>
            <a:r>
              <a:rPr lang="it-IT" sz="6000" dirty="0" smtClean="0"/>
              <a:t> </a:t>
            </a:r>
            <a:endParaRPr lang="it-IT" sz="6000" dirty="0"/>
          </a:p>
        </p:txBody>
      </p:sp>
      <p:sp>
        <p:nvSpPr>
          <p:cNvPr id="3" name="Segnaposto contenuto 2"/>
          <p:cNvSpPr>
            <a:spLocks noGrp="1"/>
          </p:cNvSpPr>
          <p:nvPr>
            <p:ph idx="1"/>
          </p:nvPr>
        </p:nvSpPr>
        <p:spPr>
          <a:xfrm>
            <a:off x="0" y="714356"/>
            <a:ext cx="9144000" cy="6143644"/>
          </a:xfrm>
        </p:spPr>
        <p:txBody>
          <a:bodyPr>
            <a:noAutofit/>
          </a:bodyPr>
          <a:lstStyle/>
          <a:p>
            <a:pPr>
              <a:buFontTx/>
              <a:buChar char="-"/>
            </a:pPr>
            <a:r>
              <a:rPr lang="it-IT" sz="2250" dirty="0" smtClean="0"/>
              <a:t>Spesso si agita o batte mani e piedi o si dimena sulla sedia</a:t>
            </a:r>
          </a:p>
          <a:p>
            <a:pPr>
              <a:buFontTx/>
              <a:buChar char="-"/>
            </a:pPr>
            <a:r>
              <a:rPr lang="it-IT" sz="2250" dirty="0" smtClean="0"/>
              <a:t>Spesso lascia il proprio posto in situazioni in cui si dovrebbe rimanere seduti</a:t>
            </a:r>
          </a:p>
          <a:p>
            <a:pPr>
              <a:buFontTx/>
              <a:buChar char="-"/>
            </a:pPr>
            <a:r>
              <a:rPr lang="it-IT" sz="2250" dirty="0" smtClean="0"/>
              <a:t>Spesso scorrazza e salta in situazioni in cui farlo risulta inappropriato (negli adolescenti e negli adulti può essere limitato al sentirsi irrequieti)</a:t>
            </a:r>
          </a:p>
          <a:p>
            <a:pPr>
              <a:buFontTx/>
              <a:buChar char="-"/>
            </a:pPr>
            <a:r>
              <a:rPr lang="it-IT" sz="2250" dirty="0" smtClean="0"/>
              <a:t>E’ spesso incapace di giocare o svolgere attività ricreative tranquillamente</a:t>
            </a:r>
          </a:p>
          <a:p>
            <a:pPr>
              <a:buNone/>
            </a:pPr>
            <a:r>
              <a:rPr lang="it-IT" sz="2250" dirty="0" smtClean="0"/>
              <a:t>I bambini piccoli e in età prescolare sono sempre in movimento, saltellano, si arrampicano sui mobili, corrono per la casa e hanno difficoltà a partecipare ad attività di gruppo sedentarie all’asilo.</a:t>
            </a:r>
          </a:p>
          <a:p>
            <a:pPr>
              <a:buNone/>
            </a:pPr>
            <a:r>
              <a:rPr lang="it-IT" sz="2250" dirty="0" smtClean="0"/>
              <a:t>I bambini in età scolare mostrano difficoltà a stare seduti, si alzano frequentemente, si dimenano sulla sedia, giocherellano nervosamente con gli oggetti, picchiettano con le mani, agitano troppo piedi e gambe, spesso si alzano da tavola durante i pasti, mentre guardano la televisione o durante i compiti</a:t>
            </a:r>
          </a:p>
          <a:p>
            <a:pPr>
              <a:buNone/>
            </a:pPr>
            <a:r>
              <a:rPr lang="it-IT" sz="2250" dirty="0" smtClean="0"/>
              <a:t>Negli adolescenti e negli adulti l’iperattività assume la forma di irrequietezza e di difficoltà a dedicarsi ad attività tranquille e sedentarie.</a:t>
            </a: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531</TotalTime>
  <Words>4124</Words>
  <Application>Microsoft Office PowerPoint</Application>
  <PresentationFormat>Presentazione su schermo (4:3)</PresentationFormat>
  <Paragraphs>378</Paragraphs>
  <Slides>56</Slides>
  <Notes>0</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56</vt:i4>
      </vt:variant>
    </vt:vector>
  </HeadingPairs>
  <TitlesOfParts>
    <vt:vector size="58" baseType="lpstr">
      <vt:lpstr>Tema di Office</vt:lpstr>
      <vt:lpstr>Acrobat Document</vt:lpstr>
      <vt:lpstr>Disturbo da deficit di attenzione/iperattività ADHD</vt:lpstr>
      <vt:lpstr>Diapositiva 2</vt:lpstr>
      <vt:lpstr>Criteri diagnostici</vt:lpstr>
      <vt:lpstr> Disattenzione </vt:lpstr>
      <vt:lpstr>Diapositiva 5</vt:lpstr>
      <vt:lpstr>Diapositiva 6</vt:lpstr>
      <vt:lpstr>Inattenzione</vt:lpstr>
      <vt:lpstr>Inattenzione</vt:lpstr>
      <vt:lpstr>Iperattività </vt:lpstr>
      <vt:lpstr>Diapositiva 10</vt:lpstr>
      <vt:lpstr>Iperattività</vt:lpstr>
      <vt:lpstr>Impulsività </vt:lpstr>
      <vt:lpstr>Diapositiva 13</vt:lpstr>
      <vt:lpstr>Diapositiva 14</vt:lpstr>
      <vt:lpstr>Impulsività</vt:lpstr>
      <vt:lpstr>Diapositiva 16</vt:lpstr>
      <vt:lpstr>Diapositiva 17</vt:lpstr>
      <vt:lpstr>Diapositiva 18</vt:lpstr>
      <vt:lpstr>Diapositiva 19</vt:lpstr>
      <vt:lpstr>Diapositiva 20</vt:lpstr>
      <vt:lpstr>Diapositiva 21</vt:lpstr>
      <vt:lpstr>Diapositiva 22</vt:lpstr>
      <vt:lpstr>Eziologia </vt:lpstr>
      <vt:lpstr>Comorbidità </vt:lpstr>
      <vt:lpstr>Diapositiva 25</vt:lpstr>
      <vt:lpstr>Diapositiva 26</vt:lpstr>
      <vt:lpstr>Diapositiva 27</vt:lpstr>
      <vt:lpstr> Epidemiologia  </vt:lpstr>
      <vt:lpstr>Evoluzione a distanza</vt:lpstr>
      <vt:lpstr> OSSERVAZIONE COMPORTAMENTALE </vt:lpstr>
      <vt:lpstr>Diapositiva 31</vt:lpstr>
      <vt:lpstr>A casa</vt:lpstr>
      <vt:lpstr>In famiglia</vt:lpstr>
      <vt:lpstr>Esemplificazione: la Gratificazione</vt:lpstr>
      <vt:lpstr>Diapositiva 35</vt:lpstr>
      <vt:lpstr>Diapositiva 36</vt:lpstr>
      <vt:lpstr>A scuola</vt:lpstr>
      <vt:lpstr>Scuola</vt:lpstr>
      <vt:lpstr>PSICOEDUCAZIONE E CONSULENZA Consigli per gli insegnanti</vt:lpstr>
      <vt:lpstr>PSICOEDUCAZIONE E CONSULENZA Consigli per gli insegnanti</vt:lpstr>
      <vt:lpstr>PSICOEDUCAZIONE E CONSULENZA Consigli per gli insegnanti</vt:lpstr>
      <vt:lpstr>Diapositiva 42</vt:lpstr>
      <vt:lpstr>Diapositiva 43</vt:lpstr>
      <vt:lpstr> Utile sia per i genitori che per gli insegnanti </vt:lpstr>
      <vt:lpstr>Diapositiva 45</vt:lpstr>
      <vt:lpstr>Diapositiva 46</vt:lpstr>
      <vt:lpstr>Diapositiva 47</vt:lpstr>
      <vt:lpstr>I genitori/la famiglia</vt:lpstr>
      <vt:lpstr>I genitori/la famiglia</vt:lpstr>
      <vt:lpstr>Lavoro con i genitori Parent training</vt:lpstr>
      <vt:lpstr>Diapositiva 51</vt:lpstr>
      <vt:lpstr>Interventi di cura</vt:lpstr>
      <vt:lpstr>Diapositiva 53</vt:lpstr>
      <vt:lpstr>Farmaci</vt:lpstr>
      <vt:lpstr>Farmaci</vt:lpstr>
      <vt:lpstr>Diapositiva 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Disturbo da deficit di attenzione/iperattività ADHD</dc:title>
  <dc:creator>Utente Windows</dc:creator>
  <cp:lastModifiedBy>Utente</cp:lastModifiedBy>
  <cp:revision>90</cp:revision>
  <dcterms:created xsi:type="dcterms:W3CDTF">2018-05-13T09:28:55Z</dcterms:created>
  <dcterms:modified xsi:type="dcterms:W3CDTF">2023-11-16T07:36:26Z</dcterms:modified>
</cp:coreProperties>
</file>