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5" r:id="rId6"/>
    <p:sldId id="260" r:id="rId7"/>
    <p:sldId id="261" r:id="rId8"/>
    <p:sldId id="262" r:id="rId9"/>
    <p:sldId id="263" r:id="rId10"/>
    <p:sldId id="264" r:id="rId11"/>
    <p:sldId id="267" r:id="rId12"/>
    <p:sldId id="268" r:id="rId13"/>
    <p:sldId id="269" r:id="rId1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6" d="100"/>
          <a:sy n="76" d="100"/>
        </p:scale>
        <p:origin x="-120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17260098-A2BA-4AA3-AFF9-25C7E5FCC12F}" type="datetimeFigureOut">
              <a:rPr lang="it-IT" smtClean="0"/>
              <a:pPr/>
              <a:t>17/10/2023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B9DD657-C5AB-4EF7-ADCE-8E87E5B19F30}"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7260098-A2BA-4AA3-AFF9-25C7E5FCC12F}" type="datetimeFigureOut">
              <a:rPr lang="it-IT" smtClean="0"/>
              <a:pPr/>
              <a:t>17/10/2023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B9DD657-C5AB-4EF7-ADCE-8E87E5B19F30}"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7260098-A2BA-4AA3-AFF9-25C7E5FCC12F}" type="datetimeFigureOut">
              <a:rPr lang="it-IT" smtClean="0"/>
              <a:pPr/>
              <a:t>17/10/2023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B9DD657-C5AB-4EF7-ADCE-8E87E5B19F30}"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7260098-A2BA-4AA3-AFF9-25C7E5FCC12F}" type="datetimeFigureOut">
              <a:rPr lang="it-IT" smtClean="0"/>
              <a:pPr/>
              <a:t>17/10/2023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B9DD657-C5AB-4EF7-ADCE-8E87E5B19F30}"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17260098-A2BA-4AA3-AFF9-25C7E5FCC12F}" type="datetimeFigureOut">
              <a:rPr lang="it-IT" smtClean="0"/>
              <a:pPr/>
              <a:t>17/10/2023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B9DD657-C5AB-4EF7-ADCE-8E87E5B19F30}"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17260098-A2BA-4AA3-AFF9-25C7E5FCC12F}" type="datetimeFigureOut">
              <a:rPr lang="it-IT" smtClean="0"/>
              <a:pPr/>
              <a:t>17/10/2023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B9DD657-C5AB-4EF7-ADCE-8E87E5B19F30}"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17260098-A2BA-4AA3-AFF9-25C7E5FCC12F}" type="datetimeFigureOut">
              <a:rPr lang="it-IT" smtClean="0"/>
              <a:pPr/>
              <a:t>17/10/2023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B9DD657-C5AB-4EF7-ADCE-8E87E5B19F30}"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17260098-A2BA-4AA3-AFF9-25C7E5FCC12F}" type="datetimeFigureOut">
              <a:rPr lang="it-IT" smtClean="0"/>
              <a:pPr/>
              <a:t>17/10/2023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B9DD657-C5AB-4EF7-ADCE-8E87E5B19F30}"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7260098-A2BA-4AA3-AFF9-25C7E5FCC12F}" type="datetimeFigureOut">
              <a:rPr lang="it-IT" smtClean="0"/>
              <a:pPr/>
              <a:t>17/10/2023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B9DD657-C5AB-4EF7-ADCE-8E87E5B19F30}"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7260098-A2BA-4AA3-AFF9-25C7E5FCC12F}" type="datetimeFigureOut">
              <a:rPr lang="it-IT" smtClean="0"/>
              <a:pPr/>
              <a:t>17/10/2023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B9DD657-C5AB-4EF7-ADCE-8E87E5B19F30}"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7260098-A2BA-4AA3-AFF9-25C7E5FCC12F}" type="datetimeFigureOut">
              <a:rPr lang="it-IT" smtClean="0"/>
              <a:pPr/>
              <a:t>17/10/2023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B9DD657-C5AB-4EF7-ADCE-8E87E5B19F30}"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260098-A2BA-4AA3-AFF9-25C7E5FCC12F}" type="datetimeFigureOut">
              <a:rPr lang="it-IT" smtClean="0"/>
              <a:pPr/>
              <a:t>17/10/2023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9DD657-C5AB-4EF7-ADCE-8E87E5B19F30}"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071546"/>
            <a:ext cx="7772400" cy="3714775"/>
          </a:xfrm>
        </p:spPr>
        <p:txBody>
          <a:bodyPr>
            <a:normAutofit fontScale="90000"/>
          </a:bodyPr>
          <a:lstStyle/>
          <a:p>
            <a:r>
              <a:rPr lang="it-IT" sz="3600" dirty="0" smtClean="0"/>
              <a:t/>
            </a:r>
            <a:br>
              <a:rPr lang="it-IT" sz="3600" dirty="0" smtClean="0"/>
            </a:br>
            <a:r>
              <a:rPr lang="it-IT" sz="3600" dirty="0" smtClean="0"/>
              <a:t>Neuropsichiatria Infantile</a:t>
            </a:r>
            <a:br>
              <a:rPr lang="it-IT" sz="3600" dirty="0" smtClean="0"/>
            </a:br>
            <a:r>
              <a:rPr lang="it-IT" sz="3600" dirty="0" smtClean="0"/>
              <a:t>Prof.ssa Anna Peloso</a:t>
            </a:r>
            <a:br>
              <a:rPr lang="it-IT" sz="3600" dirty="0" smtClean="0"/>
            </a:br>
            <a:r>
              <a:rPr lang="it-IT" dirty="0" smtClean="0"/>
              <a:t/>
            </a:r>
            <a:br>
              <a:rPr lang="it-IT" dirty="0" smtClean="0"/>
            </a:br>
            <a:r>
              <a:rPr lang="it-IT" dirty="0" smtClean="0"/>
              <a:t>Disturbo dello sviluppo </a:t>
            </a:r>
            <a:r>
              <a:rPr lang="it-IT" dirty="0" smtClean="0"/>
              <a:t>intellettivo</a:t>
            </a:r>
            <a:r>
              <a:rPr lang="it-IT" dirty="0" smtClean="0"/>
              <a:t/>
            </a:r>
            <a:br>
              <a:rPr lang="it-IT" dirty="0" smtClean="0"/>
            </a:br>
            <a:r>
              <a:rPr lang="it-IT" dirty="0" smtClean="0"/>
              <a:t>(Disabilità intellettiva)</a:t>
            </a:r>
            <a:r>
              <a:rPr lang="it-IT" dirty="0" smtClean="0"/>
              <a:t/>
            </a:r>
            <a:br>
              <a:rPr lang="it-IT" dirty="0" smtClean="0"/>
            </a:br>
            <a:endParaRPr lang="it-I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85720" y="285728"/>
            <a:ext cx="8643998" cy="6286544"/>
          </a:xfrm>
        </p:spPr>
        <p:txBody>
          <a:bodyPr>
            <a:normAutofit fontScale="92500"/>
          </a:bodyPr>
          <a:lstStyle/>
          <a:p>
            <a:pPr>
              <a:buNone/>
            </a:pPr>
            <a:r>
              <a:rPr lang="it-IT" sz="2800" i="1" dirty="0" smtClean="0"/>
              <a:t>Epidemiologia </a:t>
            </a:r>
          </a:p>
          <a:p>
            <a:pPr>
              <a:buNone/>
            </a:pPr>
            <a:r>
              <a:rPr lang="it-IT" sz="2100" dirty="0" smtClean="0"/>
              <a:t>La disabilità intellettiva si verifica in individui di tutte le razze e tutte le culture.</a:t>
            </a:r>
          </a:p>
          <a:p>
            <a:pPr>
              <a:buNone/>
            </a:pPr>
            <a:r>
              <a:rPr lang="it-IT" sz="2100" dirty="0" smtClean="0"/>
              <a:t>La prevalenza (numero di individui di una popolazione che in un dato momento presentano il disturbo) oscilla dall’1 al 3%. Quella della disabilità intellettiva grave è di circa 6 soggetti su 1000.</a:t>
            </a:r>
          </a:p>
          <a:p>
            <a:pPr>
              <a:buNone/>
            </a:pPr>
            <a:r>
              <a:rPr lang="it-IT" sz="2100" dirty="0" smtClean="0"/>
              <a:t>L’incidenza (numero di nuovi casi in un dato periodo di tempo) varia con l’età, essendo massima nel corso dell’età scolare e inferiore nell’età prescolare e adulta.</a:t>
            </a:r>
          </a:p>
          <a:p>
            <a:pPr>
              <a:buNone/>
            </a:pPr>
            <a:r>
              <a:rPr lang="it-IT" sz="2100" dirty="0" smtClean="0"/>
              <a:t>Sono le richieste scolastiche che fungono generalmente da rivelatore del deficit cognitivo altrimenti poco apparente.</a:t>
            </a:r>
          </a:p>
          <a:p>
            <a:pPr>
              <a:buNone/>
            </a:pPr>
            <a:r>
              <a:rPr lang="it-IT" sz="2100" dirty="0" smtClean="0"/>
              <a:t>Le differenze in rapporto alla classe sociale sono significative per le forme di ritardo mentale lieve e medio; per le forme più gravi non si notano differenze.</a:t>
            </a:r>
          </a:p>
          <a:p>
            <a:pPr>
              <a:buNone/>
            </a:pPr>
            <a:r>
              <a:rPr lang="it-IT" sz="2100" dirty="0" smtClean="0"/>
              <a:t>Il sesso maschile è maggiormente interessato, essendo il rapporto tra i sessi di 1,5:1 in favore dei maschi.</a:t>
            </a:r>
          </a:p>
          <a:p>
            <a:pPr>
              <a:buNone/>
            </a:pPr>
            <a:r>
              <a:rPr lang="it-IT" sz="2100" dirty="0" smtClean="0"/>
              <a:t>Il ritardo mentale su base psicosociale interessa in genere tutti i membri della stessa famiglia, a differenza di quello con origine neurobiologica presente soltanto in alcuni membri.</a:t>
            </a:r>
          </a:p>
          <a:p>
            <a:pPr>
              <a:buNone/>
            </a:pPr>
            <a:r>
              <a:rPr lang="it-IT" sz="2100" dirty="0" smtClean="0"/>
              <a:t>È importante ricordare che il grado di disabilità intellettiva varia a seconda della fase di sviluppo in cui si trova il soggetto (importanza di valutazioni ripetute, longitudinali).</a:t>
            </a:r>
          </a:p>
          <a:p>
            <a:pPr>
              <a:buNone/>
            </a:pPr>
            <a:endParaRPr lang="it-IT" sz="2800" dirty="0" smtClean="0"/>
          </a:p>
          <a:p>
            <a:pPr>
              <a:buNone/>
            </a:pPr>
            <a:endParaRPr lang="it-IT"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285728"/>
            <a:ext cx="8786874" cy="5840435"/>
          </a:xfrm>
        </p:spPr>
        <p:txBody>
          <a:bodyPr>
            <a:normAutofit/>
          </a:bodyPr>
          <a:lstStyle/>
          <a:p>
            <a:pPr>
              <a:buNone/>
            </a:pPr>
            <a:r>
              <a:rPr lang="it-IT" sz="2800" i="1" dirty="0" smtClean="0"/>
              <a:t>Eziologia </a:t>
            </a:r>
            <a:r>
              <a:rPr lang="it-IT" sz="2400" i="1" dirty="0" smtClean="0"/>
              <a:t>(le cause della patologia/del disturbo)</a:t>
            </a:r>
          </a:p>
          <a:p>
            <a:pPr>
              <a:buNone/>
            </a:pPr>
            <a:r>
              <a:rPr lang="it-IT" sz="2400" dirty="0" smtClean="0"/>
              <a:t>FATTORI PRENATALI: sindromi genetiche </a:t>
            </a:r>
            <a:r>
              <a:rPr lang="it-IT" sz="2000" dirty="0" smtClean="0"/>
              <a:t>[malattie rare causata da una o più anomalie del genotipo, quali mutazioni dei geni o alterazioni dei cromosomi che danno origine a una o più patologie], ad esempio S. di Down; </a:t>
            </a:r>
            <a:r>
              <a:rPr lang="it-IT" sz="2400" dirty="0" smtClean="0"/>
              <a:t>malattie metaboliche congenite; malformazioni cerebrali; encefalopatie da infezioni intrauterine (toxoplasma, citomegalovirus, altri virus), da assunzione di alcool, droghe, sostanze teratogene</a:t>
            </a:r>
          </a:p>
          <a:p>
            <a:pPr>
              <a:buNone/>
            </a:pPr>
            <a:r>
              <a:rPr lang="it-IT" sz="2400" dirty="0" smtClean="0"/>
              <a:t>FATTORI PERINATALI: </a:t>
            </a:r>
            <a:r>
              <a:rPr lang="it-IT" sz="2400" dirty="0" err="1" smtClean="0"/>
              <a:t>immaturanza-prematuranza</a:t>
            </a:r>
            <a:r>
              <a:rPr lang="it-IT" sz="2400" dirty="0" smtClean="0"/>
              <a:t> (emorragia intraventricolare; </a:t>
            </a:r>
            <a:r>
              <a:rPr lang="it-IT" sz="2400" dirty="0" err="1" smtClean="0"/>
              <a:t>leucomalacia</a:t>
            </a:r>
            <a:r>
              <a:rPr lang="it-IT" sz="2400" dirty="0" smtClean="0"/>
              <a:t> </a:t>
            </a:r>
            <a:r>
              <a:rPr lang="it-IT" sz="2400" dirty="0" err="1" smtClean="0"/>
              <a:t>periventricolare</a:t>
            </a:r>
            <a:r>
              <a:rPr lang="it-IT" sz="2400" dirty="0" smtClean="0"/>
              <a:t>); encefalopatia </a:t>
            </a:r>
            <a:r>
              <a:rPr lang="it-IT" sz="2400" dirty="0" err="1" smtClean="0"/>
              <a:t>ipossico-ischemica</a:t>
            </a:r>
            <a:r>
              <a:rPr lang="it-IT" sz="2400" dirty="0" smtClean="0"/>
              <a:t> del nato a termine</a:t>
            </a:r>
          </a:p>
          <a:p>
            <a:pPr>
              <a:buNone/>
            </a:pPr>
            <a:r>
              <a:rPr lang="it-IT" sz="2400" dirty="0" smtClean="0"/>
              <a:t>FATTORI POSTNATALI: esiti di processi infiammatori del SNC (encefaliti, meningo-encefaliti), di traumi cranici e di neoplasie cerebrali; encefalopatie epilettiche (es. S. di West); deprivazione sociale grave e cronica.</a:t>
            </a:r>
            <a:endParaRPr lang="it-IT" dirty="0" smtClean="0"/>
          </a:p>
          <a:p>
            <a:pPr>
              <a:buNone/>
            </a:pPr>
            <a:endParaRPr lang="it-IT" sz="2800" i="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00034" y="500042"/>
            <a:ext cx="8229600" cy="6143668"/>
          </a:xfrm>
        </p:spPr>
        <p:txBody>
          <a:bodyPr>
            <a:normAutofit fontScale="85000" lnSpcReduction="20000"/>
          </a:bodyPr>
          <a:lstStyle/>
          <a:p>
            <a:pPr>
              <a:buNone/>
            </a:pPr>
            <a:r>
              <a:rPr lang="it-IT" sz="2800" i="1" dirty="0" smtClean="0"/>
              <a:t>Sviluppo e decorso</a:t>
            </a:r>
          </a:p>
          <a:p>
            <a:pPr>
              <a:buNone/>
            </a:pPr>
            <a:r>
              <a:rPr lang="it-IT" sz="2800" dirty="0" smtClean="0"/>
              <a:t>L’esordio della disabilità intellettiva avviene nel periodo dello sviluppo.</a:t>
            </a:r>
          </a:p>
          <a:p>
            <a:pPr>
              <a:buNone/>
            </a:pPr>
            <a:r>
              <a:rPr lang="it-IT" sz="2800" dirty="0" smtClean="0"/>
              <a:t>L’età e le caratteristiche dell’esordio dipendono dall’eziologia e dalla gravità, cioè dall’estensione e  dalla sede delle lesioni cerebrali.</a:t>
            </a:r>
          </a:p>
          <a:p>
            <a:pPr>
              <a:buNone/>
            </a:pPr>
            <a:r>
              <a:rPr lang="it-IT" sz="2800" dirty="0" smtClean="0"/>
              <a:t>Il ritardo dello sviluppo motorio, del linguaggio e delle competenze sociali è identificabile nei primi due anni di vita.</a:t>
            </a:r>
          </a:p>
          <a:p>
            <a:pPr>
              <a:buNone/>
            </a:pPr>
            <a:r>
              <a:rPr lang="it-IT" sz="2800" dirty="0" smtClean="0"/>
              <a:t>Il disturbo di livello lieve può non essere riconosciuto fino all’età scolare, quando le difficoltà di apprendimento scolastico diventano evidenti.</a:t>
            </a:r>
          </a:p>
          <a:p>
            <a:pPr>
              <a:buNone/>
            </a:pPr>
            <a:r>
              <a:rPr lang="it-IT" sz="2800" dirty="0" smtClean="0"/>
              <a:t>Nelle forme postnatali la disabilità intellettiva deriva dalla perdita di competenze cognitive precedentemente acquisite.</a:t>
            </a:r>
          </a:p>
          <a:p>
            <a:pPr>
              <a:buNone/>
            </a:pPr>
            <a:r>
              <a:rPr lang="it-IT" sz="2800" dirty="0" smtClean="0"/>
              <a:t>Il disturbo dura generalmente tutta la vita, anche se i livelli di gravità possono cambiare nel tempo.</a:t>
            </a:r>
          </a:p>
          <a:p>
            <a:pPr>
              <a:buNone/>
            </a:pPr>
            <a:r>
              <a:rPr lang="it-IT" sz="2800" dirty="0" smtClean="0"/>
              <a:t>Interventi precoci e continuativi (logopedia, psicomotricità, insegnante di sostegno, intervento </a:t>
            </a:r>
            <a:r>
              <a:rPr lang="it-IT" sz="2800" dirty="0" err="1" smtClean="0"/>
              <a:t>educativo…</a:t>
            </a:r>
            <a:r>
              <a:rPr lang="it-IT" sz="2800" dirty="0" smtClean="0"/>
              <a:t>) possono migliorare il funzionamento adattivo.</a:t>
            </a:r>
            <a:endParaRPr lang="it-IT"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85720" y="285728"/>
            <a:ext cx="8643998" cy="6143668"/>
          </a:xfrm>
        </p:spPr>
        <p:txBody>
          <a:bodyPr>
            <a:normAutofit fontScale="85000" lnSpcReduction="20000"/>
          </a:bodyPr>
          <a:lstStyle/>
          <a:p>
            <a:pPr>
              <a:buNone/>
            </a:pPr>
            <a:r>
              <a:rPr lang="it-IT" sz="2800" i="1" dirty="0" smtClean="0"/>
              <a:t>Valutazione diagnostica</a:t>
            </a:r>
          </a:p>
          <a:p>
            <a:pPr>
              <a:buNone/>
            </a:pPr>
            <a:r>
              <a:rPr lang="it-IT" sz="2800" dirty="0" smtClean="0"/>
              <a:t>Anamnesi; esame obiettivo neurologico; valutazione genetica; screening metabolico; esami neurofisiologici (EEG, potenziali evocati); esami </a:t>
            </a:r>
            <a:r>
              <a:rPr lang="it-IT" sz="2800" dirty="0" err="1" smtClean="0"/>
              <a:t>neuradiologici</a:t>
            </a:r>
            <a:r>
              <a:rPr lang="it-IT" sz="2800" dirty="0" smtClean="0"/>
              <a:t> (RMN, TAC encefalo).</a:t>
            </a:r>
          </a:p>
          <a:p>
            <a:pPr>
              <a:buNone/>
            </a:pPr>
            <a:r>
              <a:rPr lang="it-IT" sz="2800" dirty="0" smtClean="0"/>
              <a:t>Valutazione, mediante test standardizzati, dello sviluppo psicomotorio (</a:t>
            </a:r>
            <a:r>
              <a:rPr lang="it-IT" sz="2800" dirty="0" err="1" smtClean="0"/>
              <a:t>Brunet-Lezine</a:t>
            </a:r>
            <a:r>
              <a:rPr lang="it-IT" sz="2800" dirty="0" smtClean="0"/>
              <a:t>, …) e del livello cognitivo (WISC- </a:t>
            </a:r>
            <a:r>
              <a:rPr lang="it-IT" sz="2800" dirty="0" err="1" smtClean="0"/>
              <a:t>Wechsler</a:t>
            </a:r>
            <a:r>
              <a:rPr lang="it-IT" sz="2800" dirty="0" smtClean="0"/>
              <a:t> Intelligence Scale </a:t>
            </a:r>
            <a:r>
              <a:rPr lang="it-IT" sz="2800" dirty="0" err="1" smtClean="0"/>
              <a:t>for</a:t>
            </a:r>
            <a:r>
              <a:rPr lang="it-IT" sz="2800" dirty="0" smtClean="0"/>
              <a:t> </a:t>
            </a:r>
            <a:r>
              <a:rPr lang="it-IT" sz="2800" dirty="0" err="1" smtClean="0"/>
              <a:t>Children</a:t>
            </a:r>
            <a:r>
              <a:rPr lang="it-IT" sz="2800" dirty="0" smtClean="0"/>
              <a:t>, uno strumento clinico e diagnostico per la valutazione delle abilità intellettuali dei bambini dai 6 ai 16 anni e 11 mesi. La somministrazione del test richiede circa 70 minuti ed è individuale.). </a:t>
            </a:r>
          </a:p>
          <a:p>
            <a:pPr>
              <a:buNone/>
            </a:pPr>
            <a:r>
              <a:rPr lang="it-IT" sz="2800" dirty="0" smtClean="0"/>
              <a:t>Durante la valutazione sono richieste sensibilità e conoscenza della cultura di appartenenza; devono essere considerate l’origine etnica, culturale e linguistica del soggetto, le esperienze e le sue competenze adattive all’interno del nucleo familiare, scolare e sociale.</a:t>
            </a:r>
          </a:p>
          <a:p>
            <a:pPr>
              <a:buNone/>
            </a:pPr>
            <a:r>
              <a:rPr lang="it-IT" sz="2800" dirty="0" smtClean="0"/>
              <a:t>Deve essere considerata e valutata la presenza di concomitanti disturbi mentali, emotivi, comportamentali; è noto che l’incidenza di disturbi psichiatrici nei soggetti con ritardo mentale è diverse volte superiore a quella dei soggetti normodotati.</a:t>
            </a:r>
          </a:p>
          <a:p>
            <a:pPr>
              <a:buNone/>
            </a:pPr>
            <a:endParaRPr lang="it-IT"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2844" y="142852"/>
            <a:ext cx="8858312" cy="6572296"/>
          </a:xfrm>
        </p:spPr>
        <p:txBody>
          <a:bodyPr>
            <a:noAutofit/>
          </a:bodyPr>
          <a:lstStyle/>
          <a:p>
            <a:pPr>
              <a:buNone/>
            </a:pPr>
            <a:r>
              <a:rPr lang="it-IT" sz="2800" i="1" dirty="0" smtClean="0"/>
              <a:t>Definizione</a:t>
            </a:r>
          </a:p>
          <a:p>
            <a:pPr>
              <a:buNone/>
            </a:pPr>
            <a:r>
              <a:rPr lang="it-IT" sz="2100" dirty="0" smtClean="0"/>
              <a:t>Il </a:t>
            </a:r>
            <a:r>
              <a:rPr lang="it-IT" sz="2100" dirty="0" smtClean="0"/>
              <a:t>DSM-5-TR, </a:t>
            </a:r>
            <a:r>
              <a:rPr lang="it-IT" sz="2100" dirty="0" smtClean="0"/>
              <a:t>cioè il Manuale Diagnostico e Statistico dei Disturbi Mentali, quinta </a:t>
            </a:r>
            <a:r>
              <a:rPr lang="it-IT" sz="2100" dirty="0" smtClean="0"/>
              <a:t>edizione Text </a:t>
            </a:r>
            <a:r>
              <a:rPr lang="it-IT" sz="2100" dirty="0" err="1" smtClean="0"/>
              <a:t>revision</a:t>
            </a:r>
            <a:r>
              <a:rPr lang="it-IT" sz="2100" dirty="0" smtClean="0"/>
              <a:t>, </a:t>
            </a:r>
            <a:r>
              <a:rPr lang="it-IT" sz="2100" dirty="0" smtClean="0"/>
              <a:t>edita nel </a:t>
            </a:r>
            <a:r>
              <a:rPr lang="it-IT" sz="2100" dirty="0" smtClean="0"/>
              <a:t>2023, </a:t>
            </a:r>
            <a:r>
              <a:rPr lang="it-IT" sz="2100" dirty="0" smtClean="0"/>
              <a:t>definisce </a:t>
            </a:r>
            <a:r>
              <a:rPr lang="it-IT" sz="2100" dirty="0" smtClean="0"/>
              <a:t>il disturbo dello sviluppo intellettivo </a:t>
            </a:r>
            <a:r>
              <a:rPr lang="it-IT" sz="2100" dirty="0" smtClean="0"/>
              <a:t>come “… un disturbo con esordio nel periodo dello sviluppo [</a:t>
            </a:r>
            <a:r>
              <a:rPr lang="it-IT" sz="2100" i="1" dirty="0" smtClean="0"/>
              <a:t>cioè in età evolutiva, tra 0 e 18 anni</a:t>
            </a:r>
            <a:r>
              <a:rPr lang="it-IT" sz="2100" dirty="0" smtClean="0"/>
              <a:t>] che comprende deficit del funzionamento sia intellettivo che adattivo negli ambiti concettuali, sociali e pratici”. Devono essere soddisfatti i seguenti tre criteri:</a:t>
            </a:r>
          </a:p>
          <a:p>
            <a:pPr marL="514350" indent="-514350">
              <a:buAutoNum type="alphaUcPeriod"/>
            </a:pPr>
            <a:r>
              <a:rPr lang="it-IT" sz="2100" dirty="0" smtClean="0"/>
              <a:t>Deficit delle funzioni intellettive come ragionamento, </a:t>
            </a:r>
            <a:r>
              <a:rPr lang="it-IT" sz="2100" dirty="0" err="1" smtClean="0"/>
              <a:t>problem</a:t>
            </a:r>
            <a:r>
              <a:rPr lang="it-IT" sz="2100" dirty="0" smtClean="0"/>
              <a:t> </a:t>
            </a:r>
            <a:r>
              <a:rPr lang="it-IT" sz="2100" dirty="0" err="1" smtClean="0"/>
              <a:t>solving</a:t>
            </a:r>
            <a:r>
              <a:rPr lang="it-IT" sz="2100" dirty="0" smtClean="0"/>
              <a:t>, pianificazione, pensiero astratto, capacita di giudizio, apprendimento scolastico e apprendimento dall’esperienza, confermati sia da una valutazione clinica sia da test di intelligenza individualizzati, standardizzati.</a:t>
            </a:r>
          </a:p>
          <a:p>
            <a:pPr marL="514350" indent="-514350">
              <a:buAutoNum type="alphaUcPeriod" startAt="2"/>
            </a:pPr>
            <a:r>
              <a:rPr lang="it-IT" sz="2100" dirty="0" smtClean="0"/>
              <a:t>Deficit del funzionamento adattivo che porta al mancato raggiungimento degli standard [</a:t>
            </a:r>
            <a:r>
              <a:rPr lang="it-IT" sz="2100" i="1" dirty="0" smtClean="0"/>
              <a:t>cioè di obiettivi universalmente accettati</a:t>
            </a:r>
            <a:r>
              <a:rPr lang="it-IT" sz="2100" dirty="0" smtClean="0"/>
              <a:t>] di sviluppo e socioculturali di autonomia e responsabilità sociale. Senza un supporto costante , i deficit adattivi limitano il funzionamento in una o più attività della vita quotidiana, come la comunicazione, la partecipazione sociale e la vita autonoma, in molteplici ambiti quali casa, scuola, ambiente lavorativo, comunità.</a:t>
            </a:r>
          </a:p>
          <a:p>
            <a:pPr marL="514350" indent="-514350">
              <a:buAutoNum type="alphaUcPeriod" startAt="3"/>
            </a:pPr>
            <a:r>
              <a:rPr lang="it-IT" sz="2100" dirty="0" smtClean="0"/>
              <a:t>Esordio dei deficit intellettivi e adattivi durante il periodo dello sviluppo</a:t>
            </a:r>
          </a:p>
          <a:p>
            <a:pPr marL="514350" indent="-514350">
              <a:buNone/>
            </a:pPr>
            <a:endParaRPr lang="it-IT" sz="2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2844" y="214290"/>
            <a:ext cx="8858312" cy="6357982"/>
          </a:xfrm>
        </p:spPr>
        <p:txBody>
          <a:bodyPr>
            <a:noAutofit/>
          </a:bodyPr>
          <a:lstStyle/>
          <a:p>
            <a:pPr>
              <a:buNone/>
            </a:pPr>
            <a:r>
              <a:rPr lang="it-IT" sz="2100" dirty="0" smtClean="0"/>
              <a:t>Il termine disabilità intellettiva sostituisce quello di </a:t>
            </a:r>
            <a:r>
              <a:rPr lang="it-IT" sz="2100" i="1" dirty="0" smtClean="0"/>
              <a:t>ritardo mentale.</a:t>
            </a:r>
          </a:p>
          <a:p>
            <a:pPr>
              <a:buNone/>
            </a:pPr>
            <a:r>
              <a:rPr lang="it-IT" sz="2100" dirty="0" smtClean="0"/>
              <a:t>La disabilità intellettiva è inserita nell’ambito dei </a:t>
            </a:r>
            <a:r>
              <a:rPr lang="it-IT" sz="2100" i="1" dirty="0" smtClean="0"/>
              <a:t>disturbi del </a:t>
            </a:r>
            <a:r>
              <a:rPr lang="it-IT" sz="2100" i="1" dirty="0" err="1" smtClean="0"/>
              <a:t>neurosviluppo</a:t>
            </a:r>
            <a:r>
              <a:rPr lang="it-IT" sz="2100" i="1" dirty="0" smtClean="0"/>
              <a:t> , cioè</a:t>
            </a:r>
            <a:r>
              <a:rPr lang="it-IT" sz="2100" dirty="0" smtClean="0"/>
              <a:t> nel “gruppo di condizioni con esordio nel periodo dello sviluppo”. </a:t>
            </a:r>
          </a:p>
          <a:p>
            <a:pPr>
              <a:buNone/>
            </a:pPr>
            <a:r>
              <a:rPr lang="it-IT" sz="2100" dirty="0" smtClean="0"/>
              <a:t>Il </a:t>
            </a:r>
            <a:r>
              <a:rPr lang="it-IT" sz="2100" dirty="0" smtClean="0"/>
              <a:t>DSM-5-TR </a:t>
            </a:r>
            <a:r>
              <a:rPr lang="it-IT" sz="2100" dirty="0" smtClean="0"/>
              <a:t>chiede di specificare la gravità attuale, cioè al momento della valutazione:</a:t>
            </a:r>
          </a:p>
          <a:p>
            <a:pPr>
              <a:buNone/>
            </a:pPr>
            <a:r>
              <a:rPr lang="it-IT" sz="2100" dirty="0" smtClean="0"/>
              <a:t>Lieve</a:t>
            </a:r>
          </a:p>
          <a:p>
            <a:pPr>
              <a:buNone/>
            </a:pPr>
            <a:r>
              <a:rPr lang="it-IT" sz="2100" dirty="0" smtClean="0"/>
              <a:t>Moderata</a:t>
            </a:r>
          </a:p>
          <a:p>
            <a:pPr>
              <a:buNone/>
            </a:pPr>
            <a:r>
              <a:rPr lang="it-IT" sz="2100" dirty="0" smtClean="0"/>
              <a:t>Grave</a:t>
            </a:r>
          </a:p>
          <a:p>
            <a:pPr>
              <a:buNone/>
            </a:pPr>
            <a:r>
              <a:rPr lang="it-IT" sz="2100" dirty="0" smtClean="0"/>
              <a:t>Estrema</a:t>
            </a:r>
          </a:p>
          <a:p>
            <a:pPr>
              <a:buNone/>
            </a:pPr>
            <a:endParaRPr lang="it-IT" sz="2100" dirty="0"/>
          </a:p>
          <a:p>
            <a:pPr>
              <a:buNone/>
            </a:pPr>
            <a:r>
              <a:rPr lang="it-IT" sz="2100" dirty="0" smtClean="0"/>
              <a:t>Il livello di gravità  non è definito soltanto dai punteggi del quoziente intellettivo (QI), ma è in rapporto al funzionamento adattivo, “perché è il funzionamento adattivo che determina il livello di assistenza richiesto”. </a:t>
            </a:r>
          </a:p>
          <a:p>
            <a:pPr>
              <a:buNone/>
            </a:pPr>
            <a:r>
              <a:rPr lang="it-IT" sz="2100" dirty="0" smtClean="0"/>
              <a:t>Già in passato era stato proposto di sostituire la distinzione in livelli di gravità del deficit intellettivo con livelli che esprimessero l’intensità degli interventi di supporto necessari per l’individuo. Si giudica che l’intensità del bisogno di assistenza sia più adatto a esprimere in modo chiaro le limitazioni funzionali del soggetto e quindi operativamente più utile.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85720" y="642918"/>
            <a:ext cx="8715436" cy="5626121"/>
          </a:xfrm>
        </p:spPr>
        <p:txBody>
          <a:bodyPr>
            <a:normAutofit fontScale="92500" lnSpcReduction="20000"/>
          </a:bodyPr>
          <a:lstStyle/>
          <a:p>
            <a:pPr>
              <a:buNone/>
            </a:pPr>
            <a:r>
              <a:rPr lang="it-IT" dirty="0" smtClean="0"/>
              <a:t>Il DSM IV (quarta edizione, 1994, precedente l’attuale) e l’ICD-10 (Classificazione Internazionale delle Malattie a cura dell’</a:t>
            </a:r>
            <a:r>
              <a:rPr lang="it-IT" dirty="0" err="1" smtClean="0"/>
              <a:t>OMS-Organizzazione</a:t>
            </a:r>
            <a:r>
              <a:rPr lang="it-IT" dirty="0" smtClean="0"/>
              <a:t> Mondiale della Sanità, 1992) individuano quattro fasce di gravità del ritardo mentale in rapporto ai valori del QI:</a:t>
            </a:r>
          </a:p>
          <a:p>
            <a:pPr>
              <a:buFontTx/>
              <a:buChar char="-"/>
            </a:pPr>
            <a:r>
              <a:rPr lang="it-IT" dirty="0" smtClean="0"/>
              <a:t>LIEVE: QI tra 70 e 50-55 (riguarda l’85% dei deficit intellettivi)</a:t>
            </a:r>
          </a:p>
          <a:p>
            <a:pPr>
              <a:buFontTx/>
              <a:buChar char="-"/>
            </a:pPr>
            <a:r>
              <a:rPr lang="it-IT" dirty="0" smtClean="0"/>
              <a:t>MEDIA: QI tra 50-55 e 35-40 (riguarda il 10% dei deficit intellettivi)</a:t>
            </a:r>
          </a:p>
          <a:p>
            <a:pPr>
              <a:buFontTx/>
              <a:buChar char="-"/>
            </a:pPr>
            <a:r>
              <a:rPr lang="it-IT" dirty="0" smtClean="0"/>
              <a:t>GRAVE: QI tra 35-40 e 20-25 (riguarda il 3-4% dei deficit intellettivi)</a:t>
            </a:r>
          </a:p>
          <a:p>
            <a:pPr>
              <a:buFontTx/>
              <a:buChar char="-"/>
            </a:pPr>
            <a:r>
              <a:rPr lang="it-IT" dirty="0" smtClean="0"/>
              <a:t>PROFONDA: QI inferiore a 20-25 (riguarda l’1-2% dei deficit intellettivi).</a:t>
            </a:r>
          </a:p>
          <a:p>
            <a:pPr>
              <a:buFontTx/>
              <a:buChar char="-"/>
            </a:pP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57158" y="428604"/>
            <a:ext cx="8501122" cy="6072230"/>
          </a:xfrm>
        </p:spPr>
        <p:txBody>
          <a:bodyPr>
            <a:normAutofit fontScale="70000" lnSpcReduction="20000"/>
          </a:bodyPr>
          <a:lstStyle/>
          <a:p>
            <a:pPr>
              <a:buNone/>
            </a:pPr>
            <a:r>
              <a:rPr lang="it-IT" sz="3300" dirty="0" smtClean="0"/>
              <a:t>I deficit nel funzionamento adattivo si riferiscono ai livelli di autonomia personale e di responsabilità sociale raggiunti  in rapporto a soggetti della stessa età e di simili condizioni socio-culturali.</a:t>
            </a:r>
          </a:p>
          <a:p>
            <a:pPr>
              <a:buNone/>
            </a:pPr>
            <a:r>
              <a:rPr lang="it-IT" sz="3300" dirty="0" smtClean="0"/>
              <a:t>L’</a:t>
            </a:r>
            <a:r>
              <a:rPr lang="it-IT" sz="3300" i="1" dirty="0" smtClean="0"/>
              <a:t>ambito concettuale </a:t>
            </a:r>
            <a:r>
              <a:rPr lang="it-IT" sz="3300" dirty="0" smtClean="0"/>
              <a:t>riguarda le competenze relative alla memoria, al linguaggio, alla lettura, scrittura e ragionamento aritmetico, alla capacità di valutazione di situazioni nuove.</a:t>
            </a:r>
          </a:p>
          <a:p>
            <a:pPr>
              <a:buNone/>
            </a:pPr>
            <a:r>
              <a:rPr lang="it-IT" sz="3300" dirty="0" smtClean="0"/>
              <a:t>L’</a:t>
            </a:r>
            <a:r>
              <a:rPr lang="it-IT" sz="3300" i="1" dirty="0" smtClean="0"/>
              <a:t>ambito sociale </a:t>
            </a:r>
            <a:r>
              <a:rPr lang="it-IT" sz="3300" dirty="0" smtClean="0"/>
              <a:t>è relativo alla consapevolezza di pensieri, sentimenti, esperienze proprie e altrui, all’empatia, all’abilità di comunicazione interpersonale, alle capacità nei rapporti di amicizia.</a:t>
            </a:r>
          </a:p>
          <a:p>
            <a:pPr>
              <a:buNone/>
            </a:pPr>
            <a:r>
              <a:rPr lang="it-IT" sz="3300" dirty="0" smtClean="0"/>
              <a:t>L’</a:t>
            </a:r>
            <a:r>
              <a:rPr lang="it-IT" sz="3300" i="1" dirty="0" smtClean="0"/>
              <a:t>ambito pratico </a:t>
            </a:r>
            <a:r>
              <a:rPr lang="it-IT" sz="3300" dirty="0" smtClean="0"/>
              <a:t> riguarda l’apprendimento e l’autocontrollo nei vari aspetti della vita quotidiana, compresa la cura di sé, l’organizzazione di compiti scolastici e lavorativi.</a:t>
            </a:r>
          </a:p>
          <a:p>
            <a:pPr>
              <a:buNone/>
            </a:pPr>
            <a:r>
              <a:rPr lang="it-IT" sz="3300" dirty="0" smtClean="0"/>
              <a:t>Il funzionamento adattivo è valutato sia mediante valutazioni cliniche che mediante scale standardizzate.</a:t>
            </a:r>
          </a:p>
          <a:p>
            <a:pPr>
              <a:buNone/>
            </a:pPr>
            <a:r>
              <a:rPr lang="it-IT" sz="3300" dirty="0" smtClean="0"/>
              <a:t>Si raccomanda di considerare più informatori: la madre, il padre, gli insegnanti, gli </a:t>
            </a:r>
            <a:r>
              <a:rPr lang="it-IT" sz="3300" dirty="0" err="1" smtClean="0"/>
              <a:t>educatori…</a:t>
            </a:r>
            <a:r>
              <a:rPr lang="it-IT" sz="3300" dirty="0" smtClean="0"/>
              <a:t>  al fine di ottenere valutazioni globali che tengano conto dei diversi ambiti della vita del soggetto e della qualità delle relazioni con persone  con compiti, professionalità e richieste differenti.</a:t>
            </a:r>
          </a:p>
          <a:p>
            <a:pPr>
              <a:buNone/>
            </a:pPr>
            <a:endParaRPr lang="it-IT"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egnaposto contenuto 4"/>
          <p:cNvGraphicFramePr>
            <a:graphicFrameLocks noGrp="1"/>
          </p:cNvGraphicFramePr>
          <p:nvPr>
            <p:ph idx="1"/>
          </p:nvPr>
        </p:nvGraphicFramePr>
        <p:xfrm>
          <a:off x="214283" y="857232"/>
          <a:ext cx="8715434" cy="5753418"/>
        </p:xfrm>
        <a:graphic>
          <a:graphicData uri="http://schemas.openxmlformats.org/drawingml/2006/table">
            <a:tbl>
              <a:tblPr firstRow="1" bandRow="1">
                <a:tableStyleId>{5C22544A-7EE6-4342-B048-85BDC9FD1C3A}</a:tableStyleId>
              </a:tblPr>
              <a:tblGrid>
                <a:gridCol w="1255848"/>
                <a:gridCol w="2269660"/>
                <a:gridCol w="3253180"/>
                <a:gridCol w="1936746"/>
              </a:tblGrid>
              <a:tr h="739458">
                <a:tc>
                  <a:txBody>
                    <a:bodyPr/>
                    <a:lstStyle/>
                    <a:p>
                      <a:r>
                        <a:rPr lang="it-IT" dirty="0" smtClean="0"/>
                        <a:t>Livello di gravità</a:t>
                      </a:r>
                      <a:endParaRPr lang="it-IT" dirty="0"/>
                    </a:p>
                  </a:txBody>
                  <a:tcPr/>
                </a:tc>
                <a:tc>
                  <a:txBody>
                    <a:bodyPr/>
                    <a:lstStyle/>
                    <a:p>
                      <a:r>
                        <a:rPr lang="it-IT" dirty="0" smtClean="0"/>
                        <a:t>Ambito concettuale</a:t>
                      </a:r>
                      <a:endParaRPr lang="it-IT" dirty="0"/>
                    </a:p>
                  </a:txBody>
                  <a:tcPr/>
                </a:tc>
                <a:tc>
                  <a:txBody>
                    <a:bodyPr/>
                    <a:lstStyle/>
                    <a:p>
                      <a:r>
                        <a:rPr lang="it-IT" dirty="0" smtClean="0"/>
                        <a:t>Ambito sociale</a:t>
                      </a:r>
                      <a:endParaRPr lang="it-IT" dirty="0"/>
                    </a:p>
                  </a:txBody>
                  <a:tcPr/>
                </a:tc>
                <a:tc>
                  <a:txBody>
                    <a:bodyPr/>
                    <a:lstStyle/>
                    <a:p>
                      <a:r>
                        <a:rPr lang="it-IT" dirty="0" smtClean="0"/>
                        <a:t>Ambito pratico</a:t>
                      </a:r>
                      <a:endParaRPr lang="it-IT" dirty="0"/>
                    </a:p>
                  </a:txBody>
                  <a:tcPr/>
                </a:tc>
              </a:tr>
              <a:tr h="4788870">
                <a:tc>
                  <a:txBody>
                    <a:bodyPr/>
                    <a:lstStyle/>
                    <a:p>
                      <a:r>
                        <a:rPr lang="it-IT" sz="2400" dirty="0" smtClean="0"/>
                        <a:t>Lieve</a:t>
                      </a:r>
                      <a:endParaRPr lang="it-IT"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900" dirty="0" smtClean="0"/>
                        <a:t>In età prescolare possono non esserci anomalie evidenti. </a:t>
                      </a:r>
                    </a:p>
                    <a:p>
                      <a:pPr marL="0" marR="0" indent="0" algn="l" defTabSz="914400" rtl="0" eaLnBrk="1" fontAlgn="auto" latinLnBrk="0" hangingPunct="1">
                        <a:lnSpc>
                          <a:spcPct val="100000"/>
                        </a:lnSpc>
                        <a:spcBef>
                          <a:spcPts val="0"/>
                        </a:spcBef>
                        <a:spcAft>
                          <a:spcPts val="0"/>
                        </a:spcAft>
                        <a:buClrTx/>
                        <a:buSzTx/>
                        <a:buFontTx/>
                        <a:buNone/>
                        <a:tabLst/>
                        <a:defRPr/>
                      </a:pPr>
                      <a:r>
                        <a:rPr lang="it-IT" sz="1900" dirty="0" smtClean="0"/>
                        <a:t>In età scolare sono presenti difficoltà di apprendimento quali lettura, scrittura, calcolo,concetto del tempo e del denaro</a:t>
                      </a:r>
                      <a:r>
                        <a:rPr lang="it-IT" sz="1900" baseline="0" dirty="0" smtClean="0"/>
                        <a:t> che rendono necessario un supporto per soddisfare le aspettative proprie dell’età.</a:t>
                      </a:r>
                      <a:endParaRPr lang="it-IT" sz="1900" dirty="0" smtClean="0"/>
                    </a:p>
                    <a:p>
                      <a:endParaRPr lang="it-IT" sz="19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900" dirty="0" smtClean="0"/>
                        <a:t>Immaturità nelle interazioni sociali, ad es. difficoltà nel percepire in modo adeguato stimoli provenienti dai coetanei. Comunicazione, conversazione</a:t>
                      </a:r>
                      <a:r>
                        <a:rPr lang="it-IT" sz="1900" baseline="0" dirty="0" smtClean="0"/>
                        <a:t> e linguaggio concreti o immaturi rispetto all’età. </a:t>
                      </a:r>
                    </a:p>
                    <a:p>
                      <a:pPr marL="0" marR="0" indent="0" algn="l" defTabSz="914400" rtl="0" eaLnBrk="1" fontAlgn="auto" latinLnBrk="0" hangingPunct="1">
                        <a:lnSpc>
                          <a:spcPct val="100000"/>
                        </a:lnSpc>
                        <a:spcBef>
                          <a:spcPts val="0"/>
                        </a:spcBef>
                        <a:spcAft>
                          <a:spcPts val="0"/>
                        </a:spcAft>
                        <a:buClrTx/>
                        <a:buSzTx/>
                        <a:buFontTx/>
                        <a:buNone/>
                        <a:tabLst/>
                        <a:defRPr/>
                      </a:pPr>
                      <a:r>
                        <a:rPr lang="it-IT" sz="1900" baseline="0" dirty="0" smtClean="0"/>
                        <a:t>Difficoltà nel controllare emozioni e comportamenti, notata dai coetanei nelle situazioni sociali. </a:t>
                      </a:r>
                    </a:p>
                    <a:p>
                      <a:pPr marL="0" marR="0" indent="0" algn="l" defTabSz="914400" rtl="0" eaLnBrk="1" fontAlgn="auto" latinLnBrk="0" hangingPunct="1">
                        <a:lnSpc>
                          <a:spcPct val="100000"/>
                        </a:lnSpc>
                        <a:spcBef>
                          <a:spcPts val="0"/>
                        </a:spcBef>
                        <a:spcAft>
                          <a:spcPts val="0"/>
                        </a:spcAft>
                        <a:buClrTx/>
                        <a:buSzTx/>
                        <a:buFontTx/>
                        <a:buNone/>
                        <a:tabLst/>
                        <a:defRPr/>
                      </a:pPr>
                      <a:r>
                        <a:rPr lang="it-IT" sz="1900" baseline="0" dirty="0" smtClean="0"/>
                        <a:t>Limitata comprensione del rischio nelle situazioni sociali.</a:t>
                      </a:r>
                    </a:p>
                    <a:p>
                      <a:pPr marL="0" marR="0" indent="0" algn="l" defTabSz="914400" rtl="0" eaLnBrk="1" fontAlgn="auto" latinLnBrk="0" hangingPunct="1">
                        <a:lnSpc>
                          <a:spcPct val="100000"/>
                        </a:lnSpc>
                        <a:spcBef>
                          <a:spcPts val="0"/>
                        </a:spcBef>
                        <a:spcAft>
                          <a:spcPts val="0"/>
                        </a:spcAft>
                        <a:buClrTx/>
                        <a:buSzTx/>
                        <a:buFontTx/>
                        <a:buNone/>
                        <a:tabLst/>
                        <a:defRPr/>
                      </a:pPr>
                      <a:r>
                        <a:rPr lang="it-IT" sz="1900" baseline="0" dirty="0" smtClean="0"/>
                        <a:t>Capacità di giudizio sociale immatura con rischio di essere manipolato dagli altri.</a:t>
                      </a:r>
                      <a:endParaRPr lang="it-IT" sz="1900" dirty="0"/>
                    </a:p>
                  </a:txBody>
                  <a:tcPr/>
                </a:tc>
                <a:tc>
                  <a:txBody>
                    <a:bodyPr/>
                    <a:lstStyle/>
                    <a:p>
                      <a:r>
                        <a:rPr lang="it-IT" sz="1900" dirty="0" smtClean="0"/>
                        <a:t>Adeguata cura personale.</a:t>
                      </a:r>
                    </a:p>
                    <a:p>
                      <a:r>
                        <a:rPr lang="it-IT" sz="1900" baseline="0" dirty="0" smtClean="0"/>
                        <a:t>Bisogno di supporto nelle attività complesse della vita quotidiana. Difficoltà nell’organizzare il tempo libero con necessità di sostegno.</a:t>
                      </a:r>
                      <a:endParaRPr lang="it-IT" sz="1900" dirty="0"/>
                    </a:p>
                  </a:txBody>
                  <a:tcPr/>
                </a:tc>
              </a:tr>
            </a:tbl>
          </a:graphicData>
        </a:graphic>
      </p:graphicFrame>
      <p:sp>
        <p:nvSpPr>
          <p:cNvPr id="4" name="Titolo 1"/>
          <p:cNvSpPr txBox="1">
            <a:spLocks/>
          </p:cNvSpPr>
          <p:nvPr/>
        </p:nvSpPr>
        <p:spPr>
          <a:xfrm>
            <a:off x="457200" y="274638"/>
            <a:ext cx="8229600" cy="511156"/>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200" b="0" i="0" u="none" strike="noStrike" kern="1200" cap="none" spc="0" normalizeH="0" baseline="0" noProof="0" dirty="0" smtClean="0">
                <a:ln>
                  <a:noFill/>
                </a:ln>
                <a:solidFill>
                  <a:schemeClr val="tx1"/>
                </a:solidFill>
                <a:effectLst/>
                <a:uLnTx/>
                <a:uFillTx/>
                <a:latin typeface="+mj-lt"/>
                <a:ea typeface="+mj-ea"/>
                <a:cs typeface="+mj-cs"/>
              </a:rPr>
              <a:t>DSM-5-TR: </a:t>
            </a:r>
            <a:r>
              <a:rPr kumimoji="0" lang="it-IT" sz="3200" b="0" i="0" u="none" strike="noStrike" kern="1200" cap="none" spc="0" normalizeH="0" baseline="0" noProof="0" dirty="0" smtClean="0">
                <a:ln>
                  <a:noFill/>
                </a:ln>
                <a:solidFill>
                  <a:schemeClr val="tx1"/>
                </a:solidFill>
                <a:effectLst/>
                <a:uLnTx/>
                <a:uFillTx/>
                <a:latin typeface="+mj-lt"/>
                <a:ea typeface="+mj-ea"/>
                <a:cs typeface="+mj-cs"/>
              </a:rPr>
              <a:t>livelli di gravità</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nvGraphicFramePr>
        <p:xfrm>
          <a:off x="285720" y="428604"/>
          <a:ext cx="8715436" cy="6278880"/>
        </p:xfrm>
        <a:graphic>
          <a:graphicData uri="http://schemas.openxmlformats.org/drawingml/2006/table">
            <a:tbl>
              <a:tblPr firstRow="1" bandRow="1">
                <a:tableStyleId>{5C22544A-7EE6-4342-B048-85BDC9FD1C3A}</a:tableStyleId>
              </a:tblPr>
              <a:tblGrid>
                <a:gridCol w="1538018"/>
                <a:gridCol w="2819700"/>
                <a:gridCol w="2071702"/>
                <a:gridCol w="2286016"/>
              </a:tblGrid>
              <a:tr h="370840">
                <a:tc>
                  <a:txBody>
                    <a:bodyPr/>
                    <a:lstStyle/>
                    <a:p>
                      <a:r>
                        <a:rPr lang="it-IT" dirty="0" smtClean="0"/>
                        <a:t>Livello di gravità</a:t>
                      </a:r>
                      <a:endParaRPr lang="it-IT" dirty="0"/>
                    </a:p>
                  </a:txBody>
                  <a:tcPr/>
                </a:tc>
                <a:tc>
                  <a:txBody>
                    <a:bodyPr/>
                    <a:lstStyle/>
                    <a:p>
                      <a:r>
                        <a:rPr lang="it-IT" dirty="0" smtClean="0"/>
                        <a:t>Ambito concettuale</a:t>
                      </a:r>
                      <a:endParaRPr lang="it-IT" dirty="0"/>
                    </a:p>
                  </a:txBody>
                  <a:tcPr/>
                </a:tc>
                <a:tc>
                  <a:txBody>
                    <a:bodyPr/>
                    <a:lstStyle/>
                    <a:p>
                      <a:r>
                        <a:rPr lang="it-IT" dirty="0" smtClean="0"/>
                        <a:t>Ambito sociale</a:t>
                      </a:r>
                      <a:endParaRPr lang="it-IT" dirty="0"/>
                    </a:p>
                  </a:txBody>
                  <a:tcPr/>
                </a:tc>
                <a:tc>
                  <a:txBody>
                    <a:bodyPr/>
                    <a:lstStyle/>
                    <a:p>
                      <a:r>
                        <a:rPr lang="it-IT" dirty="0" smtClean="0"/>
                        <a:t>Ambito pratico</a:t>
                      </a:r>
                      <a:endParaRPr lang="it-IT" dirty="0"/>
                    </a:p>
                  </a:txBody>
                  <a:tcPr/>
                </a:tc>
              </a:tr>
              <a:tr h="370840">
                <a:tc>
                  <a:txBody>
                    <a:bodyPr/>
                    <a:lstStyle/>
                    <a:p>
                      <a:r>
                        <a:rPr lang="it-IT" sz="2400" dirty="0" smtClean="0"/>
                        <a:t>Moderato </a:t>
                      </a:r>
                      <a:endParaRPr lang="it-IT" sz="2400" dirty="0"/>
                    </a:p>
                  </a:txBody>
                  <a:tcPr/>
                </a:tc>
                <a:tc>
                  <a:txBody>
                    <a:bodyPr/>
                    <a:lstStyle/>
                    <a:p>
                      <a:r>
                        <a:rPr lang="it-IT" dirty="0" smtClean="0"/>
                        <a:t>Per tutto il periodo di sviluppo le abilità restano marcatamente</a:t>
                      </a:r>
                      <a:r>
                        <a:rPr lang="it-IT" baseline="0" dirty="0" smtClean="0"/>
                        <a:t> inferiori a quelle dei coetanei. In età prescolare il linguaggio si sviluppa lentamente. In età scolare i progressi nella lettura, nel calcolo e nella comprensione dei concetti di tempo e denaro si verificano lentamente e sono limitate rispetto a quelle dei coetanei. E’ richiesta un’assistenza quotidiana.</a:t>
                      </a:r>
                      <a:endParaRPr lang="it-IT" dirty="0"/>
                    </a:p>
                  </a:txBody>
                  <a:tcPr/>
                </a:tc>
                <a:tc>
                  <a:txBody>
                    <a:bodyPr/>
                    <a:lstStyle/>
                    <a:p>
                      <a:r>
                        <a:rPr lang="it-IT" sz="1400" dirty="0" smtClean="0"/>
                        <a:t>Marcate differenze rispetto ai coetanei nel comportamento sociale e comunicativo nel corso dello sviluppo. Il linguaggio parlato è molto meno complesso rispetto a quello dei coetanei. La capacità</a:t>
                      </a:r>
                      <a:r>
                        <a:rPr lang="it-IT" sz="1400" baseline="0" dirty="0" smtClean="0"/>
                        <a:t> di relazione è presente nei legami stretti con i membri della famiglia e con gli amici. Si possono sviluppare amicizie solide, tuttavia sono spesso influenzate dalle limitazioni sociali e comunicative. Gli stimoli sociali possono essere percepiti o interpretati in modo non corretto. La capacità di giudizio e di prendere decisioni è limitata, per cui è necessaria assistenza.</a:t>
                      </a:r>
                    </a:p>
                    <a:p>
                      <a:endParaRPr lang="it-IT" sz="1400" dirty="0"/>
                    </a:p>
                  </a:txBody>
                  <a:tcPr/>
                </a:tc>
                <a:tc>
                  <a:txBody>
                    <a:bodyPr/>
                    <a:lstStyle/>
                    <a:p>
                      <a:r>
                        <a:rPr lang="it-IT" sz="1600" dirty="0" smtClean="0"/>
                        <a:t>Lungo periodo di apprendimento</a:t>
                      </a:r>
                      <a:r>
                        <a:rPr lang="it-IT" sz="1600" baseline="0" dirty="0" smtClean="0"/>
                        <a:t> delle autonomie della vita quotidiana (mangiare, vestirsi, igiene personale) </a:t>
                      </a:r>
                      <a:r>
                        <a:rPr lang="it-IT" sz="1600" baseline="0" dirty="0" err="1" smtClean="0"/>
                        <a:t>affinchè</a:t>
                      </a:r>
                      <a:r>
                        <a:rPr lang="it-IT" sz="1600" baseline="0" dirty="0" smtClean="0"/>
                        <a:t> il soggetto diventi indipendente; può esserci bisogno di sollecitazioni. L’indipendenza lavorativa può essere raggiunta in lavori che richiedano ridotte capacità concettuali e comunicative, ma è necessario un notevole sostegno  e assistenza. In una minoranza di soggetti sono presenti comportamenti </a:t>
                      </a:r>
                      <a:r>
                        <a:rPr lang="it-IT" sz="1600" baseline="0" dirty="0" err="1" smtClean="0"/>
                        <a:t>disadattivi</a:t>
                      </a:r>
                      <a:r>
                        <a:rPr lang="it-IT" sz="1600" baseline="0" dirty="0" smtClean="0"/>
                        <a:t>.</a:t>
                      </a:r>
                      <a:endParaRPr lang="it-IT" sz="1600"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nvGraphicFramePr>
        <p:xfrm>
          <a:off x="142842" y="285728"/>
          <a:ext cx="8858316" cy="6217920"/>
        </p:xfrm>
        <a:graphic>
          <a:graphicData uri="http://schemas.openxmlformats.org/drawingml/2006/table">
            <a:tbl>
              <a:tblPr firstRow="1" bandRow="1">
                <a:tableStyleId>{5C22544A-7EE6-4342-B048-85BDC9FD1C3A}</a:tableStyleId>
              </a:tblPr>
              <a:tblGrid>
                <a:gridCol w="1428762"/>
                <a:gridCol w="3000396"/>
                <a:gridCol w="2071702"/>
                <a:gridCol w="2357456"/>
              </a:tblGrid>
              <a:tr h="370840">
                <a:tc>
                  <a:txBody>
                    <a:bodyPr/>
                    <a:lstStyle/>
                    <a:p>
                      <a:r>
                        <a:rPr lang="it-IT" dirty="0" smtClean="0"/>
                        <a:t>Livello di gravità</a:t>
                      </a:r>
                      <a:endParaRPr lang="it-IT" dirty="0"/>
                    </a:p>
                  </a:txBody>
                  <a:tcPr/>
                </a:tc>
                <a:tc>
                  <a:txBody>
                    <a:bodyPr/>
                    <a:lstStyle/>
                    <a:p>
                      <a:r>
                        <a:rPr lang="it-IT" dirty="0" smtClean="0"/>
                        <a:t>Ambito concettuale</a:t>
                      </a:r>
                      <a:endParaRPr lang="it-IT" dirty="0"/>
                    </a:p>
                  </a:txBody>
                  <a:tcPr/>
                </a:tc>
                <a:tc>
                  <a:txBody>
                    <a:bodyPr/>
                    <a:lstStyle/>
                    <a:p>
                      <a:r>
                        <a:rPr lang="it-IT" dirty="0" smtClean="0"/>
                        <a:t>Ambito sociale</a:t>
                      </a:r>
                      <a:endParaRPr lang="it-IT" dirty="0"/>
                    </a:p>
                  </a:txBody>
                  <a:tcPr/>
                </a:tc>
                <a:tc>
                  <a:txBody>
                    <a:bodyPr/>
                    <a:lstStyle/>
                    <a:p>
                      <a:r>
                        <a:rPr lang="it-IT" dirty="0" smtClean="0"/>
                        <a:t>Ambito</a:t>
                      </a:r>
                      <a:r>
                        <a:rPr lang="it-IT" baseline="0" dirty="0" smtClean="0"/>
                        <a:t> pratico</a:t>
                      </a:r>
                      <a:endParaRPr lang="it-IT" dirty="0"/>
                    </a:p>
                  </a:txBody>
                  <a:tcPr/>
                </a:tc>
              </a:tr>
              <a:tr h="370840">
                <a:tc>
                  <a:txBody>
                    <a:bodyPr/>
                    <a:lstStyle/>
                    <a:p>
                      <a:r>
                        <a:rPr lang="it-IT" sz="2400" dirty="0" smtClean="0"/>
                        <a:t>Grave</a:t>
                      </a:r>
                      <a:endParaRPr lang="it-IT" sz="2400" dirty="0"/>
                    </a:p>
                  </a:txBody>
                  <a:tcPr/>
                </a:tc>
                <a:tc>
                  <a:txBody>
                    <a:bodyPr/>
                    <a:lstStyle/>
                    <a:p>
                      <a:r>
                        <a:rPr lang="it-IT" dirty="0" smtClean="0"/>
                        <a:t>Il raggiungimento delle abilità</a:t>
                      </a:r>
                      <a:r>
                        <a:rPr lang="it-IT" baseline="0" dirty="0" smtClean="0"/>
                        <a:t> concettuali è limitato. L’individuo comprende poco il linguaggio scritto, i concetti che comportano numeri, quantità, tempo, denaro. L’assistenza deve fornire un sostegno esteso durante tutta la vita.</a:t>
                      </a:r>
                      <a:endParaRPr lang="it-IT" dirty="0"/>
                    </a:p>
                  </a:txBody>
                  <a:tcPr/>
                </a:tc>
                <a:tc>
                  <a:txBody>
                    <a:bodyPr/>
                    <a:lstStyle/>
                    <a:p>
                      <a:r>
                        <a:rPr lang="it-IT" dirty="0" smtClean="0"/>
                        <a:t>Il linguaggio parlato è limitato per quanto riguarda il vocabolario e la grammatica. Può essere composto da singole parole o frasi.</a:t>
                      </a:r>
                      <a:r>
                        <a:rPr lang="it-IT" baseline="0" dirty="0" smtClean="0"/>
                        <a:t> Il linguaggio e la comunicazione sono centrati sugli eventi quotidiani.  I soggetti comprendono discorsi semplici e la comunicazione gestuale. Le relazioni con i membri della famiglia sono fonte di aiuto.</a:t>
                      </a:r>
                      <a:endParaRPr lang="it-IT" dirty="0"/>
                    </a:p>
                  </a:txBody>
                  <a:tcPr/>
                </a:tc>
                <a:tc>
                  <a:txBody>
                    <a:bodyPr/>
                    <a:lstStyle/>
                    <a:p>
                      <a:r>
                        <a:rPr lang="it-IT" dirty="0" smtClean="0"/>
                        <a:t>E’ necessario un sostegno in tutte le attività della vita quotidiana, comprese le autonomie di base (mangiare, vestirsi, igiene personale).</a:t>
                      </a:r>
                      <a:r>
                        <a:rPr lang="it-IT" baseline="0" dirty="0" smtClean="0"/>
                        <a:t>  Il soggetto non è in grado di prendere decisioni responsabili rispetto al proprio e altrui benessere. Nell’età adulta il lavoro necessita di sostegno e assistenza continuativa.  Un comportamento </a:t>
                      </a:r>
                      <a:r>
                        <a:rPr lang="it-IT" baseline="0" dirty="0" err="1" smtClean="0"/>
                        <a:t>disadattivo</a:t>
                      </a:r>
                      <a:r>
                        <a:rPr lang="it-IT" baseline="0" dirty="0" smtClean="0"/>
                        <a:t> è presente in una minoranza di soggetti.</a:t>
                      </a:r>
                      <a:endParaRPr lang="it-IT"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nvGraphicFramePr>
        <p:xfrm>
          <a:off x="285719" y="571480"/>
          <a:ext cx="8715438" cy="6072230"/>
        </p:xfrm>
        <a:graphic>
          <a:graphicData uri="http://schemas.openxmlformats.org/drawingml/2006/table">
            <a:tbl>
              <a:tblPr firstRow="1" bandRow="1">
                <a:tableStyleId>{5C22544A-7EE6-4342-B048-85BDC9FD1C3A}</a:tableStyleId>
              </a:tblPr>
              <a:tblGrid>
                <a:gridCol w="1440570"/>
                <a:gridCol w="2304909"/>
                <a:gridCol w="2791099"/>
                <a:gridCol w="2178860"/>
              </a:tblGrid>
              <a:tr h="640788">
                <a:tc>
                  <a:txBody>
                    <a:bodyPr/>
                    <a:lstStyle/>
                    <a:p>
                      <a:r>
                        <a:rPr lang="it-IT" dirty="0" smtClean="0"/>
                        <a:t>Livello di gravità</a:t>
                      </a:r>
                      <a:endParaRPr lang="it-IT" dirty="0"/>
                    </a:p>
                  </a:txBody>
                  <a:tcPr/>
                </a:tc>
                <a:tc>
                  <a:txBody>
                    <a:bodyPr/>
                    <a:lstStyle/>
                    <a:p>
                      <a:r>
                        <a:rPr lang="it-IT" dirty="0" smtClean="0"/>
                        <a:t>Ambito concettuale</a:t>
                      </a:r>
                      <a:endParaRPr lang="it-IT" dirty="0"/>
                    </a:p>
                  </a:txBody>
                  <a:tcPr/>
                </a:tc>
                <a:tc>
                  <a:txBody>
                    <a:bodyPr/>
                    <a:lstStyle/>
                    <a:p>
                      <a:r>
                        <a:rPr lang="it-IT" dirty="0" smtClean="0"/>
                        <a:t>Ambito sociale</a:t>
                      </a:r>
                      <a:endParaRPr lang="it-IT" dirty="0"/>
                    </a:p>
                  </a:txBody>
                  <a:tcPr/>
                </a:tc>
                <a:tc>
                  <a:txBody>
                    <a:bodyPr/>
                    <a:lstStyle/>
                    <a:p>
                      <a:r>
                        <a:rPr lang="it-IT" dirty="0" smtClean="0"/>
                        <a:t>Ambito pratico</a:t>
                      </a:r>
                      <a:endParaRPr lang="it-IT" dirty="0"/>
                    </a:p>
                  </a:txBody>
                  <a:tcPr/>
                </a:tc>
              </a:tr>
              <a:tr h="5431442">
                <a:tc>
                  <a:txBody>
                    <a:bodyPr/>
                    <a:lstStyle/>
                    <a:p>
                      <a:r>
                        <a:rPr lang="it-IT" sz="2400" dirty="0" smtClean="0"/>
                        <a:t>Estremo </a:t>
                      </a:r>
                      <a:endParaRPr lang="it-IT" sz="2400" dirty="0"/>
                    </a:p>
                  </a:txBody>
                  <a:tcPr/>
                </a:tc>
                <a:tc>
                  <a:txBody>
                    <a:bodyPr/>
                    <a:lstStyle/>
                    <a:p>
                      <a:r>
                        <a:rPr lang="it-IT" dirty="0" smtClean="0"/>
                        <a:t>Mancanza di funzioni simboliche. L’individuo può usare gli oggetti in modo adeguato per la cura personale e lo svago. Possono essere acquisite alcune abilità </a:t>
                      </a:r>
                      <a:r>
                        <a:rPr lang="it-IT" dirty="0" err="1" smtClean="0"/>
                        <a:t>visuo-spaziali</a:t>
                      </a:r>
                      <a:r>
                        <a:rPr lang="it-IT" dirty="0" smtClean="0"/>
                        <a:t> come il confronto e la classificazione basati sulle caratteristiche fisiche degli oggetti. Concomitanti compromissioni motorie e sensoriali possono impedire l’uso funzionale</a:t>
                      </a:r>
                      <a:r>
                        <a:rPr lang="it-IT" baseline="0" dirty="0" smtClean="0"/>
                        <a:t> degli oggetti.</a:t>
                      </a:r>
                      <a:endParaRPr lang="it-IT" dirty="0"/>
                    </a:p>
                  </a:txBody>
                  <a:tcPr/>
                </a:tc>
                <a:tc>
                  <a:txBody>
                    <a:bodyPr/>
                    <a:lstStyle/>
                    <a:p>
                      <a:r>
                        <a:rPr lang="it-IT" sz="1600" dirty="0" smtClean="0"/>
                        <a:t>Comprensione simbolica assai </a:t>
                      </a:r>
                      <a:r>
                        <a:rPr lang="it-IT" sz="1600" baseline="0" dirty="0" smtClean="0"/>
                        <a:t> limitata: può comprendere gesti, ordini o istruzioni semplici. Può esprimere  desideri ed emozioni prevalentemente con la comunicazione non verbale e non simbolica. Il soggetto gradisce i rapporti con i membri della famiglia e il personale di supporto ben conosciuti . Partecipa e risponde alle interazioni sociali attraverso segnali gestuali ed emozionali. Concomitanti compromissioni  sensoriali e fisiche possono impedire molte attività sociali.</a:t>
                      </a:r>
                      <a:endParaRPr lang="it-IT" sz="1600" dirty="0"/>
                    </a:p>
                  </a:txBody>
                  <a:tcPr/>
                </a:tc>
                <a:tc>
                  <a:txBody>
                    <a:bodyPr/>
                    <a:lstStyle/>
                    <a:p>
                      <a:r>
                        <a:rPr lang="it-IT" sz="1400" dirty="0" smtClean="0"/>
                        <a:t>Dipendenza</a:t>
                      </a:r>
                      <a:r>
                        <a:rPr lang="it-IT" sz="1400" baseline="0" dirty="0" smtClean="0"/>
                        <a:t> dagli altri in ogni aspetto della vita quotidiana, anche se il soggetto può essere in grado di partecipare ad alcune di queste attività (es. portare i piatti a tavola). Può prendere parte ad attività ricreative (ad es., ascoltare musica, guardare film, uscire per una passeggiata, partecipare ad attività in acqua) col supporto di altre persone. Compromissioni fisiche e sensoriali rappresentano ostacoli frequenti alla partecipazione a semplici attività domestiche, ricreative e professionali. E’ presente comportamento </a:t>
                      </a:r>
                      <a:r>
                        <a:rPr lang="it-IT" sz="1400" baseline="0" dirty="0" err="1" smtClean="0"/>
                        <a:t>disadattivo</a:t>
                      </a:r>
                      <a:r>
                        <a:rPr lang="it-IT" sz="1400" baseline="0" dirty="0" smtClean="0"/>
                        <a:t> in una minoranza di soggetti</a:t>
                      </a:r>
                      <a:endParaRPr lang="it-IT" sz="1400" dirty="0"/>
                    </a:p>
                  </a:txBody>
                  <a:tcPr/>
                </a:tc>
              </a:tr>
            </a:tbl>
          </a:graphicData>
        </a:graphic>
      </p:graphicFrame>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270</TotalTime>
  <Words>2037</Words>
  <Application>Microsoft Office PowerPoint</Application>
  <PresentationFormat>Presentazione su schermo (4:3)</PresentationFormat>
  <Paragraphs>91</Paragraphs>
  <Slides>13</Slides>
  <Notes>0</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Tema di Office</vt:lpstr>
      <vt:lpstr> Neuropsichiatria Infantile Prof.ssa Anna Peloso  Disturbo dello sviluppo intellettivo (Disabilità intellettiva) </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Disabilità intellettiva (disturbo dello sviluppo intellettivo)</dc:title>
  <dc:creator>utente</dc:creator>
  <cp:lastModifiedBy>Utente</cp:lastModifiedBy>
  <cp:revision>20</cp:revision>
  <dcterms:created xsi:type="dcterms:W3CDTF">2018-01-03T18:09:51Z</dcterms:created>
  <dcterms:modified xsi:type="dcterms:W3CDTF">2023-10-17T13:16:29Z</dcterms:modified>
</cp:coreProperties>
</file>