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1362" r:id="rId3"/>
    <p:sldId id="1352" r:id="rId4"/>
    <p:sldId id="1363" r:id="rId5"/>
    <p:sldId id="1361" r:id="rId6"/>
    <p:sldId id="1354" r:id="rId7"/>
    <p:sldId id="1353" r:id="rId8"/>
    <p:sldId id="1355" r:id="rId9"/>
    <p:sldId id="1357" r:id="rId10"/>
    <p:sldId id="1358" r:id="rId11"/>
    <p:sldId id="1359" r:id="rId12"/>
    <p:sldId id="1360" r:id="rId13"/>
    <p:sldId id="1364" r:id="rId14"/>
    <p:sldId id="1369" r:id="rId15"/>
    <p:sldId id="1371" r:id="rId16"/>
    <p:sldId id="1370" r:id="rId17"/>
    <p:sldId id="1365" r:id="rId18"/>
    <p:sldId id="1366" r:id="rId19"/>
    <p:sldId id="1368" r:id="rId20"/>
    <p:sldId id="1342" r:id="rId21"/>
    <p:sldId id="1346" r:id="rId22"/>
    <p:sldId id="1347" r:id="rId23"/>
    <p:sldId id="1348" r:id="rId24"/>
    <p:sldId id="1351" r:id="rId25"/>
    <p:sldId id="1326" r:id="rId26"/>
    <p:sldId id="1372" r:id="rId27"/>
    <p:sldId id="1383" r:id="rId28"/>
    <p:sldId id="1384" r:id="rId29"/>
    <p:sldId id="1385" r:id="rId30"/>
    <p:sldId id="1389" r:id="rId31"/>
    <p:sldId id="1373" r:id="rId32"/>
    <p:sldId id="1374" r:id="rId33"/>
    <p:sldId id="1375" r:id="rId34"/>
    <p:sldId id="1325" r:id="rId35"/>
    <p:sldId id="1349" r:id="rId36"/>
    <p:sldId id="1376" r:id="rId37"/>
    <p:sldId id="1377" r:id="rId38"/>
    <p:sldId id="1350" r:id="rId39"/>
    <p:sldId id="1380" r:id="rId40"/>
    <p:sldId id="1381" r:id="rId41"/>
    <p:sldId id="1382" r:id="rId42"/>
    <p:sldId id="1378" r:id="rId43"/>
    <p:sldId id="1379" r:id="rId44"/>
    <p:sldId id="1330" r:id="rId45"/>
    <p:sldId id="1388" r:id="rId46"/>
    <p:sldId id="1391" r:id="rId47"/>
    <p:sldId id="1318" r:id="rId48"/>
    <p:sldId id="1390" r:id="rId49"/>
    <p:sldId id="1332" r:id="rId50"/>
    <p:sldId id="1331" r:id="rId51"/>
    <p:sldId id="1333" r:id="rId52"/>
    <p:sldId id="833" r:id="rId53"/>
    <p:sldId id="1386" r:id="rId54"/>
    <p:sldId id="1392" r:id="rId55"/>
    <p:sldId id="1393" r:id="rId56"/>
    <p:sldId id="1394" r:id="rId57"/>
    <p:sldId id="1395" r:id="rId58"/>
    <p:sldId id="1396" r:id="rId59"/>
    <p:sldId id="1397" r:id="rId60"/>
    <p:sldId id="1398" r:id="rId61"/>
    <p:sldId id="1387" r:id="rId62"/>
    <p:sldId id="358" r:id="rId63"/>
    <p:sldId id="359"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3" autoAdjust="0"/>
    <p:restoredTop sz="94660"/>
  </p:normalViewPr>
  <p:slideViewPr>
    <p:cSldViewPr snapToGrid="0">
      <p:cViewPr varScale="1">
        <p:scale>
          <a:sx n="82" d="100"/>
          <a:sy n="82" d="100"/>
        </p:scale>
        <p:origin x="52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4/9/2024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XaUtkDpYtyo" TargetMode="External"/><Relationship Id="rId2" Type="http://schemas.openxmlformats.org/officeDocument/2006/relationships/hyperlink" Target="https://youtu.be/XaUtkDpYtyo?si=ghYlBwdg0eT2Va9F" TargetMode="Externa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80D331-46D1-4D19-8E21-BDD7282E760C}"/>
              </a:ext>
            </a:extLst>
          </p:cNvPr>
          <p:cNvSpPr>
            <a:spLocks noGrp="1"/>
          </p:cNvSpPr>
          <p:nvPr>
            <p:ph type="ctrTitle"/>
          </p:nvPr>
        </p:nvSpPr>
        <p:spPr/>
        <p:txBody>
          <a:bodyPr/>
          <a:lstStyle/>
          <a:p>
            <a:pPr algn="ctr"/>
            <a:r>
              <a:rPr lang="it-IT" dirty="0"/>
              <a:t>LABORATORIO ATTIVITÁ MOTORIA 2</a:t>
            </a:r>
          </a:p>
        </p:txBody>
      </p:sp>
      <p:sp>
        <p:nvSpPr>
          <p:cNvPr id="3" name="Sottotitolo 2">
            <a:extLst>
              <a:ext uri="{FF2B5EF4-FFF2-40B4-BE49-F238E27FC236}">
                <a16:creationId xmlns:a16="http://schemas.microsoft.com/office/drawing/2014/main" id="{EB9FE78B-C871-4057-A48E-360477A5855F}"/>
              </a:ext>
            </a:extLst>
          </p:cNvPr>
          <p:cNvSpPr>
            <a:spLocks noGrp="1"/>
          </p:cNvSpPr>
          <p:nvPr>
            <p:ph type="subTitle" idx="1"/>
          </p:nvPr>
        </p:nvSpPr>
        <p:spPr>
          <a:xfrm>
            <a:off x="2589213" y="5211192"/>
            <a:ext cx="8915399" cy="692470"/>
          </a:xfrm>
        </p:spPr>
        <p:txBody>
          <a:bodyPr/>
          <a:lstStyle/>
          <a:p>
            <a:pPr algn="ctr"/>
            <a:r>
              <a:rPr lang="it-IT" dirty="0"/>
              <a:t>16 ORE TEORICO- PRATICHE PER FAMILIARIZZARE CON LE DINAMICHE DEL CORPO</a:t>
            </a:r>
          </a:p>
        </p:txBody>
      </p:sp>
      <p:pic>
        <p:nvPicPr>
          <p:cNvPr id="5" name="Immagine 4" descr="Immagine che contiene freccia&#10;&#10;Descrizione generata automaticamente">
            <a:extLst>
              <a:ext uri="{FF2B5EF4-FFF2-40B4-BE49-F238E27FC236}">
                <a16:creationId xmlns:a16="http://schemas.microsoft.com/office/drawing/2014/main" id="{DCC0A8C0-4E0C-44C8-A6B7-B59C00CFD629}"/>
              </a:ext>
            </a:extLst>
          </p:cNvPr>
          <p:cNvPicPr>
            <a:picLocks noChangeAspect="1"/>
          </p:cNvPicPr>
          <p:nvPr/>
        </p:nvPicPr>
        <p:blipFill>
          <a:blip r:embed="rId2"/>
          <a:stretch>
            <a:fillRect/>
          </a:stretch>
        </p:blipFill>
        <p:spPr>
          <a:xfrm>
            <a:off x="9580304" y="225864"/>
            <a:ext cx="1924308" cy="1456947"/>
          </a:xfrm>
          <a:prstGeom prst="rect">
            <a:avLst/>
          </a:prstGeom>
        </p:spPr>
      </p:pic>
    </p:spTree>
    <p:extLst>
      <p:ext uri="{BB962C8B-B14F-4D97-AF65-F5344CB8AC3E}">
        <p14:creationId xmlns:p14="http://schemas.microsoft.com/office/powerpoint/2010/main" val="388597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404043"/>
          </a:xfrm>
          <a:prstGeom prst="rect">
            <a:avLst/>
          </a:prstGeom>
          <a:noFill/>
        </p:spPr>
        <p:txBody>
          <a:bodyPr wrap="square" rtlCol="0">
            <a:spAutoFit/>
          </a:bodyPr>
          <a:lstStyle/>
          <a:p>
            <a:pPr algn="just"/>
            <a:r>
              <a:rPr lang="it-IT" sz="2678" b="1" dirty="0">
                <a:latin typeface="Inter"/>
              </a:rPr>
              <a:t>OBIETTIVO del LABORATORIO</a:t>
            </a:r>
          </a:p>
          <a:p>
            <a:pPr algn="just"/>
            <a:endParaRPr lang="it-IT" sz="2678" b="1" dirty="0">
              <a:latin typeface="Inter"/>
            </a:endParaRPr>
          </a:p>
          <a:p>
            <a:pPr algn="just"/>
            <a:r>
              <a:rPr lang="it-IT" sz="2083" dirty="0">
                <a:solidFill>
                  <a:srgbClr val="000000"/>
                </a:solidFill>
                <a:latin typeface="Calibri" panose="020F0502020204030204" pitchFamily="34" charset="0"/>
                <a:cs typeface="Calibri" panose="020F0502020204030204" pitchFamily="34" charset="0"/>
              </a:rPr>
              <a:t>Ricerca bibliografica originale che approfondisca e metta in risalto le tematiche affrontate in questo laboratorio.</a:t>
            </a:r>
          </a:p>
          <a:p>
            <a:pPr algn="just"/>
            <a:endParaRPr lang="it-IT" sz="2083" dirty="0">
              <a:solidFill>
                <a:srgbClr val="000000"/>
              </a:solidFill>
              <a:latin typeface="Calibri" panose="020F0502020204030204" pitchFamily="34" charset="0"/>
              <a:cs typeface="Calibri" panose="020F0502020204030204" pitchFamily="34" charset="0"/>
            </a:endParaRPr>
          </a:p>
          <a:p>
            <a:pPr algn="just"/>
            <a:r>
              <a:rPr lang="it-IT" sz="2083" dirty="0">
                <a:solidFill>
                  <a:srgbClr val="000000"/>
                </a:solidFill>
                <a:latin typeface="Calibri" panose="020F0502020204030204" pitchFamily="34" charset="0"/>
                <a:cs typeface="Calibri" panose="020F0502020204030204" pitchFamily="34" charset="0"/>
              </a:rPr>
              <a:t>Il lavoro può essere svolte in coppie, bisogna fornire almeno 6 referenze (full text).</a:t>
            </a:r>
          </a:p>
          <a:p>
            <a:pPr algn="just"/>
            <a:endParaRPr lang="it-IT" sz="2083" dirty="0">
              <a:solidFill>
                <a:srgbClr val="000000"/>
              </a:solidFill>
              <a:latin typeface="Calibri" panose="020F0502020204030204" pitchFamily="34" charset="0"/>
              <a:cs typeface="Calibri" panose="020F0502020204030204" pitchFamily="34" charset="0"/>
            </a:endParaRPr>
          </a:p>
          <a:p>
            <a:pPr algn="just"/>
            <a:r>
              <a:rPr lang="it-IT" sz="2083" dirty="0">
                <a:solidFill>
                  <a:srgbClr val="000000"/>
                </a:solidFill>
                <a:latin typeface="Calibri" panose="020F0502020204030204" pitchFamily="34" charset="0"/>
                <a:cs typeface="Calibri" panose="020F0502020204030204" pitchFamily="34" charset="0"/>
              </a:rPr>
              <a:t>L’elaborato dovrà comporsi di:</a:t>
            </a:r>
          </a:p>
          <a:p>
            <a:pPr algn="just"/>
            <a:r>
              <a:rPr lang="it-IT" sz="2083" dirty="0">
                <a:solidFill>
                  <a:srgbClr val="000000"/>
                </a:solidFill>
                <a:latin typeface="Calibri" panose="020F0502020204030204" pitchFamily="34" charset="0"/>
                <a:cs typeface="Calibri" panose="020F0502020204030204" pitchFamily="34" charset="0"/>
              </a:rPr>
              <a:t>- domanda iniziale</a:t>
            </a:r>
          </a:p>
          <a:p>
            <a:pPr algn="just"/>
            <a:r>
              <a:rPr lang="it-IT" sz="2083" dirty="0">
                <a:solidFill>
                  <a:srgbClr val="000000"/>
                </a:solidFill>
                <a:latin typeface="Calibri" panose="020F0502020204030204" pitchFamily="34" charset="0"/>
                <a:cs typeface="Calibri" panose="020F0502020204030204" pitchFamily="34" charset="0"/>
              </a:rPr>
              <a:t>- tabella riepilogativa dei 6 articoli trovati (anno, tipologia di articolo, argomento trattato, numero di partecipanti, conclusioni)</a:t>
            </a:r>
          </a:p>
          <a:p>
            <a:pPr algn="just"/>
            <a:r>
              <a:rPr lang="it-IT" sz="2083" dirty="0">
                <a:solidFill>
                  <a:srgbClr val="000000"/>
                </a:solidFill>
                <a:latin typeface="Calibri" panose="020F0502020204030204" pitchFamily="34" charset="0"/>
                <a:cs typeface="Calibri" panose="020F0502020204030204" pitchFamily="34" charset="0"/>
              </a:rPr>
              <a:t>- i file pdf dei 6 articoli full text </a:t>
            </a:r>
          </a:p>
          <a:p>
            <a:pPr algn="just"/>
            <a:r>
              <a:rPr lang="it-IT" sz="2083" dirty="0">
                <a:solidFill>
                  <a:srgbClr val="000000"/>
                </a:solidFill>
                <a:latin typeface="Calibri" panose="020F0502020204030204" pitchFamily="34" charset="0"/>
                <a:cs typeface="Calibri" panose="020F0502020204030204" pitchFamily="34" charset="0"/>
              </a:rPr>
              <a:t>(da consegnare in formato pdf via mail NO stampa)</a:t>
            </a:r>
          </a:p>
          <a:p>
            <a:pPr algn="just"/>
            <a:endParaRPr lang="it-IT" sz="2083" dirty="0">
              <a:solidFill>
                <a:srgbClr val="000000"/>
              </a:solidFill>
              <a:latin typeface="Calibri" panose="020F0502020204030204" pitchFamily="34" charset="0"/>
              <a:cs typeface="Calibri" panose="020F0502020204030204" pitchFamily="34" charset="0"/>
            </a:endParaRPr>
          </a:p>
          <a:p>
            <a:pPr algn="just"/>
            <a:r>
              <a:rPr lang="it-IT" sz="2083" dirty="0">
                <a:solidFill>
                  <a:srgbClr val="000000"/>
                </a:solidFill>
                <a:latin typeface="Calibri" panose="020F0502020204030204" pitchFamily="34" charset="0"/>
                <a:cs typeface="Calibri" panose="020F0502020204030204" pitchFamily="34" charset="0"/>
              </a:rPr>
              <a:t>L’elaborato andrà esposto durante l’ultima lezione (max 10’)</a:t>
            </a:r>
          </a:p>
        </p:txBody>
      </p:sp>
      <p:pic>
        <p:nvPicPr>
          <p:cNvPr id="3" name="Immagine 2" descr="Immagine che contiene freccia&#10;&#10;Descrizione generata automaticamente">
            <a:extLst>
              <a:ext uri="{FF2B5EF4-FFF2-40B4-BE49-F238E27FC236}">
                <a16:creationId xmlns:a16="http://schemas.microsoft.com/office/drawing/2014/main" id="{1DE740E0-B79B-999A-8F2D-A1A52D806019}"/>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3389179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7235699"/>
          </a:xfrm>
          <a:prstGeom prst="rect">
            <a:avLst/>
          </a:prstGeom>
          <a:noFill/>
        </p:spPr>
        <p:txBody>
          <a:bodyPr wrap="square" rtlCol="0">
            <a:spAutoFit/>
          </a:bodyPr>
          <a:lstStyle/>
          <a:p>
            <a:pPr algn="just"/>
            <a:r>
              <a:rPr lang="it-IT" sz="2678" b="1" dirty="0">
                <a:latin typeface="Inter"/>
              </a:rPr>
              <a:t>SCHELETRO DEL LABORATORIO</a:t>
            </a:r>
          </a:p>
          <a:p>
            <a:pPr algn="just"/>
            <a:r>
              <a:rPr lang="it-IT" sz="2000" dirty="0">
                <a:solidFill>
                  <a:srgbClr val="000000"/>
                </a:solidFill>
                <a:latin typeface="Calibri" panose="020F0502020204030204" pitchFamily="34" charset="0"/>
                <a:cs typeface="Calibri" panose="020F0502020204030204" pitchFamily="34" charset="0"/>
              </a:rPr>
              <a:t>LEZIONE 1</a:t>
            </a:r>
          </a:p>
          <a:p>
            <a:pPr algn="just"/>
            <a:r>
              <a:rPr lang="it-IT" sz="2000" dirty="0">
                <a:solidFill>
                  <a:srgbClr val="000000"/>
                </a:solidFill>
                <a:latin typeface="Calibri" panose="020F0502020204030204" pitchFamily="34" charset="0"/>
                <a:cs typeface="Calibri" panose="020F0502020204030204" pitchFamily="34" charset="0"/>
              </a:rPr>
              <a:t>- introduzione alla stesura dell’elaborato</a:t>
            </a:r>
          </a:p>
          <a:p>
            <a:pPr algn="just"/>
            <a:r>
              <a:rPr lang="it-IT" sz="2000" dirty="0">
                <a:solidFill>
                  <a:srgbClr val="000000"/>
                </a:solidFill>
                <a:latin typeface="Calibri" panose="020F0502020204030204" pitchFamily="34" charset="0"/>
                <a:cs typeface="Calibri" panose="020F0502020204030204" pitchFamily="34" charset="0"/>
              </a:rPr>
              <a:t>- introduzione ai temi principali trattati nel laboratorio</a:t>
            </a:r>
          </a:p>
          <a:p>
            <a:pPr algn="just"/>
            <a:r>
              <a:rPr lang="it-IT" sz="2000" dirty="0">
                <a:solidFill>
                  <a:srgbClr val="000000"/>
                </a:solidFill>
                <a:latin typeface="Calibri" panose="020F0502020204030204" pitchFamily="34" charset="0"/>
                <a:cs typeface="Calibri" panose="020F0502020204030204" pitchFamily="34" charset="0"/>
              </a:rPr>
              <a:t>- introduzione a </a:t>
            </a:r>
            <a:r>
              <a:rPr lang="it-IT" sz="2000" dirty="0" err="1">
                <a:solidFill>
                  <a:srgbClr val="000000"/>
                </a:solidFill>
                <a:latin typeface="Calibri" panose="020F0502020204030204" pitchFamily="34" charset="0"/>
                <a:cs typeface="Calibri" panose="020F0502020204030204" pitchFamily="34" charset="0"/>
              </a:rPr>
              <a:t>pubmed</a:t>
            </a:r>
            <a:endParaRPr lang="it-IT" sz="2000" dirty="0">
              <a:solidFill>
                <a:srgbClr val="000000"/>
              </a:solidFill>
              <a:latin typeface="Calibri" panose="020F0502020204030204" pitchFamily="34" charset="0"/>
              <a:cs typeface="Calibri" panose="020F0502020204030204" pitchFamily="34" charset="0"/>
            </a:endParaRPr>
          </a:p>
          <a:p>
            <a:pPr algn="just"/>
            <a:r>
              <a:rPr lang="it-IT" sz="2000" dirty="0">
                <a:solidFill>
                  <a:srgbClr val="000000"/>
                </a:solidFill>
                <a:latin typeface="Calibri" panose="020F0502020204030204" pitchFamily="34" charset="0"/>
                <a:cs typeface="Calibri" panose="020F0502020204030204" pitchFamily="34" charset="0"/>
              </a:rPr>
              <a:t>- postura?</a:t>
            </a:r>
          </a:p>
          <a:p>
            <a:pPr algn="just"/>
            <a:endParaRPr lang="it-IT" sz="2000" dirty="0">
              <a:solidFill>
                <a:srgbClr val="000000"/>
              </a:solidFill>
              <a:latin typeface="Calibri" panose="020F0502020204030204" pitchFamily="34" charset="0"/>
              <a:cs typeface="Calibri" panose="020F0502020204030204" pitchFamily="34" charset="0"/>
            </a:endParaRPr>
          </a:p>
          <a:p>
            <a:pPr algn="just"/>
            <a:r>
              <a:rPr lang="it-IT" sz="2000" dirty="0">
                <a:solidFill>
                  <a:srgbClr val="000000"/>
                </a:solidFill>
                <a:latin typeface="Calibri" panose="020F0502020204030204" pitchFamily="34" charset="0"/>
                <a:cs typeface="Calibri" panose="020F0502020204030204" pitchFamily="34" charset="0"/>
              </a:rPr>
              <a:t>LEZIONE 2</a:t>
            </a:r>
          </a:p>
          <a:p>
            <a:pPr algn="just"/>
            <a:r>
              <a:rPr lang="it-IT" sz="2000" dirty="0">
                <a:solidFill>
                  <a:srgbClr val="000000"/>
                </a:solidFill>
                <a:latin typeface="Calibri" panose="020F0502020204030204" pitchFamily="34" charset="0"/>
                <a:cs typeface="Calibri" panose="020F0502020204030204" pitchFamily="34" charset="0"/>
              </a:rPr>
              <a:t>- descrizione temi principali</a:t>
            </a:r>
          </a:p>
          <a:p>
            <a:pPr algn="just"/>
            <a:r>
              <a:rPr lang="it-IT" sz="2000" dirty="0">
                <a:solidFill>
                  <a:srgbClr val="000000"/>
                </a:solidFill>
                <a:latin typeface="Calibri" panose="020F0502020204030204" pitchFamily="34" charset="0"/>
                <a:cs typeface="Calibri" panose="020F0502020204030204" pitchFamily="34" charset="0"/>
              </a:rPr>
              <a:t>- 1-2h preparazione elaborato (decisione argomento + domanda + parole chiave)</a:t>
            </a:r>
          </a:p>
          <a:p>
            <a:pPr algn="just"/>
            <a:endParaRPr lang="it-IT" sz="2000" dirty="0">
              <a:solidFill>
                <a:srgbClr val="000000"/>
              </a:solidFill>
              <a:latin typeface="Calibri" panose="020F0502020204030204" pitchFamily="34" charset="0"/>
              <a:cs typeface="Calibri" panose="020F0502020204030204" pitchFamily="34" charset="0"/>
            </a:endParaRPr>
          </a:p>
          <a:p>
            <a:pPr algn="just"/>
            <a:r>
              <a:rPr lang="it-IT" sz="2000" dirty="0">
                <a:solidFill>
                  <a:srgbClr val="000000"/>
                </a:solidFill>
                <a:latin typeface="Calibri" panose="020F0502020204030204" pitchFamily="34" charset="0"/>
                <a:cs typeface="Calibri" panose="020F0502020204030204" pitchFamily="34" charset="0"/>
              </a:rPr>
              <a:t>LEZIONE 3</a:t>
            </a:r>
          </a:p>
          <a:p>
            <a:pPr algn="just"/>
            <a:r>
              <a:rPr lang="it-IT" sz="2000" dirty="0">
                <a:solidFill>
                  <a:srgbClr val="000000"/>
                </a:solidFill>
                <a:latin typeface="Calibri" panose="020F0502020204030204" pitchFamily="34" charset="0"/>
                <a:cs typeface="Calibri" panose="020F0502020204030204" pitchFamily="34" charset="0"/>
              </a:rPr>
              <a:t>- descrizione temi principali</a:t>
            </a:r>
          </a:p>
          <a:p>
            <a:pPr algn="just"/>
            <a:r>
              <a:rPr lang="it-IT" sz="2000" dirty="0">
                <a:solidFill>
                  <a:srgbClr val="000000"/>
                </a:solidFill>
                <a:latin typeface="Calibri" panose="020F0502020204030204" pitchFamily="34" charset="0"/>
                <a:cs typeface="Calibri" panose="020F0502020204030204" pitchFamily="34" charset="0"/>
              </a:rPr>
              <a:t>- 1-2h preparazione elaborato (ricerca delle referenze full text, stesura elaborato, preparazione esposizione orale)</a:t>
            </a:r>
          </a:p>
          <a:p>
            <a:pPr algn="just"/>
            <a:r>
              <a:rPr lang="it-IT" sz="2000" dirty="0">
                <a:solidFill>
                  <a:srgbClr val="000000"/>
                </a:solidFill>
                <a:latin typeface="Calibri" panose="020F0502020204030204" pitchFamily="34" charset="0"/>
                <a:cs typeface="Calibri" panose="020F0502020204030204" pitchFamily="34" charset="0"/>
              </a:rPr>
              <a:t>- PARTE PRATICA ‘ergonomia e </a:t>
            </a:r>
            <a:r>
              <a:rPr lang="it-IT" sz="2000" dirty="0" err="1">
                <a:solidFill>
                  <a:srgbClr val="000000"/>
                </a:solidFill>
                <a:latin typeface="Calibri" panose="020F0502020204030204" pitchFamily="34" charset="0"/>
                <a:cs typeface="Calibri" panose="020F0502020204030204" pitchFamily="34" charset="0"/>
              </a:rPr>
              <a:t>lavoro’</a:t>
            </a:r>
            <a:endParaRPr lang="it-IT" sz="2000" dirty="0">
              <a:solidFill>
                <a:srgbClr val="000000"/>
              </a:solidFill>
              <a:latin typeface="Calibri" panose="020F0502020204030204" pitchFamily="34" charset="0"/>
              <a:cs typeface="Calibri" panose="020F0502020204030204" pitchFamily="34" charset="0"/>
            </a:endParaRPr>
          </a:p>
          <a:p>
            <a:pPr algn="just"/>
            <a:endParaRPr lang="it-IT" sz="2000" dirty="0">
              <a:solidFill>
                <a:srgbClr val="000000"/>
              </a:solidFill>
              <a:latin typeface="Calibri" panose="020F0502020204030204" pitchFamily="34" charset="0"/>
              <a:cs typeface="Calibri" panose="020F0502020204030204" pitchFamily="34" charset="0"/>
            </a:endParaRPr>
          </a:p>
          <a:p>
            <a:pPr algn="just"/>
            <a:r>
              <a:rPr lang="it-IT" sz="2000" dirty="0">
                <a:solidFill>
                  <a:srgbClr val="000000"/>
                </a:solidFill>
                <a:latin typeface="Calibri" panose="020F0502020204030204" pitchFamily="34" charset="0"/>
                <a:cs typeface="Calibri" panose="020F0502020204030204" pitchFamily="34" charset="0"/>
              </a:rPr>
              <a:t>LEZIONE 4</a:t>
            </a:r>
          </a:p>
          <a:p>
            <a:pPr algn="just"/>
            <a:r>
              <a:rPr lang="it-IT" sz="2000" dirty="0">
                <a:solidFill>
                  <a:srgbClr val="000000"/>
                </a:solidFill>
                <a:latin typeface="Calibri" panose="020F0502020204030204" pitchFamily="34" charset="0"/>
                <a:cs typeface="Calibri" panose="020F0502020204030204" pitchFamily="34" charset="0"/>
              </a:rPr>
              <a:t>- esposizione orale dell’elaborato</a:t>
            </a:r>
          </a:p>
          <a:p>
            <a:pPr algn="just"/>
            <a:endParaRPr lang="it-IT" sz="2083" dirty="0">
              <a:solidFill>
                <a:srgbClr val="000000"/>
              </a:solidFill>
              <a:latin typeface="Calibri" panose="020F0502020204030204" pitchFamily="34" charset="0"/>
              <a:cs typeface="Calibri" panose="020F0502020204030204" pitchFamily="34" charset="0"/>
            </a:endParaRPr>
          </a:p>
          <a:p>
            <a:pPr algn="just"/>
            <a:endParaRPr lang="it-IT" sz="2083" b="1" dirty="0">
              <a:latin typeface="Inter"/>
            </a:endParaRPr>
          </a:p>
        </p:txBody>
      </p:sp>
      <p:pic>
        <p:nvPicPr>
          <p:cNvPr id="3" name="Immagine 2" descr="Immagine che contiene freccia&#10;&#10;Descrizione generata automaticamente">
            <a:extLst>
              <a:ext uri="{FF2B5EF4-FFF2-40B4-BE49-F238E27FC236}">
                <a16:creationId xmlns:a16="http://schemas.microsoft.com/office/drawing/2014/main" id="{1DE740E0-B79B-999A-8F2D-A1A52D806019}"/>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3186472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479898"/>
          </a:xfrm>
          <a:prstGeom prst="rect">
            <a:avLst/>
          </a:prstGeom>
          <a:noFill/>
        </p:spPr>
        <p:txBody>
          <a:bodyPr wrap="square" rtlCol="0">
            <a:spAutoFit/>
          </a:bodyPr>
          <a:lstStyle/>
          <a:p>
            <a:pPr algn="just"/>
            <a:r>
              <a:rPr lang="it-IT" sz="2678" b="1" dirty="0">
                <a:latin typeface="Inter"/>
              </a:rPr>
              <a:t>TEMI PRINCIPALI</a:t>
            </a:r>
          </a:p>
          <a:p>
            <a:pPr algn="just"/>
            <a:r>
              <a:rPr lang="it-IT" sz="2083" dirty="0">
                <a:solidFill>
                  <a:srgbClr val="000000"/>
                </a:solidFill>
                <a:latin typeface="Calibri" panose="020F0502020204030204" pitchFamily="34" charset="0"/>
                <a:cs typeface="Calibri" panose="020F0502020204030204" pitchFamily="34" charset="0"/>
              </a:rPr>
              <a:t>Le tematiche di seguito elencate verranno trattate a lezione  e sono lo spunto da cui partire per fare la ricerca bibliografica. </a:t>
            </a:r>
          </a:p>
          <a:p>
            <a:pPr algn="just"/>
            <a:endParaRPr lang="it-IT" sz="2000" dirty="0">
              <a:solidFill>
                <a:srgbClr val="000000"/>
              </a:solidFill>
              <a:latin typeface="Calibri" panose="020F0502020204030204" pitchFamily="34" charset="0"/>
              <a:cs typeface="Calibri" panose="020F0502020204030204" pitchFamily="34" charset="0"/>
            </a:endParaRPr>
          </a:p>
          <a:p>
            <a:pPr algn="just"/>
            <a:r>
              <a:rPr lang="it-IT" sz="2000" dirty="0">
                <a:solidFill>
                  <a:srgbClr val="000000"/>
                </a:solidFill>
                <a:latin typeface="Calibri" panose="020F0502020204030204" pitchFamily="34" charset="0"/>
                <a:cs typeface="Calibri" panose="020F0502020204030204" pitchFamily="34" charset="0"/>
              </a:rPr>
              <a:t>- POSTURA</a:t>
            </a:r>
          </a:p>
          <a:p>
            <a:pPr algn="just"/>
            <a:r>
              <a:rPr lang="it-IT" sz="2000" dirty="0">
                <a:solidFill>
                  <a:srgbClr val="000000"/>
                </a:solidFill>
                <a:latin typeface="Calibri" panose="020F0502020204030204" pitchFamily="34" charset="0"/>
                <a:cs typeface="Calibri" panose="020F0502020204030204" pitchFamily="34" charset="0"/>
              </a:rPr>
              <a:t>- ERGONOMIA e LAVORO</a:t>
            </a:r>
          </a:p>
          <a:p>
            <a:pPr algn="just"/>
            <a:r>
              <a:rPr lang="it-IT" sz="2000" dirty="0">
                <a:solidFill>
                  <a:srgbClr val="000000"/>
                </a:solidFill>
                <a:latin typeface="Calibri" panose="020F0502020204030204" pitchFamily="34" charset="0"/>
                <a:cs typeface="Calibri" panose="020F0502020204030204" pitchFamily="34" charset="0"/>
              </a:rPr>
              <a:t>- RESPIRO </a:t>
            </a:r>
          </a:p>
          <a:p>
            <a:pPr algn="just"/>
            <a:r>
              <a:rPr lang="it-IT" sz="2000" dirty="0">
                <a:solidFill>
                  <a:srgbClr val="000000"/>
                </a:solidFill>
                <a:latin typeface="Calibri" panose="020F0502020204030204" pitchFamily="34" charset="0"/>
                <a:cs typeface="Calibri" panose="020F0502020204030204" pitchFamily="34" charset="0"/>
              </a:rPr>
              <a:t>- OUTDOOR EDUCATION</a:t>
            </a:r>
          </a:p>
          <a:p>
            <a:pPr algn="just"/>
            <a:r>
              <a:rPr lang="it-IT" sz="2000" dirty="0">
                <a:solidFill>
                  <a:srgbClr val="000000"/>
                </a:solidFill>
                <a:latin typeface="Calibri" panose="020F0502020204030204" pitchFamily="34" charset="0"/>
                <a:cs typeface="Calibri" panose="020F0502020204030204" pitchFamily="34" charset="0"/>
              </a:rPr>
              <a:t>- ATTIVITA’ FISICA e LIVELLO COGNITIVO</a:t>
            </a:r>
          </a:p>
          <a:p>
            <a:pPr algn="just"/>
            <a:r>
              <a:rPr lang="it-IT" sz="2000" dirty="0">
                <a:solidFill>
                  <a:srgbClr val="000000"/>
                </a:solidFill>
                <a:latin typeface="Calibri" panose="020F0502020204030204" pitchFamily="34" charset="0"/>
                <a:cs typeface="Calibri" panose="020F0502020204030204" pitchFamily="34" charset="0"/>
              </a:rPr>
              <a:t>- MOVIMENTO e BENESSERE PSICO-FISICO</a:t>
            </a:r>
          </a:p>
          <a:p>
            <a:pPr algn="just"/>
            <a:r>
              <a:rPr lang="it-IT" sz="2000" dirty="0">
                <a:solidFill>
                  <a:srgbClr val="000000"/>
                </a:solidFill>
                <a:latin typeface="Calibri" panose="020F0502020204030204" pitchFamily="34" charset="0"/>
                <a:cs typeface="Calibri" panose="020F0502020204030204" pitchFamily="34" charset="0"/>
              </a:rPr>
              <a:t>- MOVIMENTO e SISTEMA IMMUNITARIO</a:t>
            </a:r>
          </a:p>
          <a:p>
            <a:pPr algn="just"/>
            <a:r>
              <a:rPr lang="it-IT" sz="2000" dirty="0">
                <a:solidFill>
                  <a:srgbClr val="000000"/>
                </a:solidFill>
                <a:latin typeface="Calibri" panose="020F0502020204030204" pitchFamily="34" charset="0"/>
                <a:cs typeface="Calibri" panose="020F0502020204030204" pitchFamily="34" charset="0"/>
              </a:rPr>
              <a:t>- DINAMICHE DEL SONNO</a:t>
            </a:r>
          </a:p>
          <a:p>
            <a:pPr algn="just"/>
            <a:r>
              <a:rPr lang="it-IT" sz="2000" dirty="0">
                <a:solidFill>
                  <a:srgbClr val="000000"/>
                </a:solidFill>
                <a:latin typeface="Calibri" panose="020F0502020204030204" pitchFamily="34" charset="0"/>
                <a:cs typeface="Calibri" panose="020F0502020204030204" pitchFamily="34" charset="0"/>
              </a:rPr>
              <a:t>- NEUROSCIENZE</a:t>
            </a:r>
          </a:p>
          <a:p>
            <a:pPr algn="just"/>
            <a:r>
              <a:rPr lang="it-IT" sz="2000" dirty="0">
                <a:solidFill>
                  <a:srgbClr val="000000"/>
                </a:solidFill>
                <a:latin typeface="Calibri" panose="020F0502020204030204" pitchFamily="34" charset="0"/>
                <a:cs typeface="Calibri" panose="020F0502020204030204" pitchFamily="34" charset="0"/>
              </a:rPr>
              <a:t>- CONTATTO FISICO E ORMONI/NEUROTRASMETTITORI</a:t>
            </a:r>
          </a:p>
          <a:p>
            <a:pPr algn="just"/>
            <a:r>
              <a:rPr lang="it-IT" sz="2000" dirty="0">
                <a:solidFill>
                  <a:srgbClr val="000000"/>
                </a:solidFill>
                <a:latin typeface="Calibri" panose="020F0502020204030204" pitchFamily="34" charset="0"/>
                <a:cs typeface="Calibri" panose="020F0502020204030204" pitchFamily="34" charset="0"/>
              </a:rPr>
              <a:t>- CIBO E SECONDO CERVELLO</a:t>
            </a:r>
          </a:p>
          <a:p>
            <a:pPr algn="just"/>
            <a:endParaRPr lang="it-IT" sz="2083" dirty="0">
              <a:solidFill>
                <a:srgbClr val="000000"/>
              </a:solidFill>
              <a:latin typeface="Calibri" panose="020F0502020204030204" pitchFamily="34" charset="0"/>
              <a:cs typeface="Calibri" panose="020F0502020204030204" pitchFamily="34" charset="0"/>
            </a:endParaRPr>
          </a:p>
          <a:p>
            <a:pPr algn="just"/>
            <a:endParaRPr lang="it-IT" sz="2083" b="1" dirty="0">
              <a:latin typeface="Inter"/>
            </a:endParaRPr>
          </a:p>
        </p:txBody>
      </p:sp>
      <p:pic>
        <p:nvPicPr>
          <p:cNvPr id="3" name="Immagine 2" descr="Immagine che contiene freccia&#10;&#10;Descrizione generata automaticamente">
            <a:extLst>
              <a:ext uri="{FF2B5EF4-FFF2-40B4-BE49-F238E27FC236}">
                <a16:creationId xmlns:a16="http://schemas.microsoft.com/office/drawing/2014/main" id="{1DE740E0-B79B-999A-8F2D-A1A52D806019}"/>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4057562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5</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991944"/>
          </a:xfrm>
          <a:prstGeom prst="rect">
            <a:avLst/>
          </a:prstGeom>
          <a:noFill/>
        </p:spPr>
        <p:txBody>
          <a:bodyPr wrap="square" rtlCol="0">
            <a:spAutoFit/>
          </a:bodyPr>
          <a:lstStyle/>
          <a:p>
            <a:pPr algn="just"/>
            <a:r>
              <a:rPr lang="it-IT" sz="2678" b="1" dirty="0">
                <a:latin typeface="Inter"/>
              </a:rPr>
              <a:t>PUBMED</a:t>
            </a:r>
          </a:p>
          <a:p>
            <a:pPr algn="just"/>
            <a:endParaRPr lang="it-IT" sz="2083" b="1" dirty="0">
              <a:latin typeface="Inter"/>
            </a:endParaRPr>
          </a:p>
          <a:p>
            <a:pPr algn="just">
              <a:defRPr/>
            </a:pPr>
            <a:r>
              <a:rPr lang="it-IT" sz="2083" dirty="0" err="1">
                <a:solidFill>
                  <a:srgbClr val="000000"/>
                </a:solidFill>
                <a:latin typeface="Calibri" panose="020F0502020204030204" pitchFamily="34" charset="0"/>
                <a:cs typeface="Calibri" panose="020F0502020204030204" pitchFamily="34" charset="0"/>
              </a:rPr>
              <a:t>PubMed</a:t>
            </a:r>
            <a:r>
              <a:rPr lang="it-IT" sz="2083" dirty="0">
                <a:solidFill>
                  <a:srgbClr val="000000"/>
                </a:solidFill>
                <a:latin typeface="Calibri" panose="020F0502020204030204" pitchFamily="34" charset="0"/>
                <a:cs typeface="Calibri" panose="020F0502020204030204" pitchFamily="34" charset="0"/>
              </a:rPr>
              <a:t>, con a gennaio 2020 oltre 30 milioni di riferimenti bibliografici derivati da più di 5.300 periodici biomedici, consente l'accesso all'archivio bibliografico on-line del sistema MEDLARS, MEDLINE (</a:t>
            </a:r>
            <a:r>
              <a:rPr lang="it-IT" sz="2083" dirty="0" err="1">
                <a:solidFill>
                  <a:srgbClr val="000000"/>
                </a:solidFill>
                <a:latin typeface="Calibri" panose="020F0502020204030204" pitchFamily="34" charset="0"/>
                <a:cs typeface="Calibri" panose="020F0502020204030204" pitchFamily="34" charset="0"/>
              </a:rPr>
              <a:t>Medical</a:t>
            </a:r>
            <a:r>
              <a:rPr lang="it-IT" sz="2083" dirty="0">
                <a:solidFill>
                  <a:srgbClr val="000000"/>
                </a:solidFill>
                <a:latin typeface="Calibri" panose="020F0502020204030204" pitchFamily="34" charset="0"/>
                <a:cs typeface="Calibri" panose="020F0502020204030204" pitchFamily="34" charset="0"/>
              </a:rPr>
              <a:t> Literature Analysis and </a:t>
            </a:r>
            <a:r>
              <a:rPr lang="it-IT" sz="2083" dirty="0" err="1">
                <a:solidFill>
                  <a:srgbClr val="000000"/>
                </a:solidFill>
                <a:latin typeface="Calibri" panose="020F0502020204030204" pitchFamily="34" charset="0"/>
                <a:cs typeface="Calibri" panose="020F0502020204030204" pitchFamily="34" charset="0"/>
              </a:rPr>
              <a:t>Retrieval</a:t>
            </a:r>
            <a:r>
              <a:rPr lang="it-IT" sz="2083" dirty="0">
                <a:solidFill>
                  <a:srgbClr val="000000"/>
                </a:solidFill>
                <a:latin typeface="Calibri" panose="020F0502020204030204" pitchFamily="34" charset="0"/>
                <a:cs typeface="Calibri" panose="020F0502020204030204" pitchFamily="34" charset="0"/>
              </a:rPr>
              <a:t> System).</a:t>
            </a:r>
          </a:p>
          <a:p>
            <a:pPr algn="just">
              <a:defRPr/>
            </a:pPr>
            <a:r>
              <a:rPr lang="it-IT" sz="2083" dirty="0">
                <a:solidFill>
                  <a:srgbClr val="000000"/>
                </a:solidFill>
                <a:latin typeface="Calibri" panose="020F0502020204030204" pitchFamily="34" charset="0"/>
                <a:cs typeface="Calibri" panose="020F0502020204030204" pitchFamily="34" charset="0"/>
              </a:rPr>
              <a:t>Oltre che con </a:t>
            </a:r>
            <a:r>
              <a:rPr lang="it-IT" sz="2083" dirty="0" err="1">
                <a:solidFill>
                  <a:srgbClr val="000000"/>
                </a:solidFill>
                <a:latin typeface="Calibri" panose="020F0502020204030204" pitchFamily="34" charset="0"/>
                <a:cs typeface="Calibri" panose="020F0502020204030204" pitchFamily="34" charset="0"/>
              </a:rPr>
              <a:t>Medline</a:t>
            </a:r>
            <a:r>
              <a:rPr lang="it-IT" sz="2083" dirty="0">
                <a:solidFill>
                  <a:srgbClr val="000000"/>
                </a:solidFill>
                <a:latin typeface="Calibri" panose="020F0502020204030204" pitchFamily="34" charset="0"/>
                <a:cs typeface="Calibri" panose="020F0502020204030204" pitchFamily="34" charset="0"/>
              </a:rPr>
              <a:t>, permette l'accesso alle informazioni di altre banche dati tra cui quelle indicizzate dall'Index Medicus, la corrispondente versione a stampa la cui pubblicazione è stata interrotta nel 2004 a causa dell'avvento degli strumenti informatici. Tra gli riferimenti provenienti da altri database bibliografici secondari specializzati, figurano l'Index to </a:t>
            </a:r>
            <a:r>
              <a:rPr lang="it-IT" sz="2083" dirty="0" err="1">
                <a:solidFill>
                  <a:srgbClr val="000000"/>
                </a:solidFill>
                <a:latin typeface="Calibri" panose="020F0502020204030204" pitchFamily="34" charset="0"/>
                <a:cs typeface="Calibri" panose="020F0502020204030204" pitchFamily="34" charset="0"/>
              </a:rPr>
              <a:t>Dental</a:t>
            </a:r>
            <a:r>
              <a:rPr lang="it-IT" sz="2083" dirty="0">
                <a:solidFill>
                  <a:srgbClr val="000000"/>
                </a:solidFill>
                <a:latin typeface="Calibri" panose="020F0502020204030204" pitchFamily="34" charset="0"/>
                <a:cs typeface="Calibri" panose="020F0502020204030204" pitchFamily="34" charset="0"/>
              </a:rPr>
              <a:t> Literature, l'International Nursing Index, l'Hospital Literature Index e altre fonti d'informazione su specifici settori.</a:t>
            </a:r>
          </a:p>
        </p:txBody>
      </p:sp>
      <p:pic>
        <p:nvPicPr>
          <p:cNvPr id="3" name="Immagine 2" descr="Immagine che contiene freccia&#10;&#10;Descrizione generata automaticamente">
            <a:extLst>
              <a:ext uri="{FF2B5EF4-FFF2-40B4-BE49-F238E27FC236}">
                <a16:creationId xmlns:a16="http://schemas.microsoft.com/office/drawing/2014/main" id="{1DE740E0-B79B-999A-8F2D-A1A52D806019}"/>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292361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6</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3938771"/>
          </a:xfrm>
          <a:prstGeom prst="rect">
            <a:avLst/>
          </a:prstGeom>
          <a:noFill/>
        </p:spPr>
        <p:txBody>
          <a:bodyPr wrap="square" rtlCol="0">
            <a:spAutoFit/>
          </a:bodyPr>
          <a:lstStyle/>
          <a:p>
            <a:pPr algn="just">
              <a:defRPr/>
            </a:pPr>
            <a:r>
              <a:rPr lang="it-IT" sz="2083" dirty="0">
                <a:solidFill>
                  <a:srgbClr val="000000"/>
                </a:solidFill>
                <a:latin typeface="Calibri" panose="020F0502020204030204" pitchFamily="34" charset="0"/>
                <a:cs typeface="Calibri" panose="020F0502020204030204" pitchFamily="34" charset="0"/>
              </a:rPr>
              <a:t>Sviluppato e a cura del National Center for </a:t>
            </a:r>
            <a:r>
              <a:rPr lang="it-IT" sz="2083" dirty="0" err="1">
                <a:solidFill>
                  <a:srgbClr val="000000"/>
                </a:solidFill>
                <a:latin typeface="Calibri" panose="020F0502020204030204" pitchFamily="34" charset="0"/>
                <a:cs typeface="Calibri" panose="020F0502020204030204" pitchFamily="34" charset="0"/>
              </a:rPr>
              <a:t>Biotechnology</a:t>
            </a:r>
            <a:r>
              <a:rPr lang="it-IT" sz="2083" dirty="0">
                <a:solidFill>
                  <a:srgbClr val="000000"/>
                </a:solidFill>
                <a:latin typeface="Calibri" panose="020F0502020204030204" pitchFamily="34" charset="0"/>
                <a:cs typeface="Calibri" panose="020F0502020204030204" pitchFamily="34" charset="0"/>
              </a:rPr>
              <a:t> Information (NCBI) presso la National Library of Medicine (NLM) dei National Institutes of Health (NIH) degli Stati Uniti, la banca dati viene comunemente interrogata attraverso </a:t>
            </a:r>
            <a:r>
              <a:rPr lang="it-IT" sz="2083" dirty="0" err="1">
                <a:solidFill>
                  <a:srgbClr val="000000"/>
                </a:solidFill>
                <a:latin typeface="Calibri" panose="020F0502020204030204" pitchFamily="34" charset="0"/>
                <a:cs typeface="Calibri" panose="020F0502020204030204" pitchFamily="34" charset="0"/>
              </a:rPr>
              <a:t>Entrez</a:t>
            </a:r>
            <a:r>
              <a:rPr lang="it-IT" sz="2083" dirty="0">
                <a:solidFill>
                  <a:srgbClr val="000000"/>
                </a:solidFill>
                <a:latin typeface="Calibri" panose="020F0502020204030204" pitchFamily="34" charset="0"/>
                <a:cs typeface="Calibri" panose="020F0502020204030204" pitchFamily="34" charset="0"/>
              </a:rPr>
              <a:t>, il motore di ricerca messo a punto dall'NCBI per l'individuazione di informazioni biologiche, chimiche e mediche. La lingua dell'interfaccia è solamente l'inglese. La ricerca può essere fatta per range temporali predefiniti o liberamente scelti.</a:t>
            </a:r>
          </a:p>
          <a:p>
            <a:pPr algn="just">
              <a:defRPr/>
            </a:pPr>
            <a:r>
              <a:rPr lang="it-IT" sz="2083" dirty="0">
                <a:solidFill>
                  <a:srgbClr val="000000"/>
                </a:solidFill>
                <a:latin typeface="Calibri" panose="020F0502020204030204" pitchFamily="34" charset="0"/>
                <a:cs typeface="Calibri" panose="020F0502020204030204" pitchFamily="34" charset="0"/>
              </a:rPr>
              <a:t>Alla data del 27 novembre 2010, erano oltre 17 milioni gli articoli reperibili tramite abstract, gli articoli tipo review erano in totale oltre 1,5 milioni mentre gli articoli disponibili in free full text (testo integrale) erano oltre 3,1 milioni.</a:t>
            </a:r>
          </a:p>
        </p:txBody>
      </p:sp>
      <p:pic>
        <p:nvPicPr>
          <p:cNvPr id="3" name="Immagine 2" descr="Immagine che contiene freccia&#10;&#10;Descrizione generata automaticamente">
            <a:extLst>
              <a:ext uri="{FF2B5EF4-FFF2-40B4-BE49-F238E27FC236}">
                <a16:creationId xmlns:a16="http://schemas.microsoft.com/office/drawing/2014/main" id="{E4451F4F-5033-38D7-622D-4E85847D6216}"/>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3681711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7</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3068725"/>
          </a:xfrm>
          <a:prstGeom prst="rect">
            <a:avLst/>
          </a:prstGeom>
          <a:noFill/>
        </p:spPr>
        <p:txBody>
          <a:bodyPr wrap="square" rtlCol="0">
            <a:spAutoFit/>
          </a:bodyPr>
          <a:lstStyle/>
          <a:p>
            <a:pPr algn="just"/>
            <a:r>
              <a:rPr lang="it-IT" sz="2678" b="1" dirty="0">
                <a:latin typeface="Inter"/>
              </a:rPr>
              <a:t>PUBMED</a:t>
            </a:r>
          </a:p>
          <a:p>
            <a:pPr algn="just"/>
            <a:endParaRPr lang="it-IT" sz="2083" b="1" dirty="0">
              <a:latin typeface="Inter"/>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Creare una stringa di ricerca</a:t>
            </a: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Parole chiave (standard)</a:t>
            </a: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And / Or</a:t>
            </a: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Mesh Database</a:t>
            </a: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Tipologie di articolo</a:t>
            </a: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Google </a:t>
            </a:r>
            <a:r>
              <a:rPr lang="it-IT" altLang="it-IT" sz="2083" dirty="0" err="1">
                <a:solidFill>
                  <a:srgbClr val="000000"/>
                </a:solidFill>
                <a:latin typeface="Calibri" panose="020F0502020204030204" pitchFamily="34" charset="0"/>
                <a:cs typeface="Calibri" panose="020F0502020204030204" pitchFamily="34" charset="0"/>
              </a:rPr>
              <a:t>scholar</a:t>
            </a:r>
            <a:endParaRPr lang="it-IT" altLang="it-IT" sz="2083" dirty="0">
              <a:solidFill>
                <a:srgbClr val="000000"/>
              </a:solidFill>
              <a:latin typeface="Calibri" panose="020F0502020204030204" pitchFamily="34" charset="0"/>
              <a:cs typeface="Calibri" panose="020F0502020204030204" pitchFamily="34" charset="0"/>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Sfruttare gli abstract</a:t>
            </a:r>
          </a:p>
        </p:txBody>
      </p:sp>
      <p:pic>
        <p:nvPicPr>
          <p:cNvPr id="3" name="Immagine 2" descr="Immagine che contiene freccia&#10;&#10;Descrizione generata automaticamente">
            <a:extLst>
              <a:ext uri="{FF2B5EF4-FFF2-40B4-BE49-F238E27FC236}">
                <a16:creationId xmlns:a16="http://schemas.microsoft.com/office/drawing/2014/main" id="{960A18EF-5DA5-B5DF-9BC1-4A2014DC74A2}"/>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318675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8</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671407"/>
          </a:xfrm>
          <a:prstGeom prst="rect">
            <a:avLst/>
          </a:prstGeom>
          <a:noFill/>
        </p:spPr>
        <p:txBody>
          <a:bodyPr wrap="square" rtlCol="0">
            <a:spAutoFit/>
          </a:bodyPr>
          <a:lstStyle/>
          <a:p>
            <a:pPr algn="just"/>
            <a:r>
              <a:rPr lang="it-IT" sz="2678" b="1" dirty="0">
                <a:latin typeface="Inter"/>
              </a:rPr>
              <a:t>PUBMED, proviamoci insieme</a:t>
            </a:r>
          </a:p>
          <a:p>
            <a:pPr algn="just"/>
            <a:endParaRPr lang="it-IT" sz="2083" b="1" dirty="0">
              <a:latin typeface="Inter"/>
            </a:endParaRPr>
          </a:p>
          <a:p>
            <a:pPr algn="just"/>
            <a:r>
              <a:rPr lang="it-IT" sz="2083" dirty="0">
                <a:latin typeface="Calibri" panose="020F0502020204030204" pitchFamily="34" charset="0"/>
                <a:cs typeface="Calibri" panose="020F0502020204030204" pitchFamily="34" charset="0"/>
              </a:rPr>
              <a:t>PAROLE CHIAVE:</a:t>
            </a:r>
          </a:p>
          <a:p>
            <a:pPr marL="340065" indent="-340065" algn="just">
              <a:buFontTx/>
              <a:buChar char="-"/>
            </a:pPr>
            <a:r>
              <a:rPr lang="it-IT" sz="2083" dirty="0">
                <a:latin typeface="Calibri" panose="020F0502020204030204" pitchFamily="34" charset="0"/>
                <a:cs typeface="Calibri" panose="020F0502020204030204" pitchFamily="34" charset="0"/>
              </a:rPr>
              <a:t>Ricerca «pura»</a:t>
            </a:r>
          </a:p>
          <a:p>
            <a:pPr marL="340065" indent="-340065" algn="just">
              <a:buFontTx/>
              <a:buChar char="-"/>
            </a:pPr>
            <a:r>
              <a:rPr lang="it-IT" sz="2083" dirty="0">
                <a:latin typeface="Calibri" panose="020F0502020204030204" pitchFamily="34" charset="0"/>
                <a:cs typeface="Calibri" panose="020F0502020204030204" pitchFamily="34" charset="0"/>
              </a:rPr>
              <a:t>Presenti in…(filtro)</a:t>
            </a:r>
          </a:p>
          <a:p>
            <a:pPr marL="340065" indent="-340065" algn="just">
              <a:buFontTx/>
              <a:buChar char="-"/>
            </a:pPr>
            <a:r>
              <a:rPr lang="it-IT" sz="2083" dirty="0">
                <a:latin typeface="Calibri" panose="020F0502020204030204" pitchFamily="34" charset="0"/>
                <a:cs typeface="Calibri" panose="020F0502020204030204" pitchFamily="34" charset="0"/>
              </a:rPr>
              <a:t>Presenti anche in articoli recenti</a:t>
            </a:r>
          </a:p>
          <a:p>
            <a:pPr marL="340065" indent="-340065" algn="just">
              <a:buFontTx/>
              <a:buChar char="-"/>
            </a:pPr>
            <a:r>
              <a:rPr lang="it-IT" sz="2083" dirty="0">
                <a:latin typeface="Calibri" panose="020F0502020204030204" pitchFamily="34" charset="0"/>
                <a:cs typeface="Calibri" panose="020F0502020204030204" pitchFamily="34" charset="0"/>
              </a:rPr>
              <a:t>Utile per argomenti molto nuovi e innovativi</a:t>
            </a:r>
          </a:p>
          <a:p>
            <a:pPr marL="340065" indent="-340065" algn="just">
              <a:buFontTx/>
              <a:buChar char="-"/>
            </a:pPr>
            <a:endParaRPr lang="it-IT" sz="2083" dirty="0">
              <a:latin typeface="Calibri" panose="020F0502020204030204" pitchFamily="34" charset="0"/>
              <a:cs typeface="Calibri" panose="020F0502020204030204" pitchFamily="34" charset="0"/>
            </a:endParaRPr>
          </a:p>
          <a:p>
            <a:pPr algn="just"/>
            <a:r>
              <a:rPr lang="it-IT" sz="2083" dirty="0">
                <a:latin typeface="Calibri" panose="020F0502020204030204" pitchFamily="34" charset="0"/>
                <a:cs typeface="Calibri" panose="020F0502020204030204" pitchFamily="34" charset="0"/>
              </a:rPr>
              <a:t>MESH DATABASE</a:t>
            </a:r>
          </a:p>
          <a:p>
            <a:pPr marL="340065" indent="-340065" algn="just">
              <a:buFontTx/>
              <a:buChar char="-"/>
            </a:pPr>
            <a:r>
              <a:rPr lang="it-IT" sz="2083" dirty="0">
                <a:latin typeface="Calibri" panose="020F0502020204030204" pitchFamily="34" charset="0"/>
                <a:cs typeface="Calibri" panose="020F0502020204030204" pitchFamily="34" charset="0"/>
              </a:rPr>
              <a:t>Ricerca con grandi possibilità di organizzazione</a:t>
            </a:r>
          </a:p>
          <a:p>
            <a:pPr marL="340065" indent="-340065" algn="just">
              <a:buFontTx/>
              <a:buChar char="-"/>
            </a:pPr>
            <a:r>
              <a:rPr lang="it-IT" sz="2083" dirty="0">
                <a:latin typeface="Calibri" panose="020F0502020204030204" pitchFamily="34" charset="0"/>
                <a:cs typeface="Calibri" panose="020F0502020204030204" pitchFamily="34" charset="0"/>
              </a:rPr>
              <a:t>Utile per studiare e fare ricerca bibliografica</a:t>
            </a:r>
          </a:p>
          <a:p>
            <a:pPr marL="340065" indent="-340065" algn="just">
              <a:buFontTx/>
              <a:buChar char="-"/>
            </a:pPr>
            <a:r>
              <a:rPr lang="it-IT" sz="2083" dirty="0">
                <a:latin typeface="Calibri" panose="020F0502020204030204" pitchFamily="34" charset="0"/>
                <a:cs typeface="Calibri" panose="020F0502020204030204" pitchFamily="34" charset="0"/>
              </a:rPr>
              <a:t>Taglia fuori le ultime novità</a:t>
            </a:r>
          </a:p>
          <a:p>
            <a:pPr marL="340065" indent="-340065" algn="just">
              <a:buFontTx/>
              <a:buChar char="-"/>
            </a:pPr>
            <a:r>
              <a:rPr lang="it-IT" sz="2083" dirty="0">
                <a:latin typeface="Calibri" panose="020F0502020204030204" pitchFamily="34" charset="0"/>
                <a:cs typeface="Calibri" panose="020F0502020204030204" pitchFamily="34" charset="0"/>
              </a:rPr>
              <a:t>Definizioni pronte all’uso</a:t>
            </a:r>
          </a:p>
          <a:p>
            <a:pPr marL="340065" indent="-340065" algn="just">
              <a:buFontTx/>
              <a:buChar char="-"/>
            </a:pPr>
            <a:endParaRPr lang="it-IT" sz="2083" dirty="0">
              <a:latin typeface="Calibri" panose="020F0502020204030204" pitchFamily="34" charset="0"/>
              <a:cs typeface="Calibri" panose="020F0502020204030204" pitchFamily="34" charset="0"/>
            </a:endParaRPr>
          </a:p>
        </p:txBody>
      </p:sp>
      <p:pic>
        <p:nvPicPr>
          <p:cNvPr id="3" name="Immagine 2" descr="Immagine che contiene freccia&#10;&#10;Descrizione generata automaticamente">
            <a:extLst>
              <a:ext uri="{FF2B5EF4-FFF2-40B4-BE49-F238E27FC236}">
                <a16:creationId xmlns:a16="http://schemas.microsoft.com/office/drawing/2014/main" id="{6F3916A2-D755-5448-DB1D-F3F1FEF4AFA2}"/>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212980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9</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991944"/>
          </a:xfrm>
          <a:prstGeom prst="rect">
            <a:avLst/>
          </a:prstGeom>
          <a:noFill/>
        </p:spPr>
        <p:txBody>
          <a:bodyPr wrap="square" rtlCol="0">
            <a:spAutoFit/>
          </a:bodyPr>
          <a:lstStyle/>
          <a:p>
            <a:pPr algn="just"/>
            <a:r>
              <a:rPr lang="it-IT" sz="2678" b="1" dirty="0">
                <a:latin typeface="Inter"/>
              </a:rPr>
              <a:t>PUBMED</a:t>
            </a:r>
          </a:p>
          <a:p>
            <a:pPr algn="just"/>
            <a:r>
              <a:rPr lang="it-IT" sz="2083" b="1" dirty="0">
                <a:latin typeface="Inter"/>
              </a:rPr>
              <a:t>SCHEMA PRATICO</a:t>
            </a:r>
          </a:p>
          <a:p>
            <a:pPr algn="just"/>
            <a:endParaRPr lang="it-IT" sz="2083" b="1" dirty="0">
              <a:latin typeface="Inter"/>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Creare una stringa di ricerca</a:t>
            </a:r>
          </a:p>
          <a:p>
            <a:pPr defTabSz="340065">
              <a:defRPr/>
            </a:pPr>
            <a:r>
              <a:rPr lang="it-IT" altLang="it-IT" sz="2083" dirty="0">
                <a:solidFill>
                  <a:srgbClr val="000000"/>
                </a:solidFill>
                <a:latin typeface="Calibri" panose="020F0502020204030204" pitchFamily="34" charset="0"/>
                <a:cs typeface="Calibri" panose="020F0502020204030204" pitchFamily="34" charset="0"/>
              </a:rPr>
              <a:t>Ogni stringa di ricerca non ha un numero massimo di parole. Ogni parola funge da «filtro» nel senso che chiude ulteriormente la forbice degli articoli disponibili. La stringa di ricerca è estremamente importante perché può rappresentare la funzionalità o meno di una ricerca bibliografica.</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Parole chiave (standard)</a:t>
            </a:r>
          </a:p>
          <a:p>
            <a:pPr defTabSz="340065">
              <a:defRPr/>
            </a:pPr>
            <a:r>
              <a:rPr lang="it-IT" altLang="it-IT" sz="2083" dirty="0">
                <a:solidFill>
                  <a:srgbClr val="000000"/>
                </a:solidFill>
                <a:latin typeface="Calibri" panose="020F0502020204030204" pitchFamily="34" charset="0"/>
                <a:cs typeface="Calibri" panose="020F0502020204030204" pitchFamily="34" charset="0"/>
              </a:rPr>
              <a:t>Inserendo una parola chiave avrò come risultato TUTTI gli articoli in cui è presente la parola chiave in questione in: titolo, abstract, corpo dell’articolo. Posso inoltre filtrare per vedere gli articoli che presente la parole chiave SOLO in titolo, abstract, corpo dell’articolo.</a:t>
            </a:r>
          </a:p>
        </p:txBody>
      </p:sp>
      <p:pic>
        <p:nvPicPr>
          <p:cNvPr id="3" name="Immagine 2" descr="Immagine che contiene freccia&#10;&#10;Descrizione generata automaticamente">
            <a:extLst>
              <a:ext uri="{FF2B5EF4-FFF2-40B4-BE49-F238E27FC236}">
                <a16:creationId xmlns:a16="http://schemas.microsoft.com/office/drawing/2014/main" id="{D8B689F8-9A16-F10C-13BF-2B7DDAECC12B}"/>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788149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10</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6182526"/>
          </a:xfrm>
          <a:prstGeom prst="rect">
            <a:avLst/>
          </a:prstGeom>
          <a:noFill/>
        </p:spPr>
        <p:txBody>
          <a:bodyPr wrap="square" rtlCol="0">
            <a:spAutoFit/>
          </a:bodyPr>
          <a:lstStyle/>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And / Or</a:t>
            </a:r>
          </a:p>
          <a:p>
            <a:pPr defTabSz="340065">
              <a:defRPr/>
            </a:pPr>
            <a:r>
              <a:rPr lang="it-IT" altLang="it-IT" sz="2083" dirty="0">
                <a:solidFill>
                  <a:srgbClr val="000000"/>
                </a:solidFill>
                <a:latin typeface="Calibri" panose="020F0502020204030204" pitchFamily="34" charset="0"/>
                <a:cs typeface="Calibri" panose="020F0502020204030204" pitchFamily="34" charset="0"/>
              </a:rPr>
              <a:t>Le parole chiave possono essere inserite in serie. Se uso la modalità AND avrò tutti gli articoli in cui sono presenti entrambe le parole chiave. Se uso la modalità OR avrò tutti gli articoli in cui è presente una o l’altra parola.</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Mesh Database</a:t>
            </a:r>
          </a:p>
          <a:p>
            <a:pPr defTabSz="340065">
              <a:defRPr/>
            </a:pPr>
            <a:r>
              <a:rPr lang="it-IT" altLang="it-IT" sz="2083" dirty="0">
                <a:solidFill>
                  <a:srgbClr val="000000"/>
                </a:solidFill>
                <a:latin typeface="Calibri" panose="020F0502020204030204" pitchFamily="34" charset="0"/>
                <a:cs typeface="Calibri" panose="020F0502020204030204" pitchFamily="34" charset="0"/>
              </a:rPr>
              <a:t>Le parole del MESH DATABASE sono parole che al loro interno raggruppano molte parole «minori». Di conseguenza aumentano la possibilità di ricerca sfruttando una vasta gamma di parole simili a quella ricercata.</a:t>
            </a:r>
          </a:p>
          <a:p>
            <a:pPr defTabSz="340065">
              <a:defRPr/>
            </a:pPr>
            <a:r>
              <a:rPr lang="it-IT" altLang="it-IT" sz="2083" dirty="0">
                <a:solidFill>
                  <a:srgbClr val="000000"/>
                </a:solidFill>
                <a:latin typeface="Calibri" panose="020F0502020204030204" pitchFamily="34" charset="0"/>
                <a:cs typeface="Calibri" panose="020F0502020204030204" pitchFamily="34" charset="0"/>
              </a:rPr>
              <a:t>(https://it.wikipedia.org/wiki/</a:t>
            </a:r>
            <a:r>
              <a:rPr lang="it-IT" altLang="it-IT" sz="2083" dirty="0" err="1">
                <a:solidFill>
                  <a:srgbClr val="000000"/>
                </a:solidFill>
                <a:latin typeface="Calibri" panose="020F0502020204030204" pitchFamily="34" charset="0"/>
                <a:cs typeface="Calibri" panose="020F0502020204030204" pitchFamily="34" charset="0"/>
              </a:rPr>
              <a:t>Medical_Subject_Headings</a:t>
            </a:r>
            <a:r>
              <a:rPr lang="it-IT" altLang="it-IT" sz="2083" dirty="0">
                <a:solidFill>
                  <a:srgbClr val="000000"/>
                </a:solidFill>
                <a:latin typeface="Calibri" panose="020F0502020204030204" pitchFamily="34" charset="0"/>
                <a:cs typeface="Calibri" panose="020F0502020204030204" pitchFamily="34" charset="0"/>
              </a:rPr>
              <a:t>)</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Tipologie di articolo</a:t>
            </a:r>
          </a:p>
          <a:p>
            <a:pPr defTabSz="340065">
              <a:defRPr/>
            </a:pPr>
            <a:r>
              <a:rPr lang="it-IT" altLang="it-IT" sz="2083" dirty="0">
                <a:solidFill>
                  <a:srgbClr val="000000"/>
                </a:solidFill>
                <a:latin typeface="Calibri" panose="020F0502020204030204" pitchFamily="34" charset="0"/>
                <a:cs typeface="Calibri" panose="020F0502020204030204" pitchFamily="34" charset="0"/>
              </a:rPr>
              <a:t>Esistono diverse tipologie di articolo. Per i nostri fini sono particolarmente importanti le REVIEW (sono le revisioni: analizzano tutti gli articoli che parlano di un certo argomento). Difficili da interpretare invece le METANALISI in quanto fanno un ampio uso della statistica.</a:t>
            </a:r>
          </a:p>
        </p:txBody>
      </p:sp>
      <p:pic>
        <p:nvPicPr>
          <p:cNvPr id="3" name="Immagine 2" descr="Immagine che contiene freccia&#10;&#10;Descrizione generata automaticamente">
            <a:extLst>
              <a:ext uri="{FF2B5EF4-FFF2-40B4-BE49-F238E27FC236}">
                <a16:creationId xmlns:a16="http://schemas.microsoft.com/office/drawing/2014/main" id="{7B7BF23F-9314-F0BB-6C37-AA0A2EFBB7A0}"/>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92953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11</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3938771"/>
          </a:xfrm>
          <a:prstGeom prst="rect">
            <a:avLst/>
          </a:prstGeom>
          <a:noFill/>
        </p:spPr>
        <p:txBody>
          <a:bodyPr wrap="square" rtlCol="0">
            <a:spAutoFit/>
          </a:bodyPr>
          <a:lstStyle/>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Google </a:t>
            </a:r>
            <a:r>
              <a:rPr lang="it-IT" altLang="it-IT" sz="2083" dirty="0" err="1">
                <a:solidFill>
                  <a:srgbClr val="000000"/>
                </a:solidFill>
                <a:latin typeface="Calibri" panose="020F0502020204030204" pitchFamily="34" charset="0"/>
                <a:cs typeface="Calibri" panose="020F0502020204030204" pitchFamily="34" charset="0"/>
              </a:rPr>
              <a:t>scholar</a:t>
            </a:r>
            <a:endParaRPr lang="it-IT" altLang="it-IT" sz="2083" dirty="0">
              <a:solidFill>
                <a:srgbClr val="000000"/>
              </a:solidFill>
              <a:latin typeface="Calibri" panose="020F0502020204030204" pitchFamily="34" charset="0"/>
              <a:cs typeface="Calibri" panose="020F0502020204030204" pitchFamily="34" charset="0"/>
            </a:endParaRPr>
          </a:p>
          <a:p>
            <a:pPr defTabSz="340065">
              <a:defRPr/>
            </a:pPr>
            <a:r>
              <a:rPr lang="it-IT" altLang="it-IT" sz="2083" dirty="0" err="1">
                <a:solidFill>
                  <a:srgbClr val="000000"/>
                </a:solidFill>
                <a:latin typeface="Calibri" panose="020F0502020204030204" pitchFamily="34" charset="0"/>
                <a:cs typeface="Calibri" panose="020F0502020204030204" pitchFamily="34" charset="0"/>
              </a:rPr>
              <a:t>Scholar</a:t>
            </a:r>
            <a:r>
              <a:rPr lang="it-IT" altLang="it-IT" sz="2083" dirty="0">
                <a:solidFill>
                  <a:srgbClr val="000000"/>
                </a:solidFill>
                <a:latin typeface="Calibri" panose="020F0502020204030204" pitchFamily="34" charset="0"/>
                <a:cs typeface="Calibri" panose="020F0502020204030204" pitchFamily="34" charset="0"/>
              </a:rPr>
              <a:t> è un motore di ricerca supportato da </a:t>
            </a:r>
            <a:r>
              <a:rPr lang="it-IT" altLang="it-IT" sz="2083" dirty="0" err="1">
                <a:solidFill>
                  <a:srgbClr val="000000"/>
                </a:solidFill>
                <a:latin typeface="Calibri" panose="020F0502020204030204" pitchFamily="34" charset="0"/>
                <a:cs typeface="Calibri" panose="020F0502020204030204" pitchFamily="34" charset="0"/>
              </a:rPr>
              <a:t>google</a:t>
            </a:r>
            <a:r>
              <a:rPr lang="it-IT" altLang="it-IT" sz="2083" dirty="0">
                <a:solidFill>
                  <a:srgbClr val="000000"/>
                </a:solidFill>
                <a:latin typeface="Calibri" panose="020F0502020204030204" pitchFamily="34" charset="0"/>
                <a:cs typeface="Calibri" panose="020F0502020204030204" pitchFamily="34" charset="0"/>
              </a:rPr>
              <a:t> che ha la stessa funzione di </a:t>
            </a:r>
            <a:r>
              <a:rPr lang="it-IT" altLang="it-IT" sz="2083" dirty="0" err="1">
                <a:solidFill>
                  <a:srgbClr val="000000"/>
                </a:solidFill>
                <a:latin typeface="Calibri" panose="020F0502020204030204" pitchFamily="34" charset="0"/>
                <a:cs typeface="Calibri" panose="020F0502020204030204" pitchFamily="34" charset="0"/>
              </a:rPr>
              <a:t>Pubmed</a:t>
            </a:r>
            <a:r>
              <a:rPr lang="it-IT" altLang="it-IT" sz="2083" dirty="0">
                <a:solidFill>
                  <a:srgbClr val="000000"/>
                </a:solidFill>
                <a:latin typeface="Calibri" panose="020F0502020204030204" pitchFamily="34" charset="0"/>
                <a:cs typeface="Calibri" panose="020F0502020204030204" pitchFamily="34" charset="0"/>
              </a:rPr>
              <a:t>. Nel nostro caso è un valido strumento grazie al quale si possono reperire articoli che su </a:t>
            </a:r>
            <a:r>
              <a:rPr lang="it-IT" altLang="it-IT" sz="2083" dirty="0" err="1">
                <a:solidFill>
                  <a:srgbClr val="000000"/>
                </a:solidFill>
                <a:latin typeface="Calibri" panose="020F0502020204030204" pitchFamily="34" charset="0"/>
                <a:cs typeface="Calibri" panose="020F0502020204030204" pitchFamily="34" charset="0"/>
              </a:rPr>
              <a:t>Pubmed</a:t>
            </a:r>
            <a:r>
              <a:rPr lang="it-IT" altLang="it-IT" sz="2083" dirty="0">
                <a:solidFill>
                  <a:srgbClr val="000000"/>
                </a:solidFill>
                <a:latin typeface="Calibri" panose="020F0502020204030204" pitchFamily="34" charset="0"/>
                <a:cs typeface="Calibri" panose="020F0502020204030204" pitchFamily="34" charset="0"/>
              </a:rPr>
              <a:t> non sono di libero accesso.</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a:p>
            <a:pPr marL="340065" indent="-340065" defTabSz="340065">
              <a:buFont typeface="Arial" panose="020B0604020202020204" pitchFamily="34" charset="0"/>
              <a:buChar char="•"/>
              <a:defRPr/>
            </a:pPr>
            <a:r>
              <a:rPr lang="it-IT" altLang="it-IT" sz="2083" dirty="0">
                <a:solidFill>
                  <a:srgbClr val="000000"/>
                </a:solidFill>
                <a:latin typeface="Calibri" panose="020F0502020204030204" pitchFamily="34" charset="0"/>
                <a:cs typeface="Calibri" panose="020F0502020204030204" pitchFamily="34" charset="0"/>
              </a:rPr>
              <a:t>Sfruttare gli abstract</a:t>
            </a:r>
          </a:p>
          <a:p>
            <a:pPr defTabSz="340065">
              <a:defRPr/>
            </a:pPr>
            <a:r>
              <a:rPr lang="it-IT" altLang="it-IT" sz="2083" dirty="0">
                <a:solidFill>
                  <a:srgbClr val="000000"/>
                </a:solidFill>
                <a:latin typeface="Calibri" panose="020F0502020204030204" pitchFamily="34" charset="0"/>
                <a:cs typeface="Calibri" panose="020F0502020204030204" pitchFamily="34" charset="0"/>
              </a:rPr>
              <a:t>Grazie agli abstract posso avere un’idea di massima dell’argomento senza dover leggere tutto l’articolo.  Dipende dalla specificità con cui ho necessità di approfondire l’argomento ma spesso è un passaggio utile e funzionale per avere un colpo d’occhio sull’argomento in poche decine di minuti.</a:t>
            </a:r>
          </a:p>
        </p:txBody>
      </p:sp>
      <p:pic>
        <p:nvPicPr>
          <p:cNvPr id="3" name="Immagine 2" descr="Immagine che contiene freccia&#10;&#10;Descrizione generata automaticamente">
            <a:extLst>
              <a:ext uri="{FF2B5EF4-FFF2-40B4-BE49-F238E27FC236}">
                <a16:creationId xmlns:a16="http://schemas.microsoft.com/office/drawing/2014/main" id="{81646B55-691F-0AEA-33CD-3591B92C839B}"/>
              </a:ext>
            </a:extLst>
          </p:cNvPr>
          <p:cNvPicPr>
            <a:picLocks noChangeAspect="1"/>
          </p:cNvPicPr>
          <p:nvPr/>
        </p:nvPicPr>
        <p:blipFill>
          <a:blip r:embed="rId2"/>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3203928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12</a:t>
            </a:fld>
            <a:endParaRPr lang="it-IT" sz="2008" dirty="0">
              <a:solidFill>
                <a:prstClr val="white"/>
              </a:solidFill>
              <a:latin typeface="Calibri" panose="020F0502020204030204" pitchFamily="34" charset="0"/>
            </a:endParaRPr>
          </a:p>
        </p:txBody>
      </p:sp>
      <p:pic>
        <p:nvPicPr>
          <p:cNvPr id="3" name="Picture 2" descr="search pubmed mesh terms">
            <a:extLst>
              <a:ext uri="{FF2B5EF4-FFF2-40B4-BE49-F238E27FC236}">
                <a16:creationId xmlns:a16="http://schemas.microsoft.com/office/drawing/2014/main" id="{055BB045-26A6-DBDC-5457-8E260D2B6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5604" y="0"/>
            <a:ext cx="4427944" cy="6848868"/>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descr="Immagine che contiene freccia&#10;&#10;Descrizione generata automaticamente">
            <a:extLst>
              <a:ext uri="{FF2B5EF4-FFF2-40B4-BE49-F238E27FC236}">
                <a16:creationId xmlns:a16="http://schemas.microsoft.com/office/drawing/2014/main" id="{79BAF097-F148-6317-06A9-922F474ED787}"/>
              </a:ext>
            </a:extLst>
          </p:cNvPr>
          <p:cNvPicPr>
            <a:picLocks noChangeAspect="1"/>
          </p:cNvPicPr>
          <p:nvPr/>
        </p:nvPicPr>
        <p:blipFill>
          <a:blip r:embed="rId3"/>
          <a:stretch>
            <a:fillRect/>
          </a:stretch>
        </p:blipFill>
        <p:spPr>
          <a:xfrm>
            <a:off x="9963021" y="5182748"/>
            <a:ext cx="1924308" cy="1456947"/>
          </a:xfrm>
          <a:prstGeom prst="rect">
            <a:avLst/>
          </a:prstGeom>
        </p:spPr>
      </p:pic>
    </p:spTree>
    <p:extLst>
      <p:ext uri="{BB962C8B-B14F-4D97-AF65-F5344CB8AC3E}">
        <p14:creationId xmlns:p14="http://schemas.microsoft.com/office/powerpoint/2010/main" val="1160636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13</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724580"/>
          </a:xfrm>
          <a:prstGeom prst="rect">
            <a:avLst/>
          </a:prstGeom>
          <a:noFill/>
        </p:spPr>
        <p:txBody>
          <a:bodyPr wrap="square" rtlCol="0">
            <a:spAutoFit/>
          </a:bodyPr>
          <a:lstStyle/>
          <a:p>
            <a:pPr algn="just"/>
            <a:r>
              <a:rPr lang="it-IT" sz="2678" b="1" dirty="0">
                <a:latin typeface="Inter"/>
              </a:rPr>
              <a:t>LA POSTURA</a:t>
            </a:r>
          </a:p>
          <a:p>
            <a:pPr algn="l"/>
            <a:endParaRPr lang="it-IT" sz="2678" b="1" dirty="0">
              <a:latin typeface="Inter"/>
            </a:endParaRPr>
          </a:p>
          <a:p>
            <a:pPr algn="just"/>
            <a:r>
              <a:rPr lang="it-IT" sz="2083" dirty="0">
                <a:solidFill>
                  <a:srgbClr val="000000"/>
                </a:solidFill>
                <a:latin typeface="Calibri" panose="020F0502020204030204" pitchFamily="34" charset="0"/>
                <a:cs typeface="Calibri" panose="020F0502020204030204" pitchFamily="34" charset="0"/>
              </a:rPr>
              <a:t>‘’L’atteggiamento abituale di una persona, determinato dalla contrazione di gruppi di muscoli scheletrici che si oppongono alla gravità e dal modo con il quale l’individuo comunica con l’ambiente [...] . L’engramma motorio rappresenta l’insieme delle esperienze motorie memorizzate dall’individuo, ed è un condizionamento per la sua postura.’’</a:t>
            </a:r>
          </a:p>
          <a:p>
            <a:pPr algn="just"/>
            <a:r>
              <a:rPr lang="it-IT" sz="2083" dirty="0">
                <a:solidFill>
                  <a:srgbClr val="000000"/>
                </a:solidFill>
                <a:latin typeface="Calibri" panose="020F0502020204030204" pitchFamily="34" charset="0"/>
                <a:cs typeface="Calibri" panose="020F0502020204030204" pitchFamily="34" charset="0"/>
              </a:rPr>
              <a:t>                                                                                                      (Treccani)</a:t>
            </a:r>
          </a:p>
          <a:p>
            <a:pPr algn="just"/>
            <a:endParaRPr lang="it-IT" sz="2083" dirty="0">
              <a:solidFill>
                <a:srgbClr val="000000"/>
              </a:solidFill>
              <a:latin typeface="Calibri" panose="020F0502020204030204" pitchFamily="34" charset="0"/>
              <a:cs typeface="Calibri" panose="020F0502020204030204" pitchFamily="34" charset="0"/>
            </a:endParaRPr>
          </a:p>
          <a:p>
            <a:pPr algn="just"/>
            <a:r>
              <a:rPr lang="it-IT" sz="2083" dirty="0">
                <a:solidFill>
                  <a:srgbClr val="000000"/>
                </a:solidFill>
                <a:latin typeface="Calibri" panose="020F0502020204030204" pitchFamily="34" charset="0"/>
                <a:cs typeface="Calibri" panose="020F0502020204030204" pitchFamily="34" charset="0"/>
              </a:rPr>
              <a:t>La postura, dal punto di vista dell'anatomia umana, è la posizione del corpo nello spazio e la relazione tra i suoi segmenti corporei, può riferirsi allo stare fermi o in movimento, in stazione eretta, da seduti o in posizione distesa. Dal punto di vista psicologico e comunicativo è un elemento che può fornire una quantità significativa di informazioni con la comunicazione non verbale.</a:t>
            </a:r>
          </a:p>
          <a:p>
            <a:pPr algn="just"/>
            <a:r>
              <a:rPr lang="it-IT" sz="2083" dirty="0">
                <a:solidFill>
                  <a:srgbClr val="000000"/>
                </a:solidFill>
                <a:latin typeface="Calibri" panose="020F0502020204030204" pitchFamily="34" charset="0"/>
                <a:cs typeface="Calibri" panose="020F0502020204030204" pitchFamily="34" charset="0"/>
              </a:rPr>
              <a:t>                                                                                                     (Wikipedia)</a:t>
            </a:r>
          </a:p>
        </p:txBody>
      </p:sp>
    </p:spTree>
    <p:extLst>
      <p:ext uri="{BB962C8B-B14F-4D97-AF65-F5344CB8AC3E}">
        <p14:creationId xmlns:p14="http://schemas.microsoft.com/office/powerpoint/2010/main" val="552071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14</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083508"/>
          </a:xfrm>
          <a:prstGeom prst="rect">
            <a:avLst/>
          </a:prstGeom>
          <a:noFill/>
        </p:spPr>
        <p:txBody>
          <a:bodyPr wrap="square" rtlCol="0">
            <a:spAutoFit/>
          </a:bodyPr>
          <a:lstStyle/>
          <a:p>
            <a:pPr algn="just"/>
            <a:r>
              <a:rPr lang="it-IT" sz="2678" b="1" dirty="0">
                <a:latin typeface="Inter"/>
              </a:rPr>
              <a:t>L’INIZIO (e lo sviluppo) DELLA POSTURA</a:t>
            </a:r>
          </a:p>
          <a:p>
            <a:pPr algn="l"/>
            <a:endParaRPr lang="it-IT" sz="2678" b="1" dirty="0">
              <a:latin typeface="Inter"/>
            </a:endParaRPr>
          </a:p>
          <a:p>
            <a:pPr algn="just"/>
            <a:r>
              <a:rPr lang="it-IT" sz="2083" dirty="0">
                <a:solidFill>
                  <a:srgbClr val="000000"/>
                </a:solidFill>
                <a:latin typeface="Calibri" panose="020F0502020204030204" pitchFamily="34" charset="0"/>
                <a:cs typeface="Calibri" panose="020F0502020204030204" pitchFamily="34" charset="0"/>
              </a:rPr>
              <a:t>La postura che l’individuo presenta durante tutto l’arco della sua vita ha inizio dal parto. </a:t>
            </a:r>
          </a:p>
          <a:p>
            <a:pPr algn="just"/>
            <a:r>
              <a:rPr lang="it-IT" sz="2083" dirty="0">
                <a:solidFill>
                  <a:srgbClr val="000000"/>
                </a:solidFill>
                <a:latin typeface="Calibri" panose="020F0502020204030204" pitchFamily="34" charset="0"/>
                <a:cs typeface="Calibri" panose="020F0502020204030204" pitchFamily="34" charset="0"/>
              </a:rPr>
              <a:t>Con l’andare avanti dell’età può capitare di allontanarsi dalla postura iniziale a causa di:</a:t>
            </a:r>
          </a:p>
          <a:p>
            <a:pPr algn="just"/>
            <a:r>
              <a:rPr lang="it-IT" sz="2083" dirty="0">
                <a:solidFill>
                  <a:srgbClr val="000000"/>
                </a:solidFill>
                <a:latin typeface="Calibri" panose="020F0502020204030204" pitchFamily="34" charset="0"/>
                <a:cs typeface="Calibri" panose="020F0502020204030204" pitchFamily="34" charset="0"/>
              </a:rPr>
              <a:t>- traumi</a:t>
            </a:r>
          </a:p>
          <a:p>
            <a:pPr algn="just"/>
            <a:r>
              <a:rPr lang="it-IT" sz="2083" dirty="0">
                <a:solidFill>
                  <a:srgbClr val="000000"/>
                </a:solidFill>
                <a:latin typeface="Calibri" panose="020F0502020204030204" pitchFamily="34" charset="0"/>
                <a:cs typeface="Calibri" panose="020F0502020204030204" pitchFamily="34" charset="0"/>
              </a:rPr>
              <a:t>- stimoli motori dati al corpo</a:t>
            </a:r>
          </a:p>
          <a:p>
            <a:pPr algn="just"/>
            <a:r>
              <a:rPr lang="it-IT" sz="2083" dirty="0">
                <a:solidFill>
                  <a:srgbClr val="000000"/>
                </a:solidFill>
                <a:latin typeface="Calibri" panose="020F0502020204030204" pitchFamily="34" charset="0"/>
                <a:cs typeface="Calibri" panose="020F0502020204030204" pitchFamily="34" charset="0"/>
              </a:rPr>
              <a:t>- cattive abitudini posturali</a:t>
            </a:r>
          </a:p>
          <a:p>
            <a:pPr algn="just"/>
            <a:r>
              <a:rPr lang="it-IT" sz="2083" dirty="0">
                <a:solidFill>
                  <a:srgbClr val="000000"/>
                </a:solidFill>
                <a:latin typeface="Calibri" panose="020F0502020204030204" pitchFamily="34" charset="0"/>
                <a:cs typeface="Calibri" panose="020F0502020204030204" pitchFamily="34" charset="0"/>
              </a:rPr>
              <a:t>Come risultato abbiamo dei cambiamenti negli atteggiamenti posturali che possono essere più o meno disfunzionali.</a:t>
            </a:r>
          </a:p>
          <a:p>
            <a:pPr algn="just"/>
            <a:r>
              <a:rPr lang="it-IT" sz="2083" dirty="0">
                <a:solidFill>
                  <a:srgbClr val="000000"/>
                </a:solidFill>
                <a:latin typeface="Calibri" panose="020F0502020204030204" pitchFamily="34" charset="0"/>
                <a:cs typeface="Calibri" panose="020F0502020204030204" pitchFamily="34" charset="0"/>
              </a:rPr>
              <a:t>L’obiettivo nostro (sia nei confronti di noi stessi, sia nei confronti dei bambini delle nostre classi) è di cercare di mantenere adeguatamente stimolato il corpo al fine di allontanarlo il meno possibile dalla postura ‘’Iniziale’’.</a:t>
            </a:r>
            <a:endParaRPr lang="en-US" sz="2083" dirty="0">
              <a:solidFill>
                <a:srgbClr val="222222"/>
              </a:solidFill>
              <a:latin typeface="Arial" panose="020B0604020202020204" pitchFamily="34" charset="0"/>
            </a:endParaRPr>
          </a:p>
        </p:txBody>
      </p:sp>
    </p:spTree>
    <p:extLst>
      <p:ext uri="{BB962C8B-B14F-4D97-AF65-F5344CB8AC3E}">
        <p14:creationId xmlns:p14="http://schemas.microsoft.com/office/powerpoint/2010/main" val="1199134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15</a:t>
            </a:fld>
            <a:endParaRPr lang="it-IT" sz="2008" dirty="0">
              <a:solidFill>
                <a:prstClr val="white"/>
              </a:solidFill>
              <a:latin typeface="Calibri" panose="020F0502020204030204" pitchFamily="34" charset="0"/>
            </a:endParaRPr>
          </a:p>
        </p:txBody>
      </p:sp>
      <p:pic>
        <p:nvPicPr>
          <p:cNvPr id="1026" name="Picture 2">
            <a:extLst>
              <a:ext uri="{FF2B5EF4-FFF2-40B4-BE49-F238E27FC236}">
                <a16:creationId xmlns:a16="http://schemas.microsoft.com/office/drawing/2014/main" id="{A2FAA84C-2410-1C1C-5FF7-FC0D6D802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581" y="505132"/>
            <a:ext cx="3898490" cy="5847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97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16</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6686189"/>
          </a:xfrm>
          <a:prstGeom prst="rect">
            <a:avLst/>
          </a:prstGeom>
          <a:noFill/>
        </p:spPr>
        <p:txBody>
          <a:bodyPr wrap="square" rtlCol="0">
            <a:spAutoFit/>
          </a:bodyPr>
          <a:lstStyle/>
          <a:p>
            <a:pPr algn="just"/>
            <a:r>
              <a:rPr lang="it-IT" sz="2678" b="1" dirty="0">
                <a:latin typeface="Inter"/>
              </a:rPr>
              <a:t>LA TENSEGRITA’ (</a:t>
            </a:r>
            <a:r>
              <a:rPr lang="it-IT" sz="2678" b="1" dirty="0" err="1">
                <a:latin typeface="Inter"/>
              </a:rPr>
              <a:t>wikipedia</a:t>
            </a:r>
            <a:r>
              <a:rPr lang="it-IT" sz="2678" b="1" dirty="0">
                <a:latin typeface="Inter"/>
              </a:rPr>
              <a:t>)</a:t>
            </a:r>
          </a:p>
          <a:p>
            <a:pPr algn="l"/>
            <a:endParaRPr lang="it-IT" sz="2678" b="1" dirty="0">
              <a:latin typeface="Inter"/>
            </a:endParaRPr>
          </a:p>
          <a:p>
            <a:pPr algn="just"/>
            <a:r>
              <a:rPr lang="it-IT" sz="2083" dirty="0" err="1">
                <a:solidFill>
                  <a:srgbClr val="000000"/>
                </a:solidFill>
                <a:latin typeface="Calibri" panose="020F0502020204030204" pitchFamily="34" charset="0"/>
                <a:cs typeface="Calibri" panose="020F0502020204030204" pitchFamily="34" charset="0"/>
              </a:rPr>
              <a:t>Tensegrità</a:t>
            </a:r>
            <a:r>
              <a:rPr lang="it-IT" sz="2083" dirty="0">
                <a:solidFill>
                  <a:srgbClr val="000000"/>
                </a:solidFill>
                <a:latin typeface="Calibri" panose="020F0502020204030204" pitchFamily="34" charset="0"/>
                <a:cs typeface="Calibri" panose="020F0502020204030204" pitchFamily="34" charset="0"/>
              </a:rPr>
              <a:t> è un termine coniato dall'ingegnere Richard Buckminster Fuller per indicare un insieme di «tensione» e «integrità» (o coesione). Si tratta di una proprietà attribuita agli oggetti i cui componenti usano trazione e compressione in modo combinato, al fine di fornire loro stabilità e resistenza. La paternità di questa struttura è attribuita, oltre che a Fuller in ambito architettonico, anche all'artista Kenneth </a:t>
            </a:r>
            <a:r>
              <a:rPr lang="it-IT" sz="2083" dirty="0" err="1">
                <a:solidFill>
                  <a:srgbClr val="000000"/>
                </a:solidFill>
                <a:latin typeface="Calibri" panose="020F0502020204030204" pitchFamily="34" charset="0"/>
                <a:cs typeface="Calibri" panose="020F0502020204030204" pitchFamily="34" charset="0"/>
              </a:rPr>
              <a:t>Snelson</a:t>
            </a:r>
            <a:r>
              <a:rPr lang="it-IT" sz="2083" dirty="0">
                <a:solidFill>
                  <a:srgbClr val="000000"/>
                </a:solidFill>
                <a:latin typeface="Calibri" panose="020F0502020204030204" pitchFamily="34" charset="0"/>
                <a:cs typeface="Calibri" panose="020F0502020204030204" pitchFamily="34" charset="0"/>
              </a:rPr>
              <a:t>, entrambi ideatori di costruzioni stabili le cui aste non si toccano, ma sono collegate tra loro solo da elementi di tensione, ad esempio corde.</a:t>
            </a:r>
          </a:p>
          <a:p>
            <a:pPr algn="just"/>
            <a:r>
              <a:rPr lang="it-IT" sz="2083" dirty="0">
                <a:solidFill>
                  <a:srgbClr val="000000"/>
                </a:solidFill>
                <a:latin typeface="Calibri" panose="020F0502020204030204" pitchFamily="34" charset="0"/>
                <a:cs typeface="Calibri" panose="020F0502020204030204" pitchFamily="34" charset="0"/>
              </a:rPr>
              <a:t>Anche nel mondo naturale, tuttavia, si possono riscontrare esempi di </a:t>
            </a:r>
            <a:r>
              <a:rPr lang="it-IT" sz="2083" dirty="0" err="1">
                <a:solidFill>
                  <a:srgbClr val="000000"/>
                </a:solidFill>
                <a:latin typeface="Calibri" panose="020F0502020204030204" pitchFamily="34" charset="0"/>
                <a:cs typeface="Calibri" panose="020F0502020204030204" pitchFamily="34" charset="0"/>
              </a:rPr>
              <a:t>tensegrità</a:t>
            </a:r>
            <a:r>
              <a:rPr lang="it-IT" sz="2083" dirty="0">
                <a:solidFill>
                  <a:srgbClr val="000000"/>
                </a:solidFill>
                <a:latin typeface="Calibri" panose="020F0502020204030204" pitchFamily="34" charset="0"/>
                <a:cs typeface="Calibri" panose="020F0502020204030204" pitchFamily="34" charset="0"/>
              </a:rPr>
              <a:t> negli animali, o in altre strutture biologiche, che devono gran parte della loro resistenza alla trazione e alla compressione delle loro parti costitutive, in particolare quando muscoli e ossa lavorano contemporaneamente per rafforzarsi a vicenda. Questo tipo di resistenza, riconosciuta persino a livello di cellule, potrebbe rivelarsi un nuovo modo di spiegare le forme biologiche dei sistemi viventi.</a:t>
            </a:r>
          </a:p>
          <a:p>
            <a:pPr algn="just"/>
            <a:r>
              <a:rPr lang="it-IT" sz="2083" dirty="0">
                <a:solidFill>
                  <a:srgbClr val="000000"/>
                </a:solidFill>
                <a:latin typeface="Calibri" panose="020F0502020204030204" pitchFamily="34" charset="0"/>
                <a:cs typeface="Calibri" panose="020F0502020204030204" pitchFamily="34" charset="0"/>
              </a:rPr>
              <a:t>L’ortopedico Stephen M. Levin ha coniato il termine </a:t>
            </a:r>
            <a:r>
              <a:rPr lang="it-IT" sz="2083" dirty="0" err="1">
                <a:solidFill>
                  <a:srgbClr val="000000"/>
                </a:solidFill>
                <a:latin typeface="Calibri" panose="020F0502020204030204" pitchFamily="34" charset="0"/>
                <a:cs typeface="Calibri" panose="020F0502020204030204" pitchFamily="34" charset="0"/>
              </a:rPr>
              <a:t>biotensegrità</a:t>
            </a:r>
            <a:r>
              <a:rPr lang="it-IT" sz="2083" dirty="0">
                <a:solidFill>
                  <a:srgbClr val="000000"/>
                </a:solidFill>
                <a:latin typeface="Calibri" panose="020F0502020204030204" pitchFamily="34" charset="0"/>
                <a:cs typeface="Calibri" panose="020F0502020204030204" pitchFamily="34" charset="0"/>
              </a:rPr>
              <a:t>.</a:t>
            </a:r>
          </a:p>
          <a:p>
            <a:pPr algn="just">
              <a:defRPr/>
            </a:pPr>
            <a:endParaRPr lang="en-US" sz="2083" dirty="0">
              <a:solidFill>
                <a:srgbClr val="222222"/>
              </a:solidFill>
              <a:latin typeface="Arial" panose="020B0604020202020204" pitchFamily="34" charset="0"/>
            </a:endParaRPr>
          </a:p>
        </p:txBody>
      </p:sp>
    </p:spTree>
    <p:extLst>
      <p:ext uri="{BB962C8B-B14F-4D97-AF65-F5344CB8AC3E}">
        <p14:creationId xmlns:p14="http://schemas.microsoft.com/office/powerpoint/2010/main" val="1038942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17</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04433"/>
          </a:xfrm>
          <a:prstGeom prst="rect">
            <a:avLst/>
          </a:prstGeom>
          <a:noFill/>
        </p:spPr>
        <p:txBody>
          <a:bodyPr wrap="square" rtlCol="0">
            <a:spAutoFit/>
          </a:bodyPr>
          <a:lstStyle/>
          <a:p>
            <a:pPr algn="just"/>
            <a:r>
              <a:rPr lang="it-IT" sz="2678" b="1" dirty="0">
                <a:latin typeface="Inter"/>
              </a:rPr>
              <a:t>STRUTTURE DI TENSEGRITA’</a:t>
            </a:r>
          </a:p>
        </p:txBody>
      </p:sp>
      <p:pic>
        <p:nvPicPr>
          <p:cNvPr id="1030" name="Picture 6" descr="Tensegrità | Meer">
            <a:extLst>
              <a:ext uri="{FF2B5EF4-FFF2-40B4-BE49-F238E27FC236}">
                <a16:creationId xmlns:a16="http://schemas.microsoft.com/office/drawing/2014/main" id="{4FC4E06D-9909-3C49-B288-929AB5F7A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595" y="1436212"/>
            <a:ext cx="3457339" cy="19361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Tensegrità, fra Ingegneria e Osteopatia – Enrico VIVIAN – Scuola di Corsa">
            <a:extLst>
              <a:ext uri="{FF2B5EF4-FFF2-40B4-BE49-F238E27FC236}">
                <a16:creationId xmlns:a16="http://schemas.microsoft.com/office/drawing/2014/main" id="{074F9366-C023-F80B-1168-69E571164E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7212"/>
          <a:stretch/>
        </p:blipFill>
        <p:spPr bwMode="auto">
          <a:xfrm>
            <a:off x="2175786" y="3848151"/>
            <a:ext cx="3806859" cy="24017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Postura e Tensegrità">
            <a:extLst>
              <a:ext uri="{FF2B5EF4-FFF2-40B4-BE49-F238E27FC236}">
                <a16:creationId xmlns:a16="http://schemas.microsoft.com/office/drawing/2014/main" id="{26AC1CC6-7E0F-EDF5-4A85-5D2EAE9C2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3375" y="3506038"/>
            <a:ext cx="2324509" cy="22733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Costruzione di tensegrità Modello 3D gratuito - .stl - Free3D">
            <a:extLst>
              <a:ext uri="{FF2B5EF4-FFF2-40B4-BE49-F238E27FC236}">
                <a16:creationId xmlns:a16="http://schemas.microsoft.com/office/drawing/2014/main" id="{3889DDAE-A2BD-CE73-8C34-3B049068F7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6717" y="4885783"/>
            <a:ext cx="2231684" cy="17871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8" name="Picture 14" descr="Tensegrità: strutture meccaniche che si autosostengono | Lega Nerd">
            <a:extLst>
              <a:ext uri="{FF2B5EF4-FFF2-40B4-BE49-F238E27FC236}">
                <a16:creationId xmlns:a16="http://schemas.microsoft.com/office/drawing/2014/main" id="{52B55145-F780-3F15-CFD0-82BEDF48A1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1099" y="1148404"/>
            <a:ext cx="3333831" cy="22185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49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18</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04433"/>
          </a:xfrm>
          <a:prstGeom prst="rect">
            <a:avLst/>
          </a:prstGeom>
          <a:noFill/>
        </p:spPr>
        <p:txBody>
          <a:bodyPr wrap="square" rtlCol="0">
            <a:spAutoFit/>
          </a:bodyPr>
          <a:lstStyle/>
          <a:p>
            <a:pPr algn="just"/>
            <a:r>
              <a:rPr lang="it-IT" sz="2678" b="1" dirty="0">
                <a:latin typeface="Inter"/>
              </a:rPr>
              <a:t>TENSEGRITA’ NEL CORPO UMANO</a:t>
            </a:r>
          </a:p>
        </p:txBody>
      </p:sp>
      <p:pic>
        <p:nvPicPr>
          <p:cNvPr id="2050" name="Picture 2" descr="Il concetto di tensegrità">
            <a:extLst>
              <a:ext uri="{FF2B5EF4-FFF2-40B4-BE49-F238E27FC236}">
                <a16:creationId xmlns:a16="http://schemas.microsoft.com/office/drawing/2014/main" id="{6A3F56D1-36B6-960E-C8B0-D9BAF2E78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3338" y="1154458"/>
            <a:ext cx="4105325" cy="51955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447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19</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442435"/>
          </a:xfrm>
          <a:prstGeom prst="rect">
            <a:avLst/>
          </a:prstGeom>
          <a:noFill/>
        </p:spPr>
        <p:txBody>
          <a:bodyPr wrap="square" rtlCol="0">
            <a:spAutoFit/>
          </a:bodyPr>
          <a:lstStyle/>
          <a:p>
            <a:pPr algn="just"/>
            <a:r>
              <a:rPr lang="it-IT" sz="2678" b="1" dirty="0">
                <a:latin typeface="Inter"/>
              </a:rPr>
              <a:t>LA MIOFASCIA</a:t>
            </a:r>
          </a:p>
          <a:p>
            <a:pPr algn="l"/>
            <a:endParaRPr lang="it-IT" sz="2678" b="1" dirty="0">
              <a:latin typeface="Inter"/>
            </a:endParaRPr>
          </a:p>
          <a:p>
            <a:r>
              <a:rPr lang="it-IT" sz="2083" dirty="0">
                <a:solidFill>
                  <a:srgbClr val="000000"/>
                </a:solidFill>
                <a:latin typeface="Calibri" panose="020F0502020204030204" pitchFamily="34" charset="0"/>
                <a:cs typeface="Calibri" panose="020F0502020204030204" pitchFamily="34" charset="0"/>
              </a:rPr>
              <a:t>Caricatela fino al punto di rottura e la struttura si romperà ma non necessariamente vicino a dove è applicato il carico. Per questo a volte le cause di molti infortuni sono da ricercare altrove e non solo nella sede di rottura. Se desiderate cambiare la relazione tra le ossa (elementi di compressione, spaziatori) cambiate l’equilibrio della tensione attraverso i tessuti molli e le ossa si ridisporranno.</a:t>
            </a:r>
          </a:p>
          <a:p>
            <a:pPr algn="just"/>
            <a:r>
              <a:rPr lang="it-IT" sz="2083" dirty="0">
                <a:solidFill>
                  <a:srgbClr val="000000"/>
                </a:solidFill>
                <a:latin typeface="Calibri" panose="020F0502020204030204" pitchFamily="34" charset="0"/>
                <a:cs typeface="Calibri" panose="020F0502020204030204" pitchFamily="34" charset="0"/>
              </a:rPr>
              <a:t>Questa è la forza della manipolazione dei tessuti molli.</a:t>
            </a:r>
          </a:p>
          <a:p>
            <a:r>
              <a:rPr lang="it-IT" sz="2083" dirty="0">
                <a:solidFill>
                  <a:srgbClr val="000000"/>
                </a:solidFill>
                <a:latin typeface="Calibri" panose="020F0502020204030204" pitchFamily="34" charset="0"/>
                <a:cs typeface="Calibri" panose="020F0502020204030204" pitchFamily="34" charset="0"/>
              </a:rPr>
              <a:t>Il corpo </a:t>
            </a:r>
            <a:r>
              <a:rPr lang="it-IT" sz="2083" dirty="0" err="1">
                <a:solidFill>
                  <a:srgbClr val="000000"/>
                </a:solidFill>
                <a:latin typeface="Calibri" panose="020F0502020204030204" pitchFamily="34" charset="0"/>
                <a:cs typeface="Calibri" panose="020F0502020204030204" pitchFamily="34" charset="0"/>
              </a:rPr>
              <a:t>quinidi</a:t>
            </a:r>
            <a:r>
              <a:rPr lang="it-IT" sz="2083" dirty="0">
                <a:solidFill>
                  <a:srgbClr val="000000"/>
                </a:solidFill>
                <a:latin typeface="Calibri" panose="020F0502020204030204" pitchFamily="34" charset="0"/>
                <a:cs typeface="Calibri" panose="020F0502020204030204" pitchFamily="34" charset="0"/>
              </a:rPr>
              <a:t> distribuisce lo sforzo, soprattutto quello a lungo termine, all’interno di se stesso nel tentativo di equilibrare le forze sui tessuti. E’ clinicamente provato che il rilascio di una parte del corpo porti a cambiamenti anche a distanza dal punto d’intervento. </a:t>
            </a:r>
            <a:endParaRPr lang="en-US" sz="2083" dirty="0">
              <a:solidFill>
                <a:srgbClr val="000000"/>
              </a:solidFill>
              <a:latin typeface="Calibri" panose="020F0502020204030204" pitchFamily="34" charset="0"/>
              <a:cs typeface="Calibri" panose="020F0502020204030204" pitchFamily="34" charset="0"/>
            </a:endParaRPr>
          </a:p>
        </p:txBody>
      </p:sp>
      <p:pic>
        <p:nvPicPr>
          <p:cNvPr id="5122" name="Picture 2" descr="Il sistema muscolo-scheletrico come struttura di tensegrità - Project  inVictus">
            <a:extLst>
              <a:ext uri="{FF2B5EF4-FFF2-40B4-BE49-F238E27FC236}">
                <a16:creationId xmlns:a16="http://schemas.microsoft.com/office/drawing/2014/main" id="{89685B2E-95C4-1E2B-1958-66164ECDA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2447" y="4941612"/>
            <a:ext cx="2596547" cy="19200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202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20</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84654EC2-3779-9204-A212-77D853CEE111}"/>
              </a:ext>
            </a:extLst>
          </p:cNvPr>
          <p:cNvSpPr txBox="1"/>
          <p:nvPr/>
        </p:nvSpPr>
        <p:spPr>
          <a:xfrm>
            <a:off x="2525306" y="473250"/>
            <a:ext cx="7934876" cy="6503127"/>
          </a:xfrm>
          <a:prstGeom prst="rect">
            <a:avLst/>
          </a:prstGeom>
          <a:noFill/>
        </p:spPr>
        <p:txBody>
          <a:bodyPr wrap="square" rtlCol="0">
            <a:spAutoFit/>
          </a:bodyPr>
          <a:lstStyle/>
          <a:p>
            <a:pPr algn="just" defTabSz="340065">
              <a:defRPr/>
            </a:pPr>
            <a:r>
              <a:rPr lang="it-IT" sz="2678" b="1" dirty="0">
                <a:solidFill>
                  <a:prstClr val="black"/>
                </a:solidFill>
                <a:latin typeface="Calibri" panose="020F0502020204030204" pitchFamily="34" charset="0"/>
                <a:cs typeface="Calibri" panose="020F0502020204030204" pitchFamily="34" charset="0"/>
              </a:rPr>
              <a:t>CATENE CINETICHE</a:t>
            </a:r>
          </a:p>
          <a:p>
            <a:pPr algn="just" defTabSz="340065">
              <a:defRPr/>
            </a:pPr>
            <a:r>
              <a:rPr lang="it-IT" sz="2083" dirty="0">
                <a:solidFill>
                  <a:prstClr val="black"/>
                </a:solidFill>
                <a:latin typeface="Calibri" panose="020F0502020204030204" pitchFamily="34" charset="0"/>
                <a:cs typeface="Calibri" panose="020F0502020204030204" pitchFamily="34" charset="0"/>
              </a:rPr>
              <a:t>«Per catena cinetica si intende un sistema di trasmissione della forza costituito da un insieme di segmenti rigidi (le ossa) collegati tra loro da snodi (le articolazioni). La catena cinetica muscolare è formata da un insieme di muscoli sinergici che interessano dei segmenti corporei contigui.»</a:t>
            </a:r>
          </a:p>
          <a:p>
            <a:pPr algn="just" defTabSz="340065">
              <a:defRPr/>
            </a:pPr>
            <a:endParaRPr lang="it-IT" sz="744" dirty="0">
              <a:solidFill>
                <a:prstClr val="black"/>
              </a:solidFill>
              <a:latin typeface="Calibri" panose="020F0502020204030204" pitchFamily="34" charset="0"/>
              <a:cs typeface="Calibri" panose="020F0502020204030204" pitchFamily="34" charset="0"/>
            </a:endParaRPr>
          </a:p>
          <a:p>
            <a:pPr algn="just" defTabSz="340065">
              <a:defRPr/>
            </a:pPr>
            <a:r>
              <a:rPr lang="it-IT" sz="2083" dirty="0">
                <a:solidFill>
                  <a:prstClr val="black"/>
                </a:solidFill>
                <a:latin typeface="Calibri" panose="020F0502020204030204" pitchFamily="34" charset="0"/>
                <a:cs typeface="Calibri" panose="020F0502020204030204" pitchFamily="34" charset="0"/>
              </a:rPr>
              <a:t>«Le catene muscolari sono strutture </a:t>
            </a:r>
            <a:r>
              <a:rPr lang="it-IT" sz="2083" dirty="0" err="1">
                <a:solidFill>
                  <a:prstClr val="black"/>
                </a:solidFill>
                <a:latin typeface="Calibri" panose="020F0502020204030204" pitchFamily="34" charset="0"/>
                <a:cs typeface="Calibri" panose="020F0502020204030204" pitchFamily="34" charset="0"/>
              </a:rPr>
              <a:t>miofasciali</a:t>
            </a:r>
            <a:r>
              <a:rPr lang="it-IT" sz="2083" dirty="0">
                <a:solidFill>
                  <a:prstClr val="black"/>
                </a:solidFill>
                <a:latin typeface="Calibri" panose="020F0502020204030204" pitchFamily="34" charset="0"/>
                <a:cs typeface="Calibri" panose="020F0502020204030204" pitchFamily="34" charset="0"/>
              </a:rPr>
              <a:t> costituite da anelli muscolari e tessuto connettivale collegati tra loro da una specifica finalità funzionale. Le catene muscolari o </a:t>
            </a:r>
            <a:r>
              <a:rPr lang="it-IT" sz="2083" dirty="0" err="1">
                <a:solidFill>
                  <a:prstClr val="black"/>
                </a:solidFill>
                <a:latin typeface="Calibri" panose="020F0502020204030204" pitchFamily="34" charset="0"/>
                <a:cs typeface="Calibri" panose="020F0502020204030204" pitchFamily="34" charset="0"/>
              </a:rPr>
              <a:t>miofasciali</a:t>
            </a:r>
            <a:r>
              <a:rPr lang="it-IT" sz="2083" dirty="0">
                <a:solidFill>
                  <a:prstClr val="black"/>
                </a:solidFill>
                <a:latin typeface="Calibri" panose="020F0502020204030204" pitchFamily="34" charset="0"/>
                <a:cs typeface="Calibri" panose="020F0502020204030204" pitchFamily="34" charset="0"/>
              </a:rPr>
              <a:t> sono fondamentali in quanto realizzano in modo concreto lo schema posturale elaborato dal sistema tonico posturale. Un buon equilibrio tra le varie catene muscolari corrisponde ad un buon equilibrio posturale.» (</a:t>
            </a:r>
            <a:r>
              <a:rPr lang="it-IT" sz="2083" dirty="0" err="1">
                <a:solidFill>
                  <a:prstClr val="black"/>
                </a:solidFill>
                <a:latin typeface="Calibri" panose="020F0502020204030204" pitchFamily="34" charset="0"/>
                <a:cs typeface="Calibri" panose="020F0502020204030204" pitchFamily="34" charset="0"/>
              </a:rPr>
              <a:t>Busquet</a:t>
            </a:r>
            <a:r>
              <a:rPr lang="it-IT" sz="2083" dirty="0">
                <a:solidFill>
                  <a:prstClr val="black"/>
                </a:solidFill>
                <a:latin typeface="Calibri" panose="020F0502020204030204" pitchFamily="34" charset="0"/>
                <a:cs typeface="Calibri" panose="020F0502020204030204" pitchFamily="34" charset="0"/>
              </a:rPr>
              <a:t>)</a:t>
            </a:r>
          </a:p>
          <a:p>
            <a:pPr algn="just" defTabSz="340065">
              <a:defRPr/>
            </a:pPr>
            <a:endParaRPr lang="it-IT" sz="744" dirty="0">
              <a:solidFill>
                <a:prstClr val="black"/>
              </a:solidFill>
              <a:latin typeface="Calibri" panose="020F0502020204030204" pitchFamily="34" charset="0"/>
              <a:cs typeface="Calibri" panose="020F0502020204030204" pitchFamily="34" charset="0"/>
            </a:endParaRPr>
          </a:p>
          <a:p>
            <a:pPr algn="just" defTabSz="340065" fontAlgn="base">
              <a:defRPr/>
            </a:pPr>
            <a:r>
              <a:rPr lang="it-IT" sz="2083" dirty="0">
                <a:solidFill>
                  <a:prstClr val="black"/>
                </a:solidFill>
                <a:latin typeface="Calibri" panose="020F0502020204030204" pitchFamily="34" charset="0"/>
                <a:cs typeface="Calibri" panose="020F0502020204030204" pitchFamily="34" charset="0"/>
              </a:rPr>
              <a:t>«Le catene </a:t>
            </a:r>
            <a:r>
              <a:rPr lang="it-IT" sz="2083" dirty="0" err="1">
                <a:solidFill>
                  <a:prstClr val="black"/>
                </a:solidFill>
                <a:latin typeface="Calibri" panose="020F0502020204030204" pitchFamily="34" charset="0"/>
                <a:cs typeface="Calibri" panose="020F0502020204030204" pitchFamily="34" charset="0"/>
              </a:rPr>
              <a:t>miofasciali</a:t>
            </a:r>
            <a:r>
              <a:rPr lang="it-IT" sz="2083" dirty="0">
                <a:solidFill>
                  <a:prstClr val="black"/>
                </a:solidFill>
                <a:latin typeface="Calibri" panose="020F0502020204030204" pitchFamily="34" charset="0"/>
                <a:cs typeface="Calibri" panose="020F0502020204030204" pitchFamily="34" charset="0"/>
              </a:rPr>
              <a:t> hanno il compito di collegare i muscoli attraverso sequenze neuro motorie permettendo movimenti globali.</a:t>
            </a:r>
          </a:p>
          <a:p>
            <a:pPr algn="just" defTabSz="340065" fontAlgn="base">
              <a:defRPr/>
            </a:pPr>
            <a:r>
              <a:rPr lang="it-IT" sz="2083" dirty="0">
                <a:solidFill>
                  <a:prstClr val="black"/>
                </a:solidFill>
                <a:latin typeface="Calibri" panose="020F0502020204030204" pitchFamily="34" charset="0"/>
                <a:cs typeface="Calibri" panose="020F0502020204030204" pitchFamily="34" charset="0"/>
              </a:rPr>
              <a:t>Inoltre, hanno il compito di informare costantemente il sistema nervoso riguardo all’orientamento dei segmenti corporei nello spazio, in termini di direzione e velocità.</a:t>
            </a:r>
          </a:p>
          <a:p>
            <a:pPr algn="just" defTabSz="340065" fontAlgn="base">
              <a:defRPr/>
            </a:pPr>
            <a:r>
              <a:rPr lang="it-IT" sz="2083" dirty="0">
                <a:solidFill>
                  <a:prstClr val="black"/>
                </a:solidFill>
                <a:latin typeface="Calibri" panose="020F0502020204030204" pitchFamily="34" charset="0"/>
                <a:cs typeface="Calibri" panose="020F0502020204030204" pitchFamily="34" charset="0"/>
              </a:rPr>
              <a:t>Ciò avviene grazie ad un sistema di stiramento-accorciamento.» (Myers)</a:t>
            </a:r>
          </a:p>
          <a:p>
            <a:pPr algn="just" defTabSz="340065">
              <a:defRPr/>
            </a:pPr>
            <a:endParaRPr lang="it-IT" sz="2083"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450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21</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84654EC2-3779-9204-A212-77D853CEE111}"/>
              </a:ext>
            </a:extLst>
          </p:cNvPr>
          <p:cNvSpPr txBox="1"/>
          <p:nvPr/>
        </p:nvSpPr>
        <p:spPr>
          <a:xfrm>
            <a:off x="2525306" y="473250"/>
            <a:ext cx="7934876" cy="1328633"/>
          </a:xfrm>
          <a:prstGeom prst="rect">
            <a:avLst/>
          </a:prstGeom>
          <a:noFill/>
        </p:spPr>
        <p:txBody>
          <a:bodyPr wrap="square" rtlCol="0">
            <a:spAutoFit/>
          </a:bodyPr>
          <a:lstStyle/>
          <a:p>
            <a:pPr algn="just" defTabSz="340065">
              <a:defRPr/>
            </a:pPr>
            <a:r>
              <a:rPr lang="it-IT" sz="2678" b="1" dirty="0">
                <a:solidFill>
                  <a:prstClr val="black"/>
                </a:solidFill>
                <a:latin typeface="Calibri" panose="020F0502020204030204" pitchFamily="34" charset="0"/>
                <a:cs typeface="Calibri" panose="020F0502020204030204" pitchFamily="34" charset="0"/>
              </a:rPr>
              <a:t>LE CATENE CINETICHE/ CATENE MUSCOLARI/ CATENE MIOFASCIALI</a:t>
            </a:r>
          </a:p>
          <a:p>
            <a:pPr algn="just" defTabSz="340065">
              <a:defRPr/>
            </a:pPr>
            <a:endParaRPr lang="it-IT" sz="2678" b="1" dirty="0">
              <a:solidFill>
                <a:prstClr val="black"/>
              </a:solidFill>
              <a:latin typeface="Calibri" panose="020F0502020204030204" pitchFamily="34" charset="0"/>
              <a:cs typeface="Calibri" panose="020F0502020204030204" pitchFamily="34" charset="0"/>
            </a:endParaRPr>
          </a:p>
        </p:txBody>
      </p:sp>
      <p:pic>
        <p:nvPicPr>
          <p:cNvPr id="11270" name="Picture 6" descr="Catene muscolari, importanza e classificazione | MARCO MONTORI">
            <a:extLst>
              <a:ext uri="{FF2B5EF4-FFF2-40B4-BE49-F238E27FC236}">
                <a16:creationId xmlns:a16="http://schemas.microsoft.com/office/drawing/2014/main" id="{59670CBE-B13A-9301-9DBA-BD7A64B76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443" y="1955381"/>
            <a:ext cx="7311421" cy="3678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731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22</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84654EC2-3779-9204-A212-77D853CEE111}"/>
              </a:ext>
            </a:extLst>
          </p:cNvPr>
          <p:cNvSpPr txBox="1"/>
          <p:nvPr/>
        </p:nvSpPr>
        <p:spPr>
          <a:xfrm>
            <a:off x="2525306" y="473250"/>
            <a:ext cx="7934876" cy="1328633"/>
          </a:xfrm>
          <a:prstGeom prst="rect">
            <a:avLst/>
          </a:prstGeom>
          <a:noFill/>
        </p:spPr>
        <p:txBody>
          <a:bodyPr wrap="square" rtlCol="0">
            <a:spAutoFit/>
          </a:bodyPr>
          <a:lstStyle/>
          <a:p>
            <a:pPr algn="just" defTabSz="340065">
              <a:defRPr/>
            </a:pPr>
            <a:r>
              <a:rPr lang="it-IT" sz="2678" b="1" dirty="0">
                <a:solidFill>
                  <a:prstClr val="black"/>
                </a:solidFill>
                <a:latin typeface="Calibri" panose="020F0502020204030204" pitchFamily="34" charset="0"/>
                <a:cs typeface="Calibri" panose="020F0502020204030204" pitchFamily="34" charset="0"/>
              </a:rPr>
              <a:t>LE CATENE CINETICHE/ CATENE MUSCOLARI/ CATENE MIOFASCIALI</a:t>
            </a:r>
          </a:p>
          <a:p>
            <a:pPr algn="just" defTabSz="340065">
              <a:defRPr/>
            </a:pPr>
            <a:endParaRPr lang="it-IT" sz="2678" b="1" dirty="0">
              <a:solidFill>
                <a:prstClr val="black"/>
              </a:solidFill>
              <a:latin typeface="Calibri" panose="020F0502020204030204" pitchFamily="34" charset="0"/>
              <a:cs typeface="Calibri" panose="020F0502020204030204" pitchFamily="34" charset="0"/>
            </a:endParaRPr>
          </a:p>
        </p:txBody>
      </p:sp>
      <p:pic>
        <p:nvPicPr>
          <p:cNvPr id="11272" name="Picture 8" descr="Le Catene Muscolari nel Pilates Reformer">
            <a:extLst>
              <a:ext uri="{FF2B5EF4-FFF2-40B4-BE49-F238E27FC236}">
                <a16:creationId xmlns:a16="http://schemas.microsoft.com/office/drawing/2014/main" id="{5629C18A-5EB6-6633-A288-33FAE3B39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372" y="2192850"/>
            <a:ext cx="6999853" cy="376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232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23</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84654EC2-3779-9204-A212-77D853CEE111}"/>
              </a:ext>
            </a:extLst>
          </p:cNvPr>
          <p:cNvSpPr txBox="1"/>
          <p:nvPr/>
        </p:nvSpPr>
        <p:spPr>
          <a:xfrm>
            <a:off x="2525306" y="473250"/>
            <a:ext cx="7934876" cy="1328633"/>
          </a:xfrm>
          <a:prstGeom prst="rect">
            <a:avLst/>
          </a:prstGeom>
          <a:noFill/>
        </p:spPr>
        <p:txBody>
          <a:bodyPr wrap="square" rtlCol="0">
            <a:spAutoFit/>
          </a:bodyPr>
          <a:lstStyle/>
          <a:p>
            <a:pPr algn="just" defTabSz="340065">
              <a:defRPr/>
            </a:pPr>
            <a:r>
              <a:rPr lang="it-IT" sz="2678" b="1" dirty="0">
                <a:solidFill>
                  <a:prstClr val="black"/>
                </a:solidFill>
                <a:latin typeface="Calibri" panose="020F0502020204030204" pitchFamily="34" charset="0"/>
                <a:cs typeface="Calibri" panose="020F0502020204030204" pitchFamily="34" charset="0"/>
              </a:rPr>
              <a:t>LE CATENE CINETICHE/ CATENE MUSCOLARI/ CATENE MIOFASCIALI</a:t>
            </a:r>
          </a:p>
          <a:p>
            <a:pPr algn="just" defTabSz="340065">
              <a:defRPr/>
            </a:pPr>
            <a:endParaRPr lang="it-IT" sz="2678" b="1" dirty="0">
              <a:solidFill>
                <a:prstClr val="black"/>
              </a:solidFill>
              <a:latin typeface="Calibri" panose="020F0502020204030204" pitchFamily="34" charset="0"/>
              <a:cs typeface="Calibri" panose="020F0502020204030204" pitchFamily="34" charset="0"/>
            </a:endParaRPr>
          </a:p>
        </p:txBody>
      </p:sp>
      <p:pic>
        <p:nvPicPr>
          <p:cNvPr id="11268" name="Picture 4" descr="Il diaframma: veramente serve solamente per respirare?">
            <a:extLst>
              <a:ext uri="{FF2B5EF4-FFF2-40B4-BE49-F238E27FC236}">
                <a16:creationId xmlns:a16="http://schemas.microsoft.com/office/drawing/2014/main" id="{85DB6A9F-1907-B1B8-683E-7EC9E9F77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443" y="1615314"/>
            <a:ext cx="7634318" cy="4638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747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24</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84654EC2-3779-9204-A212-77D853CEE111}"/>
              </a:ext>
            </a:extLst>
          </p:cNvPr>
          <p:cNvSpPr txBox="1"/>
          <p:nvPr/>
        </p:nvSpPr>
        <p:spPr>
          <a:xfrm>
            <a:off x="2525306" y="473250"/>
            <a:ext cx="7934876" cy="1328633"/>
          </a:xfrm>
          <a:prstGeom prst="rect">
            <a:avLst/>
          </a:prstGeom>
          <a:noFill/>
        </p:spPr>
        <p:txBody>
          <a:bodyPr wrap="square" rtlCol="0">
            <a:spAutoFit/>
          </a:bodyPr>
          <a:lstStyle/>
          <a:p>
            <a:pPr algn="just" defTabSz="340065">
              <a:defRPr/>
            </a:pPr>
            <a:r>
              <a:rPr lang="it-IT" sz="2678" b="1" dirty="0">
                <a:solidFill>
                  <a:prstClr val="black"/>
                </a:solidFill>
                <a:latin typeface="Calibri" panose="020F0502020204030204" pitchFamily="34" charset="0"/>
                <a:cs typeface="Calibri" panose="020F0502020204030204" pitchFamily="34" charset="0"/>
              </a:rPr>
              <a:t>LE CATENE CINETICHE/ CATENE MUSCOLARI/ CATENE MIOFASCIALI</a:t>
            </a:r>
          </a:p>
          <a:p>
            <a:pPr algn="just" defTabSz="340065">
              <a:defRPr/>
            </a:pPr>
            <a:endParaRPr lang="it-IT" sz="2678" b="1" dirty="0">
              <a:solidFill>
                <a:prstClr val="black"/>
              </a:solidFill>
              <a:latin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3EF906E7-EBCE-B8F1-DCBA-4130B388B9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797"/>
          <a:stretch/>
        </p:blipFill>
        <p:spPr bwMode="auto">
          <a:xfrm>
            <a:off x="1996545" y="1719334"/>
            <a:ext cx="8198911" cy="408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56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25</a:t>
            </a:fld>
            <a:endParaRPr lang="it-IT" sz="2008" dirty="0">
              <a:solidFill>
                <a:prstClr val="white"/>
              </a:solidFill>
              <a:latin typeface="Calibri" panose="020F0502020204030204" pitchFamily="34" charset="0"/>
            </a:endParaRPr>
          </a:p>
        </p:txBody>
      </p:sp>
      <p:pic>
        <p:nvPicPr>
          <p:cNvPr id="5122" name="Picture 2" descr="1 Aprile 2015 – Dott. Mario Bortolato Ortopedico">
            <a:extLst>
              <a:ext uri="{FF2B5EF4-FFF2-40B4-BE49-F238E27FC236}">
                <a16:creationId xmlns:a16="http://schemas.microsoft.com/office/drawing/2014/main" id="{D3D63855-1595-2EC9-DEA4-AC95A8268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575" y="1398050"/>
            <a:ext cx="6092851" cy="4061901"/>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3B178E7F-0A05-CA6F-1E30-B136D6B7D018}"/>
              </a:ext>
            </a:extLst>
          </p:cNvPr>
          <p:cNvSpPr txBox="1"/>
          <p:nvPr/>
        </p:nvSpPr>
        <p:spPr>
          <a:xfrm>
            <a:off x="2525306" y="473250"/>
            <a:ext cx="7934876" cy="824969"/>
          </a:xfrm>
          <a:prstGeom prst="rect">
            <a:avLst/>
          </a:prstGeom>
          <a:noFill/>
        </p:spPr>
        <p:txBody>
          <a:bodyPr wrap="square" rtlCol="0">
            <a:spAutoFit/>
          </a:bodyPr>
          <a:lstStyle/>
          <a:p>
            <a:pPr algn="just" defTabSz="340065">
              <a:defRPr/>
            </a:pPr>
            <a:r>
              <a:rPr lang="it-IT" sz="2678" b="1" i="1" dirty="0">
                <a:solidFill>
                  <a:prstClr val="black"/>
                </a:solidFill>
                <a:latin typeface="Calibri" panose="020F0502020204030204" pitchFamily="34" charset="0"/>
                <a:cs typeface="Calibri" panose="020F0502020204030204" pitchFamily="34" charset="0"/>
              </a:rPr>
              <a:t>FOCUS ON.. Buona o cattiva postura?</a:t>
            </a:r>
          </a:p>
          <a:p>
            <a:pPr algn="just" defTabSz="340065">
              <a:defRPr/>
            </a:pPr>
            <a:endParaRPr lang="it-IT" sz="2083" dirty="0">
              <a:solidFill>
                <a:prstClr val="black"/>
              </a:solidFill>
              <a:latin typeface="Calibri" panose="020F0502020204030204" pitchFamily="34" charset="0"/>
              <a:cs typeface="Calibri" panose="020F0502020204030204" pitchFamily="34" charset="0"/>
            </a:endParaRPr>
          </a:p>
        </p:txBody>
      </p:sp>
      <p:cxnSp>
        <p:nvCxnSpPr>
          <p:cNvPr id="7" name="Connettore diritto 6">
            <a:extLst>
              <a:ext uri="{FF2B5EF4-FFF2-40B4-BE49-F238E27FC236}">
                <a16:creationId xmlns:a16="http://schemas.microsoft.com/office/drawing/2014/main" id="{CD3980AF-F662-AD1A-5056-2190B1565F19}"/>
              </a:ext>
            </a:extLst>
          </p:cNvPr>
          <p:cNvCxnSpPr/>
          <p:nvPr/>
        </p:nvCxnSpPr>
        <p:spPr>
          <a:xfrm>
            <a:off x="4565702" y="1998095"/>
            <a:ext cx="963521" cy="34006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ttore diritto 7">
            <a:extLst>
              <a:ext uri="{FF2B5EF4-FFF2-40B4-BE49-F238E27FC236}">
                <a16:creationId xmlns:a16="http://schemas.microsoft.com/office/drawing/2014/main" id="{4FCF6C78-A77D-7980-2C3F-5094747B6152}"/>
              </a:ext>
            </a:extLst>
          </p:cNvPr>
          <p:cNvCxnSpPr>
            <a:cxnSpLocks/>
          </p:cNvCxnSpPr>
          <p:nvPr/>
        </p:nvCxnSpPr>
        <p:spPr>
          <a:xfrm flipV="1">
            <a:off x="4452347" y="2069968"/>
            <a:ext cx="988985" cy="26819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2110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26</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762971"/>
          </a:xfrm>
          <a:prstGeom prst="rect">
            <a:avLst/>
          </a:prstGeom>
          <a:noFill/>
        </p:spPr>
        <p:txBody>
          <a:bodyPr wrap="square" rtlCol="0">
            <a:spAutoFit/>
          </a:bodyPr>
          <a:lstStyle/>
          <a:p>
            <a:pPr algn="just"/>
            <a:r>
              <a:rPr lang="it-IT" sz="2678" b="1" dirty="0">
                <a:latin typeface="Inter"/>
              </a:rPr>
              <a:t>COME PRENDERSI CURA DELLA POSTURA?</a:t>
            </a:r>
          </a:p>
          <a:p>
            <a:pPr algn="l"/>
            <a:endParaRPr lang="it-IT" sz="2678" b="1" dirty="0">
              <a:latin typeface="Inter"/>
            </a:endParaRPr>
          </a:p>
          <a:p>
            <a:pPr algn="just"/>
            <a:r>
              <a:rPr lang="it-IT" sz="2083" dirty="0">
                <a:solidFill>
                  <a:srgbClr val="000000"/>
                </a:solidFill>
                <a:latin typeface="Calibri" panose="020F0502020204030204" pitchFamily="34" charset="0"/>
                <a:cs typeface="Calibri" panose="020F0502020204030204" pitchFamily="34" charset="0"/>
              </a:rPr>
              <a:t>La postura che l’individuo presenta durante tutto l’arco della sua vita ha inizio dal parto. </a:t>
            </a:r>
          </a:p>
          <a:p>
            <a:pPr algn="just"/>
            <a:r>
              <a:rPr lang="it-IT" sz="2083" dirty="0">
                <a:solidFill>
                  <a:srgbClr val="000000"/>
                </a:solidFill>
                <a:latin typeface="Calibri" panose="020F0502020204030204" pitchFamily="34" charset="0"/>
                <a:cs typeface="Calibri" panose="020F0502020204030204" pitchFamily="34" charset="0"/>
              </a:rPr>
              <a:t>Viste le variabili che creano la nostra postura diventa facile da capire come sia impossibile agire consciamente su di esse.</a:t>
            </a:r>
          </a:p>
          <a:p>
            <a:pPr algn="just"/>
            <a:endParaRPr lang="it-IT" sz="2083" dirty="0">
              <a:solidFill>
                <a:srgbClr val="000000"/>
              </a:solidFill>
              <a:latin typeface="Calibri" panose="020F0502020204030204" pitchFamily="34" charset="0"/>
              <a:cs typeface="Calibri" panose="020F0502020204030204" pitchFamily="34" charset="0"/>
            </a:endParaRPr>
          </a:p>
          <a:p>
            <a:pPr algn="just"/>
            <a:r>
              <a:rPr lang="it-IT" sz="2083" dirty="0">
                <a:solidFill>
                  <a:srgbClr val="000000"/>
                </a:solidFill>
                <a:latin typeface="Calibri" panose="020F0502020204030204" pitchFamily="34" charset="0"/>
                <a:cs typeface="Calibri" panose="020F0502020204030204" pitchFamily="34" charset="0"/>
              </a:rPr>
              <a:t>Il nostro obiettivo è di mantenere il corpo in movimento con una buona varietà e intensità di stimoli, sempre nel rispetto di ciò che lo mette a proprio agio. </a:t>
            </a:r>
          </a:p>
          <a:p>
            <a:pPr algn="just"/>
            <a:r>
              <a:rPr lang="it-IT" sz="2083" dirty="0">
                <a:solidFill>
                  <a:srgbClr val="000000"/>
                </a:solidFill>
                <a:latin typeface="Calibri" panose="020F0502020204030204" pitchFamily="34" charset="0"/>
                <a:cs typeface="Calibri" panose="020F0502020204030204" pitchFamily="34" charset="0"/>
              </a:rPr>
              <a:t>La ripetitività, il troppo o il troppo poco NON sono buone abitudini posturali. Il corpo, con il passare del tempo, reagisce con atteggiamenti posturali che possono diventare più o meno irreversibili e creare compensi </a:t>
            </a:r>
            <a:r>
              <a:rPr lang="it-IT" sz="2083" dirty="0" err="1">
                <a:solidFill>
                  <a:srgbClr val="000000"/>
                </a:solidFill>
                <a:latin typeface="Calibri" panose="020F0502020204030204" pitchFamily="34" charset="0"/>
                <a:cs typeface="Calibri" panose="020F0502020204030204" pitchFamily="34" charset="0"/>
              </a:rPr>
              <a:t>fastidisio</a:t>
            </a:r>
            <a:r>
              <a:rPr lang="it-IT" sz="2083" dirty="0">
                <a:solidFill>
                  <a:srgbClr val="000000"/>
                </a:solidFill>
                <a:latin typeface="Calibri" panose="020F0502020204030204" pitchFamily="34" charset="0"/>
                <a:cs typeface="Calibri" panose="020F0502020204030204" pitchFamily="34" charset="0"/>
              </a:rPr>
              <a:t> o problematici.</a:t>
            </a:r>
          </a:p>
        </p:txBody>
      </p:sp>
    </p:spTree>
    <p:extLst>
      <p:ext uri="{BB962C8B-B14F-4D97-AF65-F5344CB8AC3E}">
        <p14:creationId xmlns:p14="http://schemas.microsoft.com/office/powerpoint/2010/main" val="437370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27</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1328633"/>
          </a:xfrm>
          <a:prstGeom prst="rect">
            <a:avLst/>
          </a:prstGeom>
          <a:noFill/>
        </p:spPr>
        <p:txBody>
          <a:bodyPr wrap="square" rtlCol="0">
            <a:spAutoFit/>
          </a:bodyPr>
          <a:lstStyle/>
          <a:p>
            <a:pPr algn="just"/>
            <a:r>
              <a:rPr lang="it-IT" sz="2678" b="1" dirty="0">
                <a:latin typeface="Inter"/>
              </a:rPr>
              <a:t>A WILD MIND (persone in ambiente non antropizzato e persone in luogo chiuso)</a:t>
            </a:r>
          </a:p>
          <a:p>
            <a:pPr algn="l"/>
            <a:endParaRPr lang="it-IT" sz="2678" b="1" dirty="0">
              <a:latin typeface="Inter"/>
            </a:endParaRPr>
          </a:p>
        </p:txBody>
      </p:sp>
      <p:pic>
        <p:nvPicPr>
          <p:cNvPr id="14" name="Immagine 13" descr="Immagine che contiene schermata, testo, diagramma, linea&#10;&#10;Descrizione generata automaticamente">
            <a:extLst>
              <a:ext uri="{FF2B5EF4-FFF2-40B4-BE49-F238E27FC236}">
                <a16:creationId xmlns:a16="http://schemas.microsoft.com/office/drawing/2014/main" id="{E45CF858-BC29-79F2-039A-D8056E26179A}"/>
              </a:ext>
            </a:extLst>
          </p:cNvPr>
          <p:cNvPicPr>
            <a:picLocks noChangeAspect="1"/>
          </p:cNvPicPr>
          <p:nvPr/>
        </p:nvPicPr>
        <p:blipFill>
          <a:blip r:embed="rId2"/>
          <a:stretch>
            <a:fillRect/>
          </a:stretch>
        </p:blipFill>
        <p:spPr>
          <a:xfrm>
            <a:off x="2696443" y="1801883"/>
            <a:ext cx="7446391" cy="4194413"/>
          </a:xfrm>
          <a:prstGeom prst="rect">
            <a:avLst/>
          </a:prstGeom>
        </p:spPr>
      </p:pic>
    </p:spTree>
    <p:extLst>
      <p:ext uri="{BB962C8B-B14F-4D97-AF65-F5344CB8AC3E}">
        <p14:creationId xmlns:p14="http://schemas.microsoft.com/office/powerpoint/2010/main" val="2635466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28</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1328633"/>
          </a:xfrm>
          <a:prstGeom prst="rect">
            <a:avLst/>
          </a:prstGeom>
          <a:noFill/>
        </p:spPr>
        <p:txBody>
          <a:bodyPr wrap="square" rtlCol="0">
            <a:spAutoFit/>
          </a:bodyPr>
          <a:lstStyle/>
          <a:p>
            <a:pPr algn="just"/>
            <a:r>
              <a:rPr lang="it-IT" sz="2678" b="1" dirty="0">
                <a:latin typeface="Inter"/>
              </a:rPr>
              <a:t>A WILD MIND (persone in ambiente non antropizzato e persone in luogo chiuso)</a:t>
            </a:r>
          </a:p>
          <a:p>
            <a:pPr algn="l"/>
            <a:endParaRPr lang="it-IT" sz="2678" b="1" dirty="0">
              <a:latin typeface="Inter"/>
            </a:endParaRPr>
          </a:p>
        </p:txBody>
      </p:sp>
      <p:pic>
        <p:nvPicPr>
          <p:cNvPr id="16" name="Immagine 15" descr="Immagine che contiene testo, schermata, linea, diagramma&#10;&#10;Descrizione generata automaticamente">
            <a:extLst>
              <a:ext uri="{FF2B5EF4-FFF2-40B4-BE49-F238E27FC236}">
                <a16:creationId xmlns:a16="http://schemas.microsoft.com/office/drawing/2014/main" id="{BC5B8065-FF14-6F3E-F318-FC4512AA6468}"/>
              </a:ext>
            </a:extLst>
          </p:cNvPr>
          <p:cNvPicPr>
            <a:picLocks noChangeAspect="1"/>
          </p:cNvPicPr>
          <p:nvPr/>
        </p:nvPicPr>
        <p:blipFill>
          <a:blip r:embed="rId2"/>
          <a:stretch>
            <a:fillRect/>
          </a:stretch>
        </p:blipFill>
        <p:spPr>
          <a:xfrm>
            <a:off x="3237185" y="1678233"/>
            <a:ext cx="6652771" cy="4776690"/>
          </a:xfrm>
          <a:prstGeom prst="rect">
            <a:avLst/>
          </a:prstGeom>
        </p:spPr>
      </p:pic>
    </p:spTree>
    <p:extLst>
      <p:ext uri="{BB962C8B-B14F-4D97-AF65-F5344CB8AC3E}">
        <p14:creationId xmlns:p14="http://schemas.microsoft.com/office/powerpoint/2010/main" val="2091678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29</a:t>
            </a:fld>
            <a:endParaRPr lang="it-IT" sz="2008" dirty="0">
              <a:solidFill>
                <a:prstClr val="white"/>
              </a:solidFill>
              <a:latin typeface="Calibri" panose="020F0502020204030204" pitchFamily="34" charset="0"/>
            </a:endParaRPr>
          </a:p>
        </p:txBody>
      </p:sp>
      <p:pic>
        <p:nvPicPr>
          <p:cNvPr id="20" name="Immagine 19" descr="Immagine che contiene testo, schermata, linea, Diagramma&#10;&#10;Descrizione generata automaticamente">
            <a:extLst>
              <a:ext uri="{FF2B5EF4-FFF2-40B4-BE49-F238E27FC236}">
                <a16:creationId xmlns:a16="http://schemas.microsoft.com/office/drawing/2014/main" id="{5278B7D0-DB7C-19EE-8421-36877EFAF4FA}"/>
              </a:ext>
            </a:extLst>
          </p:cNvPr>
          <p:cNvPicPr>
            <a:picLocks noChangeAspect="1"/>
          </p:cNvPicPr>
          <p:nvPr/>
        </p:nvPicPr>
        <p:blipFill>
          <a:blip r:embed="rId2"/>
          <a:stretch>
            <a:fillRect/>
          </a:stretch>
        </p:blipFill>
        <p:spPr>
          <a:xfrm>
            <a:off x="2696443" y="47019"/>
            <a:ext cx="8595976" cy="3250353"/>
          </a:xfrm>
          <a:prstGeom prst="rect">
            <a:avLst/>
          </a:prstGeom>
        </p:spPr>
      </p:pic>
      <p:pic>
        <p:nvPicPr>
          <p:cNvPr id="22" name="Immagine 21" descr="Immagine che contiene testo, schermata, linea, Diagramma&#10;&#10;Descrizione generata automaticamente">
            <a:extLst>
              <a:ext uri="{FF2B5EF4-FFF2-40B4-BE49-F238E27FC236}">
                <a16:creationId xmlns:a16="http://schemas.microsoft.com/office/drawing/2014/main" id="{0C1D2421-245B-2B41-9956-A09575B44287}"/>
              </a:ext>
            </a:extLst>
          </p:cNvPr>
          <p:cNvPicPr>
            <a:picLocks noChangeAspect="1"/>
          </p:cNvPicPr>
          <p:nvPr/>
        </p:nvPicPr>
        <p:blipFill>
          <a:blip r:embed="rId3"/>
          <a:stretch>
            <a:fillRect/>
          </a:stretch>
        </p:blipFill>
        <p:spPr>
          <a:xfrm>
            <a:off x="2661739" y="3252793"/>
            <a:ext cx="8665384" cy="3202130"/>
          </a:xfrm>
          <a:prstGeom prst="rect">
            <a:avLst/>
          </a:prstGeom>
        </p:spPr>
      </p:pic>
    </p:spTree>
    <p:extLst>
      <p:ext uri="{BB962C8B-B14F-4D97-AF65-F5344CB8AC3E}">
        <p14:creationId xmlns:p14="http://schemas.microsoft.com/office/powerpoint/2010/main" val="1032948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30</a:t>
            </a:fld>
            <a:endParaRPr lang="it-IT" sz="2008" dirty="0">
              <a:solidFill>
                <a:prstClr val="white"/>
              </a:solidFill>
              <a:latin typeface="Calibri" panose="020F0502020204030204" pitchFamily="34" charset="0"/>
            </a:endParaRPr>
          </a:p>
        </p:txBody>
      </p:sp>
      <p:pic>
        <p:nvPicPr>
          <p:cNvPr id="3" name="Immagine 2" descr="Immagine che contiene testo, schermata, Carattere, documento&#10;&#10;Descrizione generata automaticamente">
            <a:extLst>
              <a:ext uri="{FF2B5EF4-FFF2-40B4-BE49-F238E27FC236}">
                <a16:creationId xmlns:a16="http://schemas.microsoft.com/office/drawing/2014/main" id="{6E72B328-855D-018E-AEF1-073FFBDECBD3}"/>
              </a:ext>
            </a:extLst>
          </p:cNvPr>
          <p:cNvPicPr>
            <a:picLocks noChangeAspect="1"/>
          </p:cNvPicPr>
          <p:nvPr/>
        </p:nvPicPr>
        <p:blipFill rotWithShape="1">
          <a:blip r:embed="rId2"/>
          <a:srcRect b="85622"/>
          <a:stretch/>
        </p:blipFill>
        <p:spPr>
          <a:xfrm>
            <a:off x="2696443" y="494522"/>
            <a:ext cx="8755991" cy="961053"/>
          </a:xfrm>
          <a:prstGeom prst="rect">
            <a:avLst/>
          </a:prstGeom>
        </p:spPr>
      </p:pic>
      <p:pic>
        <p:nvPicPr>
          <p:cNvPr id="4" name="Immagine 3" descr="Immagine che contiene testo, schermata, Carattere, documento&#10;&#10;Descrizione generata automaticamente">
            <a:extLst>
              <a:ext uri="{FF2B5EF4-FFF2-40B4-BE49-F238E27FC236}">
                <a16:creationId xmlns:a16="http://schemas.microsoft.com/office/drawing/2014/main" id="{23F2991D-BE52-B00E-DD93-E5C1205F19DC}"/>
              </a:ext>
            </a:extLst>
          </p:cNvPr>
          <p:cNvPicPr>
            <a:picLocks noChangeAspect="1"/>
          </p:cNvPicPr>
          <p:nvPr/>
        </p:nvPicPr>
        <p:blipFill rotWithShape="1">
          <a:blip r:embed="rId2"/>
          <a:srcRect t="37919"/>
          <a:stretch/>
        </p:blipFill>
        <p:spPr>
          <a:xfrm>
            <a:off x="2696443" y="1455575"/>
            <a:ext cx="8737928" cy="4141064"/>
          </a:xfrm>
          <a:prstGeom prst="rect">
            <a:avLst/>
          </a:prstGeom>
        </p:spPr>
      </p:pic>
    </p:spTree>
    <p:extLst>
      <p:ext uri="{BB962C8B-B14F-4D97-AF65-F5344CB8AC3E}">
        <p14:creationId xmlns:p14="http://schemas.microsoft.com/office/powerpoint/2010/main" val="4016584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31</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5404043"/>
          </a:xfrm>
          <a:prstGeom prst="rect">
            <a:avLst/>
          </a:prstGeom>
          <a:noFill/>
        </p:spPr>
        <p:txBody>
          <a:bodyPr wrap="square" rtlCol="0">
            <a:spAutoFit/>
          </a:bodyPr>
          <a:lstStyle/>
          <a:p>
            <a:pPr algn="just"/>
            <a:r>
              <a:rPr lang="it-IT" sz="2678" b="1" dirty="0">
                <a:latin typeface="Inter"/>
              </a:rPr>
              <a:t>MODELLO BIO - PSICO - SOCIALE</a:t>
            </a:r>
          </a:p>
          <a:p>
            <a:pPr algn="l"/>
            <a:endParaRPr lang="it-IT" sz="2678" b="1" dirty="0">
              <a:latin typeface="Inter"/>
            </a:endParaRPr>
          </a:p>
          <a:p>
            <a:pPr algn="just"/>
            <a:r>
              <a:rPr lang="it-IT" sz="2083" dirty="0">
                <a:solidFill>
                  <a:srgbClr val="000000"/>
                </a:solidFill>
                <a:latin typeface="Calibri" panose="020F0502020204030204" pitchFamily="34" charset="0"/>
                <a:cs typeface="Calibri" panose="020F0502020204030204" pitchFamily="34" charset="0"/>
              </a:rPr>
              <a:t>Il modello </a:t>
            </a:r>
            <a:r>
              <a:rPr lang="it-IT" sz="2083" dirty="0" err="1">
                <a:solidFill>
                  <a:srgbClr val="000000"/>
                </a:solidFill>
                <a:latin typeface="Calibri" panose="020F0502020204030204" pitchFamily="34" charset="0"/>
                <a:cs typeface="Calibri" panose="020F0502020204030204" pitchFamily="34" charset="0"/>
              </a:rPr>
              <a:t>biopsicosociale</a:t>
            </a:r>
            <a:r>
              <a:rPr lang="it-IT" sz="2083" dirty="0">
                <a:solidFill>
                  <a:srgbClr val="000000"/>
                </a:solidFill>
                <a:latin typeface="Calibri" panose="020F0502020204030204" pitchFamily="34" charset="0"/>
                <a:cs typeface="Calibri" panose="020F0502020204030204" pitchFamily="34" charset="0"/>
              </a:rPr>
              <a:t> è una strategia di approccio alla persona, che attribuisce il risultato della malattia, così come della salute, all'interazione intricata e variabile di fattori biologici (genetici, biochimici, ecc.), fattori psicologici (umore, personalità, comportamento ecc.) e fattori sociali (culturali, familiari, socioeconomici , ecc.). Il modello </a:t>
            </a:r>
            <a:r>
              <a:rPr lang="it-IT" sz="2083" dirty="0" err="1">
                <a:solidFill>
                  <a:srgbClr val="000000"/>
                </a:solidFill>
                <a:latin typeface="Calibri" panose="020F0502020204030204" pitchFamily="34" charset="0"/>
                <a:cs typeface="Calibri" panose="020F0502020204030204" pitchFamily="34" charset="0"/>
              </a:rPr>
              <a:t>biopsicosociale</a:t>
            </a:r>
            <a:r>
              <a:rPr lang="it-IT" sz="2083" dirty="0">
                <a:solidFill>
                  <a:srgbClr val="000000"/>
                </a:solidFill>
                <a:latin typeface="Calibri" panose="020F0502020204030204" pitchFamily="34" charset="0"/>
                <a:cs typeface="Calibri" panose="020F0502020204030204" pitchFamily="34" charset="0"/>
              </a:rPr>
              <a:t> si contrappone al modello biomedico, che attribuisce la malattia principalmente a fattori biologici, come virus, geni o anomalie somatiche, che il medico deve identificare e correggere. Il modello </a:t>
            </a:r>
            <a:r>
              <a:rPr lang="it-IT" sz="2083" dirty="0" err="1">
                <a:solidFill>
                  <a:srgbClr val="000000"/>
                </a:solidFill>
                <a:latin typeface="Calibri" panose="020F0502020204030204" pitchFamily="34" charset="0"/>
                <a:cs typeface="Calibri" panose="020F0502020204030204" pitchFamily="34" charset="0"/>
              </a:rPr>
              <a:t>biopsicosociale</a:t>
            </a:r>
            <a:r>
              <a:rPr lang="it-IT" sz="2083" dirty="0">
                <a:solidFill>
                  <a:srgbClr val="000000"/>
                </a:solidFill>
                <a:latin typeface="Calibri" panose="020F0502020204030204" pitchFamily="34" charset="0"/>
                <a:cs typeface="Calibri" panose="020F0502020204030204" pitchFamily="34" charset="0"/>
              </a:rPr>
              <a:t> trova applicazione a discipline che vanno dalla medicina alla psicologia alla sociologia; la sua accettazione e prevalenza variano tra discipline e culture.</a:t>
            </a:r>
          </a:p>
          <a:p>
            <a:pPr algn="just"/>
            <a:r>
              <a:rPr lang="it-IT" sz="2083" dirty="0">
                <a:solidFill>
                  <a:srgbClr val="000000"/>
                </a:solidFill>
                <a:latin typeface="Calibri" panose="020F0502020204030204" pitchFamily="34" charset="0"/>
                <a:cs typeface="Calibri" panose="020F0502020204030204" pitchFamily="34" charset="0"/>
              </a:rPr>
              <a:t>Tra i documenti chiave che fanno riferimento a questo approccio vi è la definizione di salute dell'Organizzazione Mondiale della Sanità. (Wikipedia)</a:t>
            </a:r>
          </a:p>
        </p:txBody>
      </p:sp>
    </p:spTree>
    <p:extLst>
      <p:ext uri="{BB962C8B-B14F-4D97-AF65-F5344CB8AC3E}">
        <p14:creationId xmlns:p14="http://schemas.microsoft.com/office/powerpoint/2010/main" val="2345789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32</a:t>
            </a:fld>
            <a:endParaRPr lang="it-IT" sz="2008" dirty="0">
              <a:solidFill>
                <a:prstClr val="white"/>
              </a:solidFill>
              <a:latin typeface="Calibri" panose="020F0502020204030204" pitchFamily="34" charset="0"/>
            </a:endParaRPr>
          </a:p>
        </p:txBody>
      </p:sp>
      <p:sp>
        <p:nvSpPr>
          <p:cNvPr id="3" name="AutoShape 2">
            <a:extLst>
              <a:ext uri="{FF2B5EF4-FFF2-40B4-BE49-F238E27FC236}">
                <a16:creationId xmlns:a16="http://schemas.microsoft.com/office/drawing/2014/main" id="{4160008F-918A-0C00-EA5A-B0B636DD0B5D}"/>
              </a:ext>
            </a:extLst>
          </p:cNvPr>
          <p:cNvSpPr>
            <a:spLocks noChangeAspect="1" noChangeArrowheads="1"/>
          </p:cNvSpPr>
          <p:nvPr/>
        </p:nvSpPr>
        <p:spPr bwMode="auto">
          <a:xfrm>
            <a:off x="5943600" y="-617376"/>
            <a:ext cx="4198776" cy="41987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 name="Immagine 6" descr="Immagine che contiene testo, cerchio, Carattere, schermata&#10;&#10;Descrizione generata automaticamente">
            <a:extLst>
              <a:ext uri="{FF2B5EF4-FFF2-40B4-BE49-F238E27FC236}">
                <a16:creationId xmlns:a16="http://schemas.microsoft.com/office/drawing/2014/main" id="{4D628404-9653-87D0-FB80-B61AD796E728}"/>
              </a:ext>
            </a:extLst>
          </p:cNvPr>
          <p:cNvPicPr>
            <a:picLocks noChangeAspect="1"/>
          </p:cNvPicPr>
          <p:nvPr/>
        </p:nvPicPr>
        <p:blipFill>
          <a:blip r:embed="rId2"/>
          <a:stretch>
            <a:fillRect/>
          </a:stretch>
        </p:blipFill>
        <p:spPr>
          <a:xfrm>
            <a:off x="3427970" y="456720"/>
            <a:ext cx="6397166" cy="5998203"/>
          </a:xfrm>
          <a:prstGeom prst="rect">
            <a:avLst/>
          </a:prstGeom>
          <a:ln>
            <a:noFill/>
          </a:ln>
          <a:effectLst>
            <a:softEdge rad="112500"/>
          </a:effectLst>
        </p:spPr>
      </p:pic>
    </p:spTree>
    <p:extLst>
      <p:ext uri="{BB962C8B-B14F-4D97-AF65-F5344CB8AC3E}">
        <p14:creationId xmlns:p14="http://schemas.microsoft.com/office/powerpoint/2010/main" val="3509782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33</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916533"/>
          </a:xfrm>
          <a:prstGeom prst="rect">
            <a:avLst/>
          </a:prstGeom>
          <a:noFill/>
        </p:spPr>
        <p:txBody>
          <a:bodyPr wrap="square" rtlCol="0">
            <a:spAutoFit/>
          </a:bodyPr>
          <a:lstStyle/>
          <a:p>
            <a:pPr algn="just"/>
            <a:r>
              <a:rPr lang="it-IT" sz="2678" b="1" dirty="0">
                <a:latin typeface="Inter"/>
              </a:rPr>
              <a:t>INTEGRAZIONE DEGLI STIMOLI NERVOSI</a:t>
            </a:r>
          </a:p>
          <a:p>
            <a:pPr algn="l"/>
            <a:endParaRPr lang="it-IT" sz="2678" b="1" dirty="0">
              <a:latin typeface="Inter"/>
            </a:endParaRPr>
          </a:p>
        </p:txBody>
      </p:sp>
      <p:pic>
        <p:nvPicPr>
          <p:cNvPr id="4" name="Immagine 3" descr="Immagine che contiene clipart, cartone animato, illustrazione, design&#10;&#10;Descrizione generata automaticamente">
            <a:extLst>
              <a:ext uri="{FF2B5EF4-FFF2-40B4-BE49-F238E27FC236}">
                <a16:creationId xmlns:a16="http://schemas.microsoft.com/office/drawing/2014/main" id="{44846D62-6E53-6EA7-9DA0-CECFA01BA045}"/>
              </a:ext>
            </a:extLst>
          </p:cNvPr>
          <p:cNvPicPr>
            <a:picLocks noChangeAspect="1"/>
          </p:cNvPicPr>
          <p:nvPr/>
        </p:nvPicPr>
        <p:blipFill>
          <a:blip r:embed="rId2"/>
          <a:stretch>
            <a:fillRect/>
          </a:stretch>
        </p:blipFill>
        <p:spPr>
          <a:xfrm>
            <a:off x="2624817" y="1734705"/>
            <a:ext cx="7764843" cy="3882422"/>
          </a:xfrm>
          <a:prstGeom prst="rect">
            <a:avLst/>
          </a:prstGeom>
          <a:ln>
            <a:noFill/>
          </a:ln>
          <a:effectLst>
            <a:softEdge rad="112500"/>
          </a:effectLst>
        </p:spPr>
      </p:pic>
    </p:spTree>
    <p:extLst>
      <p:ext uri="{BB962C8B-B14F-4D97-AF65-F5344CB8AC3E}">
        <p14:creationId xmlns:p14="http://schemas.microsoft.com/office/powerpoint/2010/main" val="1916197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34</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4671407"/>
          </a:xfrm>
          <a:prstGeom prst="rect">
            <a:avLst/>
          </a:prstGeom>
          <a:noFill/>
        </p:spPr>
        <p:txBody>
          <a:bodyPr wrap="square" rtlCol="0">
            <a:spAutoFit/>
          </a:bodyPr>
          <a:lstStyle/>
          <a:p>
            <a:pPr defTabSz="680131" eaLnBrk="0" fontAlgn="base" hangingPunct="0">
              <a:spcBef>
                <a:spcPct val="0"/>
              </a:spcBef>
              <a:spcAft>
                <a:spcPct val="0"/>
              </a:spcAft>
            </a:pPr>
            <a:r>
              <a:rPr lang="it-IT" altLang="it-IT" sz="2678" dirty="0">
                <a:solidFill>
                  <a:srgbClr val="000000"/>
                </a:solidFill>
                <a:latin typeface="Calibri" panose="020F0502020204030204" pitchFamily="34" charset="0"/>
                <a:cs typeface="Calibri" panose="020F0502020204030204" pitchFamily="34" charset="0"/>
              </a:rPr>
              <a:t>IL SISTEMA NERVOSO</a:t>
            </a:r>
          </a:p>
          <a:p>
            <a:pPr algn="just" defTabSz="680131" eaLnBrk="0" fontAlgn="base" hangingPunct="0">
              <a:spcBef>
                <a:spcPct val="0"/>
              </a:spcBef>
              <a:spcAft>
                <a:spcPct val="0"/>
              </a:spcAft>
            </a:pPr>
            <a:endParaRPr lang="it-IT" altLang="it-IT" sz="2083" dirty="0">
              <a:latin typeface="Calibri" panose="020F0502020204030204" pitchFamily="34" charset="0"/>
              <a:cs typeface="Calibri" panose="020F0502020204030204" pitchFamily="34" charset="0"/>
            </a:endParaRPr>
          </a:p>
          <a:p>
            <a:pPr algn="just" fontAlgn="base"/>
            <a:r>
              <a:rPr lang="it-IT" sz="2083" dirty="0">
                <a:latin typeface="Calibri" panose="020F0502020204030204" pitchFamily="34" charset="0"/>
                <a:cs typeface="Calibri" panose="020F0502020204030204" pitchFamily="34" charset="0"/>
              </a:rPr>
              <a:t>Il sistema nervoso riceve i diversi stimoli provenienti dall'interno e dall'esterno del corpo (le afferenze), li valuta, li rielabora e genera risposte adeguate per permettere la sopravvivenza dell’intero sistema corpo.</a:t>
            </a:r>
          </a:p>
          <a:p>
            <a:pPr algn="just" fontAlgn="base"/>
            <a:r>
              <a:rPr lang="it-IT" sz="2083" dirty="0">
                <a:latin typeface="Calibri" panose="020F0502020204030204" pitchFamily="34" charset="0"/>
                <a:cs typeface="Calibri" panose="020F0502020204030204" pitchFamily="34" charset="0"/>
              </a:rPr>
              <a:t>Il </a:t>
            </a:r>
            <a:r>
              <a:rPr lang="it-IT" sz="2083" b="1" dirty="0">
                <a:latin typeface="Calibri" panose="020F0502020204030204" pitchFamily="34" charset="0"/>
                <a:cs typeface="Calibri" panose="020F0502020204030204" pitchFamily="34" charset="0"/>
              </a:rPr>
              <a:t>sistema</a:t>
            </a:r>
            <a:r>
              <a:rPr lang="it-IT" sz="2083" dirty="0">
                <a:latin typeface="Calibri" panose="020F0502020204030204" pitchFamily="34" charset="0"/>
                <a:cs typeface="Calibri" panose="020F0502020204030204" pitchFamily="34" charset="0"/>
              </a:rPr>
              <a:t> </a:t>
            </a:r>
            <a:r>
              <a:rPr lang="it-IT" sz="2083" b="1" dirty="0">
                <a:latin typeface="Calibri" panose="020F0502020204030204" pitchFamily="34" charset="0"/>
                <a:cs typeface="Calibri" panose="020F0502020204030204" pitchFamily="34" charset="0"/>
              </a:rPr>
              <a:t>nervoso</a:t>
            </a:r>
            <a:r>
              <a:rPr lang="it-IT" sz="2083" dirty="0">
                <a:latin typeface="Calibri" panose="020F0502020204030204" pitchFamily="34" charset="0"/>
                <a:cs typeface="Calibri" panose="020F0502020204030204" pitchFamily="34" charset="0"/>
              </a:rPr>
              <a:t> è formato dal </a:t>
            </a:r>
            <a:r>
              <a:rPr lang="it-IT" sz="2083" b="1" dirty="0">
                <a:latin typeface="Calibri" panose="020F0502020204030204" pitchFamily="34" charset="0"/>
                <a:cs typeface="Calibri" panose="020F0502020204030204" pitchFamily="34" charset="0"/>
              </a:rPr>
              <a:t>cervello</a:t>
            </a:r>
            <a:r>
              <a:rPr lang="it-IT" sz="2083" dirty="0">
                <a:latin typeface="Calibri" panose="020F0502020204030204" pitchFamily="34" charset="0"/>
                <a:cs typeface="Calibri" panose="020F0502020204030204" pitchFamily="34" charset="0"/>
              </a:rPr>
              <a:t>, dal </a:t>
            </a:r>
            <a:r>
              <a:rPr lang="it-IT" sz="2083" b="1" dirty="0">
                <a:latin typeface="Calibri" panose="020F0502020204030204" pitchFamily="34" charset="0"/>
                <a:cs typeface="Calibri" panose="020F0502020204030204" pitchFamily="34" charset="0"/>
              </a:rPr>
              <a:t>midollo</a:t>
            </a:r>
            <a:r>
              <a:rPr lang="it-IT" sz="2083" dirty="0">
                <a:latin typeface="Calibri" panose="020F0502020204030204" pitchFamily="34" charset="0"/>
                <a:cs typeface="Calibri" panose="020F0502020204030204" pitchFamily="34" charset="0"/>
              </a:rPr>
              <a:t> </a:t>
            </a:r>
            <a:r>
              <a:rPr lang="it-IT" sz="2083" b="1" dirty="0">
                <a:latin typeface="Calibri" panose="020F0502020204030204" pitchFamily="34" charset="0"/>
                <a:cs typeface="Calibri" panose="020F0502020204030204" pitchFamily="34" charset="0"/>
              </a:rPr>
              <a:t>spinale</a:t>
            </a:r>
            <a:r>
              <a:rPr lang="it-IT" sz="2083" dirty="0">
                <a:latin typeface="Calibri" panose="020F0502020204030204" pitchFamily="34" charset="0"/>
                <a:cs typeface="Calibri" panose="020F0502020204030204" pitchFamily="34" charset="0"/>
              </a:rPr>
              <a:t>, dagli </a:t>
            </a:r>
            <a:r>
              <a:rPr lang="it-IT" sz="2083" b="1" dirty="0">
                <a:latin typeface="Calibri" panose="020F0502020204030204" pitchFamily="34" charset="0"/>
                <a:cs typeface="Calibri" panose="020F0502020204030204" pitchFamily="34" charset="0"/>
              </a:rPr>
              <a:t>organi</a:t>
            </a:r>
            <a:r>
              <a:rPr lang="it-IT" sz="2083" dirty="0">
                <a:latin typeface="Calibri" panose="020F0502020204030204" pitchFamily="34" charset="0"/>
                <a:cs typeface="Calibri" panose="020F0502020204030204" pitchFamily="34" charset="0"/>
              </a:rPr>
              <a:t> di </a:t>
            </a:r>
            <a:r>
              <a:rPr lang="it-IT" sz="2083" b="1" dirty="0">
                <a:latin typeface="Calibri" panose="020F0502020204030204" pitchFamily="34" charset="0"/>
                <a:cs typeface="Calibri" panose="020F0502020204030204" pitchFamily="34" charset="0"/>
              </a:rPr>
              <a:t>senso</a:t>
            </a:r>
            <a:r>
              <a:rPr lang="it-IT" sz="2083" dirty="0">
                <a:latin typeface="Calibri" panose="020F0502020204030204" pitchFamily="34" charset="0"/>
                <a:cs typeface="Calibri" panose="020F0502020204030204" pitchFamily="34" charset="0"/>
              </a:rPr>
              <a:t> e da tutti i </a:t>
            </a:r>
            <a:r>
              <a:rPr lang="it-IT" sz="2083" b="1" dirty="0">
                <a:latin typeface="Calibri" panose="020F0502020204030204" pitchFamily="34" charset="0"/>
                <a:cs typeface="Calibri" panose="020F0502020204030204" pitchFamily="34" charset="0"/>
              </a:rPr>
              <a:t>nervi</a:t>
            </a:r>
            <a:r>
              <a:rPr lang="it-IT" sz="2083" dirty="0">
                <a:latin typeface="Calibri" panose="020F0502020204030204" pitchFamily="34" charset="0"/>
                <a:cs typeface="Calibri" panose="020F0502020204030204" pitchFamily="34" charset="0"/>
              </a:rPr>
              <a:t> che mettono in comunicazione questi organi con il resto del corpo.</a:t>
            </a:r>
          </a:p>
          <a:p>
            <a:pPr algn="just" fontAlgn="base"/>
            <a:r>
              <a:rPr lang="it-IT" sz="2083" dirty="0">
                <a:latin typeface="Calibri" panose="020F0502020204030204" pitchFamily="34" charset="0"/>
                <a:cs typeface="Calibri" panose="020F0502020204030204" pitchFamily="34" charset="0"/>
              </a:rPr>
              <a:t>Il sistema nervoso dei vertebrati comprende due componenti</a:t>
            </a:r>
          </a:p>
          <a:p>
            <a:pPr algn="just" fontAlgn="base"/>
            <a:endParaRPr lang="it-IT" sz="2083" dirty="0">
              <a:latin typeface="Calibri" panose="020F0502020204030204" pitchFamily="34" charset="0"/>
              <a:cs typeface="Calibri" panose="020F0502020204030204" pitchFamily="34" charset="0"/>
            </a:endParaRPr>
          </a:p>
          <a:p>
            <a:pPr algn="just" fontAlgn="base">
              <a:buFont typeface="Arial" panose="020B0604020202020204" pitchFamily="34" charset="0"/>
              <a:buChar char="•"/>
            </a:pPr>
            <a:r>
              <a:rPr lang="it-IT" sz="2083" dirty="0">
                <a:latin typeface="Calibri" panose="020F0502020204030204" pitchFamily="34" charset="0"/>
                <a:cs typeface="Calibri" panose="020F0502020204030204" pitchFamily="34" charset="0"/>
              </a:rPr>
              <a:t>Sistema Nervoso Centrale (SNC)</a:t>
            </a:r>
          </a:p>
          <a:p>
            <a:pPr algn="just" fontAlgn="base">
              <a:buFont typeface="Arial" panose="020B0604020202020204" pitchFamily="34" charset="0"/>
              <a:buChar char="•"/>
            </a:pPr>
            <a:r>
              <a:rPr lang="it-IT" sz="2083" dirty="0">
                <a:latin typeface="Calibri" panose="020F0502020204030204" pitchFamily="34" charset="0"/>
                <a:cs typeface="Calibri" panose="020F0502020204030204" pitchFamily="34" charset="0"/>
              </a:rPr>
              <a:t>Sistema Nervoso Periferico (SNP)</a:t>
            </a:r>
            <a:endParaRPr lang="it-IT" altLang="it-IT" sz="2083" dirty="0">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p:txBody>
      </p:sp>
      <p:pic>
        <p:nvPicPr>
          <p:cNvPr id="1026" name="Picture 2" descr="Il Sistema Nervoso Centrale: cos'è e gli organi interessati | DIABASI®">
            <a:extLst>
              <a:ext uri="{FF2B5EF4-FFF2-40B4-BE49-F238E27FC236}">
                <a16:creationId xmlns:a16="http://schemas.microsoft.com/office/drawing/2014/main" id="{2F99BE9E-8B54-E297-C7A2-70A1EC93EE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6133" y="4101768"/>
            <a:ext cx="3517186" cy="23741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458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35</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030334"/>
          </a:xfrm>
          <a:prstGeom prst="rect">
            <a:avLst/>
          </a:prstGeom>
          <a:noFill/>
        </p:spPr>
        <p:txBody>
          <a:bodyPr wrap="square" rtlCol="0">
            <a:spAutoFit/>
          </a:bodyPr>
          <a:lstStyle/>
          <a:p>
            <a:pPr defTabSz="340065">
              <a:defRPr/>
            </a:pPr>
            <a:r>
              <a:rPr lang="it-IT" altLang="it-IT" sz="2678" b="1" dirty="0">
                <a:solidFill>
                  <a:srgbClr val="000000"/>
                </a:solidFill>
                <a:latin typeface="Calibri" panose="020F0502020204030204" pitchFamily="34" charset="0"/>
                <a:cs typeface="Calibri" panose="020F0502020204030204" pitchFamily="34" charset="0"/>
              </a:rPr>
              <a:t>SISTEMA NERVOSO PERIFERICO</a:t>
            </a:r>
          </a:p>
          <a:p>
            <a:pPr defTabSz="340065">
              <a:defRPr/>
            </a:pPr>
            <a:endParaRPr lang="it-IT" altLang="it-IT" sz="2083" b="1" dirty="0">
              <a:solidFill>
                <a:srgbClr val="000000"/>
              </a:solidFill>
              <a:latin typeface="Calibri" panose="020F0502020204030204" pitchFamily="34" charset="0"/>
              <a:cs typeface="Calibri" panose="020F0502020204030204" pitchFamily="34" charset="0"/>
            </a:endParaRPr>
          </a:p>
          <a:p>
            <a:pPr defTabSz="340065">
              <a:defRPr/>
            </a:pPr>
            <a:r>
              <a:rPr lang="it-IT" sz="2083" dirty="0">
                <a:latin typeface="Inter"/>
              </a:rPr>
              <a:t>Il sistema nervoso periferico è una delle due grandi parti in cui è diviso il sistema nervoso. A sua volta si divide in: </a:t>
            </a:r>
          </a:p>
          <a:p>
            <a:pPr defTabSz="340065">
              <a:defRPr/>
            </a:pPr>
            <a:r>
              <a:rPr lang="it-IT" sz="2083" dirty="0">
                <a:latin typeface="Inter"/>
              </a:rPr>
              <a:t>-    </a:t>
            </a:r>
            <a:r>
              <a:rPr lang="it-IT" sz="2083" b="1" dirty="0">
                <a:latin typeface="Inter"/>
              </a:rPr>
              <a:t>sistema</a:t>
            </a:r>
            <a:r>
              <a:rPr lang="it-IT" sz="2083" dirty="0">
                <a:latin typeface="Inter"/>
              </a:rPr>
              <a:t> </a:t>
            </a:r>
            <a:r>
              <a:rPr lang="it-IT" sz="2083" b="1" dirty="0">
                <a:latin typeface="Inter"/>
              </a:rPr>
              <a:t>nervoso</a:t>
            </a:r>
            <a:r>
              <a:rPr lang="it-IT" sz="2083" dirty="0">
                <a:latin typeface="Inter"/>
              </a:rPr>
              <a:t> </a:t>
            </a:r>
            <a:r>
              <a:rPr lang="it-IT" sz="2083" b="1" dirty="0">
                <a:latin typeface="Inter"/>
              </a:rPr>
              <a:t>autonomo</a:t>
            </a:r>
            <a:endParaRPr lang="it-IT" sz="2083" dirty="0">
              <a:latin typeface="Inter"/>
            </a:endParaRPr>
          </a:p>
          <a:p>
            <a:pPr marL="340065" indent="-340065" defTabSz="340065">
              <a:buFontTx/>
              <a:buChar char="-"/>
              <a:defRPr/>
            </a:pPr>
            <a:r>
              <a:rPr lang="it-IT" sz="2083" b="1" dirty="0">
                <a:latin typeface="Inter"/>
              </a:rPr>
              <a:t>sistema</a:t>
            </a:r>
            <a:r>
              <a:rPr lang="it-IT" sz="2083" dirty="0">
                <a:latin typeface="Inter"/>
              </a:rPr>
              <a:t> </a:t>
            </a:r>
            <a:r>
              <a:rPr lang="it-IT" sz="2083" b="1" dirty="0">
                <a:latin typeface="Inter"/>
              </a:rPr>
              <a:t>nervoso</a:t>
            </a:r>
            <a:r>
              <a:rPr lang="it-IT" sz="2083" dirty="0">
                <a:latin typeface="Inter"/>
              </a:rPr>
              <a:t> </a:t>
            </a:r>
            <a:r>
              <a:rPr lang="it-IT" sz="2083" b="1" dirty="0">
                <a:latin typeface="Inter"/>
              </a:rPr>
              <a:t>somatico</a:t>
            </a:r>
          </a:p>
          <a:p>
            <a:pPr marL="340065" indent="-340065" defTabSz="340065">
              <a:buFontTx/>
              <a:buChar char="-"/>
              <a:defRPr/>
            </a:pPr>
            <a:r>
              <a:rPr lang="it-IT" sz="2083" b="1" dirty="0">
                <a:latin typeface="Inter"/>
              </a:rPr>
              <a:t>sistema enterico</a:t>
            </a:r>
            <a:r>
              <a:rPr lang="it-IT" sz="2083" dirty="0">
                <a:latin typeface="Inter"/>
              </a:rPr>
              <a:t>. </a:t>
            </a:r>
          </a:p>
          <a:p>
            <a:pPr defTabSz="340065">
              <a:defRPr/>
            </a:pPr>
            <a:r>
              <a:rPr lang="it-IT" sz="2083" dirty="0">
                <a:latin typeface="Inter"/>
              </a:rPr>
              <a:t>La sua funzione principale è connettere il sistema nervoso centrale al resto dell'organismo.</a:t>
            </a:r>
          </a:p>
          <a:p>
            <a:pPr defTabSz="340065">
              <a:defRPr/>
            </a:pPr>
            <a:r>
              <a:rPr lang="it-IT" altLang="it-IT" sz="2083" dirty="0">
                <a:latin typeface="Inter"/>
                <a:cs typeface="Calibri" panose="020F0502020204030204" pitchFamily="34" charset="0"/>
              </a:rPr>
              <a:t>Concettualmente, per semplificare, il sistema nervoso periferico equivale alle grande rete di </a:t>
            </a:r>
            <a:r>
              <a:rPr lang="it-IT" altLang="it-IT" sz="2083" b="1" dirty="0">
                <a:latin typeface="Inter"/>
                <a:cs typeface="Calibri" panose="020F0502020204030204" pitchFamily="34" charset="0"/>
              </a:rPr>
              <a:t>nervi</a:t>
            </a:r>
            <a:r>
              <a:rPr lang="it-IT" altLang="it-IT" sz="2083" dirty="0">
                <a:latin typeface="Inter"/>
                <a:cs typeface="Calibri" panose="020F0502020204030204" pitchFamily="34" charset="0"/>
              </a:rPr>
              <a:t>.</a:t>
            </a:r>
            <a:endParaRPr lang="it-IT" altLang="it-IT" sz="2083" b="1" dirty="0">
              <a:latin typeface="Calibri" panose="020F0502020204030204" pitchFamily="34" charset="0"/>
              <a:cs typeface="Calibri" panose="020F0502020204030204" pitchFamily="34" charset="0"/>
            </a:endParaRPr>
          </a:p>
          <a:p>
            <a:pPr defTabSz="340065">
              <a:defRPr/>
            </a:pPr>
            <a:endParaRPr lang="it-IT" altLang="it-IT" sz="2083" i="1" dirty="0">
              <a:solidFill>
                <a:srgbClr val="000000"/>
              </a:solidFill>
              <a:latin typeface="Calibri" panose="020F0502020204030204" pitchFamily="34" charset="0"/>
              <a:cs typeface="Calibri" panose="020F0502020204030204" pitchFamily="34" charset="0"/>
            </a:endParaRPr>
          </a:p>
        </p:txBody>
      </p:sp>
      <p:pic>
        <p:nvPicPr>
          <p:cNvPr id="1026" name="Picture 2" descr="Neurochirurgia, Patologie del Sistema Nervoso Periferico: un opuscolo per  far dialogare medico e paziente">
            <a:extLst>
              <a:ext uri="{FF2B5EF4-FFF2-40B4-BE49-F238E27FC236}">
                <a16:creationId xmlns:a16="http://schemas.microsoft.com/office/drawing/2014/main" id="{20F22722-A3D3-6C46-6DD3-8E538B8BA4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5548" y="3825744"/>
            <a:ext cx="3646206" cy="28740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274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36</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4900380"/>
          </a:xfrm>
          <a:prstGeom prst="rect">
            <a:avLst/>
          </a:prstGeom>
          <a:noFill/>
        </p:spPr>
        <p:txBody>
          <a:bodyPr wrap="square" rtlCol="0">
            <a:spAutoFit/>
          </a:bodyPr>
          <a:lstStyle/>
          <a:p>
            <a:pPr algn="just"/>
            <a:r>
              <a:rPr lang="it-IT" sz="2083" b="1" dirty="0">
                <a:latin typeface="Inter"/>
              </a:rPr>
              <a:t>IL SISTEMA NERVOSO AUTONOMO</a:t>
            </a:r>
          </a:p>
          <a:p>
            <a:pPr algn="just"/>
            <a:endParaRPr lang="it-IT" sz="2083" b="1" dirty="0">
              <a:latin typeface="Inter"/>
            </a:endParaRPr>
          </a:p>
          <a:p>
            <a:pPr algn="just"/>
            <a:r>
              <a:rPr lang="it-IT" sz="2083" dirty="0">
                <a:latin typeface="Inter"/>
              </a:rPr>
              <a:t>Il SN autonomo è ulteriormente suddiviso in simpatico (toracico-lombare), che si attiva in caso di "emergenza" per mobilitare energia, e parasimpatico (</a:t>
            </a:r>
            <a:r>
              <a:rPr lang="it-IT" sz="2083" dirty="0" err="1">
                <a:latin typeface="Inter"/>
              </a:rPr>
              <a:t>craniosacrale</a:t>
            </a:r>
            <a:r>
              <a:rPr lang="it-IT" sz="2083" dirty="0">
                <a:latin typeface="Inter"/>
              </a:rPr>
              <a:t>), che si attiva quando l'organismo è in uno stato di rilassamento parasimpatico. Il sistema nervoso autonomo è responsabile di tutte quelle funzioni dell'organismo che vengono considerate spontanee e di quelle riflesse. Agendo sui muscoli lisci presenti intorno agli organi interni, ma anche, ad esempio, su quelli associati ai follicoli piliferi, controlla funzioni di vitale importanza come il respiro e il battito cardiaco. Controlla inoltre la dilatazione delle pupille, la produzione di secreti come la saliva e il muco, i movimenti delle diverse parti del tubo digerente e il funzionamento della vescica.</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4352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37</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3618235"/>
          </a:xfrm>
          <a:prstGeom prst="rect">
            <a:avLst/>
          </a:prstGeom>
          <a:noFill/>
        </p:spPr>
        <p:txBody>
          <a:bodyPr wrap="square" rtlCol="0">
            <a:spAutoFit/>
          </a:bodyPr>
          <a:lstStyle/>
          <a:p>
            <a:pPr algn="just"/>
            <a:r>
              <a:rPr lang="it-IT" sz="2083" dirty="0">
                <a:latin typeface="Inter"/>
              </a:rPr>
              <a:t>Il sistema nervoso </a:t>
            </a:r>
            <a:r>
              <a:rPr lang="it-IT" sz="2083" b="1" dirty="0">
                <a:latin typeface="Inter"/>
              </a:rPr>
              <a:t>simpatico</a:t>
            </a:r>
            <a:r>
              <a:rPr lang="it-IT" sz="2083" dirty="0">
                <a:latin typeface="Inter"/>
              </a:rPr>
              <a:t> permette di reagire a situazioni di pericolo incombente, è responsabile di diversi cambiamenti fisiologici come l'aumento della frequenza cardiaca e della pressione sanguigna e del senso di eccitamento dovuto all'aumento dell'adrenalina circolante nell'organismo.</a:t>
            </a:r>
          </a:p>
          <a:p>
            <a:pPr algn="just"/>
            <a:r>
              <a:rPr lang="it-IT" sz="2083" dirty="0">
                <a:latin typeface="Inter"/>
              </a:rPr>
              <a:t>Al contrario invece il sistema </a:t>
            </a:r>
            <a:r>
              <a:rPr lang="it-IT" sz="2083" b="1" dirty="0">
                <a:latin typeface="Inter"/>
              </a:rPr>
              <a:t>parasimpatico</a:t>
            </a:r>
            <a:r>
              <a:rPr lang="it-IT" sz="2083" dirty="0">
                <a:latin typeface="Inter"/>
              </a:rPr>
              <a:t> è più attivo quando una persona riposa o si sente rilassata ed è responsabile di fenomeni come il restringimento della pupilla, il rallentamento dei battiti cardiaci, la dilatazione dei vasi sanguigni e la stimolazione delle funzioni digestione e genitourinarie.</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p:txBody>
      </p:sp>
      <p:pic>
        <p:nvPicPr>
          <p:cNvPr id="3074" name="Picture 2" descr="Sistema Nervoso Parasimpatico">
            <a:extLst>
              <a:ext uri="{FF2B5EF4-FFF2-40B4-BE49-F238E27FC236}">
                <a16:creationId xmlns:a16="http://schemas.microsoft.com/office/drawing/2014/main" id="{61B0265D-3AA9-39FA-872B-D51DA7BF9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2776" y="3644903"/>
            <a:ext cx="3627373" cy="29925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51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38</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3618235"/>
          </a:xfrm>
          <a:prstGeom prst="rect">
            <a:avLst/>
          </a:prstGeom>
          <a:noFill/>
        </p:spPr>
        <p:txBody>
          <a:bodyPr wrap="square" rtlCol="0">
            <a:spAutoFit/>
          </a:bodyPr>
          <a:lstStyle/>
          <a:p>
            <a:pPr algn="just"/>
            <a:r>
              <a:rPr lang="it-IT" sz="2083" b="1" dirty="0">
                <a:latin typeface="Inter"/>
              </a:rPr>
              <a:t>IL SISTEMA NERVOSO SOMATICO</a:t>
            </a:r>
          </a:p>
          <a:p>
            <a:pPr algn="just"/>
            <a:endParaRPr lang="it-IT" sz="2083" b="1" dirty="0">
              <a:latin typeface="Inter"/>
            </a:endParaRPr>
          </a:p>
          <a:p>
            <a:pPr algn="just"/>
            <a:r>
              <a:rPr lang="it-IT" sz="2083" dirty="0">
                <a:latin typeface="Inter"/>
              </a:rPr>
              <a:t>Il </a:t>
            </a:r>
            <a:r>
              <a:rPr lang="it-IT" sz="2083" b="1" dirty="0">
                <a:latin typeface="Inter"/>
              </a:rPr>
              <a:t>sistema nervoso somatico</a:t>
            </a:r>
            <a:r>
              <a:rPr lang="it-IT" sz="2083" dirty="0">
                <a:latin typeface="Inter"/>
              </a:rPr>
              <a:t> è formato dalle fibre nervose che inviano le </a:t>
            </a:r>
            <a:r>
              <a:rPr lang="it-IT" sz="2083" b="1" dirty="0">
                <a:latin typeface="Inter"/>
              </a:rPr>
              <a:t>informazioni</a:t>
            </a:r>
            <a:r>
              <a:rPr lang="it-IT" sz="2083" dirty="0">
                <a:latin typeface="Inter"/>
              </a:rPr>
              <a:t> </a:t>
            </a:r>
            <a:r>
              <a:rPr lang="it-IT" sz="2083" b="1" dirty="0">
                <a:latin typeface="Inter"/>
              </a:rPr>
              <a:t>sensoriali</a:t>
            </a:r>
            <a:r>
              <a:rPr lang="it-IT" sz="2083" dirty="0">
                <a:latin typeface="Inter"/>
              </a:rPr>
              <a:t> verso il sistema nervoso centrale e dalle </a:t>
            </a:r>
            <a:r>
              <a:rPr lang="it-IT" sz="2083" b="1" dirty="0">
                <a:latin typeface="Inter"/>
              </a:rPr>
              <a:t>fibre</a:t>
            </a:r>
            <a:r>
              <a:rPr lang="it-IT" sz="2083" dirty="0">
                <a:latin typeface="Inter"/>
              </a:rPr>
              <a:t> </a:t>
            </a:r>
            <a:r>
              <a:rPr lang="it-IT" sz="2083" b="1" dirty="0">
                <a:latin typeface="Inter"/>
              </a:rPr>
              <a:t>nervose</a:t>
            </a:r>
            <a:r>
              <a:rPr lang="it-IT" sz="2083" dirty="0">
                <a:latin typeface="Inter"/>
              </a:rPr>
              <a:t> </a:t>
            </a:r>
            <a:r>
              <a:rPr lang="it-IT" sz="2083" b="1" dirty="0">
                <a:latin typeface="Inter"/>
              </a:rPr>
              <a:t>motorie</a:t>
            </a:r>
            <a:r>
              <a:rPr lang="it-IT" sz="2083" dirty="0">
                <a:latin typeface="Inter"/>
              </a:rPr>
              <a:t> che dal sistema nervoso centrale si dirigono verso i muscoli scheletrici. Queste sono formate dai </a:t>
            </a:r>
            <a:r>
              <a:rPr lang="it-IT" sz="2083" b="1" dirty="0">
                <a:latin typeface="Inter"/>
              </a:rPr>
              <a:t>prolungamenti</a:t>
            </a:r>
            <a:r>
              <a:rPr lang="it-IT" sz="2083" dirty="0">
                <a:latin typeface="Inter"/>
              </a:rPr>
              <a:t> di </a:t>
            </a:r>
            <a:r>
              <a:rPr lang="it-IT" sz="2083" b="1" dirty="0">
                <a:latin typeface="Inter"/>
              </a:rPr>
              <a:t>neuroni</a:t>
            </a:r>
            <a:r>
              <a:rPr lang="it-IT" sz="2083" dirty="0">
                <a:latin typeface="Inter"/>
              </a:rPr>
              <a:t> (i motoneuroni o neuroni efferenti) localizzati nel cervello o nel midollo spinale. Le fibre dei neuroni sensitivi (detto anche afferenti) partono invece da neuroni localizzati a livello di gangli che ricevono informazioni da un recettore sensoriale.</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p:txBody>
      </p:sp>
      <p:pic>
        <p:nvPicPr>
          <p:cNvPr id="2050" name="Picture 2" descr="Sistema nervoso somatico">
            <a:extLst>
              <a:ext uri="{FF2B5EF4-FFF2-40B4-BE49-F238E27FC236}">
                <a16:creationId xmlns:a16="http://schemas.microsoft.com/office/drawing/2014/main" id="{1F77D1C7-8559-DC1F-36CF-58695F5E4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2182" y="3984282"/>
            <a:ext cx="5596921" cy="24706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7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39</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6182526"/>
          </a:xfrm>
          <a:prstGeom prst="rect">
            <a:avLst/>
          </a:prstGeom>
          <a:noFill/>
        </p:spPr>
        <p:txBody>
          <a:bodyPr wrap="square" rtlCol="0">
            <a:spAutoFit/>
          </a:bodyPr>
          <a:lstStyle/>
          <a:p>
            <a:pPr algn="just"/>
            <a:r>
              <a:rPr lang="it-IT" sz="2083" b="1" dirty="0">
                <a:latin typeface="Inter"/>
              </a:rPr>
              <a:t>LA PSICOSOMATICA</a:t>
            </a:r>
          </a:p>
          <a:p>
            <a:pPr algn="l"/>
            <a:endParaRPr lang="it-IT" sz="2083" b="1" dirty="0">
              <a:latin typeface="Inter"/>
            </a:endParaRPr>
          </a:p>
          <a:p>
            <a:pPr algn="l"/>
            <a:r>
              <a:rPr lang="it-IT" sz="2083" dirty="0">
                <a:latin typeface="Inter"/>
              </a:rPr>
              <a:t>SOMA = Insieme delle cellule (dette cellule somatiche) che negli organismi pluricellulari sono destinate a formare i tessuti e gli organi, e quindi il corpo dell’organismo (Treccani).</a:t>
            </a:r>
          </a:p>
          <a:p>
            <a:pPr algn="l"/>
            <a:endParaRPr lang="it-IT" sz="2083" dirty="0">
              <a:latin typeface="Inter"/>
            </a:endParaRPr>
          </a:p>
          <a:p>
            <a:r>
              <a:rPr lang="en-US" sz="2083" dirty="0">
                <a:latin typeface="Inter"/>
              </a:rPr>
              <a:t>Psychosomatic Medicine </a:t>
            </a:r>
          </a:p>
          <a:p>
            <a:r>
              <a:rPr lang="en-US" sz="2083" dirty="0">
                <a:latin typeface="Inter"/>
              </a:rPr>
              <a:t>A system of medicine which aims at discovering the exact nature of the relationship between the emotions and bodily function, affirming the principle that the mind and body are one. (Mesh Database)</a:t>
            </a:r>
          </a:p>
          <a:p>
            <a:pPr algn="l"/>
            <a:endParaRPr lang="it-IT" sz="2083" dirty="0">
              <a:latin typeface="Inter"/>
            </a:endParaRPr>
          </a:p>
          <a:p>
            <a:pPr algn="l"/>
            <a:r>
              <a:rPr lang="it-IT" sz="2083" dirty="0">
                <a:latin typeface="Inter"/>
              </a:rPr>
              <a:t>La psicosomatica è quella parte della medicina e della psicologia clinica volta a ricercare la connessione tra un disturbo somatico (anche generico) e la sua possibile causa di natura psicologica.</a:t>
            </a:r>
          </a:p>
          <a:p>
            <a:pPr algn="l"/>
            <a:r>
              <a:rPr lang="it-IT" sz="2083" dirty="0">
                <a:latin typeface="Inter"/>
              </a:rPr>
              <a:t>Il suo presupposto teorico è la considerazione dell'essere umano come inscindibile unità psicofisica. L'interconnessione tra un disturbo e la sua causa d'origine psichica si riallaccia alla visione olistica del corpo umano, all'interno della consapevolezza che mente e corpo sono strettamente legati in virtù dell'unità psicofisica. </a:t>
            </a:r>
            <a:endParaRPr lang="it-IT" altLang="it-IT" sz="2083" dirty="0">
              <a:latin typeface="Inter"/>
            </a:endParaRPr>
          </a:p>
        </p:txBody>
      </p:sp>
    </p:spTree>
    <p:extLst>
      <p:ext uri="{BB962C8B-B14F-4D97-AF65-F5344CB8AC3E}">
        <p14:creationId xmlns:p14="http://schemas.microsoft.com/office/powerpoint/2010/main" val="1177507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40</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1800247" y="473250"/>
            <a:ext cx="4143354" cy="4579843"/>
          </a:xfrm>
          <a:prstGeom prst="rect">
            <a:avLst/>
          </a:prstGeom>
          <a:noFill/>
        </p:spPr>
        <p:txBody>
          <a:bodyPr wrap="square" rtlCol="0">
            <a:spAutoFit/>
          </a:bodyPr>
          <a:lstStyle/>
          <a:p>
            <a:pPr algn="just"/>
            <a:r>
              <a:rPr lang="it-IT" sz="2083" dirty="0">
                <a:latin typeface="Inter"/>
              </a:rPr>
              <a:t>Uno degli indirizzi più promettenti della ricerca in psicosomatica negli ultimi trent'anni (grazie anche allo sviluppo e alla nascita di nuove tecniche e tecnologie biomediche) è la psiconeuroendocrinoimmunologia (PNEI), che ha l'obiettivo di chiarire le relazioni tra funzionamento psicologico, secrezione di neurotrasmettitori a livello cerebrale, ormoni da parte del sistema endocrino e funzionamento del sistema immunitario.</a:t>
            </a:r>
            <a:endParaRPr lang="it-IT" altLang="it-IT" sz="2083" dirty="0">
              <a:latin typeface="Inter"/>
            </a:endParaRPr>
          </a:p>
        </p:txBody>
      </p:sp>
      <p:pic>
        <p:nvPicPr>
          <p:cNvPr id="4" name="Immagine 3" descr="Immagine che contiene testo, schermata, cerchio, diagramma&#10;&#10;Descrizione generata automaticamente">
            <a:extLst>
              <a:ext uri="{FF2B5EF4-FFF2-40B4-BE49-F238E27FC236}">
                <a16:creationId xmlns:a16="http://schemas.microsoft.com/office/drawing/2014/main" id="{8D308D7C-E680-F07E-4C7A-976BF035FCFB}"/>
              </a:ext>
            </a:extLst>
          </p:cNvPr>
          <p:cNvPicPr>
            <a:picLocks noChangeAspect="1"/>
          </p:cNvPicPr>
          <p:nvPr/>
        </p:nvPicPr>
        <p:blipFill rotWithShape="1">
          <a:blip r:embed="rId2"/>
          <a:srcRect l="10725" r="10835"/>
          <a:stretch/>
        </p:blipFill>
        <p:spPr>
          <a:xfrm>
            <a:off x="6248401" y="1132454"/>
            <a:ext cx="5772539" cy="5527616"/>
          </a:xfrm>
          <a:prstGeom prst="rect">
            <a:avLst/>
          </a:prstGeom>
        </p:spPr>
      </p:pic>
    </p:spTree>
    <p:extLst>
      <p:ext uri="{BB962C8B-B14F-4D97-AF65-F5344CB8AC3E}">
        <p14:creationId xmlns:p14="http://schemas.microsoft.com/office/powerpoint/2010/main" val="584496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41</a:t>
            </a:fld>
            <a:endParaRPr lang="it-IT" sz="2008" dirty="0">
              <a:solidFill>
                <a:prstClr val="white"/>
              </a:solidFill>
              <a:latin typeface="Calibri" panose="020F0502020204030204" pitchFamily="34" charset="0"/>
            </a:endParaRPr>
          </a:p>
        </p:txBody>
      </p:sp>
      <p:pic>
        <p:nvPicPr>
          <p:cNvPr id="3074" name="Picture 2" descr="Come la PNEI contribuisce al rinnovamento della psicologia">
            <a:extLst>
              <a:ext uri="{FF2B5EF4-FFF2-40B4-BE49-F238E27FC236}">
                <a16:creationId xmlns:a16="http://schemas.microsoft.com/office/drawing/2014/main" id="{CFA45EAA-4D7A-AB6C-1887-57C0B503F9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8035" y="379834"/>
            <a:ext cx="8648700" cy="54054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303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42</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62628" y="398852"/>
            <a:ext cx="7764843" cy="5861989"/>
          </a:xfrm>
          <a:prstGeom prst="rect">
            <a:avLst/>
          </a:prstGeom>
          <a:noFill/>
        </p:spPr>
        <p:txBody>
          <a:bodyPr wrap="square" rtlCol="0">
            <a:spAutoFit/>
          </a:bodyPr>
          <a:lstStyle/>
          <a:p>
            <a:pPr algn="just"/>
            <a:r>
              <a:rPr lang="it-IT" sz="2083" b="1" dirty="0">
                <a:latin typeface="Inter"/>
              </a:rPr>
              <a:t>IL SISTEMA NERVOSO ENTERICO, IL SECONDO CERVELLO</a:t>
            </a:r>
          </a:p>
          <a:p>
            <a:pPr algn="just"/>
            <a:endParaRPr lang="it-IT" sz="2083" b="1" dirty="0">
              <a:latin typeface="Inter"/>
            </a:endParaRPr>
          </a:p>
          <a:p>
            <a:pPr algn="just" fontAlgn="base"/>
            <a:r>
              <a:rPr lang="it-IT" sz="2083" dirty="0">
                <a:latin typeface="Inter"/>
              </a:rPr>
              <a:t>Il sistema nervoso enterico è quello che in inglese viene definito “brain in the </a:t>
            </a:r>
            <a:r>
              <a:rPr lang="it-IT" sz="2083" dirty="0" err="1">
                <a:latin typeface="Inter"/>
              </a:rPr>
              <a:t>gut</a:t>
            </a:r>
            <a:r>
              <a:rPr lang="it-IT" sz="2083" dirty="0">
                <a:latin typeface="Inter"/>
              </a:rPr>
              <a:t>”, ossia il “cervello nell’intestino” o “secondo cervello”, facendo riferimento alla rete di neuroni enterici e cellule nervose che regolano e coordinano le funzioni e la motilità intestinale.</a:t>
            </a:r>
          </a:p>
          <a:p>
            <a:pPr algn="just" fontAlgn="base"/>
            <a:r>
              <a:rPr lang="it-IT" sz="2083" dirty="0">
                <a:latin typeface="Inter"/>
              </a:rPr>
              <a:t>Le attività del sistema nervoso enterico, periferico e centrale sono strettamente interconnesse tra loro. Infatti, come evidenziato in modelli di malattie infiammatorie croniche intestinali (IBD, </a:t>
            </a:r>
            <a:r>
              <a:rPr lang="it-IT" sz="2083" dirty="0" err="1">
                <a:latin typeface="Inter"/>
              </a:rPr>
              <a:t>Inflammatory</a:t>
            </a:r>
            <a:r>
              <a:rPr lang="it-IT" sz="2083" dirty="0">
                <a:latin typeface="Inter"/>
              </a:rPr>
              <a:t> </a:t>
            </a:r>
            <a:r>
              <a:rPr lang="it-IT" sz="2083" dirty="0" err="1">
                <a:latin typeface="Inter"/>
              </a:rPr>
              <a:t>Bowel</a:t>
            </a:r>
            <a:r>
              <a:rPr lang="it-IT" sz="2083" dirty="0">
                <a:latin typeface="Inter"/>
              </a:rPr>
              <a:t> </a:t>
            </a:r>
            <a:r>
              <a:rPr lang="it-IT" sz="2083" dirty="0" err="1">
                <a:latin typeface="Inter"/>
              </a:rPr>
              <a:t>Disease</a:t>
            </a:r>
            <a:r>
              <a:rPr lang="it-IT" sz="2083" dirty="0">
                <a:latin typeface="Inter"/>
              </a:rPr>
              <a:t>), sindrome dell’intestino irritabile (IBS, </a:t>
            </a:r>
            <a:r>
              <a:rPr lang="it-IT" sz="2083" dirty="0" err="1">
                <a:latin typeface="Inter"/>
              </a:rPr>
              <a:t>Irritable</a:t>
            </a:r>
            <a:r>
              <a:rPr lang="it-IT" sz="2083" dirty="0">
                <a:latin typeface="Inter"/>
              </a:rPr>
              <a:t> </a:t>
            </a:r>
            <a:r>
              <a:rPr lang="it-IT" sz="2083" dirty="0" err="1">
                <a:latin typeface="Inter"/>
              </a:rPr>
              <a:t>Bowel</a:t>
            </a:r>
            <a:r>
              <a:rPr lang="it-IT" sz="2083" dirty="0">
                <a:latin typeface="Inter"/>
              </a:rPr>
              <a:t> </a:t>
            </a:r>
            <a:r>
              <a:rPr lang="it-IT" sz="2083" dirty="0" err="1">
                <a:latin typeface="Inter"/>
              </a:rPr>
              <a:t>Syndrome</a:t>
            </a:r>
            <a:r>
              <a:rPr lang="it-IT" sz="2083" dirty="0">
                <a:latin typeface="Inter"/>
              </a:rPr>
              <a:t>) e celiachia (malattia causata da una reazione anomala del sistema immunitario in seguito all’ingestione di glutine), l’infiammazione della parete intestinale si associa a non soltanto a tipici disturbi gastrointestinali (come dolori e gonfiore addominali, stipsi/diarrea ecc.), ma anche a sintomi psicologici come stress, ansia e depressione, che si ritengono essere almeno in parte mediati dal sistema nervoso enterico.</a:t>
            </a: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1154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43</a:t>
            </a:fld>
            <a:endParaRPr lang="it-IT" sz="2008" dirty="0">
              <a:solidFill>
                <a:prstClr val="white"/>
              </a:solidFill>
              <a:latin typeface="Calibri" panose="020F0502020204030204" pitchFamily="34" charset="0"/>
            </a:endParaRPr>
          </a:p>
        </p:txBody>
      </p:sp>
      <p:sp>
        <p:nvSpPr>
          <p:cNvPr id="2" name="CasellaDiTesto 1">
            <a:extLst>
              <a:ext uri="{FF2B5EF4-FFF2-40B4-BE49-F238E27FC236}">
                <a16:creationId xmlns:a16="http://schemas.microsoft.com/office/drawing/2014/main" id="{916C3EEA-CEC1-5B19-F9AD-5D739237570B}"/>
              </a:ext>
            </a:extLst>
          </p:cNvPr>
          <p:cNvSpPr txBox="1"/>
          <p:nvPr/>
        </p:nvSpPr>
        <p:spPr>
          <a:xfrm>
            <a:off x="2525306" y="473250"/>
            <a:ext cx="7764843" cy="3618235"/>
          </a:xfrm>
          <a:prstGeom prst="rect">
            <a:avLst/>
          </a:prstGeom>
          <a:noFill/>
        </p:spPr>
        <p:txBody>
          <a:bodyPr wrap="square" rtlCol="0">
            <a:spAutoFit/>
          </a:bodyPr>
          <a:lstStyle/>
          <a:p>
            <a:pPr algn="just" fontAlgn="base"/>
            <a:r>
              <a:rPr lang="it-IT" sz="2083" dirty="0">
                <a:latin typeface="Inter"/>
              </a:rPr>
              <a:t>In questa complessa rete di comunicazione, è coinvolto anche il microbiota intestinale, attraverso diversi tipi di molecole e proteine prodotte dai batteri intestinali in grado di agire a livello locale o di essere trasportate nel sistema nervoso centrale attraverso le fibre del nervo vago o il circolo sanguigno.</a:t>
            </a:r>
          </a:p>
          <a:p>
            <a:pPr algn="just" fontAlgn="base"/>
            <a:r>
              <a:rPr lang="it-IT" sz="2083" dirty="0">
                <a:latin typeface="Inter"/>
              </a:rPr>
              <a:t>Studi di biologia in modelli animali indicano che alcuni segnali modulati dal microbiota potrebbero essere coinvolti anche nel controllo del peso corporeo e nello sviluppo dell’obesità.</a:t>
            </a:r>
          </a:p>
          <a:p>
            <a:pPr algn="just" fontAlgn="base"/>
            <a:endParaRPr lang="it-IT" sz="2083" dirty="0">
              <a:latin typeface="Inter"/>
            </a:endParaRPr>
          </a:p>
          <a:p>
            <a:pPr algn="just" fontAlgn="base"/>
            <a:endParaRPr lang="it-IT" sz="2083" dirty="0">
              <a:latin typeface="Inter"/>
            </a:endParaRPr>
          </a:p>
          <a:p>
            <a:pPr defTabSz="340065">
              <a:defRPr/>
            </a:pPr>
            <a:endParaRPr lang="it-IT" altLang="it-IT" sz="2083"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4844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44</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3709798"/>
          </a:xfrm>
          <a:prstGeom prst="rect">
            <a:avLst/>
          </a:prstGeom>
          <a:noFill/>
        </p:spPr>
        <p:txBody>
          <a:bodyPr wrap="square" rtlCol="0">
            <a:spAutoFit/>
          </a:bodyPr>
          <a:lstStyle/>
          <a:p>
            <a:pPr algn="l"/>
            <a:r>
              <a:rPr lang="it-IT" sz="2678" b="1" dirty="0">
                <a:latin typeface="Calibri" panose="020F0502020204030204" pitchFamily="34" charset="0"/>
                <a:cs typeface="Calibri" panose="020F0502020204030204" pitchFamily="34" charset="0"/>
              </a:rPr>
              <a:t>IL MICROBIOMA </a:t>
            </a:r>
          </a:p>
          <a:p>
            <a:pPr algn="l"/>
            <a:endParaRPr lang="it-IT" sz="2083" dirty="0">
              <a:latin typeface="Calibri" panose="020F0502020204030204" pitchFamily="34" charset="0"/>
              <a:cs typeface="Calibri" panose="020F0502020204030204" pitchFamily="34" charset="0"/>
            </a:endParaRPr>
          </a:p>
          <a:p>
            <a:pPr algn="just"/>
            <a:r>
              <a:rPr lang="it-IT" sz="2083" dirty="0">
                <a:solidFill>
                  <a:srgbClr val="232425"/>
                </a:solidFill>
                <a:latin typeface="Calibri" panose="020F0502020204030204" pitchFamily="34" charset="0"/>
                <a:cs typeface="Calibri" panose="020F0502020204030204" pitchFamily="34" charset="0"/>
              </a:rPr>
              <a:t>Il microbioma e i suoi rapporti con malattie, umore, neurotrasmettitori.</a:t>
            </a:r>
          </a:p>
          <a:p>
            <a:pPr algn="just"/>
            <a:endParaRPr lang="it-IT" sz="2083" dirty="0">
              <a:latin typeface="Calibri" panose="020F0502020204030204" pitchFamily="34" charset="0"/>
              <a:cs typeface="Calibri" panose="020F0502020204030204" pitchFamily="34" charset="0"/>
            </a:endParaRPr>
          </a:p>
          <a:p>
            <a:pPr algn="l"/>
            <a:r>
              <a:rPr lang="it-IT" sz="2083" b="1" dirty="0">
                <a:latin typeface="Calibri" panose="020F0502020204030204" pitchFamily="34" charset="0"/>
                <a:cs typeface="Calibri" panose="020F0502020204030204" pitchFamily="34" charset="0"/>
                <a:hlinkClick r:id="rId2"/>
              </a:rPr>
              <a:t>https://youtu.be/XaUtkDpYtyo?si=ghYlBwdg0eT2Va9F</a:t>
            </a:r>
            <a:endParaRPr lang="it-IT" sz="2083" b="1" dirty="0">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a:p>
            <a:r>
              <a:rPr lang="it-IT" sz="2083" dirty="0">
                <a:solidFill>
                  <a:srgbClr val="000000"/>
                </a:solidFill>
                <a:latin typeface="Calibri" panose="020F0502020204030204" pitchFamily="34" charset="0"/>
                <a:cs typeface="Calibri" panose="020F0502020204030204" pitchFamily="34" charset="0"/>
                <a:hlinkClick r:id="rId3"/>
              </a:rPr>
              <a:t>https://www.youtube.com/watch?v=XaUtkDpYtyo</a:t>
            </a:r>
            <a:endParaRPr lang="it-IT" sz="2083" dirty="0">
              <a:solidFill>
                <a:srgbClr val="000000"/>
              </a:solidFill>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p:txBody>
      </p:sp>
      <p:pic>
        <p:nvPicPr>
          <p:cNvPr id="3" name="Picture 2" descr="Sistema nervoso enterico, non pensa ma sente - La Mente è Meravigliosa">
            <a:extLst>
              <a:ext uri="{FF2B5EF4-FFF2-40B4-BE49-F238E27FC236}">
                <a16:creationId xmlns:a16="http://schemas.microsoft.com/office/drawing/2014/main" id="{4B1A953B-84F7-BAAD-0927-FF187FB5BB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2362" y="3235677"/>
            <a:ext cx="4817603" cy="26728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0270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45</a:t>
            </a:fld>
            <a:endParaRPr lang="it-IT" sz="2008" dirty="0">
              <a:solidFill>
                <a:prstClr val="white"/>
              </a:solidFill>
              <a:latin typeface="Calibri" panose="020F0502020204030204" pitchFamily="34" charset="0"/>
            </a:endParaRPr>
          </a:p>
        </p:txBody>
      </p:sp>
      <p:pic>
        <p:nvPicPr>
          <p:cNvPr id="7" name="Immagine 6" descr="Immagine che contiene testo, schermata, Carattere, numero&#10;&#10;Descrizione generata automaticamente">
            <a:extLst>
              <a:ext uri="{FF2B5EF4-FFF2-40B4-BE49-F238E27FC236}">
                <a16:creationId xmlns:a16="http://schemas.microsoft.com/office/drawing/2014/main" id="{13B87418-8BA0-2B7A-AEEF-8655ECED626A}"/>
              </a:ext>
            </a:extLst>
          </p:cNvPr>
          <p:cNvPicPr>
            <a:picLocks noChangeAspect="1"/>
          </p:cNvPicPr>
          <p:nvPr/>
        </p:nvPicPr>
        <p:blipFill rotWithShape="1">
          <a:blip r:embed="rId2"/>
          <a:srcRect b="90624"/>
          <a:stretch/>
        </p:blipFill>
        <p:spPr>
          <a:xfrm>
            <a:off x="2984175" y="110140"/>
            <a:ext cx="6663678" cy="725835"/>
          </a:xfrm>
          <a:prstGeom prst="rect">
            <a:avLst/>
          </a:prstGeom>
        </p:spPr>
      </p:pic>
      <p:pic>
        <p:nvPicPr>
          <p:cNvPr id="8" name="Immagine 7" descr="Immagine che contiene testo, schermata, Carattere, numero&#10;&#10;Descrizione generata automaticamente">
            <a:extLst>
              <a:ext uri="{FF2B5EF4-FFF2-40B4-BE49-F238E27FC236}">
                <a16:creationId xmlns:a16="http://schemas.microsoft.com/office/drawing/2014/main" id="{AE034241-0B44-5EEF-A9CA-DD708E7B08F6}"/>
              </a:ext>
            </a:extLst>
          </p:cNvPr>
          <p:cNvPicPr>
            <a:picLocks noChangeAspect="1"/>
          </p:cNvPicPr>
          <p:nvPr/>
        </p:nvPicPr>
        <p:blipFill rotWithShape="1">
          <a:blip r:embed="rId2"/>
          <a:srcRect t="24083"/>
          <a:stretch/>
        </p:blipFill>
        <p:spPr>
          <a:xfrm>
            <a:off x="2984175" y="835975"/>
            <a:ext cx="6663677" cy="5877208"/>
          </a:xfrm>
          <a:prstGeom prst="rect">
            <a:avLst/>
          </a:prstGeom>
        </p:spPr>
      </p:pic>
    </p:spTree>
    <p:extLst>
      <p:ext uri="{BB962C8B-B14F-4D97-AF65-F5344CB8AC3E}">
        <p14:creationId xmlns:p14="http://schemas.microsoft.com/office/powerpoint/2010/main" val="406653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46</a:t>
            </a:fld>
            <a:endParaRPr lang="it-IT" sz="2008" dirty="0">
              <a:solidFill>
                <a:prstClr val="white"/>
              </a:solidFill>
              <a:latin typeface="Calibri" panose="020F0502020204030204" pitchFamily="34" charset="0"/>
            </a:endParaRPr>
          </a:p>
        </p:txBody>
      </p:sp>
      <p:pic>
        <p:nvPicPr>
          <p:cNvPr id="3" name="Immagine 2" descr="Immagine che contiene testo, schermata, Carattere, documento&#10;&#10;Descrizione generata automaticamente">
            <a:extLst>
              <a:ext uri="{FF2B5EF4-FFF2-40B4-BE49-F238E27FC236}">
                <a16:creationId xmlns:a16="http://schemas.microsoft.com/office/drawing/2014/main" id="{5D573D72-E3BB-5F07-5BD4-5AB2D4367F16}"/>
              </a:ext>
            </a:extLst>
          </p:cNvPr>
          <p:cNvPicPr>
            <a:picLocks noChangeAspect="1"/>
          </p:cNvPicPr>
          <p:nvPr/>
        </p:nvPicPr>
        <p:blipFill rotWithShape="1">
          <a:blip r:embed="rId2"/>
          <a:srcRect t="29771"/>
          <a:stretch/>
        </p:blipFill>
        <p:spPr>
          <a:xfrm>
            <a:off x="3416745" y="1185697"/>
            <a:ext cx="5831918" cy="5700642"/>
          </a:xfrm>
          <a:prstGeom prst="rect">
            <a:avLst/>
          </a:prstGeom>
        </p:spPr>
      </p:pic>
      <p:pic>
        <p:nvPicPr>
          <p:cNvPr id="4" name="Immagine 3" descr="Immagine che contiene testo, schermata, Carattere, documento&#10;&#10;Descrizione generata automaticamente">
            <a:extLst>
              <a:ext uri="{FF2B5EF4-FFF2-40B4-BE49-F238E27FC236}">
                <a16:creationId xmlns:a16="http://schemas.microsoft.com/office/drawing/2014/main" id="{360F9EA3-D151-5BFD-5552-C0BD3B15215C}"/>
              </a:ext>
            </a:extLst>
          </p:cNvPr>
          <p:cNvPicPr>
            <a:picLocks noChangeAspect="1"/>
          </p:cNvPicPr>
          <p:nvPr/>
        </p:nvPicPr>
        <p:blipFill rotWithShape="1">
          <a:blip r:embed="rId2"/>
          <a:srcRect b="85095"/>
          <a:stretch/>
        </p:blipFill>
        <p:spPr>
          <a:xfrm>
            <a:off x="3416745" y="0"/>
            <a:ext cx="5831918" cy="1209869"/>
          </a:xfrm>
          <a:prstGeom prst="rect">
            <a:avLst/>
          </a:prstGeom>
        </p:spPr>
      </p:pic>
    </p:spTree>
    <p:extLst>
      <p:ext uri="{BB962C8B-B14F-4D97-AF65-F5344CB8AC3E}">
        <p14:creationId xmlns:p14="http://schemas.microsoft.com/office/powerpoint/2010/main" val="2385806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47</a:t>
            </a:fld>
            <a:endParaRPr lang="it-IT" sz="2008" dirty="0">
              <a:solidFill>
                <a:schemeClr val="bg1"/>
              </a:solidFill>
              <a:latin typeface="Calibri" panose="020F0502020204030204" pitchFamily="34" charset="0"/>
            </a:endParaRPr>
          </a:p>
        </p:txBody>
      </p:sp>
      <p:pic>
        <p:nvPicPr>
          <p:cNvPr id="3074" name="Picture 2" descr="Mappe per la Scuola - SISTEMA NERVOSO">
            <a:extLst>
              <a:ext uri="{FF2B5EF4-FFF2-40B4-BE49-F238E27FC236}">
                <a16:creationId xmlns:a16="http://schemas.microsoft.com/office/drawing/2014/main" id="{920AD46D-EAF7-9258-1459-0971B5E8F3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4779" y="708471"/>
            <a:ext cx="8221025" cy="5573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215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48</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5633017"/>
          </a:xfrm>
          <a:prstGeom prst="rect">
            <a:avLst/>
          </a:prstGeom>
          <a:noFill/>
        </p:spPr>
        <p:txBody>
          <a:bodyPr wrap="square" rtlCol="0">
            <a:spAutoFit/>
          </a:bodyPr>
          <a:lstStyle/>
          <a:p>
            <a:pPr algn="l"/>
            <a:r>
              <a:rPr lang="it-IT" sz="2678" b="1" dirty="0">
                <a:latin typeface="Calibri" panose="020F0502020204030204" pitchFamily="34" charset="0"/>
                <a:cs typeface="Calibri" panose="020F0502020204030204" pitchFamily="34" charset="0"/>
              </a:rPr>
              <a:t>I NEUROTRASMETTORI</a:t>
            </a:r>
          </a:p>
          <a:p>
            <a:pPr algn="l"/>
            <a:endParaRPr lang="it-IT" sz="2083" dirty="0">
              <a:latin typeface="Calibri" panose="020F0502020204030204" pitchFamily="34" charset="0"/>
              <a:cs typeface="Calibri" panose="020F0502020204030204" pitchFamily="34" charset="0"/>
            </a:endParaRPr>
          </a:p>
          <a:p>
            <a:pPr algn="just"/>
            <a:r>
              <a:rPr lang="it-IT" sz="2083" dirty="0">
                <a:solidFill>
                  <a:srgbClr val="232425"/>
                </a:solidFill>
                <a:latin typeface="Calibri" panose="020F0502020204030204" pitchFamily="34" charset="0"/>
                <a:cs typeface="Calibri" panose="020F0502020204030204" pitchFamily="34" charset="0"/>
              </a:rPr>
              <a:t>I </a:t>
            </a:r>
            <a:r>
              <a:rPr lang="it-IT" sz="2083" b="1" dirty="0">
                <a:latin typeface="Calibri" panose="020F0502020204030204" pitchFamily="34" charset="0"/>
                <a:cs typeface="Calibri" panose="020F0502020204030204" pitchFamily="34" charset="0"/>
              </a:rPr>
              <a:t>neurotrasmettitori</a:t>
            </a:r>
            <a:r>
              <a:rPr lang="it-IT" sz="2083" dirty="0">
                <a:latin typeface="Calibri" panose="020F0502020204030204" pitchFamily="34" charset="0"/>
                <a:cs typeface="Calibri" panose="020F0502020204030204" pitchFamily="34" charset="0"/>
              </a:rPr>
              <a:t> sono messaggeri chimici endogeni, di cui si avvalgono le cellule del sistema nervoso (i cosiddetti neuroni) per comunicare tra loro o per stimolare cellule di tipo muscolare o ghiandolare.</a:t>
            </a:r>
          </a:p>
          <a:p>
            <a:pPr algn="just"/>
            <a:r>
              <a:rPr lang="it-IT" sz="2083" dirty="0">
                <a:latin typeface="Calibri" panose="020F0502020204030204" pitchFamily="34" charset="0"/>
                <a:cs typeface="Calibri" panose="020F0502020204030204" pitchFamily="34" charset="0"/>
              </a:rPr>
              <a:t>Tra i neurotrasmettitori più noti, rientrano: la dopamina, l'acetilcolina, il glutammato, il GABA e la serotonina.</a:t>
            </a:r>
          </a:p>
          <a:p>
            <a:pPr algn="just" fontAlgn="base"/>
            <a:r>
              <a:rPr lang="it-IT" sz="2083" dirty="0">
                <a:latin typeface="Calibri" panose="020F0502020204030204" pitchFamily="34" charset="0"/>
                <a:cs typeface="Calibri" panose="020F0502020204030204" pitchFamily="34" charset="0"/>
              </a:rPr>
              <a:t>I neurotrasmettitori sono </a:t>
            </a:r>
            <a:r>
              <a:rPr lang="it-IT" sz="2083" b="1" dirty="0">
                <a:latin typeface="Calibri" panose="020F0502020204030204" pitchFamily="34" charset="0"/>
                <a:cs typeface="Calibri" panose="020F0502020204030204" pitchFamily="34" charset="0"/>
              </a:rPr>
              <a:t>messaggeri chimici endogeni</a:t>
            </a:r>
            <a:r>
              <a:rPr lang="it-IT" sz="2083" dirty="0">
                <a:latin typeface="Calibri" panose="020F0502020204030204" pitchFamily="34" charset="0"/>
                <a:cs typeface="Calibri" panose="020F0502020204030204" pitchFamily="34" charset="0"/>
              </a:rPr>
              <a:t>, che permettono la comunicazione </a:t>
            </a:r>
            <a:r>
              <a:rPr lang="it-IT" sz="2083" dirty="0" err="1">
                <a:latin typeface="Calibri" panose="020F0502020204030204" pitchFamily="34" charset="0"/>
                <a:cs typeface="Calibri" panose="020F0502020204030204" pitchFamily="34" charset="0"/>
              </a:rPr>
              <a:t>interneuronale</a:t>
            </a:r>
            <a:r>
              <a:rPr lang="it-IT" sz="2083" dirty="0">
                <a:latin typeface="Calibri" panose="020F0502020204030204" pitchFamily="34" charset="0"/>
                <a:cs typeface="Calibri" panose="020F0502020204030204" pitchFamily="34" charset="0"/>
              </a:rPr>
              <a:t> (cioè tra neuroni) e la comunicazione tra i neuroni e il resto del corpo.</a:t>
            </a:r>
          </a:p>
          <a:p>
            <a:pPr algn="just" fontAlgn="base"/>
            <a:r>
              <a:rPr lang="it-IT" sz="2083" dirty="0">
                <a:latin typeface="Calibri" panose="020F0502020204030204" pitchFamily="34" charset="0"/>
                <a:cs typeface="Calibri" panose="020F0502020204030204" pitchFamily="34" charset="0"/>
              </a:rPr>
              <a:t>Il sistema nervoso umano si avvale dei neurotrasmettitori per regolare o dirigere meccanismi vitali, come il battito cardiaco, la respirazione polmonare o la digestione.</a:t>
            </a:r>
          </a:p>
          <a:p>
            <a:pPr algn="just" fontAlgn="base"/>
            <a:r>
              <a:rPr lang="it-IT" sz="2083" dirty="0">
                <a:latin typeface="Calibri" panose="020F0502020204030204" pitchFamily="34" charset="0"/>
                <a:cs typeface="Calibri" panose="020F0502020204030204" pitchFamily="34" charset="0"/>
              </a:rPr>
              <a:t>Inoltre, sempre dai neurotrasmettitori dipendono il sonno notturno, la concentrazione, l'umore ecc.</a:t>
            </a:r>
          </a:p>
          <a:p>
            <a:pPr algn="l"/>
            <a:endParaRPr lang="it-IT" sz="2083"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8873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49</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5541453"/>
          </a:xfrm>
          <a:prstGeom prst="rect">
            <a:avLst/>
          </a:prstGeom>
          <a:noFill/>
        </p:spPr>
        <p:txBody>
          <a:bodyPr wrap="square" rtlCol="0">
            <a:spAutoFit/>
          </a:bodyPr>
          <a:lstStyle/>
          <a:p>
            <a:pPr algn="just"/>
            <a:r>
              <a:rPr lang="it-IT" sz="2083" dirty="0">
                <a:latin typeface="Calibri" panose="020F0502020204030204" pitchFamily="34" charset="0"/>
                <a:cs typeface="Calibri" panose="020F0502020204030204" pitchFamily="34" charset="0"/>
              </a:rPr>
              <a:t>I neurotrasmettitori rimangono confinati all'interno delle vescicole intracellulari, fino a che non sopraggiunge un </a:t>
            </a:r>
            <a:r>
              <a:rPr lang="it-IT" sz="2083" b="1" dirty="0">
                <a:latin typeface="Calibri" panose="020F0502020204030204" pitchFamily="34" charset="0"/>
                <a:cs typeface="Calibri" panose="020F0502020204030204" pitchFamily="34" charset="0"/>
              </a:rPr>
              <a:t>segnale di origine nervosa</a:t>
            </a:r>
            <a:r>
              <a:rPr lang="it-IT" sz="2083" dirty="0">
                <a:latin typeface="Calibri" panose="020F0502020204030204" pitchFamily="34" charset="0"/>
                <a:cs typeface="Calibri" panose="020F0502020204030204" pitchFamily="34" charset="0"/>
              </a:rPr>
              <a:t> capace di stimolare il rilascio delle vescicole stesse dal neurone contenitore.</a:t>
            </a:r>
          </a:p>
          <a:p>
            <a:pPr algn="just"/>
            <a:r>
              <a:rPr lang="it-IT" sz="2083" dirty="0">
                <a:latin typeface="Calibri" panose="020F0502020204030204" pitchFamily="34" charset="0"/>
                <a:cs typeface="Calibri" panose="020F0502020204030204" pitchFamily="34" charset="0"/>
              </a:rPr>
              <a:t>L'interazione tra neurotrasmettitori e membrana post-sinaptica è possibile grazie alla presenza di recettori di membrana.</a:t>
            </a:r>
          </a:p>
          <a:p>
            <a:pPr algn="just"/>
            <a:endParaRPr lang="it-IT" sz="2083" dirty="0">
              <a:latin typeface="Calibri" panose="020F0502020204030204" pitchFamily="34" charset="0"/>
              <a:cs typeface="Calibri" panose="020F0502020204030204" pitchFamily="34" charset="0"/>
            </a:endParaRPr>
          </a:p>
          <a:p>
            <a:pPr marL="340065" indent="-340065" algn="just">
              <a:buFontTx/>
              <a:buChar char="-"/>
            </a:pPr>
            <a:r>
              <a:rPr lang="it-IT" sz="2083" dirty="0">
                <a:latin typeface="Calibri" panose="020F0502020204030204" pitchFamily="34" charset="0"/>
                <a:cs typeface="Calibri" panose="020F0502020204030204" pitchFamily="34" charset="0"/>
              </a:rPr>
              <a:t>GLUTAMMATO</a:t>
            </a:r>
          </a:p>
          <a:p>
            <a:pPr algn="just"/>
            <a:r>
              <a:rPr lang="it-IT" sz="2083" dirty="0">
                <a:latin typeface="Calibri" panose="020F0502020204030204" pitchFamily="34" charset="0"/>
                <a:cs typeface="Calibri" panose="020F0502020204030204" pitchFamily="34" charset="0"/>
              </a:rPr>
              <a:t>il glutammato è coinvolto nei processi di apprendimento (apprendimento inteso come processo di archiviazioni di dati nel cervello) e memoria.</a:t>
            </a:r>
          </a:p>
          <a:p>
            <a:pPr marL="340065" indent="-340065" algn="just">
              <a:buFontTx/>
              <a:buChar char="-"/>
            </a:pPr>
            <a:r>
              <a:rPr lang="it-IT" sz="2083" dirty="0">
                <a:latin typeface="Calibri" panose="020F0502020204030204" pitchFamily="34" charset="0"/>
                <a:cs typeface="Calibri" panose="020F0502020204030204" pitchFamily="34" charset="0"/>
              </a:rPr>
              <a:t>GABA</a:t>
            </a:r>
          </a:p>
          <a:p>
            <a:pPr algn="just"/>
            <a:r>
              <a:rPr lang="it-IT" sz="2083" dirty="0">
                <a:latin typeface="Calibri" panose="020F0502020204030204" pitchFamily="34" charset="0"/>
                <a:cs typeface="Calibri" panose="020F0502020204030204" pitchFamily="34" charset="0"/>
              </a:rPr>
              <a:t>Per le sue proprietà inibitorie, il GABA è uno dei principali bersagli dei farmaci sedativi e tranquillanti.</a:t>
            </a:r>
          </a:p>
          <a:p>
            <a:pPr marL="340065" indent="-340065" algn="just">
              <a:buFontTx/>
              <a:buChar char="-"/>
            </a:pPr>
            <a:r>
              <a:rPr lang="it-IT" sz="2083" dirty="0">
                <a:latin typeface="Calibri" panose="020F0502020204030204" pitchFamily="34" charset="0"/>
                <a:cs typeface="Calibri" panose="020F0502020204030204" pitchFamily="34" charset="0"/>
              </a:rPr>
              <a:t>ACETILCOLINA </a:t>
            </a:r>
          </a:p>
          <a:p>
            <a:pPr algn="just"/>
            <a:r>
              <a:rPr lang="it-IT" sz="2083" dirty="0">
                <a:latin typeface="Calibri" panose="020F0502020204030204" pitchFamily="34" charset="0"/>
                <a:cs typeface="Calibri" panose="020F0502020204030204" pitchFamily="34" charset="0"/>
              </a:rPr>
              <a:t>Agisce a livello muscolare, l'acetilcolina influenza il funzionamento degli organi controllati dal sistema nervoso autonomo.</a:t>
            </a:r>
          </a:p>
        </p:txBody>
      </p:sp>
    </p:spTree>
    <p:extLst>
      <p:ext uri="{BB962C8B-B14F-4D97-AF65-F5344CB8AC3E}">
        <p14:creationId xmlns:p14="http://schemas.microsoft.com/office/powerpoint/2010/main" val="939468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50</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6182526"/>
          </a:xfrm>
          <a:prstGeom prst="rect">
            <a:avLst/>
          </a:prstGeom>
          <a:noFill/>
        </p:spPr>
        <p:txBody>
          <a:bodyPr wrap="square" rtlCol="0">
            <a:spAutoFit/>
          </a:bodyPr>
          <a:lstStyle/>
          <a:p>
            <a:pPr marL="340065" indent="-340065" algn="just">
              <a:buFontTx/>
              <a:buChar char="-"/>
            </a:pPr>
            <a:r>
              <a:rPr lang="it-IT" sz="2083" dirty="0">
                <a:latin typeface="Calibri" panose="020F0502020204030204" pitchFamily="34" charset="0"/>
                <a:cs typeface="Calibri" panose="020F0502020204030204" pitchFamily="34" charset="0"/>
              </a:rPr>
              <a:t>DOPAMINA</a:t>
            </a:r>
          </a:p>
          <a:p>
            <a:pPr algn="just"/>
            <a:r>
              <a:rPr lang="it-IT" sz="2083" dirty="0">
                <a:latin typeface="Calibri" panose="020F0502020204030204" pitchFamily="34" charset="0"/>
                <a:cs typeface="Calibri" panose="020F0502020204030204" pitchFamily="34" charset="0"/>
              </a:rPr>
              <a:t>Appartenente alla famiglia delle catecolamine, è un neurotrasmettitore che svolge numerose funzioni, sia a livello del sistema nervoso centrale, sia a livello del sistema nervoso periferico.</a:t>
            </a:r>
            <a:br>
              <a:rPr lang="it-IT" sz="2083" dirty="0">
                <a:latin typeface="Calibri" panose="020F0502020204030204" pitchFamily="34" charset="0"/>
                <a:cs typeface="Calibri" panose="020F0502020204030204" pitchFamily="34" charset="0"/>
              </a:rPr>
            </a:br>
            <a:r>
              <a:rPr lang="it-IT" sz="2083" dirty="0">
                <a:latin typeface="Calibri" panose="020F0502020204030204" pitchFamily="34" charset="0"/>
                <a:cs typeface="Calibri" panose="020F0502020204030204" pitchFamily="34" charset="0"/>
              </a:rPr>
              <a:t>A livello del sistema nervoso centrale, la dopamina partecipa a: </a:t>
            </a:r>
          </a:p>
          <a:p>
            <a:pPr algn="just"/>
            <a:r>
              <a:rPr lang="it-IT" sz="2083" dirty="0">
                <a:latin typeface="Calibri" panose="020F0502020204030204" pitchFamily="34" charset="0"/>
                <a:cs typeface="Calibri" panose="020F0502020204030204" pitchFamily="34" charset="0"/>
              </a:rPr>
              <a:t>il controllo del movimento, la secrezione dell'ormone prolattina, il controllo delle capacità motorie, i meccanismi di ricompensa e piacere, il controllo delle capacità di attenzione, il meccanismo del sonno, il controllo del comportamento, il controllo di alcuni funzioni cognitive,  il controllo dell'umore e, infine, i meccanismi alla base dell'apprendimento.</a:t>
            </a:r>
          </a:p>
          <a:p>
            <a:pPr marL="340065" indent="-340065" algn="just">
              <a:buFontTx/>
              <a:buChar char="-"/>
            </a:pPr>
            <a:r>
              <a:rPr lang="it-IT" sz="2083" dirty="0">
                <a:latin typeface="Calibri" panose="020F0502020204030204" pitchFamily="34" charset="0"/>
                <a:cs typeface="Calibri" panose="020F0502020204030204" pitchFamily="34" charset="0"/>
              </a:rPr>
              <a:t>SEROTONINA</a:t>
            </a:r>
          </a:p>
          <a:p>
            <a:pPr algn="just"/>
            <a:r>
              <a:rPr lang="it-IT" sz="2083" dirty="0">
                <a:latin typeface="Calibri" panose="020F0502020204030204" pitchFamily="34" charset="0"/>
                <a:cs typeface="Calibri" panose="020F0502020204030204" pitchFamily="34" charset="0"/>
              </a:rPr>
              <a:t>Questo neurotrasmettitore sembrerebbe regolare l'appetito, il sonno, i processi di memoria e apprendimento, la temperatura corporea, l'umore, alcuni aspetti del comportamento, la contrazione muscolare alcune funzioni del sistema cardiovascolare e alcune funzioni del sistema endocrino.</a:t>
            </a:r>
            <a:br>
              <a:rPr lang="it-IT" sz="2083" dirty="0">
                <a:latin typeface="Calibri" panose="020F0502020204030204" pitchFamily="34" charset="0"/>
                <a:cs typeface="Calibri" panose="020F0502020204030204" pitchFamily="34" charset="0"/>
              </a:rPr>
            </a:br>
            <a:r>
              <a:rPr lang="it-IT" sz="2083" dirty="0">
                <a:latin typeface="Calibri" panose="020F0502020204030204" pitchFamily="34" charset="0"/>
                <a:cs typeface="Calibri" panose="020F0502020204030204" pitchFamily="34" charset="0"/>
              </a:rPr>
              <a:t>Dal punto di vista patologico, sembrerebbe aver un ruolo nello sviluppo della depressione e delle malattie affini.</a:t>
            </a:r>
          </a:p>
        </p:txBody>
      </p:sp>
    </p:spTree>
    <p:extLst>
      <p:ext uri="{BB962C8B-B14F-4D97-AF65-F5344CB8AC3E}">
        <p14:creationId xmlns:p14="http://schemas.microsoft.com/office/powerpoint/2010/main" val="2571440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51</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1695016"/>
          </a:xfrm>
          <a:prstGeom prst="rect">
            <a:avLst/>
          </a:prstGeom>
          <a:noFill/>
        </p:spPr>
        <p:txBody>
          <a:bodyPr wrap="square" rtlCol="0">
            <a:spAutoFit/>
          </a:bodyPr>
          <a:lstStyle/>
          <a:p>
            <a:pPr marL="340065" indent="-340065">
              <a:buFontTx/>
              <a:buChar char="-"/>
            </a:pPr>
            <a:r>
              <a:rPr lang="it-IT" sz="2083" dirty="0">
                <a:solidFill>
                  <a:srgbClr val="232425"/>
                </a:solidFill>
                <a:latin typeface="Calibri" panose="020F0502020204030204" pitchFamily="34" charset="0"/>
                <a:cs typeface="Calibri" panose="020F0502020204030204" pitchFamily="34" charset="0"/>
              </a:rPr>
              <a:t>NOREPINEFRINA  e EPINEFRINA</a:t>
            </a:r>
          </a:p>
          <a:p>
            <a:pPr algn="l"/>
            <a:r>
              <a:rPr lang="it-IT" sz="2083" dirty="0">
                <a:solidFill>
                  <a:srgbClr val="232425"/>
                </a:solidFill>
                <a:latin typeface="Calibri" panose="020F0502020204030204" pitchFamily="34" charset="0"/>
                <a:cs typeface="Calibri" panose="020F0502020204030204" pitchFamily="34" charset="0"/>
              </a:rPr>
              <a:t>La norepinefrina si concentra soprattutto a livello del sistema nervoso centrale e ha il compito di mobilitare cervello e corpo per l'azione (ha quindi effetto eccitatorio). Per esempio, a livello cerebrale, favorisce l'eccitazione, la vigilanza, la concentrazione e i processi di memoria.</a:t>
            </a:r>
            <a:endParaRPr lang="it-IT" sz="2083" dirty="0">
              <a:latin typeface="Calibri" panose="020F0502020204030204" pitchFamily="34" charset="0"/>
              <a:cs typeface="Calibri" panose="020F0502020204030204" pitchFamily="34" charset="0"/>
            </a:endParaRPr>
          </a:p>
        </p:txBody>
      </p:sp>
      <p:pic>
        <p:nvPicPr>
          <p:cNvPr id="3074" name="Picture 2" descr="Fisioterapia Interattiva - Un neurotrasmettitore è una sostanza che veicola  le informazioni fra i neuroni. In relazione al tipo di risposta prodotta, i  neurotrasmettitori possono essere eccitatori o inibitori.⁣ P.S. Vinci 1">
            <a:extLst>
              <a:ext uri="{FF2B5EF4-FFF2-40B4-BE49-F238E27FC236}">
                <a16:creationId xmlns:a16="http://schemas.microsoft.com/office/drawing/2014/main" id="{00297B98-10AE-1BF5-BE50-B81836273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8926" y="2408802"/>
            <a:ext cx="4194149" cy="4194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852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52</a:t>
            </a:fld>
            <a:endParaRPr lang="it-IT" sz="2008" dirty="0">
              <a:solidFill>
                <a:schemeClr val="bg1"/>
              </a:solidFill>
              <a:latin typeface="Calibri" panose="020F0502020204030204" pitchFamily="34" charset="0"/>
            </a:endParaRPr>
          </a:p>
        </p:txBody>
      </p:sp>
      <p:pic>
        <p:nvPicPr>
          <p:cNvPr id="2050" name="Picture 2" descr="I neurotrasmettitori procurano benessere, antistress, buonumore e …. -  Party Round -">
            <a:extLst>
              <a:ext uri="{FF2B5EF4-FFF2-40B4-BE49-F238E27FC236}">
                <a16:creationId xmlns:a16="http://schemas.microsoft.com/office/drawing/2014/main" id="{3E4C5E38-A37C-D62C-4DD3-8F3A57EE54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5145" y="1264403"/>
            <a:ext cx="5554412" cy="555441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4D34C124-6A57-0B0F-D3E0-9D5C71A6B5A1}"/>
              </a:ext>
            </a:extLst>
          </p:cNvPr>
          <p:cNvSpPr txBox="1"/>
          <p:nvPr/>
        </p:nvSpPr>
        <p:spPr>
          <a:xfrm rot="19919601">
            <a:off x="1336542" y="638809"/>
            <a:ext cx="5724446" cy="733406"/>
          </a:xfrm>
          <a:prstGeom prst="rect">
            <a:avLst/>
          </a:prstGeom>
          <a:noFill/>
        </p:spPr>
        <p:txBody>
          <a:bodyPr wrap="square" rtlCol="0">
            <a:spAutoFit/>
          </a:bodyPr>
          <a:lstStyle/>
          <a:p>
            <a:r>
              <a:rPr lang="it-IT" sz="2083" b="1" i="1" u="sng" dirty="0">
                <a:latin typeface="Calibri" panose="020F0502020204030204" pitchFamily="34" charset="0"/>
                <a:cs typeface="Calibri" panose="020F0502020204030204" pitchFamily="34" charset="0"/>
              </a:rPr>
              <a:t>COME POSSIAMO INFLUIRE SUI NEUROTRASMETTITORI ARTIFICIALMENTE?</a:t>
            </a:r>
          </a:p>
        </p:txBody>
      </p:sp>
    </p:spTree>
    <p:extLst>
      <p:ext uri="{BB962C8B-B14F-4D97-AF65-F5344CB8AC3E}">
        <p14:creationId xmlns:p14="http://schemas.microsoft.com/office/powerpoint/2010/main" val="1693044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53</a:t>
            </a:fld>
            <a:endParaRPr lang="it-IT" sz="2008" dirty="0">
              <a:solidFill>
                <a:prstClr val="white"/>
              </a:solidFill>
              <a:latin typeface="Calibri" panose="020F0502020204030204" pitchFamily="34" charset="0"/>
            </a:endParaRPr>
          </a:p>
        </p:txBody>
      </p:sp>
      <p:pic>
        <p:nvPicPr>
          <p:cNvPr id="7" name="Immagine 6" descr="Immagine che contiene testo, schermata, Carattere, documento&#10;&#10;Descrizione generata automaticamente">
            <a:extLst>
              <a:ext uri="{FF2B5EF4-FFF2-40B4-BE49-F238E27FC236}">
                <a16:creationId xmlns:a16="http://schemas.microsoft.com/office/drawing/2014/main" id="{0A32F2D3-79E1-300E-3C9A-8C5289A8CF36}"/>
              </a:ext>
            </a:extLst>
          </p:cNvPr>
          <p:cNvPicPr>
            <a:picLocks noChangeAspect="1"/>
          </p:cNvPicPr>
          <p:nvPr/>
        </p:nvPicPr>
        <p:blipFill rotWithShape="1">
          <a:blip r:embed="rId2"/>
          <a:srcRect b="84005"/>
          <a:stretch/>
        </p:blipFill>
        <p:spPr>
          <a:xfrm>
            <a:off x="3002371" y="270588"/>
            <a:ext cx="7718306" cy="1315616"/>
          </a:xfrm>
          <a:prstGeom prst="rect">
            <a:avLst/>
          </a:prstGeom>
        </p:spPr>
      </p:pic>
      <p:pic>
        <p:nvPicPr>
          <p:cNvPr id="9" name="Immagine 8" descr="Immagine che contiene testo, schermata, Carattere, documento&#10;&#10;Descrizione generata automaticamente">
            <a:extLst>
              <a:ext uri="{FF2B5EF4-FFF2-40B4-BE49-F238E27FC236}">
                <a16:creationId xmlns:a16="http://schemas.microsoft.com/office/drawing/2014/main" id="{4BDF6A9C-AECF-796C-B7D0-14CBC3D8171C}"/>
              </a:ext>
            </a:extLst>
          </p:cNvPr>
          <p:cNvPicPr>
            <a:picLocks noChangeAspect="1"/>
          </p:cNvPicPr>
          <p:nvPr/>
        </p:nvPicPr>
        <p:blipFill rotWithShape="1">
          <a:blip r:embed="rId2"/>
          <a:srcRect t="37910"/>
          <a:stretch/>
        </p:blipFill>
        <p:spPr>
          <a:xfrm>
            <a:off x="2990910" y="1525279"/>
            <a:ext cx="7718306" cy="5107057"/>
          </a:xfrm>
          <a:prstGeom prst="rect">
            <a:avLst/>
          </a:prstGeom>
        </p:spPr>
      </p:pic>
    </p:spTree>
    <p:extLst>
      <p:ext uri="{BB962C8B-B14F-4D97-AF65-F5344CB8AC3E}">
        <p14:creationId xmlns:p14="http://schemas.microsoft.com/office/powerpoint/2010/main" val="33460115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54</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5724580"/>
          </a:xfrm>
          <a:prstGeom prst="rect">
            <a:avLst/>
          </a:prstGeom>
          <a:noFill/>
        </p:spPr>
        <p:txBody>
          <a:bodyPr wrap="square" rtlCol="0">
            <a:spAutoFit/>
          </a:bodyPr>
          <a:lstStyle/>
          <a:p>
            <a:pPr algn="l"/>
            <a:r>
              <a:rPr lang="it-IT" sz="2678" b="1" dirty="0">
                <a:latin typeface="Calibri" panose="020F0502020204030204" pitchFamily="34" charset="0"/>
                <a:cs typeface="Calibri" panose="020F0502020204030204" pitchFamily="34" charset="0"/>
              </a:rPr>
              <a:t>ATTIVITA’ FISICA, SEDENTARIETA’ e BENESSERE (</a:t>
            </a:r>
            <a:r>
              <a:rPr lang="it-IT" sz="2678" b="1" dirty="0" err="1">
                <a:latin typeface="Calibri" panose="020F0502020204030204" pitchFamily="34" charset="0"/>
                <a:cs typeface="Calibri" panose="020F0502020204030204" pitchFamily="34" charset="0"/>
              </a:rPr>
              <a:t>wikipedia</a:t>
            </a:r>
            <a:r>
              <a:rPr lang="it-IT" sz="2678" b="1" dirty="0">
                <a:latin typeface="Calibri" panose="020F0502020204030204" pitchFamily="34" charset="0"/>
                <a:cs typeface="Calibri" panose="020F0502020204030204" pitchFamily="34" charset="0"/>
              </a:rPr>
              <a:t>)</a:t>
            </a:r>
          </a:p>
          <a:p>
            <a:pPr algn="l"/>
            <a:endParaRPr lang="it-IT" sz="2083" dirty="0">
              <a:solidFill>
                <a:srgbClr val="232425"/>
              </a:solidFill>
              <a:latin typeface="Calibri" panose="020F0502020204030204" pitchFamily="34" charset="0"/>
              <a:cs typeface="Calibri" panose="020F0502020204030204" pitchFamily="34" charset="0"/>
            </a:endParaRPr>
          </a:p>
          <a:p>
            <a:pPr algn="just"/>
            <a:r>
              <a:rPr lang="it-IT" sz="2083" b="1" dirty="0">
                <a:solidFill>
                  <a:srgbClr val="232425"/>
                </a:solidFill>
                <a:latin typeface="Calibri" panose="020F0502020204030204" pitchFamily="34" charset="0"/>
                <a:cs typeface="Calibri" panose="020F0502020204030204" pitchFamily="34" charset="0"/>
              </a:rPr>
              <a:t>Controllo del peso</a:t>
            </a:r>
          </a:p>
          <a:p>
            <a:pPr algn="just"/>
            <a:r>
              <a:rPr lang="it-IT" sz="2083" dirty="0">
                <a:solidFill>
                  <a:srgbClr val="232425"/>
                </a:solidFill>
                <a:latin typeface="Calibri" panose="020F0502020204030204" pitchFamily="34" charset="0"/>
                <a:cs typeface="Calibri" panose="020F0502020204030204" pitchFamily="34" charset="0"/>
              </a:rPr>
              <a:t>Raggiungere la resilienza attraverso la forma fisica promuove una vasta e complessa gamma di benefici relativi alla salute. Gli individui che mantengono livelli di forma fisica generalmente regolano la distribuzione del grasso corporeo e prevengono l'obesità. Il grasso addominale, in particolare il grasso viscerale, è più direttamente influenzato dall'esercizio aerobico. È noto che l'allenamento della forza aumenta la quantità di muscoli nel corpo, tuttavia può anche ridurre il grasso corporeo. Gli ormoni steroidei sessuali, l'insulina e le risposte immunitarie appropriate sono fattori che mediano il metabolismo in relazione al grasso addominale. Pertanto, la forma fisica fornisce il controllo del peso attraverso la regolazione di queste funzioni corporee.</a:t>
            </a:r>
          </a:p>
          <a:p>
            <a:pPr algn="just"/>
            <a:endParaRPr lang="it-IT" sz="2083" dirty="0">
              <a:solidFill>
                <a:srgbClr val="232425"/>
              </a:solidFill>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41170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55</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3938771"/>
          </a:xfrm>
          <a:prstGeom prst="rect">
            <a:avLst/>
          </a:prstGeom>
          <a:noFill/>
        </p:spPr>
        <p:txBody>
          <a:bodyPr wrap="square" rtlCol="0">
            <a:spAutoFit/>
          </a:bodyPr>
          <a:lstStyle/>
          <a:p>
            <a:pPr algn="just"/>
            <a:r>
              <a:rPr lang="it-IT" sz="2083" b="1" dirty="0">
                <a:solidFill>
                  <a:srgbClr val="232425"/>
                </a:solidFill>
                <a:latin typeface="Calibri" panose="020F0502020204030204" pitchFamily="34" charset="0"/>
                <a:cs typeface="Calibri" panose="020F0502020204030204" pitchFamily="34" charset="0"/>
              </a:rPr>
              <a:t>Controllo della pressione sanguigna</a:t>
            </a:r>
          </a:p>
          <a:p>
            <a:pPr algn="just"/>
            <a:r>
              <a:rPr lang="it-IT" sz="2083" dirty="0">
                <a:solidFill>
                  <a:srgbClr val="232425"/>
                </a:solidFill>
                <a:latin typeface="Calibri" panose="020F0502020204030204" pitchFamily="34" charset="0"/>
                <a:cs typeface="Calibri" panose="020F0502020204030204" pitchFamily="34" charset="0"/>
              </a:rPr>
              <a:t>L'idoneità fisica ha dimostrato di supportare la pressione sanguigna del corpo. Rimanere attivi e fare esercizio regolarmente rafforza il cuore. Il cuore è l'organo principale responsabile della pressione sanguigna sistolica e diastolica. Impegnarsi in un'attività fisica aumenta la pressione sanguigna. Una volta che il soggetto interrompe l'attività, la pressione sanguigna torna alla normalità. Maggiore è l'attività fisica, più facile diventa questo processo, con conseguente profilo cardiovascolare più in forma. Attraverso una regolare forma fisica, diventa più facile creare un aumento della pressione sanguigna. Questo riduce la forza sulle arterie e abbassa la pressione sanguigna complessiva.</a:t>
            </a:r>
          </a:p>
          <a:p>
            <a:pPr algn="l"/>
            <a:endParaRPr lang="it-IT" sz="2083"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8110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56</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7542770"/>
          </a:xfrm>
          <a:prstGeom prst="rect">
            <a:avLst/>
          </a:prstGeom>
          <a:noFill/>
        </p:spPr>
        <p:txBody>
          <a:bodyPr wrap="square" rtlCol="0">
            <a:spAutoFit/>
          </a:bodyPr>
          <a:lstStyle/>
          <a:p>
            <a:pPr algn="just"/>
            <a:r>
              <a:rPr lang="it-IT" sz="1900" b="1" dirty="0">
                <a:solidFill>
                  <a:srgbClr val="232425"/>
                </a:solidFill>
                <a:latin typeface="Calibri" panose="020F0502020204030204" pitchFamily="34" charset="0"/>
                <a:cs typeface="Calibri" panose="020F0502020204030204" pitchFamily="34" charset="0"/>
              </a:rPr>
              <a:t>Prevenzione dal cancro</a:t>
            </a:r>
          </a:p>
          <a:p>
            <a:pPr algn="just"/>
            <a:r>
              <a:rPr lang="it-IT" sz="1900" dirty="0">
                <a:solidFill>
                  <a:srgbClr val="232425"/>
                </a:solidFill>
                <a:latin typeface="Calibri" panose="020F0502020204030204" pitchFamily="34" charset="0"/>
                <a:cs typeface="Calibri" panose="020F0502020204030204" pitchFamily="34" charset="0"/>
              </a:rPr>
              <a:t>I centri per il controllo e la prevenzione delle malattie forniscono linee guida sullo stile di vita per mantenere una dieta equilibrata e praticare attività fisica per ridurre il rischio di malattia. Il WCRF/American Institute for Cancer </a:t>
            </a:r>
            <a:r>
              <a:rPr lang="it-IT" sz="1900" dirty="0" err="1">
                <a:solidFill>
                  <a:srgbClr val="232425"/>
                </a:solidFill>
                <a:latin typeface="Calibri" panose="020F0502020204030204" pitchFamily="34" charset="0"/>
                <a:cs typeface="Calibri" panose="020F0502020204030204" pitchFamily="34" charset="0"/>
              </a:rPr>
              <a:t>Research</a:t>
            </a:r>
            <a:r>
              <a:rPr lang="it-IT" sz="1900" dirty="0">
                <a:solidFill>
                  <a:srgbClr val="232425"/>
                </a:solidFill>
                <a:latin typeface="Calibri" panose="020F0502020204030204" pitchFamily="34" charset="0"/>
                <a:cs typeface="Calibri" panose="020F0502020204030204" pitchFamily="34" charset="0"/>
              </a:rPr>
              <a:t> (AICR) ha pubblicato un elenco di raccomandazioni che riflettono le prove che hanno trovato attraverso la coerenza dei fattori di fitness e dietetici che si riferiscono direttamente alla prevenzione del cancro.</a:t>
            </a:r>
          </a:p>
          <a:p>
            <a:pPr algn="just"/>
            <a:r>
              <a:rPr lang="it-IT" sz="1900" dirty="0">
                <a:solidFill>
                  <a:srgbClr val="232425"/>
                </a:solidFill>
                <a:latin typeface="Calibri" panose="020F0502020204030204" pitchFamily="34" charset="0"/>
                <a:cs typeface="Calibri" panose="020F0502020204030204" pitchFamily="34" charset="0"/>
              </a:rPr>
              <a:t>Le raccomandazioni WCRF/AICR includono quanto segue:</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Sii il più magro possibile senza diventare sottopeso.</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Ogni settimana, gli adulti dovrebbero impegnarsi in almeno 150 minuti di attività fisica di intensità moderata o 75 minuti di attività fisica di intensità vigorosa.</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I bambini dovrebbero impegnarsi in almeno un'ora di attività fisica moderata o vigorosa ogni settimana.</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Essere fisicamente attivi per almeno 30 minuti ogni giorno.</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Evita lo zucchero e limita il consumo di cibi ricchi di energia.</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Equilibrare la propria dieta con una varietà di verdure, cereali, frutta, legumi, ecc.</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Limitare l'assunzione di sodio e il consumo di carni rosse e lavorate.</a:t>
            </a:r>
          </a:p>
          <a:p>
            <a:pPr algn="just">
              <a:buFont typeface="Arial" panose="020B0604020202020204" pitchFamily="34" charset="0"/>
              <a:buChar char="•"/>
            </a:pPr>
            <a:r>
              <a:rPr lang="it-IT" sz="1900" dirty="0">
                <a:solidFill>
                  <a:srgbClr val="232425"/>
                </a:solidFill>
                <a:latin typeface="Calibri" panose="020F0502020204030204" pitchFamily="34" charset="0"/>
                <a:cs typeface="Calibri" panose="020F0502020204030204" pitchFamily="34" charset="0"/>
              </a:rPr>
              <a:t>Limita le bevande alcoliche a due per gli uomini e una per le donne al giorno.</a:t>
            </a:r>
          </a:p>
          <a:p>
            <a:pPr algn="just"/>
            <a:endParaRPr lang="it-IT" sz="2083" dirty="0">
              <a:solidFill>
                <a:srgbClr val="232425"/>
              </a:solidFill>
              <a:latin typeface="Calibri" panose="020F0502020204030204" pitchFamily="34" charset="0"/>
              <a:cs typeface="Calibri" panose="020F0502020204030204" pitchFamily="34" charset="0"/>
            </a:endParaRPr>
          </a:p>
          <a:p>
            <a:pPr algn="just"/>
            <a:endParaRPr lang="it-IT" sz="2083" dirty="0">
              <a:solidFill>
                <a:srgbClr val="232425"/>
              </a:solidFill>
              <a:latin typeface="Calibri" panose="020F0502020204030204" pitchFamily="34" charset="0"/>
              <a:cs typeface="Calibri" panose="020F0502020204030204" pitchFamily="34" charset="0"/>
            </a:endParaRPr>
          </a:p>
          <a:p>
            <a:pPr algn="just"/>
            <a:endParaRPr lang="it-IT" sz="2083" dirty="0">
              <a:solidFill>
                <a:srgbClr val="232425"/>
              </a:solidFill>
              <a:latin typeface="Calibri" panose="020F0502020204030204" pitchFamily="34" charset="0"/>
              <a:cs typeface="Calibri" panose="020F0502020204030204" pitchFamily="34" charset="0"/>
            </a:endParaRPr>
          </a:p>
          <a:p>
            <a:pPr algn="just"/>
            <a:endParaRPr lang="it-IT" sz="2083" dirty="0">
              <a:solidFill>
                <a:srgbClr val="232425"/>
              </a:solidFill>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8079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57</a:t>
            </a:fld>
            <a:endParaRPr lang="it-IT" sz="2008" dirty="0">
              <a:solidFill>
                <a:schemeClr val="bg1"/>
              </a:solidFill>
              <a:latin typeface="Calibri" panose="020F0502020204030204" pitchFamily="34" charset="0"/>
            </a:endParaRPr>
          </a:p>
        </p:txBody>
      </p:sp>
      <p:sp>
        <p:nvSpPr>
          <p:cNvPr id="2" name="CasellaDiTesto 1">
            <a:extLst>
              <a:ext uri="{FF2B5EF4-FFF2-40B4-BE49-F238E27FC236}">
                <a16:creationId xmlns:a16="http://schemas.microsoft.com/office/drawing/2014/main" id="{AF9327CC-78AD-498C-C548-5994EEB8EECE}"/>
              </a:ext>
            </a:extLst>
          </p:cNvPr>
          <p:cNvSpPr txBox="1"/>
          <p:nvPr/>
        </p:nvSpPr>
        <p:spPr>
          <a:xfrm>
            <a:off x="2525306" y="473250"/>
            <a:ext cx="7934876" cy="7144135"/>
          </a:xfrm>
          <a:prstGeom prst="rect">
            <a:avLst/>
          </a:prstGeom>
          <a:noFill/>
        </p:spPr>
        <p:txBody>
          <a:bodyPr wrap="square" rtlCol="0">
            <a:spAutoFit/>
          </a:bodyPr>
          <a:lstStyle/>
          <a:p>
            <a:pPr algn="just"/>
            <a:r>
              <a:rPr lang="it-IT" sz="2083" b="1" dirty="0">
                <a:solidFill>
                  <a:srgbClr val="232425"/>
                </a:solidFill>
                <a:latin typeface="Calibri" panose="020F0502020204030204" pitchFamily="34" charset="0"/>
                <a:cs typeface="Calibri" panose="020F0502020204030204" pitchFamily="34" charset="0"/>
              </a:rPr>
              <a:t>Infiammazione e sistema immunitario</a:t>
            </a:r>
          </a:p>
          <a:p>
            <a:pPr algn="just"/>
            <a:r>
              <a:rPr lang="it-IT" sz="2083" dirty="0">
                <a:solidFill>
                  <a:srgbClr val="232425"/>
                </a:solidFill>
                <a:latin typeface="Calibri" panose="020F0502020204030204" pitchFamily="34" charset="0"/>
                <a:cs typeface="Calibri" panose="020F0502020204030204" pitchFamily="34" charset="0"/>
              </a:rPr>
              <a:t>Gli studi hanno dimostrato un'associazione tra aumento dell'attività fisica e riduzione dell'infiammazione. Produce sia una risposta infiammatoria a breve termine che un effetto antinfiammatorio a lungo termine. L'attività fisica riduce l'infiammazione in concomitanza o indipendentemente dalle variazioni del peso corporeo. Tuttavia, i meccanismi che collegano l'attività fisica all'infiammazione sono sconosciuti.</a:t>
            </a:r>
          </a:p>
          <a:p>
            <a:pPr algn="just"/>
            <a:r>
              <a:rPr lang="it-IT" sz="2083" dirty="0">
                <a:solidFill>
                  <a:srgbClr val="232425"/>
                </a:solidFill>
                <a:latin typeface="Calibri" panose="020F0502020204030204" pitchFamily="34" charset="0"/>
                <a:cs typeface="Calibri" panose="020F0502020204030204" pitchFamily="34" charset="0"/>
              </a:rPr>
              <a:t>L'attività fisica rafforza il sistema immunitario. Questo dipende dalla concentrazione di fattori endogeni (come ormoni sessuali, ormoni metabolici e ormoni della crescita), temperatura corporea, flusso sanguigno, stato di idratazione e posizione del corpo. È stato dimostrato che l'attività fisica aumenta i livelli di cellule </a:t>
            </a:r>
            <a:r>
              <a:rPr lang="it-IT" sz="2083" dirty="0" err="1">
                <a:solidFill>
                  <a:srgbClr val="232425"/>
                </a:solidFill>
                <a:latin typeface="Calibri" panose="020F0502020204030204" pitchFamily="34" charset="0"/>
                <a:cs typeface="Calibri" panose="020F0502020204030204" pitchFamily="34" charset="0"/>
              </a:rPr>
              <a:t>natural</a:t>
            </a:r>
            <a:r>
              <a:rPr lang="it-IT" sz="2083" dirty="0">
                <a:solidFill>
                  <a:srgbClr val="232425"/>
                </a:solidFill>
                <a:latin typeface="Calibri" panose="020F0502020204030204" pitchFamily="34" charset="0"/>
                <a:cs typeface="Calibri" panose="020F0502020204030204" pitchFamily="34" charset="0"/>
              </a:rPr>
              <a:t> killer (NK), cellule T NK, macrofagi, neutrofili ed eosinofili, complementi, citochine, anticorpi e cellule T citotossiche. Tuttavia, il meccanismo che collega l'attività fisica al sistema immunitario non è completamente compreso.</a:t>
            </a:r>
          </a:p>
          <a:p>
            <a:pPr algn="just"/>
            <a:endParaRPr lang="it-IT" sz="2083" dirty="0">
              <a:solidFill>
                <a:srgbClr val="232425"/>
              </a:solidFill>
              <a:latin typeface="Calibri" panose="020F0502020204030204" pitchFamily="34" charset="0"/>
              <a:cs typeface="Calibri" panose="020F0502020204030204" pitchFamily="34" charset="0"/>
            </a:endParaRPr>
          </a:p>
          <a:p>
            <a:pPr algn="just"/>
            <a:endParaRPr lang="it-IT" sz="2083" dirty="0">
              <a:solidFill>
                <a:srgbClr val="232425"/>
              </a:solidFill>
              <a:latin typeface="Calibri" panose="020F0502020204030204" pitchFamily="34" charset="0"/>
              <a:cs typeface="Calibri" panose="020F0502020204030204" pitchFamily="34" charset="0"/>
            </a:endParaRPr>
          </a:p>
          <a:p>
            <a:pPr algn="just"/>
            <a:endParaRPr lang="it-IT" sz="2083" dirty="0">
              <a:solidFill>
                <a:srgbClr val="232425"/>
              </a:solidFill>
              <a:latin typeface="Calibri" panose="020F0502020204030204" pitchFamily="34" charset="0"/>
              <a:cs typeface="Calibri" panose="020F0502020204030204" pitchFamily="34" charset="0"/>
            </a:endParaRPr>
          </a:p>
          <a:p>
            <a:pPr algn="just"/>
            <a:endParaRPr lang="it-IT" sz="2083" dirty="0">
              <a:solidFill>
                <a:srgbClr val="232425"/>
              </a:solidFill>
              <a:latin typeface="Calibri" panose="020F0502020204030204" pitchFamily="34" charset="0"/>
              <a:cs typeface="Calibri" panose="020F0502020204030204" pitchFamily="34" charset="0"/>
            </a:endParaRPr>
          </a:p>
          <a:p>
            <a:pPr algn="l"/>
            <a:endParaRPr lang="it-IT" sz="2083"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03920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58</a:t>
            </a:fld>
            <a:endParaRPr lang="it-IT" sz="2008" dirty="0">
              <a:solidFill>
                <a:schemeClr val="bg1"/>
              </a:solidFill>
              <a:latin typeface="Calibri" panose="020F0502020204030204" pitchFamily="34" charset="0"/>
            </a:endParaRPr>
          </a:p>
        </p:txBody>
      </p:sp>
      <p:pic>
        <p:nvPicPr>
          <p:cNvPr id="4" name="Immagine 3" descr="Immagine che contiene testo, Carattere, schermata, carta&#10;&#10;Descrizione generata automaticamente">
            <a:extLst>
              <a:ext uri="{FF2B5EF4-FFF2-40B4-BE49-F238E27FC236}">
                <a16:creationId xmlns:a16="http://schemas.microsoft.com/office/drawing/2014/main" id="{05C97B16-DEE9-C0F9-B180-7B62CB53424A}"/>
              </a:ext>
            </a:extLst>
          </p:cNvPr>
          <p:cNvPicPr>
            <a:picLocks noChangeAspect="1"/>
          </p:cNvPicPr>
          <p:nvPr/>
        </p:nvPicPr>
        <p:blipFill rotWithShape="1">
          <a:blip r:embed="rId2"/>
          <a:srcRect t="22067"/>
          <a:stretch/>
        </p:blipFill>
        <p:spPr>
          <a:xfrm>
            <a:off x="3779318" y="942333"/>
            <a:ext cx="5140747" cy="5877716"/>
          </a:xfrm>
          <a:prstGeom prst="rect">
            <a:avLst/>
          </a:prstGeom>
        </p:spPr>
      </p:pic>
      <p:pic>
        <p:nvPicPr>
          <p:cNvPr id="7" name="Immagine 6" descr="Immagine che contiene testo, Carattere, schermata, carta&#10;&#10;Descrizione generata automaticamente">
            <a:extLst>
              <a:ext uri="{FF2B5EF4-FFF2-40B4-BE49-F238E27FC236}">
                <a16:creationId xmlns:a16="http://schemas.microsoft.com/office/drawing/2014/main" id="{4117C7C6-2705-34DC-D678-5A364AF7E0D1}"/>
              </a:ext>
            </a:extLst>
          </p:cNvPr>
          <p:cNvPicPr>
            <a:picLocks noChangeAspect="1"/>
          </p:cNvPicPr>
          <p:nvPr/>
        </p:nvPicPr>
        <p:blipFill rotWithShape="1">
          <a:blip r:embed="rId2"/>
          <a:srcRect b="89371"/>
          <a:stretch/>
        </p:blipFill>
        <p:spPr>
          <a:xfrm>
            <a:off x="3779318" y="107881"/>
            <a:ext cx="5351424" cy="834452"/>
          </a:xfrm>
          <a:prstGeom prst="rect">
            <a:avLst/>
          </a:prstGeom>
        </p:spPr>
      </p:pic>
    </p:spTree>
    <p:extLst>
      <p:ext uri="{BB962C8B-B14F-4D97-AF65-F5344CB8AC3E}">
        <p14:creationId xmlns:p14="http://schemas.microsoft.com/office/powerpoint/2010/main" val="10628158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59</a:t>
            </a:fld>
            <a:endParaRPr lang="it-IT" sz="2008" dirty="0">
              <a:solidFill>
                <a:schemeClr val="bg1"/>
              </a:solidFill>
              <a:latin typeface="Calibri" panose="020F0502020204030204" pitchFamily="34" charset="0"/>
            </a:endParaRPr>
          </a:p>
        </p:txBody>
      </p:sp>
      <p:pic>
        <p:nvPicPr>
          <p:cNvPr id="3" name="Immagine 2" descr="Immagine che contiene testo, Carattere, schermata, lettera&#10;&#10;Descrizione generata automaticamente">
            <a:extLst>
              <a:ext uri="{FF2B5EF4-FFF2-40B4-BE49-F238E27FC236}">
                <a16:creationId xmlns:a16="http://schemas.microsoft.com/office/drawing/2014/main" id="{344A4CA3-F82B-6152-B5C2-4697DE5371B5}"/>
              </a:ext>
            </a:extLst>
          </p:cNvPr>
          <p:cNvPicPr>
            <a:picLocks noChangeAspect="1"/>
          </p:cNvPicPr>
          <p:nvPr/>
        </p:nvPicPr>
        <p:blipFill rotWithShape="1">
          <a:blip r:embed="rId2"/>
          <a:srcRect t="28204"/>
          <a:stretch/>
        </p:blipFill>
        <p:spPr>
          <a:xfrm>
            <a:off x="3783129" y="1191352"/>
            <a:ext cx="5332879" cy="5651703"/>
          </a:xfrm>
          <a:prstGeom prst="rect">
            <a:avLst/>
          </a:prstGeom>
        </p:spPr>
      </p:pic>
      <p:pic>
        <p:nvPicPr>
          <p:cNvPr id="8" name="Immagine 7">
            <a:extLst>
              <a:ext uri="{FF2B5EF4-FFF2-40B4-BE49-F238E27FC236}">
                <a16:creationId xmlns:a16="http://schemas.microsoft.com/office/drawing/2014/main" id="{D9528F98-0B3E-4E4A-6B85-5C95BDEBDB78}"/>
              </a:ext>
            </a:extLst>
          </p:cNvPr>
          <p:cNvPicPr>
            <a:picLocks noChangeAspect="1"/>
          </p:cNvPicPr>
          <p:nvPr/>
        </p:nvPicPr>
        <p:blipFill rotWithShape="1">
          <a:blip r:embed="rId2"/>
          <a:srcRect b="85643"/>
          <a:stretch/>
        </p:blipFill>
        <p:spPr>
          <a:xfrm>
            <a:off x="3783129" y="14945"/>
            <a:ext cx="5550992" cy="1176407"/>
          </a:xfrm>
          <a:prstGeom prst="rect">
            <a:avLst/>
          </a:prstGeom>
        </p:spPr>
      </p:pic>
    </p:spTree>
    <p:extLst>
      <p:ext uri="{BB962C8B-B14F-4D97-AF65-F5344CB8AC3E}">
        <p14:creationId xmlns:p14="http://schemas.microsoft.com/office/powerpoint/2010/main" val="25931903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B6F15528-21DE-4FAA-801E-634DDDAF4B2B}" type="slidenum">
              <a:rPr lang="it-IT" sz="2008">
                <a:solidFill>
                  <a:schemeClr val="bg1"/>
                </a:solidFill>
                <a:latin typeface="Calibri" panose="020F0502020204030204" pitchFamily="34" charset="0"/>
              </a:rPr>
              <a:pPr algn="r"/>
              <a:t>60</a:t>
            </a:fld>
            <a:endParaRPr lang="it-IT" sz="2008" dirty="0">
              <a:solidFill>
                <a:schemeClr val="bg1"/>
              </a:solidFill>
              <a:latin typeface="Calibri" panose="020F0502020204030204" pitchFamily="34" charset="0"/>
            </a:endParaRPr>
          </a:p>
        </p:txBody>
      </p:sp>
      <p:pic>
        <p:nvPicPr>
          <p:cNvPr id="4" name="Immagine 3" descr="Immagine che contiene testo, schermata, Carattere, numero&#10;&#10;Descrizione generata automaticamente">
            <a:extLst>
              <a:ext uri="{FF2B5EF4-FFF2-40B4-BE49-F238E27FC236}">
                <a16:creationId xmlns:a16="http://schemas.microsoft.com/office/drawing/2014/main" id="{F2C01828-BAB3-0306-FDD4-9D358F3AF7E9}"/>
              </a:ext>
            </a:extLst>
          </p:cNvPr>
          <p:cNvPicPr>
            <a:picLocks noChangeAspect="1"/>
          </p:cNvPicPr>
          <p:nvPr/>
        </p:nvPicPr>
        <p:blipFill rotWithShape="1">
          <a:blip r:embed="rId2"/>
          <a:srcRect t="32239"/>
          <a:stretch/>
        </p:blipFill>
        <p:spPr>
          <a:xfrm>
            <a:off x="3336633" y="1561244"/>
            <a:ext cx="6563145" cy="5258804"/>
          </a:xfrm>
          <a:prstGeom prst="rect">
            <a:avLst/>
          </a:prstGeom>
        </p:spPr>
      </p:pic>
      <p:pic>
        <p:nvPicPr>
          <p:cNvPr id="7" name="Immagine 6" descr="Immagine che contiene testo, schermata, Carattere, numero&#10;&#10;Descrizione generata automaticamente">
            <a:extLst>
              <a:ext uri="{FF2B5EF4-FFF2-40B4-BE49-F238E27FC236}">
                <a16:creationId xmlns:a16="http://schemas.microsoft.com/office/drawing/2014/main" id="{B1F8387A-2101-5DFA-E891-7174BF4971A9}"/>
              </a:ext>
            </a:extLst>
          </p:cNvPr>
          <p:cNvPicPr>
            <a:picLocks noChangeAspect="1"/>
          </p:cNvPicPr>
          <p:nvPr/>
        </p:nvPicPr>
        <p:blipFill rotWithShape="1">
          <a:blip r:embed="rId2"/>
          <a:srcRect b="82172"/>
          <a:stretch/>
        </p:blipFill>
        <p:spPr>
          <a:xfrm>
            <a:off x="3336633" y="0"/>
            <a:ext cx="6417563" cy="1352939"/>
          </a:xfrm>
          <a:prstGeom prst="rect">
            <a:avLst/>
          </a:prstGeom>
        </p:spPr>
      </p:pic>
    </p:spTree>
    <p:extLst>
      <p:ext uri="{BB962C8B-B14F-4D97-AF65-F5344CB8AC3E}">
        <p14:creationId xmlns:p14="http://schemas.microsoft.com/office/powerpoint/2010/main" val="26681977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D504512B-A1E7-4110-8F1F-CE1C459FB9E7}"/>
              </a:ext>
            </a:extLst>
          </p:cNvPr>
          <p:cNvSpPr/>
          <p:nvPr/>
        </p:nvSpPr>
        <p:spPr bwMode="auto">
          <a:xfrm flipV="1">
            <a:off x="1259504" y="6378334"/>
            <a:ext cx="1436939"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it-IT" sz="1339"/>
          </a:p>
        </p:txBody>
      </p:sp>
      <p:sp>
        <p:nvSpPr>
          <p:cNvPr id="6" name="Slide Number Placeholder 5">
            <a:extLst>
              <a:ext uri="{FF2B5EF4-FFF2-40B4-BE49-F238E27FC236}">
                <a16:creationId xmlns:a16="http://schemas.microsoft.com/office/drawing/2014/main" id="{2C60F30A-AD5A-429C-B197-D14F50EA1259}"/>
              </a:ext>
            </a:extLst>
          </p:cNvPr>
          <p:cNvSpPr txBox="1">
            <a:spLocks/>
          </p:cNvSpPr>
          <p:nvPr/>
        </p:nvSpPr>
        <p:spPr>
          <a:xfrm>
            <a:off x="1800246" y="6454923"/>
            <a:ext cx="61882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0065">
              <a:defRPr/>
            </a:pPr>
            <a:fld id="{B6F15528-21DE-4FAA-801E-634DDDAF4B2B}" type="slidenum">
              <a:rPr lang="it-IT" sz="2008">
                <a:solidFill>
                  <a:prstClr val="white"/>
                </a:solidFill>
                <a:latin typeface="Calibri" panose="020F0502020204030204" pitchFamily="34" charset="0"/>
              </a:rPr>
              <a:pPr algn="r" defTabSz="340065">
                <a:defRPr/>
              </a:pPr>
              <a:t>61</a:t>
            </a:fld>
            <a:endParaRPr lang="it-IT" sz="2008" dirty="0">
              <a:solidFill>
                <a:prstClr val="white"/>
              </a:solidFill>
              <a:latin typeface="Calibri" panose="020F0502020204030204" pitchFamily="34" charset="0"/>
            </a:endParaRPr>
          </a:p>
        </p:txBody>
      </p:sp>
      <p:pic>
        <p:nvPicPr>
          <p:cNvPr id="3" name="Immagine 2" descr="Immagine che contiene testo, schermata, Carattere, lettera&#10;&#10;Descrizione generata automaticamente">
            <a:extLst>
              <a:ext uri="{FF2B5EF4-FFF2-40B4-BE49-F238E27FC236}">
                <a16:creationId xmlns:a16="http://schemas.microsoft.com/office/drawing/2014/main" id="{A5F7AEC3-C4A9-5CD6-5514-38E0A9979AA4}"/>
              </a:ext>
            </a:extLst>
          </p:cNvPr>
          <p:cNvPicPr>
            <a:picLocks noChangeAspect="1"/>
          </p:cNvPicPr>
          <p:nvPr/>
        </p:nvPicPr>
        <p:blipFill rotWithShape="1">
          <a:blip r:embed="rId2"/>
          <a:srcRect b="88100"/>
          <a:stretch/>
        </p:blipFill>
        <p:spPr>
          <a:xfrm>
            <a:off x="3914906" y="126386"/>
            <a:ext cx="5723616" cy="938326"/>
          </a:xfrm>
          <a:prstGeom prst="rect">
            <a:avLst/>
          </a:prstGeom>
        </p:spPr>
      </p:pic>
      <p:pic>
        <p:nvPicPr>
          <p:cNvPr id="4" name="Immagine 3" descr="Immagine che contiene testo, schermata, Carattere, lettera&#10;&#10;Descrizione generata automaticamente">
            <a:extLst>
              <a:ext uri="{FF2B5EF4-FFF2-40B4-BE49-F238E27FC236}">
                <a16:creationId xmlns:a16="http://schemas.microsoft.com/office/drawing/2014/main" id="{796377D5-0BEA-B835-2D88-5807F752E552}"/>
              </a:ext>
            </a:extLst>
          </p:cNvPr>
          <p:cNvPicPr>
            <a:picLocks noChangeAspect="1"/>
          </p:cNvPicPr>
          <p:nvPr/>
        </p:nvPicPr>
        <p:blipFill rotWithShape="1">
          <a:blip r:embed="rId2"/>
          <a:srcRect t="26792"/>
          <a:stretch/>
        </p:blipFill>
        <p:spPr>
          <a:xfrm>
            <a:off x="3914906" y="1064712"/>
            <a:ext cx="5723616" cy="5772453"/>
          </a:xfrm>
          <a:prstGeom prst="rect">
            <a:avLst/>
          </a:prstGeom>
        </p:spPr>
      </p:pic>
    </p:spTree>
    <p:extLst>
      <p:ext uri="{BB962C8B-B14F-4D97-AF65-F5344CB8AC3E}">
        <p14:creationId xmlns:p14="http://schemas.microsoft.com/office/powerpoint/2010/main" val="9535789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 MIEI CONTATTI</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a:xfrm>
            <a:off x="3462290" y="2133600"/>
            <a:ext cx="8042321" cy="3777622"/>
          </a:xfrm>
        </p:spPr>
        <p:txBody>
          <a:bodyPr>
            <a:normAutofit/>
          </a:bodyPr>
          <a:lstStyle/>
          <a:p>
            <a:pPr marL="0" indent="0">
              <a:buNone/>
            </a:pPr>
            <a:r>
              <a:rPr lang="it-IT" sz="2400" i="1" dirty="0">
                <a:solidFill>
                  <a:schemeClr val="tx1"/>
                </a:solidFill>
                <a:effectLst/>
                <a:latin typeface="Catamaran"/>
              </a:rPr>
              <a:t>+393487914544</a:t>
            </a:r>
          </a:p>
          <a:p>
            <a:pPr marL="0" indent="0">
              <a:buNone/>
            </a:pPr>
            <a:endParaRPr lang="it-IT" sz="2400" i="1" dirty="0">
              <a:solidFill>
                <a:schemeClr val="tx1"/>
              </a:solidFill>
              <a:effectLst/>
              <a:latin typeface="Catamaran"/>
            </a:endParaRPr>
          </a:p>
          <a:p>
            <a:pPr marL="0" indent="0">
              <a:buNone/>
            </a:pPr>
            <a:r>
              <a:rPr lang="it-IT" sz="2400" i="1" dirty="0">
                <a:solidFill>
                  <a:schemeClr val="tx1"/>
                </a:solidFill>
                <a:latin typeface="Catamaran"/>
              </a:rPr>
              <a:t>a</a:t>
            </a:r>
            <a:r>
              <a:rPr lang="it-IT" sz="2400" i="1" dirty="0">
                <a:solidFill>
                  <a:schemeClr val="tx1"/>
                </a:solidFill>
                <a:effectLst/>
                <a:latin typeface="Catamaran"/>
              </a:rPr>
              <a:t>ndrea.ferrari743@gmail.com</a:t>
            </a:r>
          </a:p>
          <a:p>
            <a:pPr marL="0" indent="0">
              <a:buNone/>
            </a:pPr>
            <a:endParaRPr lang="it-IT" sz="2400" i="1" dirty="0">
              <a:solidFill>
                <a:schemeClr val="tx1"/>
              </a:solidFill>
              <a:latin typeface="Catamaran"/>
            </a:endParaRPr>
          </a:p>
          <a:p>
            <a:pPr marL="0" indent="0">
              <a:buNone/>
            </a:pPr>
            <a:r>
              <a:rPr lang="it-IT" sz="2400" i="1" dirty="0">
                <a:solidFill>
                  <a:schemeClr val="tx1"/>
                </a:solidFill>
                <a:latin typeface="Catamaran"/>
              </a:rPr>
              <a:t>Andrea Ferrari Performance Empowerment</a:t>
            </a:r>
          </a:p>
          <a:p>
            <a:pPr marL="0" indent="0">
              <a:buNone/>
            </a:pPr>
            <a:endParaRPr lang="it-IT" sz="2400" i="1" dirty="0">
              <a:solidFill>
                <a:schemeClr val="tx1"/>
              </a:solidFill>
              <a:latin typeface="Catamaran"/>
            </a:endParaRPr>
          </a:p>
          <a:p>
            <a:pPr marL="0" indent="0">
              <a:buNone/>
            </a:pPr>
            <a:r>
              <a:rPr lang="it-IT" sz="2400" i="1" dirty="0" err="1">
                <a:solidFill>
                  <a:schemeClr val="tx1"/>
                </a:solidFill>
                <a:latin typeface="Catamaran"/>
              </a:rPr>
              <a:t>a</a:t>
            </a:r>
            <a:r>
              <a:rPr lang="it-IT" sz="2400" i="1" dirty="0" err="1">
                <a:solidFill>
                  <a:schemeClr val="tx1"/>
                </a:solidFill>
                <a:effectLst/>
                <a:latin typeface="Catamaran"/>
              </a:rPr>
              <a:t>nd_fer_performance</a:t>
            </a:r>
            <a:r>
              <a:rPr lang="it-IT" sz="2400" i="1" dirty="0" err="1">
                <a:solidFill>
                  <a:schemeClr val="tx1"/>
                </a:solidFill>
                <a:latin typeface="Catamaran"/>
              </a:rPr>
              <a:t>_empowement</a:t>
            </a:r>
            <a:endParaRPr lang="it-IT" sz="2400" i="1" dirty="0">
              <a:solidFill>
                <a:schemeClr val="tx1"/>
              </a:solidFill>
              <a:effectLst/>
              <a:latin typeface="Catamaran"/>
            </a:endParaRPr>
          </a:p>
        </p:txBody>
      </p:sp>
      <p:pic>
        <p:nvPicPr>
          <p:cNvPr id="3" name="Elemento grafico 2" descr="Posta elettronica con riempimento a tinta unita">
            <a:extLst>
              <a:ext uri="{FF2B5EF4-FFF2-40B4-BE49-F238E27FC236}">
                <a16:creationId xmlns:a16="http://schemas.microsoft.com/office/drawing/2014/main" id="{AF897DD7-41FA-4F13-A3EE-8784929D70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09869" y="2920990"/>
            <a:ext cx="818162" cy="818162"/>
          </a:xfrm>
          <a:prstGeom prst="rect">
            <a:avLst/>
          </a:prstGeom>
        </p:spPr>
      </p:pic>
      <p:pic>
        <p:nvPicPr>
          <p:cNvPr id="5" name="Elemento grafico 4" descr="Smartphone con riempimento a tinta unita">
            <a:extLst>
              <a:ext uri="{FF2B5EF4-FFF2-40B4-BE49-F238E27FC236}">
                <a16:creationId xmlns:a16="http://schemas.microsoft.com/office/drawing/2014/main" id="{8D6C6AA0-5AA7-4976-BDBC-47087E8060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2519516" y="1905000"/>
            <a:ext cx="866281" cy="866281"/>
          </a:xfrm>
          <a:prstGeom prst="rect">
            <a:avLst/>
          </a:prstGeom>
        </p:spPr>
      </p:pic>
      <p:pic>
        <p:nvPicPr>
          <p:cNvPr id="7" name="Immagine 6">
            <a:extLst>
              <a:ext uri="{FF2B5EF4-FFF2-40B4-BE49-F238E27FC236}">
                <a16:creationId xmlns:a16="http://schemas.microsoft.com/office/drawing/2014/main" id="{D4228199-D8CA-419B-9275-E15A91DADDC6}"/>
              </a:ext>
            </a:extLst>
          </p:cNvPr>
          <p:cNvPicPr>
            <a:picLocks noChangeAspect="1"/>
          </p:cNvPicPr>
          <p:nvPr/>
        </p:nvPicPr>
        <p:blipFill>
          <a:blip r:embed="rId7"/>
          <a:stretch>
            <a:fillRect/>
          </a:stretch>
        </p:blipFill>
        <p:spPr>
          <a:xfrm>
            <a:off x="2551053" y="3888861"/>
            <a:ext cx="803206" cy="803206"/>
          </a:xfrm>
          <a:prstGeom prst="rect">
            <a:avLst/>
          </a:prstGeom>
        </p:spPr>
      </p:pic>
      <p:pic>
        <p:nvPicPr>
          <p:cNvPr id="10" name="Immagine 9">
            <a:extLst>
              <a:ext uri="{FF2B5EF4-FFF2-40B4-BE49-F238E27FC236}">
                <a16:creationId xmlns:a16="http://schemas.microsoft.com/office/drawing/2014/main" id="{27F39D59-6AF4-449D-BA75-9C3011A9BF9A}"/>
              </a:ext>
            </a:extLst>
          </p:cNvPr>
          <p:cNvPicPr>
            <a:picLocks noChangeAspect="1"/>
          </p:cNvPicPr>
          <p:nvPr/>
        </p:nvPicPr>
        <p:blipFill>
          <a:blip r:embed="rId8"/>
          <a:stretch>
            <a:fillRect/>
          </a:stretch>
        </p:blipFill>
        <p:spPr>
          <a:xfrm>
            <a:off x="2551053" y="4900617"/>
            <a:ext cx="803206" cy="803206"/>
          </a:xfrm>
          <a:prstGeom prst="rect">
            <a:avLst/>
          </a:prstGeom>
        </p:spPr>
      </p:pic>
    </p:spTree>
    <p:extLst>
      <p:ext uri="{BB962C8B-B14F-4D97-AF65-F5344CB8AC3E}">
        <p14:creationId xmlns:p14="http://schemas.microsoft.com/office/powerpoint/2010/main" val="39760172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88F44C8-2349-475A-AF12-7DF7916C174E}"/>
              </a:ext>
            </a:extLst>
          </p:cNvPr>
          <p:cNvSpPr>
            <a:spLocks noGrp="1"/>
          </p:cNvSpPr>
          <p:nvPr>
            <p:ph type="title"/>
          </p:nvPr>
        </p:nvSpPr>
        <p:spPr/>
        <p:txBody>
          <a:bodyPr/>
          <a:lstStyle/>
          <a:p>
            <a:r>
              <a:rPr lang="it-IT" dirty="0"/>
              <a:t>IN BOCCA AL LUPO PER TUTTO</a:t>
            </a:r>
          </a:p>
        </p:txBody>
      </p:sp>
      <p:pic>
        <p:nvPicPr>
          <p:cNvPr id="17" name="Immagine 16" descr="Immagine che contiene freccia&#10;&#10;Descrizione generata automaticamente">
            <a:extLst>
              <a:ext uri="{FF2B5EF4-FFF2-40B4-BE49-F238E27FC236}">
                <a16:creationId xmlns:a16="http://schemas.microsoft.com/office/drawing/2014/main" id="{580E2F45-9B16-4EB1-A387-F25665AB0C8E}"/>
              </a:ext>
            </a:extLst>
          </p:cNvPr>
          <p:cNvPicPr>
            <a:picLocks noChangeAspect="1"/>
          </p:cNvPicPr>
          <p:nvPr/>
        </p:nvPicPr>
        <p:blipFill>
          <a:blip r:embed="rId2"/>
          <a:stretch>
            <a:fillRect/>
          </a:stretch>
        </p:blipFill>
        <p:spPr>
          <a:xfrm>
            <a:off x="9963021" y="5182748"/>
            <a:ext cx="1924308" cy="1456947"/>
          </a:xfrm>
          <a:prstGeom prst="rect">
            <a:avLst/>
          </a:prstGeom>
        </p:spPr>
      </p:pic>
      <p:sp>
        <p:nvSpPr>
          <p:cNvPr id="19" name="Segnaposto contenuto 18">
            <a:extLst>
              <a:ext uri="{FF2B5EF4-FFF2-40B4-BE49-F238E27FC236}">
                <a16:creationId xmlns:a16="http://schemas.microsoft.com/office/drawing/2014/main" id="{192CEA4E-7732-4601-BC97-9BCF5BBBC1F5}"/>
              </a:ext>
            </a:extLst>
          </p:cNvPr>
          <p:cNvSpPr>
            <a:spLocks noGrp="1"/>
          </p:cNvSpPr>
          <p:nvPr>
            <p:ph idx="1"/>
          </p:nvPr>
        </p:nvSpPr>
        <p:spPr/>
        <p:txBody>
          <a:bodyPr/>
          <a:lstStyle/>
          <a:p>
            <a:pPr marL="0" indent="0">
              <a:buNone/>
            </a:pPr>
            <a:endParaRPr lang="it-IT" i="1" dirty="0">
              <a:solidFill>
                <a:srgbClr val="333333"/>
              </a:solidFill>
              <a:effectLst/>
              <a:latin typeface="Catamaran"/>
            </a:endParaRPr>
          </a:p>
          <a:p>
            <a:pPr marL="0" indent="0">
              <a:buNone/>
            </a:pPr>
            <a:endParaRPr lang="it-IT" i="1" dirty="0">
              <a:solidFill>
                <a:srgbClr val="333333"/>
              </a:solidFill>
              <a:latin typeface="Catamaran"/>
            </a:endParaRPr>
          </a:p>
          <a:p>
            <a:pPr marL="0" indent="0">
              <a:buNone/>
            </a:pPr>
            <a:endParaRPr lang="it-IT" i="1" dirty="0">
              <a:solidFill>
                <a:srgbClr val="333333"/>
              </a:solidFill>
              <a:effectLst/>
              <a:latin typeface="Catamaran"/>
            </a:endParaRPr>
          </a:p>
          <a:p>
            <a:pPr marL="0" indent="0">
              <a:buNone/>
            </a:pPr>
            <a:r>
              <a:rPr lang="it-IT" sz="1700" dirty="0"/>
              <a:t>Quando desideri una cosa, tutto l'Universo trama affinché tu possa realizzarla.</a:t>
            </a:r>
          </a:p>
          <a:p>
            <a:pPr marL="0" indent="0">
              <a:buNone/>
            </a:pPr>
            <a:endParaRPr lang="it-IT" sz="1700" dirty="0"/>
          </a:p>
          <a:p>
            <a:pPr marL="0" indent="0" algn="r">
              <a:buNone/>
            </a:pPr>
            <a:r>
              <a:rPr lang="it-IT" sz="1700" dirty="0"/>
              <a:t>Paolo Coelho</a:t>
            </a:r>
          </a:p>
        </p:txBody>
      </p:sp>
    </p:spTree>
    <p:extLst>
      <p:ext uri="{BB962C8B-B14F-4D97-AF65-F5344CB8AC3E}">
        <p14:creationId xmlns:p14="http://schemas.microsoft.com/office/powerpoint/2010/main" val="1921540357"/>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3791</TotalTime>
  <Words>4163</Words>
  <Application>Microsoft Office PowerPoint</Application>
  <PresentationFormat>Widescreen</PresentationFormat>
  <Paragraphs>327</Paragraphs>
  <Slides>63</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63</vt:i4>
      </vt:variant>
    </vt:vector>
  </HeadingPairs>
  <TitlesOfParts>
    <vt:vector size="70" baseType="lpstr">
      <vt:lpstr>Arial</vt:lpstr>
      <vt:lpstr>Calibri</vt:lpstr>
      <vt:lpstr>Catamaran</vt:lpstr>
      <vt:lpstr>Century Gothic</vt:lpstr>
      <vt:lpstr>Inter</vt:lpstr>
      <vt:lpstr>Wingdings 3</vt:lpstr>
      <vt:lpstr>Filo</vt:lpstr>
      <vt:lpstr>LABORATORIO ATTIVITÁ MOTORIA 2</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 MIEI CONTATTI</vt:lpstr>
      <vt:lpstr>IN BOCCA AL LUPO PER TUTTO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LABORATORIO ATTIVITÁ MOTORIA</dc:title>
  <dc:creator>Gessica Grosso</dc:creator>
  <cp:lastModifiedBy>Gessica Grosso</cp:lastModifiedBy>
  <cp:revision>11</cp:revision>
  <dcterms:created xsi:type="dcterms:W3CDTF">2022-03-23T14:39:44Z</dcterms:created>
  <dcterms:modified xsi:type="dcterms:W3CDTF">2024-04-09T08:39:57Z</dcterms:modified>
</cp:coreProperties>
</file>