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301" r:id="rId5"/>
    <p:sldId id="355" r:id="rId6"/>
    <p:sldId id="259" r:id="rId7"/>
    <p:sldId id="262" r:id="rId8"/>
    <p:sldId id="261" r:id="rId9"/>
    <p:sldId id="260" r:id="rId10"/>
    <p:sldId id="263" r:id="rId11"/>
    <p:sldId id="264" r:id="rId12"/>
    <p:sldId id="268" r:id="rId13"/>
    <p:sldId id="267" r:id="rId14"/>
    <p:sldId id="266" r:id="rId15"/>
    <p:sldId id="265" r:id="rId16"/>
    <p:sldId id="274" r:id="rId17"/>
    <p:sldId id="273" r:id="rId18"/>
    <p:sldId id="272" r:id="rId19"/>
    <p:sldId id="271" r:id="rId20"/>
    <p:sldId id="269" r:id="rId21"/>
    <p:sldId id="275" r:id="rId22"/>
    <p:sldId id="276" r:id="rId23"/>
    <p:sldId id="277" r:id="rId24"/>
    <p:sldId id="278" r:id="rId25"/>
    <p:sldId id="282" r:id="rId26"/>
    <p:sldId id="281" r:id="rId27"/>
    <p:sldId id="280" r:id="rId28"/>
    <p:sldId id="279" r:id="rId29"/>
    <p:sldId id="283" r:id="rId30"/>
    <p:sldId id="284" r:id="rId31"/>
    <p:sldId id="285" r:id="rId32"/>
    <p:sldId id="288" r:id="rId33"/>
    <p:sldId id="287" r:id="rId34"/>
    <p:sldId id="286" r:id="rId35"/>
    <p:sldId id="290" r:id="rId36"/>
    <p:sldId id="292" r:id="rId37"/>
    <p:sldId id="293" r:id="rId38"/>
    <p:sldId id="354" r:id="rId39"/>
    <p:sldId id="294" r:id="rId40"/>
    <p:sldId id="295" r:id="rId41"/>
    <p:sldId id="297" r:id="rId42"/>
    <p:sldId id="298" r:id="rId43"/>
    <p:sldId id="299" r:id="rId44"/>
    <p:sldId id="300" r:id="rId45"/>
    <p:sldId id="270" r:id="rId46"/>
    <p:sldId id="303" r:id="rId47"/>
    <p:sldId id="304" r:id="rId48"/>
    <p:sldId id="305" r:id="rId49"/>
    <p:sldId id="306" r:id="rId50"/>
    <p:sldId id="307" r:id="rId51"/>
    <p:sldId id="308" r:id="rId52"/>
    <p:sldId id="309" r:id="rId53"/>
    <p:sldId id="310" r:id="rId54"/>
    <p:sldId id="311" r:id="rId55"/>
    <p:sldId id="317" r:id="rId56"/>
    <p:sldId id="316" r:id="rId57"/>
    <p:sldId id="318" r:id="rId58"/>
    <p:sldId id="319" r:id="rId59"/>
    <p:sldId id="320" r:id="rId60"/>
    <p:sldId id="321" r:id="rId61"/>
    <p:sldId id="322" r:id="rId62"/>
    <p:sldId id="323" r:id="rId63"/>
    <p:sldId id="326" r:id="rId64"/>
    <p:sldId id="327" r:id="rId65"/>
    <p:sldId id="328" r:id="rId66"/>
    <p:sldId id="329" r:id="rId67"/>
    <p:sldId id="330" r:id="rId68"/>
    <p:sldId id="331" r:id="rId69"/>
    <p:sldId id="332" r:id="rId70"/>
    <p:sldId id="291"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60" r:id="rId92"/>
    <p:sldId id="357" r:id="rId93"/>
    <p:sldId id="358" r:id="rId94"/>
    <p:sldId id="359" r:id="rId9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60"/>
  </p:normalViewPr>
  <p:slideViewPr>
    <p:cSldViewPr snapToGrid="0">
      <p:cViewPr varScale="1">
        <p:scale>
          <a:sx n="82" d="100"/>
          <a:sy n="82" d="100"/>
        </p:scale>
        <p:origin x="6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11/24/2023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9.sv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youtu.be/tWddRuCzepY"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youtu.be/_JVINnp7NZ0" TargetMode="External"/><Relationship Id="rId4" Type="http://schemas.openxmlformats.org/officeDocument/2006/relationships/hyperlink" Target="https://youtu.be/rHYk1sYsge0"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youtu.be/I-aNAMRtvF8"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youtu.be/N00oXgxrKEo"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6.svg"/></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youtu.be/WXIoL5nCFjM"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9.jpg"/></Relationships>
</file>

<file path=ppt/slides/_rels/slide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80D331-46D1-4D19-8E21-BDD7282E760C}"/>
              </a:ext>
            </a:extLst>
          </p:cNvPr>
          <p:cNvSpPr>
            <a:spLocks noGrp="1"/>
          </p:cNvSpPr>
          <p:nvPr>
            <p:ph type="ctrTitle"/>
          </p:nvPr>
        </p:nvSpPr>
        <p:spPr/>
        <p:txBody>
          <a:bodyPr/>
          <a:lstStyle/>
          <a:p>
            <a:pPr algn="ctr"/>
            <a:r>
              <a:rPr lang="it-IT" dirty="0"/>
              <a:t>LABORATORIO ATTIVITÁ MOTORIA</a:t>
            </a:r>
          </a:p>
        </p:txBody>
      </p:sp>
      <p:sp>
        <p:nvSpPr>
          <p:cNvPr id="3" name="Sottotitolo 2">
            <a:extLst>
              <a:ext uri="{FF2B5EF4-FFF2-40B4-BE49-F238E27FC236}">
                <a16:creationId xmlns:a16="http://schemas.microsoft.com/office/drawing/2014/main" id="{EB9FE78B-C871-4057-A48E-360477A5855F}"/>
              </a:ext>
            </a:extLst>
          </p:cNvPr>
          <p:cNvSpPr>
            <a:spLocks noGrp="1"/>
          </p:cNvSpPr>
          <p:nvPr>
            <p:ph type="subTitle" idx="1"/>
          </p:nvPr>
        </p:nvSpPr>
        <p:spPr>
          <a:xfrm>
            <a:off x="2589213" y="5211192"/>
            <a:ext cx="8915399" cy="692470"/>
          </a:xfrm>
        </p:spPr>
        <p:txBody>
          <a:bodyPr/>
          <a:lstStyle/>
          <a:p>
            <a:pPr algn="ctr"/>
            <a:r>
              <a:rPr lang="it-IT" dirty="0"/>
              <a:t>16 ORE TEORICO- PRATICHE PER FAMILIARIZZARE CON L’ATTIVITÁ MOTORIA DEL PROPRIO E ALTRUI CORPO</a:t>
            </a:r>
          </a:p>
        </p:txBody>
      </p:sp>
      <p:pic>
        <p:nvPicPr>
          <p:cNvPr id="5" name="Immagine 4" descr="Immagine che contiene freccia&#10;&#10;Descrizione generata automaticamente">
            <a:extLst>
              <a:ext uri="{FF2B5EF4-FFF2-40B4-BE49-F238E27FC236}">
                <a16:creationId xmlns:a16="http://schemas.microsoft.com/office/drawing/2014/main" id="{DCC0A8C0-4E0C-44C8-A6B7-B59C00CFD629}"/>
              </a:ext>
            </a:extLst>
          </p:cNvPr>
          <p:cNvPicPr>
            <a:picLocks noChangeAspect="1"/>
          </p:cNvPicPr>
          <p:nvPr/>
        </p:nvPicPr>
        <p:blipFill>
          <a:blip r:embed="rId2"/>
          <a:stretch>
            <a:fillRect/>
          </a:stretch>
        </p:blipFill>
        <p:spPr>
          <a:xfrm>
            <a:off x="9580304" y="225864"/>
            <a:ext cx="1924308" cy="1456947"/>
          </a:xfrm>
          <a:prstGeom prst="rect">
            <a:avLst/>
          </a:prstGeom>
        </p:spPr>
      </p:pic>
    </p:spTree>
    <p:extLst>
      <p:ext uri="{BB962C8B-B14F-4D97-AF65-F5344CB8AC3E}">
        <p14:creationId xmlns:p14="http://schemas.microsoft.com/office/powerpoint/2010/main" val="388597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MI PRESENTO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Andrea Ferrari, 33 anni</a:t>
            </a:r>
          </a:p>
          <a:p>
            <a:r>
              <a:rPr lang="it-IT" dirty="0"/>
              <a:t>Laurea triennale Scienze Motorie e Sportive</a:t>
            </a:r>
          </a:p>
          <a:p>
            <a:r>
              <a:rPr lang="it-IT" dirty="0"/>
              <a:t>Laurea magistrale in Scienze e Tecniche Avanzate dello Sport</a:t>
            </a:r>
          </a:p>
          <a:p>
            <a:r>
              <a:rPr lang="it-IT" dirty="0" err="1"/>
              <a:t>Laurendo</a:t>
            </a:r>
            <a:r>
              <a:rPr lang="it-IT" dirty="0"/>
              <a:t> magistrale in Scienze e Tecniche Adattate dello Sport</a:t>
            </a:r>
          </a:p>
          <a:p>
            <a:r>
              <a:rPr lang="it-IT" dirty="0"/>
              <a:t>Studente primo anno TNPEE (carriera congelata)</a:t>
            </a:r>
          </a:p>
          <a:p>
            <a:r>
              <a:rPr lang="it-IT" dirty="0"/>
              <a:t>Chinesiologo, preparatore fisico, personal trainer libero professionista</a:t>
            </a:r>
          </a:p>
          <a:p>
            <a:r>
              <a:rPr lang="it-IT" dirty="0"/>
              <a:t>Amministratore unico SURF </a:t>
            </a:r>
            <a:r>
              <a:rPr lang="it-IT" dirty="0" err="1"/>
              <a:t>Srls</a:t>
            </a:r>
            <a:r>
              <a:rPr lang="it-IT" dirty="0"/>
              <a:t> , centro di Osteopatia e Chinesiologia </a:t>
            </a:r>
          </a:p>
        </p:txBody>
      </p:sp>
    </p:spTree>
    <p:extLst>
      <p:ext uri="{BB962C8B-B14F-4D97-AF65-F5344CB8AC3E}">
        <p14:creationId xmlns:p14="http://schemas.microsoft.com/office/powerpoint/2010/main" val="148682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E VOI?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Che rapporto avete con il vostro corpo?</a:t>
            </a:r>
          </a:p>
          <a:p>
            <a:r>
              <a:rPr lang="it-IT" dirty="0"/>
              <a:t>Che rapporto avete con l’attività motoria?</a:t>
            </a:r>
          </a:p>
        </p:txBody>
      </p:sp>
    </p:spTree>
    <p:extLst>
      <p:ext uri="{BB962C8B-B14F-4D97-AF65-F5344CB8AC3E}">
        <p14:creationId xmlns:p14="http://schemas.microsoft.com/office/powerpoint/2010/main" val="628646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PROGRAMMA DEL LABORATORIO (teoria)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r>
              <a:rPr lang="it-IT" dirty="0"/>
              <a:t>COS’È LA CHINESIOLOGIA</a:t>
            </a:r>
          </a:p>
          <a:p>
            <a:r>
              <a:rPr lang="it-IT" dirty="0"/>
              <a:t>CENNI DI ANATOMIA E FISIOLOGIA DEL MOVIMENTO</a:t>
            </a:r>
          </a:p>
          <a:p>
            <a:r>
              <a:rPr lang="it-IT" dirty="0"/>
              <a:t>NEUROFISIOLOGIA DEL MOVIMENTO (adulto, bambino, neonato)</a:t>
            </a:r>
          </a:p>
          <a:p>
            <a:r>
              <a:rPr lang="it-IT" dirty="0"/>
              <a:t>IL BAMBINO E LA «FUNZIONE»</a:t>
            </a:r>
          </a:p>
          <a:p>
            <a:r>
              <a:rPr lang="it-IT" dirty="0"/>
              <a:t>ANALISI SCHEDA «MILANI COMPARETTI»</a:t>
            </a:r>
          </a:p>
          <a:p>
            <a:r>
              <a:rPr lang="it-IT" dirty="0"/>
              <a:t>LINEE GUIDA SULL’OSSERVAZIONE</a:t>
            </a:r>
          </a:p>
          <a:p>
            <a:r>
              <a:rPr lang="it-IT" dirty="0"/>
              <a:t>COSA TI ASPETTI DA UN BIMBO DI 18-24 MESI e 3 ANNI?</a:t>
            </a:r>
          </a:p>
          <a:p>
            <a:r>
              <a:rPr lang="it-IT" dirty="0"/>
              <a:t>IL GIOCO VISTO IN OTTICA PSICO-MOTORIA</a:t>
            </a:r>
          </a:p>
          <a:p>
            <a:endParaRPr lang="it-IT" dirty="0"/>
          </a:p>
          <a:p>
            <a:endParaRPr lang="it-IT" dirty="0"/>
          </a:p>
        </p:txBody>
      </p:sp>
    </p:spTree>
    <p:extLst>
      <p:ext uri="{BB962C8B-B14F-4D97-AF65-F5344CB8AC3E}">
        <p14:creationId xmlns:p14="http://schemas.microsoft.com/office/powerpoint/2010/main" val="1569857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PROGRAMMA DEL LABORATORIO (pratica)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r>
              <a:rPr lang="it-IT" dirty="0"/>
              <a:t>MOTRICITA’ DALLA NASCITA AI 2 ANNI DI ETA’</a:t>
            </a:r>
          </a:p>
          <a:p>
            <a:r>
              <a:rPr lang="it-IT" dirty="0"/>
              <a:t>VIAGGIO ALL’INTERNO DELLA PROPRIA CORPOREITA’</a:t>
            </a:r>
          </a:p>
          <a:p>
            <a:r>
              <a:rPr lang="it-IT" dirty="0"/>
              <a:t>DISMORFISMI E PARAMORFISMI DELL’ETA’ EVOLUTIVA</a:t>
            </a:r>
          </a:p>
          <a:p>
            <a:r>
              <a:rPr lang="it-IT" dirty="0"/>
              <a:t>GIOCHIAMO INSIEME</a:t>
            </a:r>
          </a:p>
          <a:p>
            <a:endParaRPr lang="it-IT" dirty="0"/>
          </a:p>
          <a:p>
            <a:endParaRPr lang="it-IT" dirty="0"/>
          </a:p>
          <a:p>
            <a:endParaRPr lang="it-IT" dirty="0"/>
          </a:p>
        </p:txBody>
      </p:sp>
    </p:spTree>
    <p:extLst>
      <p:ext uri="{BB962C8B-B14F-4D97-AF65-F5344CB8AC3E}">
        <p14:creationId xmlns:p14="http://schemas.microsoft.com/office/powerpoint/2010/main" val="422123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PERCHÉ SERVE CONOSCERE IL NOSTRO E ALTRUI CORPO?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È il nostro contenitore</a:t>
            </a:r>
          </a:p>
          <a:p>
            <a:r>
              <a:rPr lang="it-IT" dirty="0"/>
              <a:t>È una delle prime interfacce sociali</a:t>
            </a:r>
          </a:p>
          <a:p>
            <a:r>
              <a:rPr lang="it-IT" dirty="0"/>
              <a:t>È un grande comunicatore (sia nostro sia degli altri)</a:t>
            </a:r>
          </a:p>
          <a:p>
            <a:r>
              <a:rPr lang="it-IT" dirty="0"/>
              <a:t>Grazie alla sua conoscenze possiamo migliorare la comunicazione da e verso terze persone (dolori, infortuni, referti medici)</a:t>
            </a:r>
          </a:p>
          <a:p>
            <a:pPr marL="0" indent="0">
              <a:buNone/>
            </a:pPr>
            <a:endParaRPr lang="it-IT" dirty="0"/>
          </a:p>
        </p:txBody>
      </p:sp>
    </p:spTree>
    <p:extLst>
      <p:ext uri="{BB962C8B-B14F-4D97-AF65-F5344CB8AC3E}">
        <p14:creationId xmlns:p14="http://schemas.microsoft.com/office/powerpoint/2010/main" val="3549820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MENS SANA IN CORPORE SANO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4" name="Segnaposto contenuto 3">
            <a:extLst>
              <a:ext uri="{FF2B5EF4-FFF2-40B4-BE49-F238E27FC236}">
                <a16:creationId xmlns:a16="http://schemas.microsoft.com/office/drawing/2014/main" id="{8EE2B327-CA31-4A8E-BE55-A44FF9BDD71F}"/>
              </a:ext>
            </a:extLst>
          </p:cNvPr>
          <p:cNvSpPr>
            <a:spLocks noGrp="1"/>
          </p:cNvSpPr>
          <p:nvPr>
            <p:ph idx="1"/>
          </p:nvPr>
        </p:nvSpPr>
        <p:spPr/>
        <p:txBody>
          <a:bodyPr/>
          <a:lstStyle/>
          <a:p>
            <a:pPr marL="0" indent="0" algn="ctr">
              <a:buNone/>
            </a:pPr>
            <a:r>
              <a:rPr lang="it-IT" dirty="0"/>
              <a:t>« UN CORPO SANO ED EFFICIENTE COME SUPPORTO AD UNA MENTE LUCIDA, ELASTICA E CREATIVA » </a:t>
            </a:r>
          </a:p>
          <a:p>
            <a:pPr marL="0" indent="0" algn="r">
              <a:buNone/>
            </a:pPr>
            <a:r>
              <a:rPr lang="it-IT" dirty="0"/>
              <a:t>Giovenale (Satire X, 356)</a:t>
            </a:r>
          </a:p>
        </p:txBody>
      </p:sp>
      <p:pic>
        <p:nvPicPr>
          <p:cNvPr id="8" name="Immagine 7" descr="Uomo che si tuffa sotto un'onda">
            <a:extLst>
              <a:ext uri="{FF2B5EF4-FFF2-40B4-BE49-F238E27FC236}">
                <a16:creationId xmlns:a16="http://schemas.microsoft.com/office/drawing/2014/main" id="{0B00947E-BC06-4A02-B432-2096EC39A9A2}"/>
              </a:ext>
            </a:extLst>
          </p:cNvPr>
          <p:cNvPicPr>
            <a:picLocks noChangeAspect="1"/>
          </p:cNvPicPr>
          <p:nvPr/>
        </p:nvPicPr>
        <p:blipFill>
          <a:blip r:embed="rId3"/>
          <a:stretch>
            <a:fillRect/>
          </a:stretch>
        </p:blipFill>
        <p:spPr>
          <a:xfrm>
            <a:off x="2589212" y="3066114"/>
            <a:ext cx="4611688" cy="3073708"/>
          </a:xfrm>
          <a:prstGeom prst="rect">
            <a:avLst/>
          </a:prstGeom>
        </p:spPr>
      </p:pic>
    </p:spTree>
    <p:extLst>
      <p:ext uri="{BB962C8B-B14F-4D97-AF65-F5344CB8AC3E}">
        <p14:creationId xmlns:p14="http://schemas.microsoft.com/office/powerpoint/2010/main" val="2139320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PASSARE DALLA TEORIA ALLA PRATICA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SAPERE</a:t>
            </a:r>
          </a:p>
          <a:p>
            <a:r>
              <a:rPr lang="it-IT" dirty="0"/>
              <a:t>SAPER FARE</a:t>
            </a:r>
          </a:p>
          <a:p>
            <a:r>
              <a:rPr lang="it-IT" dirty="0"/>
              <a:t>SAPER FAR FARE</a:t>
            </a:r>
          </a:p>
          <a:p>
            <a:r>
              <a:rPr lang="it-IT" dirty="0"/>
              <a:t>SAPER ESSERE</a:t>
            </a:r>
          </a:p>
        </p:txBody>
      </p:sp>
      <p:pic>
        <p:nvPicPr>
          <p:cNvPr id="3" name="Elemento grafico 2" descr="Neonato che gattona">
            <a:extLst>
              <a:ext uri="{FF2B5EF4-FFF2-40B4-BE49-F238E27FC236}">
                <a16:creationId xmlns:a16="http://schemas.microsoft.com/office/drawing/2014/main" id="{66F6DC3A-CB7F-46C7-895D-CE0FC186DD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1189" y="3650372"/>
            <a:ext cx="1323975" cy="1266825"/>
          </a:xfrm>
          <a:prstGeom prst="rect">
            <a:avLst/>
          </a:prstGeom>
        </p:spPr>
      </p:pic>
      <p:pic>
        <p:nvPicPr>
          <p:cNvPr id="5" name="Elemento grafico 4" descr="Ragazza con zaino">
            <a:extLst>
              <a:ext uri="{FF2B5EF4-FFF2-40B4-BE49-F238E27FC236}">
                <a16:creationId xmlns:a16="http://schemas.microsoft.com/office/drawing/2014/main" id="{2AE74154-7EC4-49F5-BD34-358246E771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43438" y="2185871"/>
            <a:ext cx="1071563" cy="2661166"/>
          </a:xfrm>
          <a:prstGeom prst="rect">
            <a:avLst/>
          </a:prstGeom>
        </p:spPr>
      </p:pic>
      <p:pic>
        <p:nvPicPr>
          <p:cNvPr id="7" name="Elemento grafico 6" descr="Uomo con polo">
            <a:extLst>
              <a:ext uri="{FF2B5EF4-FFF2-40B4-BE49-F238E27FC236}">
                <a16:creationId xmlns:a16="http://schemas.microsoft.com/office/drawing/2014/main" id="{DA7B2DFF-E09B-44B7-986E-10CD49CA82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62794" y="1880487"/>
            <a:ext cx="939801" cy="2949031"/>
          </a:xfrm>
          <a:prstGeom prst="rect">
            <a:avLst/>
          </a:prstGeom>
        </p:spPr>
      </p:pic>
      <p:pic>
        <p:nvPicPr>
          <p:cNvPr id="10" name="Elemento grafico 9" descr="Donna anziana con i capelli bianchi">
            <a:extLst>
              <a:ext uri="{FF2B5EF4-FFF2-40B4-BE49-F238E27FC236}">
                <a16:creationId xmlns:a16="http://schemas.microsoft.com/office/drawing/2014/main" id="{2AEC4A4A-F2A5-4603-8BBC-4630835F33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4133" y="2063337"/>
            <a:ext cx="829470" cy="2731326"/>
          </a:xfrm>
          <a:prstGeom prst="rect">
            <a:avLst/>
          </a:prstGeom>
        </p:spPr>
      </p:pic>
    </p:spTree>
    <p:extLst>
      <p:ext uri="{BB962C8B-B14F-4D97-AF65-F5344CB8AC3E}">
        <p14:creationId xmlns:p14="http://schemas.microsoft.com/office/powerpoint/2010/main" val="2202357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COS’È LA </a:t>
            </a:r>
            <a:r>
              <a:rPr lang="it-IT" i="1" dirty="0"/>
              <a:t>CHINESIOLOGIA?</a:t>
            </a:r>
            <a:endParaRPr lang="it-IT" dirty="0"/>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fontScale="92500" lnSpcReduction="10000"/>
          </a:bodyPr>
          <a:lstStyle/>
          <a:p>
            <a:pPr marL="0" indent="0">
              <a:buNone/>
            </a:pPr>
            <a:r>
              <a:rPr lang="it-IT" dirty="0"/>
              <a:t>La chinesiologia è la scienza che studia il movimento del corpo umano e non umano in tutte le sue forme.</a:t>
            </a:r>
          </a:p>
          <a:p>
            <a:pPr marL="0" indent="0" algn="l">
              <a:buNone/>
            </a:pPr>
            <a:r>
              <a:rPr lang="it-IT" dirty="0"/>
              <a:t>La chinesiologia analizza i principi e i meccanismi fisiologici, biomeccanici e psicologici del movimento, nelle sue diverse aree: intellettivo-cognitiva, affettivo-emotiva, fisico-motoria, sociale-relazionale.</a:t>
            </a:r>
          </a:p>
          <a:p>
            <a:pPr marL="0" indent="0" algn="l">
              <a:buNone/>
            </a:pPr>
            <a:r>
              <a:rPr lang="it-IT" dirty="0"/>
              <a:t>Tra le applicazioni della chinesiologia alla salute umana vi sono la biomeccanica, l'ortopedia, la forza e il condizionamento, la psicologia dello sport, il controllo motorio, l'acquisizione delle abilità e l'apprendimento motorio; i metodi di riabilitazione, come la terapia fisica e occupazionale, la fisiologia dello sport e dell'esercizio.</a:t>
            </a:r>
          </a:p>
          <a:p>
            <a:pPr marL="0" indent="0" algn="l">
              <a:buNone/>
            </a:pPr>
            <a:r>
              <a:rPr lang="it-IT" dirty="0"/>
              <a:t>Gli studi sul movimento umano e animale comprendono i sistemi di tracciamento del movimento, l'elettrofisiologia dell'attività muscolare e cerebrale, vari metodi per monitorare la funzione fisiologica e altre tecniche di ricerca comportamentale e cognitiva.</a:t>
            </a:r>
          </a:p>
          <a:p>
            <a:pPr marL="0" indent="0">
              <a:buNone/>
            </a:pPr>
            <a:endParaRPr lang="it-IT" dirty="0"/>
          </a:p>
        </p:txBody>
      </p:sp>
    </p:spTree>
    <p:extLst>
      <p:ext uri="{BB962C8B-B14F-4D97-AF65-F5344CB8AC3E}">
        <p14:creationId xmlns:p14="http://schemas.microsoft.com/office/powerpoint/2010/main" val="67601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COS’È LA </a:t>
            </a:r>
            <a:r>
              <a:rPr lang="it-IT" i="1" dirty="0"/>
              <a:t>CHINESIOLOGIA?</a:t>
            </a:r>
            <a:endParaRPr lang="it-IT" dirty="0"/>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lgn="ctr">
              <a:buNone/>
            </a:pPr>
            <a:endParaRPr lang="it-IT" b="1" i="1" dirty="0"/>
          </a:p>
          <a:p>
            <a:pPr marL="0" indent="0" algn="ctr">
              <a:buNone/>
            </a:pPr>
            <a:endParaRPr lang="it-IT" b="1" i="1" dirty="0"/>
          </a:p>
          <a:p>
            <a:pPr marL="0" indent="0">
              <a:buNone/>
            </a:pPr>
            <a:r>
              <a:rPr lang="it-IT" b="1" i="1" dirty="0"/>
              <a:t>                               KINESIS </a:t>
            </a:r>
            <a:r>
              <a:rPr lang="it-IT" dirty="0"/>
              <a:t>= movimento</a:t>
            </a:r>
          </a:p>
          <a:p>
            <a:pPr marL="0" indent="0">
              <a:buNone/>
            </a:pPr>
            <a:r>
              <a:rPr lang="it-IT" b="1" i="1" dirty="0"/>
              <a:t>                               LOGOS </a:t>
            </a:r>
            <a:r>
              <a:rPr lang="it-IT" dirty="0"/>
              <a:t>= studio</a:t>
            </a:r>
            <a:endParaRPr lang="it-IT" b="1" i="1" dirty="0"/>
          </a:p>
        </p:txBody>
      </p:sp>
    </p:spTree>
    <p:extLst>
      <p:ext uri="{BB962C8B-B14F-4D97-AF65-F5344CB8AC3E}">
        <p14:creationId xmlns:p14="http://schemas.microsoft.com/office/powerpoint/2010/main" val="1880203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CHINESIOLOGIA e NPEE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8915400" cy="2000250"/>
          </a:xfrm>
        </p:spPr>
        <p:txBody>
          <a:bodyPr/>
          <a:lstStyle/>
          <a:p>
            <a:pPr marL="0" indent="0">
              <a:buNone/>
            </a:pPr>
            <a:r>
              <a:rPr lang="it-IT" dirty="0"/>
              <a:t>Nell’età evolutiva il binomio tra </a:t>
            </a:r>
            <a:r>
              <a:rPr lang="it-IT" i="1" dirty="0"/>
              <a:t>chinesiologia </a:t>
            </a:r>
            <a:r>
              <a:rPr lang="it-IT" dirty="0"/>
              <a:t>e </a:t>
            </a:r>
            <a:r>
              <a:rPr lang="it-IT" i="1" dirty="0"/>
              <a:t>neuropsicomotricità dell’età evolutiva </a:t>
            </a:r>
            <a:r>
              <a:rPr lang="it-IT" dirty="0"/>
              <a:t>è unito a doppia mandata.</a:t>
            </a:r>
          </a:p>
          <a:p>
            <a:pPr marL="0" indent="0">
              <a:buNone/>
            </a:pPr>
            <a:r>
              <a:rPr lang="it-IT" dirty="0"/>
              <a:t>Non esiste nessuna espressione corporea che sia totalmente svincolata dalla componente psicomotoria e neuromotoria. Questa visione integrata mette in risalto l’importanza dell’aspetto motorio perché può essere manifestazione palese di problematiche psicomotorie o neurologiche.</a:t>
            </a:r>
          </a:p>
          <a:p>
            <a:pPr marL="0" indent="0">
              <a:buNone/>
            </a:pPr>
            <a:endParaRPr lang="it-IT" dirty="0"/>
          </a:p>
          <a:p>
            <a:pPr marL="0" indent="0">
              <a:buNone/>
            </a:pPr>
            <a:endParaRPr lang="it-IT" dirty="0"/>
          </a:p>
        </p:txBody>
      </p:sp>
      <p:pic>
        <p:nvPicPr>
          <p:cNvPr id="5" name="Elemento grafico 4" descr="Cronometro contorno">
            <a:extLst>
              <a:ext uri="{FF2B5EF4-FFF2-40B4-BE49-F238E27FC236}">
                <a16:creationId xmlns:a16="http://schemas.microsoft.com/office/drawing/2014/main" id="{F08AF166-5F79-4B27-AD14-64797E3689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8800" y="4540882"/>
            <a:ext cx="914400" cy="914400"/>
          </a:xfrm>
          <a:prstGeom prst="rect">
            <a:avLst/>
          </a:prstGeom>
        </p:spPr>
      </p:pic>
      <p:sp>
        <p:nvSpPr>
          <p:cNvPr id="6" name="CasellaDiTesto 5">
            <a:extLst>
              <a:ext uri="{FF2B5EF4-FFF2-40B4-BE49-F238E27FC236}">
                <a16:creationId xmlns:a16="http://schemas.microsoft.com/office/drawing/2014/main" id="{75EC2F9F-C5F2-4A0D-AFAE-98016EE68708}"/>
              </a:ext>
            </a:extLst>
          </p:cNvPr>
          <p:cNvSpPr txBox="1"/>
          <p:nvPr/>
        </p:nvSpPr>
        <p:spPr>
          <a:xfrm>
            <a:off x="6476999" y="4813416"/>
            <a:ext cx="2524126" cy="369332"/>
          </a:xfrm>
          <a:prstGeom prst="rect">
            <a:avLst/>
          </a:prstGeom>
          <a:noFill/>
        </p:spPr>
        <p:txBody>
          <a:bodyPr wrap="square" rtlCol="0">
            <a:spAutoFit/>
          </a:bodyPr>
          <a:lstStyle/>
          <a:p>
            <a:r>
              <a:rPr lang="it-IT" dirty="0"/>
              <a:t>TEMPO AL TEMPO..</a:t>
            </a:r>
          </a:p>
        </p:txBody>
      </p:sp>
    </p:spTree>
    <p:extLst>
      <p:ext uri="{BB962C8B-B14F-4D97-AF65-F5344CB8AC3E}">
        <p14:creationId xmlns:p14="http://schemas.microsoft.com/office/powerpoint/2010/main" val="4253356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ANATOMIA e FISIOLOGIA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8915400" cy="1381125"/>
          </a:xfrm>
        </p:spPr>
        <p:txBody>
          <a:bodyPr/>
          <a:lstStyle/>
          <a:p>
            <a:pPr marL="0" indent="0">
              <a:buNone/>
            </a:pPr>
            <a:r>
              <a:rPr lang="it-IT" dirty="0"/>
              <a:t>APPARATO MUSCOLO SCHELETRICO /LOCOMOTORE</a:t>
            </a:r>
          </a:p>
          <a:p>
            <a:pPr marL="0" indent="0">
              <a:buNone/>
            </a:pPr>
            <a:r>
              <a:rPr lang="it-IT" dirty="0"/>
              <a:t>Insieme di tutte le strutture ossee, articolari e muscolari che svolgono funzioni di sostegno, difesa dell’organismo e ne consente il movimento. È l’apparato più voluminoso del nostro organismo, circa l’80% del volume corporeo.</a:t>
            </a:r>
          </a:p>
          <a:p>
            <a:pPr marL="0" indent="0">
              <a:buNone/>
            </a:pPr>
            <a:endParaRPr lang="it-IT" dirty="0"/>
          </a:p>
        </p:txBody>
      </p:sp>
      <p:sp>
        <p:nvSpPr>
          <p:cNvPr id="5" name="Segnaposto contenuto 18">
            <a:extLst>
              <a:ext uri="{FF2B5EF4-FFF2-40B4-BE49-F238E27FC236}">
                <a16:creationId xmlns:a16="http://schemas.microsoft.com/office/drawing/2014/main" id="{60FC7A7F-679E-4FA8-9B3D-AA9DD167A3B5}"/>
              </a:ext>
            </a:extLst>
          </p:cNvPr>
          <p:cNvSpPr txBox="1">
            <a:spLocks/>
          </p:cNvSpPr>
          <p:nvPr/>
        </p:nvSpPr>
        <p:spPr>
          <a:xfrm>
            <a:off x="4709549" y="3824703"/>
            <a:ext cx="2772901" cy="175260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it-IT" sz="1600" dirty="0"/>
              <a:t>SISTEMA SCHELETRICO</a:t>
            </a:r>
          </a:p>
          <a:p>
            <a:r>
              <a:rPr lang="it-IT" sz="1600" dirty="0"/>
              <a:t>ARTICOLAZIONI</a:t>
            </a:r>
          </a:p>
          <a:p>
            <a:r>
              <a:rPr lang="it-IT" sz="1600" dirty="0"/>
              <a:t>CARTILAGINE</a:t>
            </a:r>
          </a:p>
          <a:p>
            <a:r>
              <a:rPr lang="it-IT" sz="1600" dirty="0"/>
              <a:t>TENDINI e LEGAMENTI</a:t>
            </a:r>
          </a:p>
          <a:p>
            <a:r>
              <a:rPr lang="it-IT" sz="1600" dirty="0"/>
              <a:t>SISTEMA MUSCOLARE</a:t>
            </a:r>
          </a:p>
          <a:p>
            <a:pPr marL="0" indent="0">
              <a:buNone/>
            </a:pPr>
            <a:endParaRPr lang="it-IT" dirty="0"/>
          </a:p>
          <a:p>
            <a:endParaRPr lang="it-IT" dirty="0"/>
          </a:p>
          <a:p>
            <a:endParaRPr lang="it-IT" dirty="0"/>
          </a:p>
        </p:txBody>
      </p:sp>
    </p:spTree>
    <p:extLst>
      <p:ext uri="{BB962C8B-B14F-4D97-AF65-F5344CB8AC3E}">
        <p14:creationId xmlns:p14="http://schemas.microsoft.com/office/powerpoint/2010/main" val="464294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SISTEMA SCHELETRICO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lgn="ctr">
              <a:buNone/>
            </a:pPr>
            <a:r>
              <a:rPr lang="it-IT" dirty="0"/>
              <a:t>Il sistema scheletrico è l’insieme di OSSA, CARTILAGINI e ARTICOLAZIONI</a:t>
            </a:r>
          </a:p>
          <a:p>
            <a:pPr marL="0" indent="0">
              <a:buNone/>
            </a:pPr>
            <a:endParaRPr lang="it-IT" dirty="0"/>
          </a:p>
          <a:p>
            <a:pPr marL="0" indent="0">
              <a:buNone/>
            </a:pPr>
            <a:endParaRPr lang="it-IT" dirty="0"/>
          </a:p>
          <a:p>
            <a:pPr marL="0" indent="0">
              <a:buNone/>
            </a:pPr>
            <a:endParaRPr lang="it-IT" dirty="0"/>
          </a:p>
          <a:p>
            <a:pPr marL="0" indent="0" algn="ctr">
              <a:buNone/>
            </a:pPr>
            <a:r>
              <a:rPr lang="it-IT" sz="2400" dirty="0"/>
              <a:t>TESSUTI</a:t>
            </a:r>
          </a:p>
          <a:p>
            <a:pPr marL="0" indent="0" algn="ctr">
              <a:buNone/>
            </a:pPr>
            <a:endParaRPr lang="it-IT" dirty="0"/>
          </a:p>
          <a:p>
            <a:pPr marL="0" indent="0">
              <a:buNone/>
            </a:pPr>
            <a:r>
              <a:rPr lang="it-IT" dirty="0"/>
              <a:t>Insieme di cellule strutturalmente simili, associate per funzione che costituiscono un livello superiore di organizzazione cellulare.</a:t>
            </a:r>
          </a:p>
          <a:p>
            <a:pPr marL="0" indent="0">
              <a:buNone/>
            </a:pPr>
            <a:r>
              <a:rPr lang="it-IT" dirty="0"/>
              <a:t>I vari tessuti sono: l’epitelio, il connettivo, il muscolare e il nervoso</a:t>
            </a:r>
          </a:p>
        </p:txBody>
      </p:sp>
      <p:pic>
        <p:nvPicPr>
          <p:cNvPr id="14" name="Elemento grafico 13" descr="Freccia GIÙ contorno">
            <a:extLst>
              <a:ext uri="{FF2B5EF4-FFF2-40B4-BE49-F238E27FC236}">
                <a16:creationId xmlns:a16="http://schemas.microsoft.com/office/drawing/2014/main" id="{7EDA0441-3885-4633-A77C-AC82F0042B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05600" y="2800350"/>
            <a:ext cx="750094" cy="750094"/>
          </a:xfrm>
          <a:prstGeom prst="rect">
            <a:avLst/>
          </a:prstGeom>
        </p:spPr>
      </p:pic>
      <p:pic>
        <p:nvPicPr>
          <p:cNvPr id="16" name="Elemento grafico 15" descr="Scheletro con riempimento a tinta unita">
            <a:extLst>
              <a:ext uri="{FF2B5EF4-FFF2-40B4-BE49-F238E27FC236}">
                <a16:creationId xmlns:a16="http://schemas.microsoft.com/office/drawing/2014/main" id="{F6111DE7-5030-4C26-9D2E-6ACA21B18EF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08450" y="226578"/>
            <a:ext cx="1440400" cy="1440400"/>
          </a:xfrm>
          <a:prstGeom prst="rect">
            <a:avLst/>
          </a:prstGeom>
        </p:spPr>
      </p:pic>
      <p:pic>
        <p:nvPicPr>
          <p:cNvPr id="20" name="Elemento grafico 19" descr="Scheletro contorno">
            <a:extLst>
              <a:ext uri="{FF2B5EF4-FFF2-40B4-BE49-F238E27FC236}">
                <a16:creationId xmlns:a16="http://schemas.microsoft.com/office/drawing/2014/main" id="{FFBA7E6E-8842-4F35-9854-4A43D3B262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99075" y="256583"/>
            <a:ext cx="1440400" cy="1440400"/>
          </a:xfrm>
          <a:prstGeom prst="rect">
            <a:avLst/>
          </a:prstGeom>
        </p:spPr>
      </p:pic>
    </p:spTree>
    <p:extLst>
      <p:ext uri="{BB962C8B-B14F-4D97-AF65-F5344CB8AC3E}">
        <p14:creationId xmlns:p14="http://schemas.microsoft.com/office/powerpoint/2010/main" val="275932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LO SCHELETRO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5" name="Segnaposto contenuto 4">
            <a:extLst>
              <a:ext uri="{FF2B5EF4-FFF2-40B4-BE49-F238E27FC236}">
                <a16:creationId xmlns:a16="http://schemas.microsoft.com/office/drawing/2014/main" id="{866E1499-1879-4945-BBFD-D6857687D9DE}"/>
              </a:ext>
            </a:extLst>
          </p:cNvPr>
          <p:cNvSpPr>
            <a:spLocks noGrp="1"/>
          </p:cNvSpPr>
          <p:nvPr>
            <p:ph idx="1"/>
          </p:nvPr>
        </p:nvSpPr>
        <p:spPr/>
        <p:txBody>
          <a:bodyPr>
            <a:normAutofit fontScale="92500" lnSpcReduction="10000"/>
          </a:bodyPr>
          <a:lstStyle/>
          <a:p>
            <a:pPr marL="0" indent="0">
              <a:buNone/>
            </a:pPr>
            <a:r>
              <a:rPr lang="it-IT" dirty="0"/>
              <a:t>270 OSSA NEI BAMBINI</a:t>
            </a:r>
          </a:p>
          <a:p>
            <a:pPr marL="0" indent="0">
              <a:buNone/>
            </a:pPr>
            <a:r>
              <a:rPr lang="it-IT" dirty="0"/>
              <a:t>206 OSSA NEGLI ADULTI</a:t>
            </a:r>
          </a:p>
          <a:p>
            <a:pPr marL="0" indent="0">
              <a:buNone/>
            </a:pPr>
            <a:r>
              <a:rPr lang="it-IT" dirty="0"/>
              <a:t>68 ARTICOLAZIONI</a:t>
            </a:r>
          </a:p>
          <a:p>
            <a:pPr marL="0" indent="0">
              <a:buNone/>
            </a:pPr>
            <a:endParaRPr lang="it-IT" dirty="0"/>
          </a:p>
          <a:p>
            <a:pPr marL="0" indent="0">
              <a:buNone/>
            </a:pPr>
            <a:r>
              <a:rPr lang="it-IT" dirty="0"/>
              <a:t>FUNZIONI:</a:t>
            </a:r>
          </a:p>
          <a:p>
            <a:pPr lvl="1"/>
            <a:r>
              <a:rPr lang="it-IT" dirty="0"/>
              <a:t>SOSTEGNO</a:t>
            </a:r>
          </a:p>
          <a:p>
            <a:pPr lvl="1"/>
            <a:r>
              <a:rPr lang="it-IT" dirty="0"/>
              <a:t>PROTEZIONE</a:t>
            </a:r>
          </a:p>
          <a:p>
            <a:pPr lvl="1"/>
            <a:r>
              <a:rPr lang="it-IT" dirty="0"/>
              <a:t>MOVIMENTO</a:t>
            </a:r>
          </a:p>
          <a:p>
            <a:pPr lvl="1"/>
            <a:r>
              <a:rPr lang="it-IT" dirty="0"/>
              <a:t>ERITROPOIESI</a:t>
            </a:r>
          </a:p>
          <a:p>
            <a:pPr lvl="1"/>
            <a:r>
              <a:rPr lang="it-IT" dirty="0"/>
              <a:t>PLASTICA</a:t>
            </a:r>
          </a:p>
          <a:p>
            <a:pPr lvl="1"/>
            <a:r>
              <a:rPr lang="it-IT" dirty="0"/>
              <a:t>DEPOSITO SALI MINERALI</a:t>
            </a:r>
          </a:p>
        </p:txBody>
      </p:sp>
      <p:pic>
        <p:nvPicPr>
          <p:cNvPr id="7" name="Immagine 6">
            <a:extLst>
              <a:ext uri="{FF2B5EF4-FFF2-40B4-BE49-F238E27FC236}">
                <a16:creationId xmlns:a16="http://schemas.microsoft.com/office/drawing/2014/main" id="{639EC631-FA53-45A5-9FC9-A0ED4FA9749D}"/>
              </a:ext>
            </a:extLst>
          </p:cNvPr>
          <p:cNvPicPr>
            <a:picLocks noChangeAspect="1"/>
          </p:cNvPicPr>
          <p:nvPr/>
        </p:nvPicPr>
        <p:blipFill>
          <a:blip r:embed="rId3"/>
          <a:stretch>
            <a:fillRect/>
          </a:stretch>
        </p:blipFill>
        <p:spPr>
          <a:xfrm>
            <a:off x="6431082" y="109152"/>
            <a:ext cx="3437712" cy="6639695"/>
          </a:xfrm>
          <a:prstGeom prst="rect">
            <a:avLst/>
          </a:prstGeom>
        </p:spPr>
      </p:pic>
    </p:spTree>
    <p:extLst>
      <p:ext uri="{BB962C8B-B14F-4D97-AF65-F5344CB8AC3E}">
        <p14:creationId xmlns:p14="http://schemas.microsoft.com/office/powerpoint/2010/main" val="4221829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ARTICOLAZIONI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dirty="0"/>
              <a:t>Un'articolazione è una struttura anatomica che mantiene in contiguità due o più superfici ossee, interconnesse tramite i tessuti connettivi.</a:t>
            </a:r>
          </a:p>
          <a:p>
            <a:pPr marL="0" indent="0">
              <a:buNone/>
            </a:pPr>
            <a:r>
              <a:rPr lang="it-IT" dirty="0"/>
              <a:t>A seconda della loro differente mobilità, cioè della loro escursione, le articolazioni possono essere di tipo mobile (ad esempio l'articolazione della spalla), semimobile (fra le vertebre) o fisso (ossa del cranio).</a:t>
            </a:r>
          </a:p>
          <a:p>
            <a:pPr marL="0" indent="0">
              <a:buNone/>
            </a:pPr>
            <a:endParaRPr lang="it-IT" dirty="0">
              <a:solidFill>
                <a:schemeClr val="tx1"/>
              </a:solidFill>
              <a:latin typeface="Arial" panose="020B0604020202020204" pitchFamily="34" charset="0"/>
            </a:endParaRPr>
          </a:p>
        </p:txBody>
      </p:sp>
      <p:pic>
        <p:nvPicPr>
          <p:cNvPr id="3" name="Immagine 2">
            <a:extLst>
              <a:ext uri="{FF2B5EF4-FFF2-40B4-BE49-F238E27FC236}">
                <a16:creationId xmlns:a16="http://schemas.microsoft.com/office/drawing/2014/main" id="{2F886E97-DC10-42A7-98A5-1052497795E9}"/>
              </a:ext>
            </a:extLst>
          </p:cNvPr>
          <p:cNvPicPr>
            <a:picLocks noChangeAspect="1"/>
          </p:cNvPicPr>
          <p:nvPr/>
        </p:nvPicPr>
        <p:blipFill>
          <a:blip r:embed="rId3"/>
          <a:stretch>
            <a:fillRect/>
          </a:stretch>
        </p:blipFill>
        <p:spPr>
          <a:xfrm>
            <a:off x="2788761" y="4220168"/>
            <a:ext cx="5964622" cy="2331002"/>
          </a:xfrm>
          <a:prstGeom prst="rect">
            <a:avLst/>
          </a:prstGeom>
        </p:spPr>
      </p:pic>
    </p:spTree>
    <p:extLst>
      <p:ext uri="{BB962C8B-B14F-4D97-AF65-F5344CB8AC3E}">
        <p14:creationId xmlns:p14="http://schemas.microsoft.com/office/powerpoint/2010/main" val="2022519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CARTILAGINE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6889507" y="1796117"/>
            <a:ext cx="4418011" cy="3777622"/>
          </a:xfrm>
        </p:spPr>
        <p:txBody>
          <a:bodyPr>
            <a:normAutofit lnSpcReduction="10000"/>
          </a:bodyPr>
          <a:lstStyle/>
          <a:p>
            <a:pPr marL="0" indent="0">
              <a:buNone/>
            </a:pPr>
            <a:r>
              <a:rPr lang="it-IT" dirty="0"/>
              <a:t>Il tessuto cartilagineo è un tessuto connettivo di sostegno specializzato. Le principali caratteristiche di questo tessuto sono la solidità, la flessibilità e la capacità di deformarsi limitatamente. La cartilagine forma l'abbozzo per la maggior parte delle ossa dello scheletro umano, nonché nelle metafisi durante l'accrescimento corporeo (cartilagine di coniugazione), le quali successivamente verranno mineralizzate e sostituite da tessuto osseo.</a:t>
            </a:r>
          </a:p>
          <a:p>
            <a:pPr marL="0" indent="0">
              <a:buNone/>
            </a:pPr>
            <a:endParaRPr lang="it-IT" dirty="0"/>
          </a:p>
        </p:txBody>
      </p:sp>
      <p:pic>
        <p:nvPicPr>
          <p:cNvPr id="3" name="Immagine 2" descr="Immagine che contiene abbigliamento&#10;&#10;Descrizione generata automaticamente">
            <a:extLst>
              <a:ext uri="{FF2B5EF4-FFF2-40B4-BE49-F238E27FC236}">
                <a16:creationId xmlns:a16="http://schemas.microsoft.com/office/drawing/2014/main" id="{5549FF18-568D-43A2-9709-E9BD13DB18B0}"/>
              </a:ext>
            </a:extLst>
          </p:cNvPr>
          <p:cNvPicPr>
            <a:picLocks noChangeAspect="1"/>
          </p:cNvPicPr>
          <p:nvPr/>
        </p:nvPicPr>
        <p:blipFill>
          <a:blip r:embed="rId3"/>
          <a:stretch>
            <a:fillRect/>
          </a:stretch>
        </p:blipFill>
        <p:spPr>
          <a:xfrm>
            <a:off x="2592925" y="1307195"/>
            <a:ext cx="4296582" cy="5069967"/>
          </a:xfrm>
          <a:prstGeom prst="rect">
            <a:avLst/>
          </a:prstGeom>
        </p:spPr>
      </p:pic>
    </p:spTree>
    <p:extLst>
      <p:ext uri="{BB962C8B-B14F-4D97-AF65-F5344CB8AC3E}">
        <p14:creationId xmlns:p14="http://schemas.microsoft.com/office/powerpoint/2010/main" val="3495962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TENDINI e LEGAMENTI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3" y="2133600"/>
            <a:ext cx="4711700" cy="3777622"/>
          </a:xfrm>
        </p:spPr>
        <p:txBody>
          <a:bodyPr/>
          <a:lstStyle/>
          <a:p>
            <a:pPr marL="0" indent="0">
              <a:buNone/>
            </a:pPr>
            <a:r>
              <a:rPr lang="it-IT" dirty="0"/>
              <a:t>Strutture connettivali specializzate atte a contenere l’articolazione.</a:t>
            </a:r>
          </a:p>
          <a:p>
            <a:pPr marL="0" indent="0">
              <a:buNone/>
            </a:pPr>
            <a:endParaRPr lang="it-IT" dirty="0"/>
          </a:p>
          <a:p>
            <a:pPr marL="0" indent="0">
              <a:buNone/>
            </a:pPr>
            <a:r>
              <a:rPr lang="it-IT" dirty="0"/>
              <a:t>TENDINI </a:t>
            </a:r>
            <a:r>
              <a:rPr lang="it-IT" dirty="0">
                <a:sym typeface="Wingdings" panose="05000000000000000000" pitchFamily="2" charset="2"/>
              </a:rPr>
              <a:t> MUSCOLO – OSSO</a:t>
            </a:r>
          </a:p>
          <a:p>
            <a:pPr marL="0" indent="0">
              <a:buNone/>
            </a:pPr>
            <a:r>
              <a:rPr lang="it-IT" dirty="0">
                <a:sym typeface="Wingdings" panose="05000000000000000000" pitchFamily="2" charset="2"/>
              </a:rPr>
              <a:t>LEGAMENTI  OSSO - OSSO</a:t>
            </a:r>
            <a:endParaRPr lang="it-IT" dirty="0"/>
          </a:p>
        </p:txBody>
      </p:sp>
      <p:pic>
        <p:nvPicPr>
          <p:cNvPr id="3" name="Immagine 2" descr="Immagine che contiene connettore&#10;&#10;Descrizione generata automaticamente">
            <a:extLst>
              <a:ext uri="{FF2B5EF4-FFF2-40B4-BE49-F238E27FC236}">
                <a16:creationId xmlns:a16="http://schemas.microsoft.com/office/drawing/2014/main" id="{8D46C661-95F1-4AFD-876B-6C83236D2B57}"/>
              </a:ext>
            </a:extLst>
          </p:cNvPr>
          <p:cNvPicPr>
            <a:picLocks noChangeAspect="1"/>
          </p:cNvPicPr>
          <p:nvPr/>
        </p:nvPicPr>
        <p:blipFill>
          <a:blip r:embed="rId3"/>
          <a:stretch>
            <a:fillRect/>
          </a:stretch>
        </p:blipFill>
        <p:spPr>
          <a:xfrm>
            <a:off x="7300912" y="1660526"/>
            <a:ext cx="4457699" cy="2615806"/>
          </a:xfrm>
          <a:prstGeom prst="rect">
            <a:avLst/>
          </a:prstGeom>
        </p:spPr>
      </p:pic>
    </p:spTree>
    <p:extLst>
      <p:ext uri="{BB962C8B-B14F-4D97-AF65-F5344CB8AC3E}">
        <p14:creationId xmlns:p14="http://schemas.microsoft.com/office/powerpoint/2010/main" val="3398325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SISTEMA MUSCOLARE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5" name="Segnaposto contenuto 4">
            <a:extLst>
              <a:ext uri="{FF2B5EF4-FFF2-40B4-BE49-F238E27FC236}">
                <a16:creationId xmlns:a16="http://schemas.microsoft.com/office/drawing/2014/main" id="{8F0C1D82-5BA0-4358-86BA-1D184A28BDC4}"/>
              </a:ext>
            </a:extLst>
          </p:cNvPr>
          <p:cNvSpPr>
            <a:spLocks noGrp="1"/>
          </p:cNvSpPr>
          <p:nvPr>
            <p:ph idx="1"/>
          </p:nvPr>
        </p:nvSpPr>
        <p:spPr>
          <a:xfrm>
            <a:off x="2589212" y="2133600"/>
            <a:ext cx="8915400" cy="4286250"/>
          </a:xfrm>
        </p:spPr>
        <p:txBody>
          <a:bodyPr>
            <a:normAutofit/>
          </a:bodyPr>
          <a:lstStyle/>
          <a:p>
            <a:pPr marL="0" indent="0">
              <a:buNone/>
            </a:pPr>
            <a:r>
              <a:rPr lang="it-IT" dirty="0"/>
              <a:t>Insieme di organi che permettono, attraverso la contrazione muscolare, il movimento del soggetto e lo scorrimento di sostanze all’interno degli organi (quali sangue, cibo, </a:t>
            </a:r>
            <a:r>
              <a:rPr lang="it-IT" dirty="0" err="1"/>
              <a:t>ecc</a:t>
            </a:r>
            <a:r>
              <a:rPr lang="it-IT" dirty="0"/>
              <a:t>).</a:t>
            </a:r>
          </a:p>
          <a:p>
            <a:pPr marL="0" indent="0">
              <a:buNone/>
            </a:pPr>
            <a:r>
              <a:rPr lang="it-IT" i="1" dirty="0"/>
              <a:t>VOLONTARI</a:t>
            </a:r>
            <a:r>
              <a:rPr lang="it-IT" dirty="0"/>
              <a:t> (o scheletrici) circa 400-600</a:t>
            </a:r>
          </a:p>
          <a:p>
            <a:pPr marL="0" indent="0">
              <a:buNone/>
            </a:pPr>
            <a:r>
              <a:rPr lang="it-IT" i="1" dirty="0"/>
              <a:t>INVOLONTARI</a:t>
            </a:r>
            <a:r>
              <a:rPr lang="it-IT" dirty="0"/>
              <a:t> (o viscerali)</a:t>
            </a:r>
          </a:p>
          <a:p>
            <a:pPr marL="0" indent="0">
              <a:buNone/>
            </a:pPr>
            <a:r>
              <a:rPr lang="it-IT" dirty="0"/>
              <a:t>FUNZIONI:</a:t>
            </a:r>
          </a:p>
          <a:p>
            <a:pPr lvl="1"/>
            <a:r>
              <a:rPr lang="it-IT" dirty="0"/>
              <a:t>LOCOMOZIONE</a:t>
            </a:r>
          </a:p>
          <a:p>
            <a:pPr lvl="1"/>
            <a:r>
              <a:rPr lang="it-IT" dirty="0"/>
              <a:t>MOTILITÁ VISCERALE</a:t>
            </a:r>
          </a:p>
          <a:p>
            <a:pPr lvl="1"/>
            <a:r>
              <a:rPr lang="it-IT" dirty="0"/>
              <a:t>MIMICA</a:t>
            </a:r>
          </a:p>
          <a:p>
            <a:pPr lvl="1"/>
            <a:r>
              <a:rPr lang="it-IT" dirty="0"/>
              <a:t>PROTEZIONE</a:t>
            </a:r>
          </a:p>
          <a:p>
            <a:pPr lvl="1"/>
            <a:r>
              <a:rPr lang="it-IT" dirty="0"/>
              <a:t>TERMOREGOLAZIONE</a:t>
            </a:r>
          </a:p>
          <a:p>
            <a:pPr marL="0" indent="0">
              <a:buNone/>
            </a:pPr>
            <a:endParaRPr lang="it-IT" dirty="0"/>
          </a:p>
        </p:txBody>
      </p:sp>
    </p:spTree>
    <p:extLst>
      <p:ext uri="{BB962C8B-B14F-4D97-AF65-F5344CB8AC3E}">
        <p14:creationId xmlns:p14="http://schemas.microsoft.com/office/powerpoint/2010/main" val="1048884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SISTEMA MUSCOLARE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Immagine 2">
            <a:extLst>
              <a:ext uri="{FF2B5EF4-FFF2-40B4-BE49-F238E27FC236}">
                <a16:creationId xmlns:a16="http://schemas.microsoft.com/office/drawing/2014/main" id="{4CC75C41-4BC9-46BA-92D4-C4E724185606}"/>
              </a:ext>
            </a:extLst>
          </p:cNvPr>
          <p:cNvPicPr>
            <a:picLocks noChangeAspect="1"/>
          </p:cNvPicPr>
          <p:nvPr/>
        </p:nvPicPr>
        <p:blipFill>
          <a:blip r:embed="rId3"/>
          <a:stretch>
            <a:fillRect/>
          </a:stretch>
        </p:blipFill>
        <p:spPr>
          <a:xfrm>
            <a:off x="3917516" y="1522715"/>
            <a:ext cx="5093134" cy="4912410"/>
          </a:xfrm>
          <a:prstGeom prst="rect">
            <a:avLst/>
          </a:prstGeom>
        </p:spPr>
      </p:pic>
    </p:spTree>
    <p:extLst>
      <p:ext uri="{BB962C8B-B14F-4D97-AF65-F5344CB8AC3E}">
        <p14:creationId xmlns:p14="http://schemas.microsoft.com/office/powerpoint/2010/main" val="1058241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ASSI E PIANI CORPOREI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endParaRPr lang="it-IT" dirty="0"/>
          </a:p>
          <a:p>
            <a:pPr marL="0" indent="0">
              <a:buNone/>
            </a:pPr>
            <a:r>
              <a:rPr lang="it-IT" dirty="0"/>
              <a:t>Sistema di riferimento per descrivere posizioni e movimenti in maniera oggettiva e universalmente riconoscibile.</a:t>
            </a:r>
          </a:p>
        </p:txBody>
      </p:sp>
    </p:spTree>
    <p:extLst>
      <p:ext uri="{BB962C8B-B14F-4D97-AF65-F5344CB8AC3E}">
        <p14:creationId xmlns:p14="http://schemas.microsoft.com/office/powerpoint/2010/main" val="2975563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ASSI CORPOREI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3781035" cy="3777622"/>
          </a:xfrm>
        </p:spPr>
        <p:txBody>
          <a:bodyPr/>
          <a:lstStyle/>
          <a:p>
            <a:pPr marL="0" indent="0">
              <a:buNone/>
            </a:pPr>
            <a:r>
              <a:rPr lang="it-IT" dirty="0"/>
              <a:t>Linee immaginarie sulle quali si svolgono i movimenti di rotazione.</a:t>
            </a:r>
          </a:p>
          <a:p>
            <a:pPr marL="0" indent="0">
              <a:buNone/>
            </a:pPr>
            <a:endParaRPr lang="it-IT" dirty="0"/>
          </a:p>
          <a:p>
            <a:pPr marL="0" indent="0">
              <a:buNone/>
            </a:pPr>
            <a:r>
              <a:rPr lang="it-IT" dirty="0"/>
              <a:t>LONGITUDINALE</a:t>
            </a:r>
          </a:p>
          <a:p>
            <a:pPr marL="0" indent="0">
              <a:buNone/>
            </a:pPr>
            <a:r>
              <a:rPr lang="it-IT" dirty="0"/>
              <a:t>SAGITTALE</a:t>
            </a:r>
          </a:p>
          <a:p>
            <a:pPr marL="0" indent="0">
              <a:buNone/>
            </a:pPr>
            <a:r>
              <a:rPr lang="it-IT" dirty="0"/>
              <a:t>TRASVERSALE</a:t>
            </a:r>
          </a:p>
        </p:txBody>
      </p:sp>
      <p:pic>
        <p:nvPicPr>
          <p:cNvPr id="3" name="Immagine 2">
            <a:extLst>
              <a:ext uri="{FF2B5EF4-FFF2-40B4-BE49-F238E27FC236}">
                <a16:creationId xmlns:a16="http://schemas.microsoft.com/office/drawing/2014/main" id="{32A90775-54E1-4307-BAD8-388F23167465}"/>
              </a:ext>
            </a:extLst>
          </p:cNvPr>
          <p:cNvPicPr>
            <a:picLocks noChangeAspect="1"/>
          </p:cNvPicPr>
          <p:nvPr/>
        </p:nvPicPr>
        <p:blipFill>
          <a:blip r:embed="rId3"/>
          <a:stretch>
            <a:fillRect/>
          </a:stretch>
        </p:blipFill>
        <p:spPr>
          <a:xfrm>
            <a:off x="6484418" y="626503"/>
            <a:ext cx="3364432" cy="5607387"/>
          </a:xfrm>
          <a:prstGeom prst="rect">
            <a:avLst/>
          </a:prstGeom>
        </p:spPr>
      </p:pic>
    </p:spTree>
    <p:extLst>
      <p:ext uri="{BB962C8B-B14F-4D97-AF65-F5344CB8AC3E}">
        <p14:creationId xmlns:p14="http://schemas.microsoft.com/office/powerpoint/2010/main" val="3681835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PIANI CORPOREI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6800850" y="2133600"/>
            <a:ext cx="4703762" cy="3777622"/>
          </a:xfrm>
        </p:spPr>
        <p:txBody>
          <a:bodyPr/>
          <a:lstStyle/>
          <a:p>
            <a:pPr marL="0" indent="0">
              <a:buNone/>
            </a:pPr>
            <a:r>
              <a:rPr lang="it-IT" dirty="0"/>
              <a:t>Superficie piana che divide il corpo in 2 porzioni.</a:t>
            </a:r>
          </a:p>
          <a:p>
            <a:pPr marL="0" indent="0">
              <a:buNone/>
            </a:pPr>
            <a:endParaRPr lang="it-IT" dirty="0"/>
          </a:p>
          <a:p>
            <a:r>
              <a:rPr lang="it-IT" dirty="0"/>
              <a:t>SAGITTALE (porzioni destra e sinistra)</a:t>
            </a:r>
          </a:p>
          <a:p>
            <a:r>
              <a:rPr lang="it-IT" dirty="0"/>
              <a:t>FRONTALE (porzione anteriore e posteriore)</a:t>
            </a:r>
          </a:p>
          <a:p>
            <a:r>
              <a:rPr lang="it-IT" dirty="0"/>
              <a:t>TRASVERSALE (porzione superiore e inferiore)</a:t>
            </a:r>
          </a:p>
          <a:p>
            <a:endParaRPr lang="it-IT" dirty="0"/>
          </a:p>
        </p:txBody>
      </p:sp>
      <p:pic>
        <p:nvPicPr>
          <p:cNvPr id="5" name="Immagine 4">
            <a:extLst>
              <a:ext uri="{FF2B5EF4-FFF2-40B4-BE49-F238E27FC236}">
                <a16:creationId xmlns:a16="http://schemas.microsoft.com/office/drawing/2014/main" id="{EB0EF155-A1E1-48EA-800D-EB0E53664196}"/>
              </a:ext>
            </a:extLst>
          </p:cNvPr>
          <p:cNvPicPr>
            <a:picLocks noChangeAspect="1"/>
          </p:cNvPicPr>
          <p:nvPr/>
        </p:nvPicPr>
        <p:blipFill>
          <a:blip r:embed="rId3"/>
          <a:stretch>
            <a:fillRect/>
          </a:stretch>
        </p:blipFill>
        <p:spPr>
          <a:xfrm>
            <a:off x="2592925" y="1405887"/>
            <a:ext cx="4284125" cy="5233808"/>
          </a:xfrm>
          <a:prstGeom prst="rect">
            <a:avLst/>
          </a:prstGeom>
        </p:spPr>
      </p:pic>
    </p:spTree>
    <p:extLst>
      <p:ext uri="{BB962C8B-B14F-4D97-AF65-F5344CB8AC3E}">
        <p14:creationId xmlns:p14="http://schemas.microsoft.com/office/powerpoint/2010/main" val="2104943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ASSI E PIANI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Segnaposto contenuto 2">
            <a:extLst>
              <a:ext uri="{FF2B5EF4-FFF2-40B4-BE49-F238E27FC236}">
                <a16:creationId xmlns:a16="http://schemas.microsoft.com/office/drawing/2014/main" id="{BFFD8E66-57B8-47E9-8D01-119695431132}"/>
              </a:ext>
            </a:extLst>
          </p:cNvPr>
          <p:cNvPicPr>
            <a:picLocks noGrp="1" noChangeAspect="1"/>
          </p:cNvPicPr>
          <p:nvPr>
            <p:ph idx="1"/>
          </p:nvPr>
        </p:nvPicPr>
        <p:blipFill>
          <a:blip r:embed="rId3"/>
          <a:stretch>
            <a:fillRect/>
          </a:stretch>
        </p:blipFill>
        <p:spPr>
          <a:xfrm>
            <a:off x="3573616" y="1514475"/>
            <a:ext cx="5927453" cy="4719415"/>
          </a:xfrm>
        </p:spPr>
      </p:pic>
    </p:spTree>
    <p:extLst>
      <p:ext uri="{BB962C8B-B14F-4D97-AF65-F5344CB8AC3E}">
        <p14:creationId xmlns:p14="http://schemas.microsoft.com/office/powerpoint/2010/main" val="3801749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FLESSIONE - ESTENSIONE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5" name="Segnaposto contenuto 4">
            <a:extLst>
              <a:ext uri="{FF2B5EF4-FFF2-40B4-BE49-F238E27FC236}">
                <a16:creationId xmlns:a16="http://schemas.microsoft.com/office/drawing/2014/main" id="{F5ABB4A1-EE39-4ABE-B74F-E36ABAE17800}"/>
              </a:ext>
            </a:extLst>
          </p:cNvPr>
          <p:cNvSpPr>
            <a:spLocks noGrp="1"/>
          </p:cNvSpPr>
          <p:nvPr>
            <p:ph idx="1"/>
          </p:nvPr>
        </p:nvSpPr>
        <p:spPr>
          <a:xfrm>
            <a:off x="3074986" y="5182746"/>
            <a:ext cx="3192463" cy="865627"/>
          </a:xfrm>
        </p:spPr>
        <p:txBody>
          <a:bodyPr>
            <a:normAutofit fontScale="85000" lnSpcReduction="10000"/>
          </a:bodyPr>
          <a:lstStyle/>
          <a:p>
            <a:pPr marL="0" indent="0">
              <a:buNone/>
            </a:pPr>
            <a:r>
              <a:rPr lang="it-IT" dirty="0"/>
              <a:t>Movimento di avvicinamento dell’estremità distale alla prossimale</a:t>
            </a:r>
          </a:p>
        </p:txBody>
      </p:sp>
      <p:pic>
        <p:nvPicPr>
          <p:cNvPr id="7" name="Immagine 6" descr="Immagine che contiene disegnoatratteggio&#10;&#10;Descrizione generata automaticamente">
            <a:extLst>
              <a:ext uri="{FF2B5EF4-FFF2-40B4-BE49-F238E27FC236}">
                <a16:creationId xmlns:a16="http://schemas.microsoft.com/office/drawing/2014/main" id="{C0B14F89-1F37-4250-8A53-0DD916DC3FBA}"/>
              </a:ext>
            </a:extLst>
          </p:cNvPr>
          <p:cNvPicPr>
            <a:picLocks noChangeAspect="1"/>
          </p:cNvPicPr>
          <p:nvPr/>
        </p:nvPicPr>
        <p:blipFill>
          <a:blip r:embed="rId3"/>
          <a:stretch>
            <a:fillRect/>
          </a:stretch>
        </p:blipFill>
        <p:spPr>
          <a:xfrm>
            <a:off x="3284000" y="1461493"/>
            <a:ext cx="6315075" cy="3491508"/>
          </a:xfrm>
          <a:prstGeom prst="rect">
            <a:avLst/>
          </a:prstGeom>
        </p:spPr>
      </p:pic>
      <p:sp>
        <p:nvSpPr>
          <p:cNvPr id="11" name="Segnaposto contenuto 4">
            <a:extLst>
              <a:ext uri="{FF2B5EF4-FFF2-40B4-BE49-F238E27FC236}">
                <a16:creationId xmlns:a16="http://schemas.microsoft.com/office/drawing/2014/main" id="{655D16A8-656E-4C49-B7AA-EAE22381B81F}"/>
              </a:ext>
            </a:extLst>
          </p:cNvPr>
          <p:cNvSpPr txBox="1">
            <a:spLocks/>
          </p:cNvSpPr>
          <p:nvPr/>
        </p:nvSpPr>
        <p:spPr>
          <a:xfrm>
            <a:off x="6808786" y="5182746"/>
            <a:ext cx="2925763" cy="865626"/>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dirty="0"/>
              <a:t>Movimento di allontanamento dell’estremità distale dalla prossimale</a:t>
            </a:r>
          </a:p>
        </p:txBody>
      </p:sp>
    </p:spTree>
    <p:extLst>
      <p:ext uri="{BB962C8B-B14F-4D97-AF65-F5344CB8AC3E}">
        <p14:creationId xmlns:p14="http://schemas.microsoft.com/office/powerpoint/2010/main" val="4080711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ABDUZIONE – ADDUZIONE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8077200" y="2133600"/>
            <a:ext cx="3427412" cy="3777622"/>
          </a:xfrm>
        </p:spPr>
        <p:txBody>
          <a:bodyPr/>
          <a:lstStyle/>
          <a:p>
            <a:pPr marL="0" indent="0">
              <a:buNone/>
            </a:pPr>
            <a:r>
              <a:rPr lang="it-IT" dirty="0"/>
              <a:t>ADDUZIONE : avvicinamento di un segmento corporeo rispetto alla linea mediana</a:t>
            </a:r>
          </a:p>
          <a:p>
            <a:pPr marL="0" indent="0">
              <a:buNone/>
            </a:pPr>
            <a:endParaRPr lang="it-IT" dirty="0"/>
          </a:p>
          <a:p>
            <a:pPr marL="0" indent="0">
              <a:buNone/>
            </a:pPr>
            <a:endParaRPr lang="it-IT" dirty="0"/>
          </a:p>
          <a:p>
            <a:pPr marL="0" indent="0">
              <a:buNone/>
            </a:pPr>
            <a:r>
              <a:rPr lang="it-IT" dirty="0"/>
              <a:t>ABDUZIONE : allontanamento di un segmento corporeo rispetto alla linea mediana</a:t>
            </a:r>
          </a:p>
        </p:txBody>
      </p:sp>
      <p:pic>
        <p:nvPicPr>
          <p:cNvPr id="3" name="Immagine 2">
            <a:extLst>
              <a:ext uri="{FF2B5EF4-FFF2-40B4-BE49-F238E27FC236}">
                <a16:creationId xmlns:a16="http://schemas.microsoft.com/office/drawing/2014/main" id="{5A029B23-DAC8-4348-9947-93B70099D7CC}"/>
              </a:ext>
            </a:extLst>
          </p:cNvPr>
          <p:cNvPicPr>
            <a:picLocks noChangeAspect="1"/>
          </p:cNvPicPr>
          <p:nvPr/>
        </p:nvPicPr>
        <p:blipFill>
          <a:blip r:embed="rId3"/>
          <a:stretch>
            <a:fillRect/>
          </a:stretch>
        </p:blipFill>
        <p:spPr>
          <a:xfrm>
            <a:off x="981075" y="1763272"/>
            <a:ext cx="6842781" cy="4470617"/>
          </a:xfrm>
          <a:prstGeom prst="rect">
            <a:avLst/>
          </a:prstGeom>
        </p:spPr>
      </p:pic>
    </p:spTree>
    <p:extLst>
      <p:ext uri="{BB962C8B-B14F-4D97-AF65-F5344CB8AC3E}">
        <p14:creationId xmlns:p14="http://schemas.microsoft.com/office/powerpoint/2010/main" val="2211569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INTRA – EXTRA ROTAZIONE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8867774" y="2133600"/>
            <a:ext cx="2636837" cy="3777622"/>
          </a:xfrm>
        </p:spPr>
        <p:txBody>
          <a:bodyPr/>
          <a:lstStyle/>
          <a:p>
            <a:pPr marL="0" indent="0">
              <a:buNone/>
            </a:pPr>
            <a:r>
              <a:rPr lang="it-IT" dirty="0"/>
              <a:t>INTRA ROTAZIONE: la faccia anteriore si sposta medialmente</a:t>
            </a:r>
          </a:p>
          <a:p>
            <a:pPr marL="0" indent="0">
              <a:buNone/>
            </a:pPr>
            <a:endParaRPr lang="it-IT" dirty="0"/>
          </a:p>
          <a:p>
            <a:pPr marL="0" indent="0">
              <a:buNone/>
            </a:pPr>
            <a:r>
              <a:rPr lang="it-IT" dirty="0"/>
              <a:t>EXTRA ROTAZIONE: la faccia anteriore si sposta lateralmente </a:t>
            </a:r>
          </a:p>
        </p:txBody>
      </p:sp>
      <p:pic>
        <p:nvPicPr>
          <p:cNvPr id="5" name="Immagine 4" descr="Immagine che contiene arma&#10;&#10;Descrizione generata automaticamente">
            <a:extLst>
              <a:ext uri="{FF2B5EF4-FFF2-40B4-BE49-F238E27FC236}">
                <a16:creationId xmlns:a16="http://schemas.microsoft.com/office/drawing/2014/main" id="{6657C597-B570-45A4-BC90-2256BF3A18DD}"/>
              </a:ext>
            </a:extLst>
          </p:cNvPr>
          <p:cNvPicPr>
            <a:picLocks noChangeAspect="1"/>
          </p:cNvPicPr>
          <p:nvPr/>
        </p:nvPicPr>
        <p:blipFill>
          <a:blip r:embed="rId3"/>
          <a:stretch>
            <a:fillRect/>
          </a:stretch>
        </p:blipFill>
        <p:spPr>
          <a:xfrm>
            <a:off x="2592925" y="1667288"/>
            <a:ext cx="5791201" cy="4243934"/>
          </a:xfrm>
          <a:prstGeom prst="rect">
            <a:avLst/>
          </a:prstGeom>
        </p:spPr>
      </p:pic>
    </p:spTree>
    <p:extLst>
      <p:ext uri="{BB962C8B-B14F-4D97-AF65-F5344CB8AC3E}">
        <p14:creationId xmlns:p14="http://schemas.microsoft.com/office/powerpoint/2010/main" val="2291269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CIRCONDUZIONE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Immagine 2">
            <a:extLst>
              <a:ext uri="{FF2B5EF4-FFF2-40B4-BE49-F238E27FC236}">
                <a16:creationId xmlns:a16="http://schemas.microsoft.com/office/drawing/2014/main" id="{27CD692C-B3E8-4DDE-840E-0700D46BF202}"/>
              </a:ext>
            </a:extLst>
          </p:cNvPr>
          <p:cNvPicPr>
            <a:picLocks noChangeAspect="1"/>
          </p:cNvPicPr>
          <p:nvPr/>
        </p:nvPicPr>
        <p:blipFill>
          <a:blip r:embed="rId3"/>
          <a:stretch>
            <a:fillRect/>
          </a:stretch>
        </p:blipFill>
        <p:spPr>
          <a:xfrm>
            <a:off x="1623625" y="1495113"/>
            <a:ext cx="5813681" cy="4844734"/>
          </a:xfrm>
          <a:prstGeom prst="rect">
            <a:avLst/>
          </a:prstGeom>
        </p:spPr>
      </p:pic>
      <p:sp>
        <p:nvSpPr>
          <p:cNvPr id="5" name="Segnaposto contenuto 4">
            <a:extLst>
              <a:ext uri="{FF2B5EF4-FFF2-40B4-BE49-F238E27FC236}">
                <a16:creationId xmlns:a16="http://schemas.microsoft.com/office/drawing/2014/main" id="{F5597677-8576-466F-AB42-C0414BD96287}"/>
              </a:ext>
            </a:extLst>
          </p:cNvPr>
          <p:cNvSpPr>
            <a:spLocks noGrp="1"/>
          </p:cNvSpPr>
          <p:nvPr>
            <p:ph idx="1"/>
          </p:nvPr>
        </p:nvSpPr>
        <p:spPr>
          <a:xfrm>
            <a:off x="7820024" y="4454274"/>
            <a:ext cx="3684587" cy="1456948"/>
          </a:xfrm>
        </p:spPr>
        <p:txBody>
          <a:bodyPr/>
          <a:lstStyle/>
          <a:p>
            <a:pPr marL="0" indent="0">
              <a:buNone/>
            </a:pPr>
            <a:r>
              <a:rPr lang="it-IT" dirty="0"/>
              <a:t>Presente anche per testa, polsi, piedi, ginocchia, anche, bacino,..</a:t>
            </a:r>
          </a:p>
        </p:txBody>
      </p:sp>
    </p:spTree>
    <p:extLst>
      <p:ext uri="{BB962C8B-B14F-4D97-AF65-F5344CB8AC3E}">
        <p14:creationId xmlns:p14="http://schemas.microsoft.com/office/powerpoint/2010/main" val="3944516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FLESSIONE LATERALE/ INCLINAZIONE LATERALE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Immagine 2" descr="Immagine che contiene persona, femmina&#10;&#10;Descrizione generata automaticamente">
            <a:extLst>
              <a:ext uri="{FF2B5EF4-FFF2-40B4-BE49-F238E27FC236}">
                <a16:creationId xmlns:a16="http://schemas.microsoft.com/office/drawing/2014/main" id="{630CE46F-A30F-4DF3-9501-5EF4DC511692}"/>
              </a:ext>
            </a:extLst>
          </p:cNvPr>
          <p:cNvPicPr>
            <a:picLocks noChangeAspect="1"/>
          </p:cNvPicPr>
          <p:nvPr/>
        </p:nvPicPr>
        <p:blipFill>
          <a:blip r:embed="rId3"/>
          <a:stretch>
            <a:fillRect/>
          </a:stretch>
        </p:blipFill>
        <p:spPr>
          <a:xfrm>
            <a:off x="4781676" y="1365131"/>
            <a:ext cx="3898773" cy="5198364"/>
          </a:xfrm>
          <a:prstGeom prst="rect">
            <a:avLst/>
          </a:prstGeom>
        </p:spPr>
      </p:pic>
      <p:sp>
        <p:nvSpPr>
          <p:cNvPr id="5" name="Segnaposto contenuto 4">
            <a:extLst>
              <a:ext uri="{FF2B5EF4-FFF2-40B4-BE49-F238E27FC236}">
                <a16:creationId xmlns:a16="http://schemas.microsoft.com/office/drawing/2014/main" id="{2173F299-A16D-4F79-ACC5-B24A7B1B4003}"/>
              </a:ext>
            </a:extLst>
          </p:cNvPr>
          <p:cNvSpPr>
            <a:spLocks noGrp="1"/>
          </p:cNvSpPr>
          <p:nvPr>
            <p:ph idx="1"/>
          </p:nvPr>
        </p:nvSpPr>
        <p:spPr>
          <a:xfrm>
            <a:off x="8680449" y="4143376"/>
            <a:ext cx="3640138" cy="809625"/>
          </a:xfrm>
        </p:spPr>
        <p:txBody>
          <a:bodyPr/>
          <a:lstStyle/>
          <a:p>
            <a:pPr marL="0" indent="0">
              <a:buNone/>
            </a:pPr>
            <a:r>
              <a:rPr lang="it-IT" dirty="0"/>
              <a:t>Presente anche nel collo.</a:t>
            </a:r>
          </a:p>
        </p:txBody>
      </p:sp>
    </p:spTree>
    <p:extLst>
      <p:ext uri="{BB962C8B-B14F-4D97-AF65-F5344CB8AC3E}">
        <p14:creationId xmlns:p14="http://schemas.microsoft.com/office/powerpoint/2010/main" val="3051466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PRONO SUPINAZIONE avambraccio </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8753475" y="2895600"/>
            <a:ext cx="2751137" cy="1609725"/>
          </a:xfrm>
        </p:spPr>
        <p:txBody>
          <a:bodyPr/>
          <a:lstStyle/>
          <a:p>
            <a:pPr marL="0" indent="0">
              <a:buNone/>
            </a:pPr>
            <a:r>
              <a:rPr lang="it-IT" dirty="0"/>
              <a:t>Molto importante per descrivere la manualità fine e la capacità di presa.</a:t>
            </a:r>
          </a:p>
        </p:txBody>
      </p:sp>
      <p:pic>
        <p:nvPicPr>
          <p:cNvPr id="3" name="Immagine 2" descr="Immagine che contiene disegnoatratteggio&#10;&#10;Descrizione generata automaticamente">
            <a:extLst>
              <a:ext uri="{FF2B5EF4-FFF2-40B4-BE49-F238E27FC236}">
                <a16:creationId xmlns:a16="http://schemas.microsoft.com/office/drawing/2014/main" id="{93D80DF8-897A-4513-96BD-07E2E51583DD}"/>
              </a:ext>
            </a:extLst>
          </p:cNvPr>
          <p:cNvPicPr>
            <a:picLocks noChangeAspect="1"/>
          </p:cNvPicPr>
          <p:nvPr/>
        </p:nvPicPr>
        <p:blipFill>
          <a:blip r:embed="rId3"/>
          <a:stretch>
            <a:fillRect/>
          </a:stretch>
        </p:blipFill>
        <p:spPr>
          <a:xfrm>
            <a:off x="2514600" y="1763955"/>
            <a:ext cx="5662613" cy="4147266"/>
          </a:xfrm>
          <a:prstGeom prst="rect">
            <a:avLst/>
          </a:prstGeom>
        </p:spPr>
      </p:pic>
    </p:spTree>
    <p:extLst>
      <p:ext uri="{BB962C8B-B14F-4D97-AF65-F5344CB8AC3E}">
        <p14:creationId xmlns:p14="http://schemas.microsoft.com/office/powerpoint/2010/main" val="2160613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PRONO SUPINAZIONE piede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8839200" y="3695700"/>
            <a:ext cx="2665411" cy="2215522"/>
          </a:xfrm>
        </p:spPr>
        <p:txBody>
          <a:bodyPr/>
          <a:lstStyle/>
          <a:p>
            <a:pPr marL="0" indent="0">
              <a:buNone/>
            </a:pPr>
            <a:r>
              <a:rPr lang="it-IT" dirty="0"/>
              <a:t>È da qui che si vede il piede piatto?</a:t>
            </a:r>
          </a:p>
        </p:txBody>
      </p:sp>
      <p:pic>
        <p:nvPicPr>
          <p:cNvPr id="3" name="Immagine 2">
            <a:extLst>
              <a:ext uri="{FF2B5EF4-FFF2-40B4-BE49-F238E27FC236}">
                <a16:creationId xmlns:a16="http://schemas.microsoft.com/office/drawing/2014/main" id="{CBA26E28-A216-434D-8507-EE27200F8AAF}"/>
              </a:ext>
            </a:extLst>
          </p:cNvPr>
          <p:cNvPicPr>
            <a:picLocks noChangeAspect="1"/>
          </p:cNvPicPr>
          <p:nvPr/>
        </p:nvPicPr>
        <p:blipFill>
          <a:blip r:embed="rId3"/>
          <a:stretch>
            <a:fillRect/>
          </a:stretch>
        </p:blipFill>
        <p:spPr>
          <a:xfrm>
            <a:off x="2592925" y="2329669"/>
            <a:ext cx="5556033" cy="3220616"/>
          </a:xfrm>
          <a:prstGeom prst="rect">
            <a:avLst/>
          </a:prstGeom>
        </p:spPr>
      </p:pic>
    </p:spTree>
    <p:extLst>
      <p:ext uri="{BB962C8B-B14F-4D97-AF65-F5344CB8AC3E}">
        <p14:creationId xmlns:p14="http://schemas.microsoft.com/office/powerpoint/2010/main" val="33765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COME SI DESCRIVE UN MOVIMENTO?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endParaRPr lang="it-IT" dirty="0"/>
          </a:p>
          <a:p>
            <a:pPr marL="0" indent="0">
              <a:buNone/>
            </a:pPr>
            <a:endParaRPr lang="it-IT" dirty="0"/>
          </a:p>
          <a:p>
            <a:pPr marL="0" indent="0">
              <a:buNone/>
            </a:pPr>
            <a:endParaRPr lang="it-IT" dirty="0"/>
          </a:p>
          <a:p>
            <a:pPr marL="0" indent="0">
              <a:buNone/>
            </a:pPr>
            <a:r>
              <a:rPr lang="it-IT" dirty="0"/>
              <a:t>Ora sappiamo farlo con precisione e rigore in maniera da avere una comunicazione univoca e priva di fraintendimenti.</a:t>
            </a:r>
          </a:p>
        </p:txBody>
      </p:sp>
    </p:spTree>
    <p:extLst>
      <p:ext uri="{BB962C8B-B14F-4D97-AF65-F5344CB8AC3E}">
        <p14:creationId xmlns:p14="http://schemas.microsoft.com/office/powerpoint/2010/main" val="269156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DA CHI È PERMESSO IL MOVIMENTO?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buNone/>
            </a:pPr>
            <a:r>
              <a:rPr lang="it-IT" dirty="0"/>
              <a:t>Il corpo per potersi muovere ha bisogno di energia per poter sostenere il costo di attivazione della contrazione muscolare.</a:t>
            </a:r>
          </a:p>
          <a:p>
            <a:pPr marL="0" indent="0">
              <a:buNone/>
            </a:pPr>
            <a:endParaRPr lang="it-IT" dirty="0"/>
          </a:p>
          <a:p>
            <a:pPr marL="0" indent="0">
              <a:buNone/>
            </a:pPr>
            <a:r>
              <a:rPr lang="it-IT" b="1" dirty="0"/>
              <a:t>METABOLISMO MUSCOLARE ENERGETICO</a:t>
            </a:r>
          </a:p>
          <a:p>
            <a:pPr marL="0" indent="0">
              <a:buNone/>
            </a:pPr>
            <a:r>
              <a:rPr lang="it-IT" dirty="0"/>
              <a:t>MECCANISMI DI RISINTESI DELL’ ATP (adenosintrifosfato) con diverse caratteristiche in quanto a:</a:t>
            </a:r>
          </a:p>
          <a:p>
            <a:r>
              <a:rPr lang="it-IT" dirty="0"/>
              <a:t>Potenza</a:t>
            </a:r>
          </a:p>
          <a:p>
            <a:r>
              <a:rPr lang="it-IT" dirty="0"/>
              <a:t>Capacità</a:t>
            </a:r>
          </a:p>
          <a:p>
            <a:r>
              <a:rPr lang="it-IT" dirty="0"/>
              <a:t>Latenza</a:t>
            </a:r>
          </a:p>
          <a:p>
            <a:r>
              <a:rPr lang="it-IT" dirty="0"/>
              <a:t>Ristoro</a:t>
            </a:r>
          </a:p>
        </p:txBody>
      </p:sp>
      <p:pic>
        <p:nvPicPr>
          <p:cNvPr id="3" name="Immagine 2" descr="Falò in spiaggia al tramonto">
            <a:extLst>
              <a:ext uri="{FF2B5EF4-FFF2-40B4-BE49-F238E27FC236}">
                <a16:creationId xmlns:a16="http://schemas.microsoft.com/office/drawing/2014/main" id="{B9D704FC-3E3A-4730-A64B-BF7F26E895F3}"/>
              </a:ext>
            </a:extLst>
          </p:cNvPr>
          <p:cNvPicPr>
            <a:picLocks noChangeAspect="1"/>
          </p:cNvPicPr>
          <p:nvPr/>
        </p:nvPicPr>
        <p:blipFill>
          <a:blip r:embed="rId3"/>
          <a:stretch>
            <a:fillRect/>
          </a:stretch>
        </p:blipFill>
        <p:spPr>
          <a:xfrm>
            <a:off x="6323481" y="4455756"/>
            <a:ext cx="2953870" cy="1961554"/>
          </a:xfrm>
          <a:prstGeom prst="rect">
            <a:avLst/>
          </a:prstGeom>
        </p:spPr>
      </p:pic>
    </p:spTree>
    <p:extLst>
      <p:ext uri="{BB962C8B-B14F-4D97-AF65-F5344CB8AC3E}">
        <p14:creationId xmlns:p14="http://schemas.microsoft.com/office/powerpoint/2010/main" val="4176339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ANAEROBICO ALATTACIDO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PRODUZIONE DI ENERGIA IN ASSENZA DIN OSSIGENO E LATTATO</a:t>
            </a:r>
          </a:p>
          <a:p>
            <a:r>
              <a:rPr lang="it-IT" dirty="0"/>
              <a:t>PRONTO USO</a:t>
            </a:r>
          </a:p>
          <a:p>
            <a:r>
              <a:rPr lang="it-IT" dirty="0"/>
              <a:t>4-5 SECONDI AL MAX</a:t>
            </a:r>
          </a:p>
        </p:txBody>
      </p:sp>
      <p:pic>
        <p:nvPicPr>
          <p:cNvPr id="3" name="Immagine 2" descr="Immagine che contiene arma&#10;&#10;Descrizione generata automaticamente">
            <a:extLst>
              <a:ext uri="{FF2B5EF4-FFF2-40B4-BE49-F238E27FC236}">
                <a16:creationId xmlns:a16="http://schemas.microsoft.com/office/drawing/2014/main" id="{B5793D32-E610-4387-9D41-339B5E59A4FA}"/>
              </a:ext>
            </a:extLst>
          </p:cNvPr>
          <p:cNvPicPr>
            <a:picLocks noChangeAspect="1"/>
          </p:cNvPicPr>
          <p:nvPr/>
        </p:nvPicPr>
        <p:blipFill>
          <a:blip r:embed="rId3"/>
          <a:stretch>
            <a:fillRect/>
          </a:stretch>
        </p:blipFill>
        <p:spPr>
          <a:xfrm>
            <a:off x="2589212" y="3922920"/>
            <a:ext cx="3534758" cy="1988301"/>
          </a:xfrm>
          <a:prstGeom prst="rect">
            <a:avLst/>
          </a:prstGeom>
        </p:spPr>
      </p:pic>
    </p:spTree>
    <p:extLst>
      <p:ext uri="{BB962C8B-B14F-4D97-AF65-F5344CB8AC3E}">
        <p14:creationId xmlns:p14="http://schemas.microsoft.com/office/powerpoint/2010/main" val="1790249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ANAEROBICO LATTACIDO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PRODUZIONE DI ENERGIA CON PRODUZIONE DI LATTATO</a:t>
            </a:r>
          </a:p>
          <a:p>
            <a:r>
              <a:rPr lang="it-IT" dirty="0"/>
              <a:t>LATENZA 15-30’’</a:t>
            </a:r>
          </a:p>
          <a:p>
            <a:r>
              <a:rPr lang="it-IT" dirty="0"/>
              <a:t>UTILIZZATO DA 15’’A 2’</a:t>
            </a:r>
          </a:p>
        </p:txBody>
      </p:sp>
      <p:pic>
        <p:nvPicPr>
          <p:cNvPr id="3" name="Immagine 2">
            <a:extLst>
              <a:ext uri="{FF2B5EF4-FFF2-40B4-BE49-F238E27FC236}">
                <a16:creationId xmlns:a16="http://schemas.microsoft.com/office/drawing/2014/main" id="{1779A937-FC89-4C28-B22A-7521A75E65E9}"/>
              </a:ext>
            </a:extLst>
          </p:cNvPr>
          <p:cNvPicPr>
            <a:picLocks noChangeAspect="1"/>
          </p:cNvPicPr>
          <p:nvPr/>
        </p:nvPicPr>
        <p:blipFill>
          <a:blip r:embed="rId3"/>
          <a:stretch>
            <a:fillRect/>
          </a:stretch>
        </p:blipFill>
        <p:spPr>
          <a:xfrm>
            <a:off x="2589212" y="3883288"/>
            <a:ext cx="4011613" cy="2256533"/>
          </a:xfrm>
          <a:prstGeom prst="rect">
            <a:avLst/>
          </a:prstGeom>
        </p:spPr>
      </p:pic>
    </p:spTree>
    <p:extLst>
      <p:ext uri="{BB962C8B-B14F-4D97-AF65-F5344CB8AC3E}">
        <p14:creationId xmlns:p14="http://schemas.microsoft.com/office/powerpoint/2010/main" val="1375956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AEROBICO </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OSSIDAZIONE DEI NUTRIENTI (grazie all’uso si ossigeno)</a:t>
            </a:r>
          </a:p>
          <a:p>
            <a:r>
              <a:rPr lang="it-IT" dirty="0"/>
              <a:t>LATENZA 2’-3’</a:t>
            </a:r>
          </a:p>
          <a:p>
            <a:r>
              <a:rPr lang="it-IT" dirty="0"/>
              <a:t>UTILIZZO POTENZIALMENTE INFINITO</a:t>
            </a:r>
          </a:p>
          <a:p>
            <a:endParaRPr lang="it-IT" dirty="0"/>
          </a:p>
        </p:txBody>
      </p:sp>
      <p:pic>
        <p:nvPicPr>
          <p:cNvPr id="3" name="Immagine 2">
            <a:extLst>
              <a:ext uri="{FF2B5EF4-FFF2-40B4-BE49-F238E27FC236}">
                <a16:creationId xmlns:a16="http://schemas.microsoft.com/office/drawing/2014/main" id="{E1834B22-445A-4B3D-8D7D-516E465F3BE1}"/>
              </a:ext>
            </a:extLst>
          </p:cNvPr>
          <p:cNvPicPr>
            <a:picLocks noChangeAspect="1"/>
          </p:cNvPicPr>
          <p:nvPr/>
        </p:nvPicPr>
        <p:blipFill>
          <a:blip r:embed="rId3"/>
          <a:stretch>
            <a:fillRect/>
          </a:stretch>
        </p:blipFill>
        <p:spPr>
          <a:xfrm>
            <a:off x="2589212" y="3720770"/>
            <a:ext cx="4097338" cy="2304753"/>
          </a:xfrm>
          <a:prstGeom prst="rect">
            <a:avLst/>
          </a:prstGeom>
        </p:spPr>
      </p:pic>
    </p:spTree>
    <p:extLst>
      <p:ext uri="{BB962C8B-B14F-4D97-AF65-F5344CB8AC3E}">
        <p14:creationId xmlns:p14="http://schemas.microsoft.com/office/powerpoint/2010/main" val="2199105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IL MOVIMENTO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lnSpcReduction="10000"/>
          </a:bodyPr>
          <a:lstStyle/>
          <a:p>
            <a:pPr marL="0" indent="0">
              <a:lnSpc>
                <a:spcPct val="115000"/>
              </a:lnSpc>
              <a:spcAft>
                <a:spcPts val="1000"/>
              </a:spcAft>
              <a:buNone/>
            </a:pPr>
            <a:r>
              <a:rPr lang="it-IT" dirty="0"/>
              <a:t>Il movimento è un relazione tra il corpo (o una parte di esso) e la componete spazio-temporale del contesto.</a:t>
            </a:r>
          </a:p>
          <a:p>
            <a:pPr marL="0" indent="0">
              <a:lnSpc>
                <a:spcPct val="115000"/>
              </a:lnSpc>
              <a:spcAft>
                <a:spcPts val="1000"/>
              </a:spcAft>
              <a:buNone/>
            </a:pPr>
            <a:r>
              <a:rPr lang="it-IT" dirty="0"/>
              <a:t>E’ il risultato di un’integrazione complessa tra componente afferente (sensoriale) e efferente (motoria) che aziona movimenti volontari e involontari (riflessi) al fine di sopravvivere all’ambiente circostante.</a:t>
            </a:r>
          </a:p>
          <a:p>
            <a:pPr marL="0" indent="0">
              <a:lnSpc>
                <a:spcPct val="115000"/>
              </a:lnSpc>
              <a:spcAft>
                <a:spcPts val="1000"/>
              </a:spcAft>
              <a:buNone/>
            </a:pPr>
            <a:endParaRPr lang="it-IT" dirty="0"/>
          </a:p>
          <a:p>
            <a:pPr marL="0" indent="0" algn="ctr">
              <a:lnSpc>
                <a:spcPct val="115000"/>
              </a:lnSpc>
              <a:spcAft>
                <a:spcPts val="1000"/>
              </a:spcAft>
              <a:buNone/>
            </a:pPr>
            <a:endParaRPr lang="it-IT" b="1" dirty="0"/>
          </a:p>
          <a:p>
            <a:pPr marL="0" indent="0" algn="ctr">
              <a:lnSpc>
                <a:spcPct val="115000"/>
              </a:lnSpc>
              <a:spcAft>
                <a:spcPts val="1000"/>
              </a:spcAft>
              <a:buNone/>
            </a:pPr>
            <a:r>
              <a:rPr lang="it-IT" sz="2000" b="1" dirty="0"/>
              <a:t>Integrazione senso motoria</a:t>
            </a:r>
          </a:p>
          <a:p>
            <a:pPr marL="0" indent="0">
              <a:buNone/>
            </a:pPr>
            <a:endParaRPr lang="it-IT" dirty="0"/>
          </a:p>
        </p:txBody>
      </p:sp>
      <p:pic>
        <p:nvPicPr>
          <p:cNvPr id="3" name="Elemento grafico 2" descr="Freccia GIÙ con riempimento a tinta unita">
            <a:extLst>
              <a:ext uri="{FF2B5EF4-FFF2-40B4-BE49-F238E27FC236}">
                <a16:creationId xmlns:a16="http://schemas.microsoft.com/office/drawing/2014/main" id="{C66F75A1-1482-4DEB-957F-00C47C402A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69834" y="4333530"/>
            <a:ext cx="725488" cy="725488"/>
          </a:xfrm>
          <a:prstGeom prst="rect">
            <a:avLst/>
          </a:prstGeom>
        </p:spPr>
      </p:pic>
    </p:spTree>
    <p:extLst>
      <p:ext uri="{BB962C8B-B14F-4D97-AF65-F5344CB8AC3E}">
        <p14:creationId xmlns:p14="http://schemas.microsoft.com/office/powerpoint/2010/main" val="2268130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STIMOLO AFFERENTE, RISPOSTA EFFERENTE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sz="1600" kern="150" dirty="0">
                <a:effectLst/>
                <a:latin typeface="Calibri" panose="020F0502020204030204" pitchFamily="34" charset="0"/>
                <a:ea typeface="SimSun" panose="02010600030101010101" pitchFamily="2" charset="-122"/>
                <a:cs typeface="F"/>
              </a:rPr>
              <a:t>STIMOLO SU RECETTORE PERIFERICO</a:t>
            </a:r>
          </a:p>
          <a:p>
            <a:r>
              <a:rPr lang="it-IT" sz="1600" kern="150" dirty="0">
                <a:effectLst/>
                <a:latin typeface="Calibri" panose="020F0502020204030204" pitchFamily="34" charset="0"/>
                <a:ea typeface="SimSun" panose="02010600030101010101" pitchFamily="2" charset="-122"/>
                <a:cs typeface="F"/>
              </a:rPr>
              <a:t>L’IMPULSO RAGGIUNGE IL SISTE</a:t>
            </a:r>
            <a:r>
              <a:rPr lang="it-IT" sz="1600" kern="150" dirty="0">
                <a:latin typeface="Calibri" panose="020F0502020204030204" pitchFamily="34" charset="0"/>
                <a:ea typeface="SimSun" panose="02010600030101010101" pitchFamily="2" charset="-122"/>
                <a:cs typeface="F"/>
              </a:rPr>
              <a:t>MA NERVOSO CENTRALE</a:t>
            </a:r>
          </a:p>
          <a:p>
            <a:r>
              <a:rPr lang="it-IT" sz="1600" kern="150" dirty="0">
                <a:latin typeface="Calibri" panose="020F0502020204030204" pitchFamily="34" charset="0"/>
                <a:ea typeface="SimSun" panose="02010600030101010101" pitchFamily="2" charset="-122"/>
                <a:cs typeface="F"/>
              </a:rPr>
              <a:t>IL SNC ELABORA UNA RISPOSTA</a:t>
            </a:r>
          </a:p>
          <a:p>
            <a:r>
              <a:rPr lang="it-IT" sz="1600" kern="150" dirty="0">
                <a:effectLst/>
                <a:latin typeface="Calibri" panose="020F0502020204030204" pitchFamily="34" charset="0"/>
                <a:ea typeface="SimSun" panose="02010600030101010101" pitchFamily="2" charset="-122"/>
                <a:cs typeface="F"/>
              </a:rPr>
              <a:t>L’IMPULSO MOTORIO RAGGIUNGE IL MUSCOLO</a:t>
            </a:r>
          </a:p>
          <a:p>
            <a:pPr marL="0" indent="0">
              <a:buNone/>
            </a:pPr>
            <a:endParaRPr lang="it-IT" kern="150" dirty="0">
              <a:latin typeface="Calibri" panose="020F0502020204030204" pitchFamily="34" charset="0"/>
              <a:ea typeface="SimSun" panose="02010600030101010101" pitchFamily="2" charset="-122"/>
              <a:cs typeface="F"/>
            </a:endParaRPr>
          </a:p>
          <a:p>
            <a:pPr marL="0" indent="0">
              <a:buNone/>
            </a:pPr>
            <a:endParaRPr lang="it-IT" dirty="0"/>
          </a:p>
        </p:txBody>
      </p:sp>
      <p:pic>
        <p:nvPicPr>
          <p:cNvPr id="3" name="Immagine 2">
            <a:extLst>
              <a:ext uri="{FF2B5EF4-FFF2-40B4-BE49-F238E27FC236}">
                <a16:creationId xmlns:a16="http://schemas.microsoft.com/office/drawing/2014/main" id="{3637643F-6F1A-4F6B-BFF9-7C5BB80E597C}"/>
              </a:ext>
            </a:extLst>
          </p:cNvPr>
          <p:cNvPicPr>
            <a:picLocks noChangeAspect="1"/>
          </p:cNvPicPr>
          <p:nvPr/>
        </p:nvPicPr>
        <p:blipFill>
          <a:blip r:embed="rId3"/>
          <a:stretch>
            <a:fillRect/>
          </a:stretch>
        </p:blipFill>
        <p:spPr>
          <a:xfrm>
            <a:off x="3027528" y="3548270"/>
            <a:ext cx="6852838" cy="3309730"/>
          </a:xfrm>
          <a:prstGeom prst="rect">
            <a:avLst/>
          </a:prstGeom>
        </p:spPr>
      </p:pic>
    </p:spTree>
    <p:extLst>
      <p:ext uri="{BB962C8B-B14F-4D97-AF65-F5344CB8AC3E}">
        <p14:creationId xmlns:p14="http://schemas.microsoft.com/office/powerpoint/2010/main" val="3667095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 5 SENSI E IL MOVIMENTO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dirty="0"/>
              <a:t>I 5 sensi non avrebbero modo di esistere (o sarebbero decisamente deficitari) in un ambiente privo di movimento.</a:t>
            </a:r>
          </a:p>
          <a:p>
            <a:pPr marL="0" indent="0">
              <a:buNone/>
            </a:pPr>
            <a:r>
              <a:rPr lang="it-IT" dirty="0"/>
              <a:t>Senza movimento non riesco a percepire la vera identità di un oggetto che sto osservando. Il tatto senza una perturbazione dell’ambiente esterno risulta privo di significato. </a:t>
            </a:r>
          </a:p>
          <a:p>
            <a:pPr marL="0" indent="0">
              <a:buNone/>
            </a:pPr>
            <a:r>
              <a:rPr lang="it-IT" dirty="0"/>
              <a:t>L’udito si basa sulla propagazione fisica di onde sonore.</a:t>
            </a:r>
          </a:p>
          <a:p>
            <a:pPr marL="0" indent="0">
              <a:buNone/>
            </a:pPr>
            <a:r>
              <a:rPr lang="it-IT" dirty="0"/>
              <a:t>Olfatto e vista sfruttano il sistema di conduzione nervosa che ha come base il movimento dell’impulso motorio. </a:t>
            </a:r>
          </a:p>
        </p:txBody>
      </p:sp>
    </p:spTree>
    <p:extLst>
      <p:ext uri="{BB962C8B-B14F-4D97-AF65-F5344CB8AC3E}">
        <p14:creationId xmlns:p14="http://schemas.microsoft.com/office/powerpoint/2010/main" val="1549655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FEED BACK – FEED FORWARD</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dirty="0"/>
              <a:t>FEED BACK</a:t>
            </a:r>
          </a:p>
          <a:p>
            <a:pPr marL="0" indent="0">
              <a:buNone/>
            </a:pPr>
            <a:r>
              <a:rPr lang="it-IT" dirty="0"/>
              <a:t>Nel controllo motorio  vengono confrontate le informazioni provenienti dai vari organi di senso  con il modello ideale che si desidera mantenere e vengono di conseguenza regolate le risposte motorie. Può presentare dei limiti se le condizioni esterne cambiano troppo rapidamente. Il feedback è particolarmente applicato per il mantenimento delle posture e per la modulazione della forza.</a:t>
            </a:r>
          </a:p>
          <a:p>
            <a:pPr marL="0" indent="0">
              <a:buNone/>
            </a:pPr>
            <a:r>
              <a:rPr lang="it-IT" dirty="0"/>
              <a:t>FEED FORWARD</a:t>
            </a:r>
          </a:p>
          <a:p>
            <a:pPr marL="0" indent="0">
              <a:buNone/>
            </a:pPr>
            <a:r>
              <a:rPr lang="it-IT" dirty="0"/>
              <a:t>É un sistema di anticipazione in cui i sistemi di controllo agiscono prima che le perturbazioni si palesino. Le informazioni vengono prelevate massicciamente dall’esperienza pregressa. Il feed </a:t>
            </a:r>
            <a:r>
              <a:rPr lang="it-IT" dirty="0" err="1"/>
              <a:t>forward</a:t>
            </a:r>
            <a:r>
              <a:rPr lang="it-IT" dirty="0"/>
              <a:t> viene utilizzato nella postura e nel movimento dinamico</a:t>
            </a:r>
          </a:p>
          <a:p>
            <a:pPr marL="0" indent="0">
              <a:buNone/>
            </a:pPr>
            <a:endParaRPr lang="it-IT" dirty="0"/>
          </a:p>
        </p:txBody>
      </p:sp>
    </p:spTree>
    <p:extLst>
      <p:ext uri="{BB962C8B-B14F-4D97-AF65-F5344CB8AC3E}">
        <p14:creationId xmlns:p14="http://schemas.microsoft.com/office/powerpoint/2010/main" val="2861692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FEED BACK – FEED FORWARD</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Segnaposto contenuto 2" descr="Immagine che contiene testo, clipart&#10;&#10;Descrizione generata automaticamente">
            <a:extLst>
              <a:ext uri="{FF2B5EF4-FFF2-40B4-BE49-F238E27FC236}">
                <a16:creationId xmlns:a16="http://schemas.microsoft.com/office/drawing/2014/main" id="{B60E9A0E-C8A2-4D35-934A-0C6AAE475D30}"/>
              </a:ext>
            </a:extLst>
          </p:cNvPr>
          <p:cNvPicPr>
            <a:picLocks noGrp="1" noChangeAspect="1"/>
          </p:cNvPicPr>
          <p:nvPr>
            <p:ph idx="1"/>
          </p:nvPr>
        </p:nvPicPr>
        <p:blipFill>
          <a:blip r:embed="rId3"/>
          <a:stretch>
            <a:fillRect/>
          </a:stretch>
        </p:blipFill>
        <p:spPr>
          <a:xfrm>
            <a:off x="3442699" y="3105320"/>
            <a:ext cx="5306601" cy="2628348"/>
          </a:xfrm>
        </p:spPr>
      </p:pic>
      <p:sp>
        <p:nvSpPr>
          <p:cNvPr id="2" name="CasellaDiTesto 1">
            <a:extLst>
              <a:ext uri="{FF2B5EF4-FFF2-40B4-BE49-F238E27FC236}">
                <a16:creationId xmlns:a16="http://schemas.microsoft.com/office/drawing/2014/main" id="{DEF50C43-79CD-4474-A441-851D21BBD15B}"/>
              </a:ext>
            </a:extLst>
          </p:cNvPr>
          <p:cNvSpPr txBox="1"/>
          <p:nvPr/>
        </p:nvSpPr>
        <p:spPr>
          <a:xfrm>
            <a:off x="2592925" y="1997476"/>
            <a:ext cx="7599286" cy="710707"/>
          </a:xfrm>
          <a:prstGeom prst="rect">
            <a:avLst/>
          </a:prstGeom>
          <a:noFill/>
        </p:spPr>
        <p:txBody>
          <a:bodyPr wrap="square" rtlCol="0">
            <a:spAutoFit/>
          </a:bodyPr>
          <a:lstStyle/>
          <a:p>
            <a:pPr>
              <a:lnSpc>
                <a:spcPct val="115000"/>
              </a:lnSpc>
              <a:spcAft>
                <a:spcPts val="1000"/>
              </a:spcAft>
            </a:pPr>
            <a:r>
              <a:rPr lang="it-IT" dirty="0">
                <a:solidFill>
                  <a:schemeClr val="tx1">
                    <a:lumMod val="75000"/>
                    <a:lumOff val="25000"/>
                  </a:schemeClr>
                </a:solidFill>
              </a:rPr>
              <a:t>Se prima di afferrare la palla il meccanismo è a feed-</a:t>
            </a:r>
            <a:r>
              <a:rPr lang="it-IT" dirty="0" err="1">
                <a:solidFill>
                  <a:schemeClr val="tx1">
                    <a:lumMod val="75000"/>
                    <a:lumOff val="25000"/>
                  </a:schemeClr>
                </a:solidFill>
              </a:rPr>
              <a:t>forward</a:t>
            </a:r>
            <a:r>
              <a:rPr lang="it-IT" dirty="0">
                <a:solidFill>
                  <a:schemeClr val="tx1">
                    <a:lumMod val="75000"/>
                    <a:lumOff val="25000"/>
                  </a:schemeClr>
                </a:solidFill>
              </a:rPr>
              <a:t> appena la palla tocca la mano entra in gioco il feedback. </a:t>
            </a:r>
          </a:p>
        </p:txBody>
      </p:sp>
    </p:spTree>
    <p:extLst>
      <p:ext uri="{BB962C8B-B14F-4D97-AF65-F5344CB8AC3E}">
        <p14:creationId xmlns:p14="http://schemas.microsoft.com/office/powerpoint/2010/main" val="3725448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CATEGORIE DI MOVIMENTO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dirty="0"/>
              <a:t>Le varie tipologie di movimento possono essere suddivise in CATEGORIE, in base alle caratteristiche proprie dello schema motorio messo in atto.</a:t>
            </a:r>
          </a:p>
          <a:p>
            <a:endParaRPr lang="it-IT" dirty="0"/>
          </a:p>
          <a:p>
            <a:r>
              <a:rPr lang="it-IT" dirty="0"/>
              <a:t>APERTO – CHIUSO</a:t>
            </a:r>
          </a:p>
          <a:p>
            <a:r>
              <a:rPr lang="it-IT" dirty="0"/>
              <a:t>DISCRETO – CONTINUO</a:t>
            </a:r>
          </a:p>
          <a:p>
            <a:r>
              <a:rPr lang="it-IT" dirty="0"/>
              <a:t>MOTORIO - COGNITIVO</a:t>
            </a:r>
          </a:p>
        </p:txBody>
      </p:sp>
    </p:spTree>
    <p:extLst>
      <p:ext uri="{BB962C8B-B14F-4D97-AF65-F5344CB8AC3E}">
        <p14:creationId xmlns:p14="http://schemas.microsoft.com/office/powerpoint/2010/main" val="210944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CATEGORIE DI MOVIMENTO</a:t>
            </a:r>
            <a:br>
              <a:rPr lang="it-IT" dirty="0"/>
            </a:br>
            <a:r>
              <a:rPr lang="it-IT" dirty="0"/>
              <a:t>Aperto – chiuso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4706110" cy="3777622"/>
          </a:xfrm>
        </p:spPr>
        <p:txBody>
          <a:bodyPr/>
          <a:lstStyle/>
          <a:p>
            <a:pPr marL="0" indent="0">
              <a:buNone/>
            </a:pPr>
            <a:r>
              <a:rPr lang="it-IT" dirty="0"/>
              <a:t>Si basa sulle caratteristiche di prevedibilità dell’ambiente esterno.</a:t>
            </a:r>
          </a:p>
          <a:p>
            <a:pPr marL="0" indent="0">
              <a:buNone/>
            </a:pPr>
            <a:r>
              <a:rPr lang="it-IT" dirty="0"/>
              <a:t>Nelle situazioni in cui l’ambiente è variabile e difficilmente prevedibile allora si parla di abilità APERTE, la persona deve reagire prontamente a scenari mutevoli.</a:t>
            </a:r>
          </a:p>
          <a:p>
            <a:pPr marL="0" indent="0">
              <a:buNone/>
            </a:pPr>
            <a:r>
              <a:rPr lang="it-IT" dirty="0"/>
              <a:t>Si parla di abilità CHIUSE laddove l’ambiente è stabile e prevedibile e  il soggetto ha la possibilità di prepararsi all’azione.</a:t>
            </a:r>
          </a:p>
          <a:p>
            <a:pPr marL="0" indent="0">
              <a:buNone/>
            </a:pPr>
            <a:endParaRPr lang="it-IT" dirty="0"/>
          </a:p>
        </p:txBody>
      </p:sp>
      <p:pic>
        <p:nvPicPr>
          <p:cNvPr id="3" name="Immagine 2" descr="Immagine che contiene sport&#10;&#10;Descrizione generata automaticamente">
            <a:extLst>
              <a:ext uri="{FF2B5EF4-FFF2-40B4-BE49-F238E27FC236}">
                <a16:creationId xmlns:a16="http://schemas.microsoft.com/office/drawing/2014/main" id="{C44D90C3-CA0C-413E-8E6E-CBA630870C59}"/>
              </a:ext>
            </a:extLst>
          </p:cNvPr>
          <p:cNvPicPr>
            <a:picLocks noChangeAspect="1"/>
          </p:cNvPicPr>
          <p:nvPr/>
        </p:nvPicPr>
        <p:blipFill>
          <a:blip r:embed="rId3"/>
          <a:stretch>
            <a:fillRect/>
          </a:stretch>
        </p:blipFill>
        <p:spPr>
          <a:xfrm>
            <a:off x="7569859" y="4152901"/>
            <a:ext cx="2847975" cy="1600200"/>
          </a:xfrm>
          <a:prstGeom prst="rect">
            <a:avLst/>
          </a:prstGeom>
        </p:spPr>
      </p:pic>
      <p:pic>
        <p:nvPicPr>
          <p:cNvPr id="5" name="Immagine 4" descr="Immagine che contiene sport, gara di atletica, giocando, giocatore&#10;&#10;Descrizione generata automaticamente">
            <a:extLst>
              <a:ext uri="{FF2B5EF4-FFF2-40B4-BE49-F238E27FC236}">
                <a16:creationId xmlns:a16="http://schemas.microsoft.com/office/drawing/2014/main" id="{EDDF4666-DB52-42BD-A6FC-F47093877B46}"/>
              </a:ext>
            </a:extLst>
          </p:cNvPr>
          <p:cNvPicPr>
            <a:picLocks noChangeAspect="1"/>
          </p:cNvPicPr>
          <p:nvPr/>
        </p:nvPicPr>
        <p:blipFill>
          <a:blip r:embed="rId4"/>
          <a:stretch>
            <a:fillRect/>
          </a:stretch>
        </p:blipFill>
        <p:spPr>
          <a:xfrm>
            <a:off x="7569859" y="2134747"/>
            <a:ext cx="2857500" cy="1600200"/>
          </a:xfrm>
          <a:prstGeom prst="rect">
            <a:avLst/>
          </a:prstGeom>
        </p:spPr>
      </p:pic>
    </p:spTree>
    <p:extLst>
      <p:ext uri="{BB962C8B-B14F-4D97-AF65-F5344CB8AC3E}">
        <p14:creationId xmlns:p14="http://schemas.microsoft.com/office/powerpoint/2010/main" val="1769482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CATEGORIE DI MOVIMENTO</a:t>
            </a:r>
            <a:br>
              <a:rPr lang="it-IT" dirty="0"/>
            </a:br>
            <a:r>
              <a:rPr lang="it-IT" dirty="0"/>
              <a:t>Discreto - continuo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4586840" cy="4197626"/>
          </a:xfrm>
        </p:spPr>
        <p:txBody>
          <a:bodyPr>
            <a:normAutofit lnSpcReduction="10000"/>
          </a:bodyPr>
          <a:lstStyle/>
          <a:p>
            <a:pPr marL="0" indent="0">
              <a:buNone/>
            </a:pPr>
            <a:r>
              <a:rPr lang="it-IT" dirty="0"/>
              <a:t>Questa categoria si basa sulla componente temporale caratteristica del tipo di movimento.</a:t>
            </a:r>
          </a:p>
          <a:p>
            <a:pPr marL="0" indent="0">
              <a:buNone/>
            </a:pPr>
            <a:r>
              <a:rPr lang="it-IT" dirty="0"/>
              <a:t>Le abilità DISCRETE si compongono di un inizio e una fine ben identificabili e una durata indicativamente breve.</a:t>
            </a:r>
          </a:p>
          <a:p>
            <a:pPr marL="0" indent="0">
              <a:buNone/>
            </a:pPr>
            <a:r>
              <a:rPr lang="it-IT" dirty="0"/>
              <a:t>Le abilità CONTINUE invece non hanno un inizio e una fine precisamente identificabili e la durata di un’azione è di natura ciclica come per esempio correre.</a:t>
            </a:r>
          </a:p>
          <a:p>
            <a:pPr marL="0" indent="0">
              <a:buNone/>
            </a:pPr>
            <a:r>
              <a:rPr lang="it-IT" dirty="0"/>
              <a:t>A metà troviamo le abilità SERIALI cioè sequenze di azioni discrete messe insieme a creare combinazioni più lunghe.</a:t>
            </a:r>
          </a:p>
          <a:p>
            <a:pPr marL="0" indent="0">
              <a:buNone/>
            </a:pPr>
            <a:endParaRPr lang="it-IT" dirty="0"/>
          </a:p>
        </p:txBody>
      </p:sp>
      <p:pic>
        <p:nvPicPr>
          <p:cNvPr id="3" name="Immagine 2" descr="Immagine che contiene acqua, sport, sport acquatico, nuotando&#10;&#10;Descrizione generata automaticamente">
            <a:extLst>
              <a:ext uri="{FF2B5EF4-FFF2-40B4-BE49-F238E27FC236}">
                <a16:creationId xmlns:a16="http://schemas.microsoft.com/office/drawing/2014/main" id="{4587F9BC-BC9E-4874-B2AB-EC399022FB6B}"/>
              </a:ext>
            </a:extLst>
          </p:cNvPr>
          <p:cNvPicPr>
            <a:picLocks noChangeAspect="1"/>
          </p:cNvPicPr>
          <p:nvPr/>
        </p:nvPicPr>
        <p:blipFill>
          <a:blip r:embed="rId3"/>
          <a:stretch>
            <a:fillRect/>
          </a:stretch>
        </p:blipFill>
        <p:spPr>
          <a:xfrm>
            <a:off x="7539657" y="2133600"/>
            <a:ext cx="2857500" cy="1600200"/>
          </a:xfrm>
          <a:prstGeom prst="rect">
            <a:avLst/>
          </a:prstGeom>
        </p:spPr>
      </p:pic>
      <p:pic>
        <p:nvPicPr>
          <p:cNvPr id="5" name="Immagine 4" descr="Immagine che contiene sport, rosso, bilanciere, dispositivo da sforzo&#10;&#10;Descrizione generata automaticamente">
            <a:extLst>
              <a:ext uri="{FF2B5EF4-FFF2-40B4-BE49-F238E27FC236}">
                <a16:creationId xmlns:a16="http://schemas.microsoft.com/office/drawing/2014/main" id="{1F9A2AA3-8B87-48C2-95BA-E246C1A0B884}"/>
              </a:ext>
            </a:extLst>
          </p:cNvPr>
          <p:cNvPicPr>
            <a:picLocks noChangeAspect="1"/>
          </p:cNvPicPr>
          <p:nvPr/>
        </p:nvPicPr>
        <p:blipFill>
          <a:blip r:embed="rId4"/>
          <a:stretch>
            <a:fillRect/>
          </a:stretch>
        </p:blipFill>
        <p:spPr>
          <a:xfrm>
            <a:off x="7539657" y="3962400"/>
            <a:ext cx="2466975" cy="1847850"/>
          </a:xfrm>
          <a:prstGeom prst="rect">
            <a:avLst/>
          </a:prstGeom>
        </p:spPr>
      </p:pic>
    </p:spTree>
    <p:extLst>
      <p:ext uri="{BB962C8B-B14F-4D97-AF65-F5344CB8AC3E}">
        <p14:creationId xmlns:p14="http://schemas.microsoft.com/office/powerpoint/2010/main" val="3517627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CATEGORIE DI MOVIMENTO</a:t>
            </a:r>
            <a:br>
              <a:rPr lang="it-IT" dirty="0"/>
            </a:br>
            <a:r>
              <a:rPr lang="it-IT" dirty="0"/>
              <a:t>Motorio - cognitivo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4761499" cy="3777622"/>
          </a:xfrm>
        </p:spPr>
        <p:txBody>
          <a:bodyPr/>
          <a:lstStyle/>
          <a:p>
            <a:pPr marL="0" indent="0">
              <a:buNone/>
            </a:pPr>
            <a:r>
              <a:rPr lang="it-IT" dirty="0"/>
              <a:t>Sono entrambe categorie che agiscono su abilità tipo motorio ma possiamo differenziare quelle a carattere prevalentemente motorio da quelle a carattere prevalentemente cognitivo.</a:t>
            </a:r>
          </a:p>
          <a:p>
            <a:pPr marL="0" indent="0">
              <a:buNone/>
            </a:pPr>
            <a:r>
              <a:rPr lang="it-IT" dirty="0"/>
              <a:t> Nelle abilità MOTORIE i processi decisionali sono inferiori rispetto alla caratteristica motoria che invece è preponderante.</a:t>
            </a:r>
          </a:p>
          <a:p>
            <a:pPr marL="0" indent="0">
              <a:buNone/>
            </a:pPr>
            <a:r>
              <a:rPr lang="it-IT" dirty="0"/>
              <a:t>Nelle abilità COGNITIVE i processi decisionali e il </a:t>
            </a:r>
            <a:r>
              <a:rPr lang="it-IT" dirty="0" err="1"/>
              <a:t>problem</a:t>
            </a:r>
            <a:r>
              <a:rPr lang="it-IT" dirty="0"/>
              <a:t>-solving assumono grande rilevanza.</a:t>
            </a:r>
          </a:p>
          <a:p>
            <a:pPr marL="0" indent="0">
              <a:buNone/>
            </a:pPr>
            <a:endParaRPr lang="it-IT" dirty="0"/>
          </a:p>
        </p:txBody>
      </p:sp>
      <p:pic>
        <p:nvPicPr>
          <p:cNvPr id="3" name="Immagine 2" descr="Immagine che contiene interni, pezzodegliscacchi&#10;&#10;Descrizione generata automaticamente">
            <a:extLst>
              <a:ext uri="{FF2B5EF4-FFF2-40B4-BE49-F238E27FC236}">
                <a16:creationId xmlns:a16="http://schemas.microsoft.com/office/drawing/2014/main" id="{86796951-789E-4666-BE5A-407AB42B5EF2}"/>
              </a:ext>
            </a:extLst>
          </p:cNvPr>
          <p:cNvPicPr>
            <a:picLocks noChangeAspect="1"/>
          </p:cNvPicPr>
          <p:nvPr/>
        </p:nvPicPr>
        <p:blipFill>
          <a:blip r:embed="rId3"/>
          <a:stretch>
            <a:fillRect/>
          </a:stretch>
        </p:blipFill>
        <p:spPr>
          <a:xfrm>
            <a:off x="7970112" y="3743739"/>
            <a:ext cx="2457450" cy="1857375"/>
          </a:xfrm>
          <a:prstGeom prst="rect">
            <a:avLst/>
          </a:prstGeom>
        </p:spPr>
      </p:pic>
      <p:pic>
        <p:nvPicPr>
          <p:cNvPr id="5" name="Immagine 4" descr="Immagine che contiene esterni, neve, persona, aria&#10;&#10;Descrizione generata automaticamente">
            <a:extLst>
              <a:ext uri="{FF2B5EF4-FFF2-40B4-BE49-F238E27FC236}">
                <a16:creationId xmlns:a16="http://schemas.microsoft.com/office/drawing/2014/main" id="{242B1192-46B4-407B-A52E-B6F642794F19}"/>
              </a:ext>
            </a:extLst>
          </p:cNvPr>
          <p:cNvPicPr>
            <a:picLocks noChangeAspect="1"/>
          </p:cNvPicPr>
          <p:nvPr/>
        </p:nvPicPr>
        <p:blipFill>
          <a:blip r:embed="rId4"/>
          <a:stretch>
            <a:fillRect/>
          </a:stretch>
        </p:blipFill>
        <p:spPr>
          <a:xfrm>
            <a:off x="7970112" y="1926593"/>
            <a:ext cx="2632417" cy="1640626"/>
          </a:xfrm>
          <a:prstGeom prst="rect">
            <a:avLst/>
          </a:prstGeom>
        </p:spPr>
      </p:pic>
    </p:spTree>
    <p:extLst>
      <p:ext uri="{BB962C8B-B14F-4D97-AF65-F5344CB8AC3E}">
        <p14:creationId xmlns:p14="http://schemas.microsoft.com/office/powerpoint/2010/main" val="950552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endParaRPr lang="it-IT" dirty="0"/>
          </a:p>
          <a:p>
            <a:pPr marL="0" indent="0">
              <a:buNone/>
            </a:pPr>
            <a:endParaRPr lang="it-IT" dirty="0"/>
          </a:p>
          <a:p>
            <a:pPr marL="0" indent="0">
              <a:buNone/>
            </a:pPr>
            <a:r>
              <a:rPr lang="it-IT" dirty="0"/>
              <a:t>Proviamo a utilizzare queste categorie di movimento per ipotizzare lo scheletro di una lezione di </a:t>
            </a:r>
            <a:r>
              <a:rPr lang="it-IT" dirty="0" err="1"/>
              <a:t>giocomotricità</a:t>
            </a:r>
            <a:r>
              <a:rPr lang="it-IT" dirty="0"/>
              <a:t> 3-5 anni.</a:t>
            </a:r>
          </a:p>
        </p:txBody>
      </p:sp>
    </p:spTree>
    <p:extLst>
      <p:ext uri="{BB962C8B-B14F-4D97-AF65-F5344CB8AC3E}">
        <p14:creationId xmlns:p14="http://schemas.microsoft.com/office/powerpoint/2010/main" val="19099901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CAPACITÁ e ABILITÁ MOTORIE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lnSpc>
                <a:spcPct val="115000"/>
              </a:lnSpc>
              <a:buNone/>
            </a:pPr>
            <a:r>
              <a:rPr lang="it-IT" dirty="0"/>
              <a:t>La genesi del movimento passa attraverso questa altra categorizzazione: capacità e abilità.</a:t>
            </a:r>
          </a:p>
          <a:p>
            <a:pPr marL="0" indent="0">
              <a:lnSpc>
                <a:spcPct val="115000"/>
              </a:lnSpc>
              <a:buNone/>
            </a:pPr>
            <a:r>
              <a:rPr lang="it-IT" dirty="0"/>
              <a:t>Le CAPACITÁ sono innate, geneticamente determinate. Sono differenti da individuo a individuo e possono determinare “in potenza” la qualità fisica del soggetto. Sono le caratteristiche fisiche del soggetto grazie al corredo genetico.</a:t>
            </a:r>
          </a:p>
          <a:p>
            <a:pPr marL="0" indent="0">
              <a:lnSpc>
                <a:spcPct val="115000"/>
              </a:lnSpc>
              <a:buNone/>
            </a:pPr>
            <a:r>
              <a:rPr lang="it-IT" dirty="0"/>
              <a:t>Le ABILITÁ invece sono il risultato della stimolazione e della combinazione delle capacità motorie. Non sono geneticamente determinate ma sono acquisite. Chiaramente chi ha un bacino di “capacità motorie più grande avrà una maggiore possibilità di ricombinarle in abilità motorie.</a:t>
            </a:r>
          </a:p>
          <a:p>
            <a:pPr marL="0" indent="0">
              <a:buNone/>
            </a:pPr>
            <a:endParaRPr lang="it-IT" dirty="0"/>
          </a:p>
        </p:txBody>
      </p:sp>
    </p:spTree>
    <p:extLst>
      <p:ext uri="{BB962C8B-B14F-4D97-AF65-F5344CB8AC3E}">
        <p14:creationId xmlns:p14="http://schemas.microsoft.com/office/powerpoint/2010/main" val="11615184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CAPACITÁ e ABILITÁ MOTORIE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8915400" cy="1523998"/>
          </a:xfrm>
        </p:spPr>
        <p:txBody>
          <a:bodyPr/>
          <a:lstStyle/>
          <a:p>
            <a:pPr marL="0" indent="0">
              <a:lnSpc>
                <a:spcPct val="115000"/>
              </a:lnSpc>
              <a:buNone/>
            </a:pPr>
            <a:r>
              <a:rPr lang="it-IT" dirty="0"/>
              <a:t>“[…] I bambini che non hanno l’opportunità di praticare attività motorie nelle tenere età non avranno questa ricchezza di esperienze e potrebbero mostrare minori abilità, dando all’osservatore la falsa impressione che hanno minori livelli di capacità motorie” (Schmidt, </a:t>
            </a:r>
            <a:r>
              <a:rPr lang="it-IT" dirty="0" err="1"/>
              <a:t>Wrisberg</a:t>
            </a:r>
            <a:r>
              <a:rPr lang="it-IT" dirty="0"/>
              <a:t> 2006).</a:t>
            </a:r>
          </a:p>
          <a:p>
            <a:pPr marL="0" indent="0">
              <a:buNone/>
            </a:pPr>
            <a:endParaRPr lang="it-IT" dirty="0"/>
          </a:p>
        </p:txBody>
      </p:sp>
      <p:pic>
        <p:nvPicPr>
          <p:cNvPr id="3" name="Immagine 2" descr="Immagine che contiene testo, clipart&#10;&#10;Descrizione generata automaticamente">
            <a:extLst>
              <a:ext uri="{FF2B5EF4-FFF2-40B4-BE49-F238E27FC236}">
                <a16:creationId xmlns:a16="http://schemas.microsoft.com/office/drawing/2014/main" id="{610EAB82-DAF9-4C16-8873-28E080F81575}"/>
              </a:ext>
            </a:extLst>
          </p:cNvPr>
          <p:cNvPicPr>
            <a:picLocks noChangeAspect="1"/>
          </p:cNvPicPr>
          <p:nvPr/>
        </p:nvPicPr>
        <p:blipFill>
          <a:blip r:embed="rId3"/>
          <a:stretch>
            <a:fillRect/>
          </a:stretch>
        </p:blipFill>
        <p:spPr>
          <a:xfrm>
            <a:off x="2442561" y="3729533"/>
            <a:ext cx="2016277" cy="1861179"/>
          </a:xfrm>
          <a:prstGeom prst="rect">
            <a:avLst/>
          </a:prstGeom>
        </p:spPr>
      </p:pic>
      <p:pic>
        <p:nvPicPr>
          <p:cNvPr id="7" name="Elemento grafico 6" descr="Freccia a destra con riempimento a tinta unita">
            <a:extLst>
              <a:ext uri="{FF2B5EF4-FFF2-40B4-BE49-F238E27FC236}">
                <a16:creationId xmlns:a16="http://schemas.microsoft.com/office/drawing/2014/main" id="{A20F38B3-365E-4FC7-B56F-A41B1C2F08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59536" y="4202922"/>
            <a:ext cx="914400" cy="914400"/>
          </a:xfrm>
          <a:prstGeom prst="rect">
            <a:avLst/>
          </a:prstGeom>
        </p:spPr>
      </p:pic>
      <p:sp>
        <p:nvSpPr>
          <p:cNvPr id="10" name="CasellaDiTesto 9">
            <a:extLst>
              <a:ext uri="{FF2B5EF4-FFF2-40B4-BE49-F238E27FC236}">
                <a16:creationId xmlns:a16="http://schemas.microsoft.com/office/drawing/2014/main" id="{41C4AF5E-2C94-4A9B-B3E3-E64B169305FB}"/>
              </a:ext>
            </a:extLst>
          </p:cNvPr>
          <p:cNvSpPr txBox="1"/>
          <p:nvPr/>
        </p:nvSpPr>
        <p:spPr>
          <a:xfrm>
            <a:off x="5774635" y="4163174"/>
            <a:ext cx="5846236" cy="1199687"/>
          </a:xfrm>
          <a:prstGeom prst="rect">
            <a:avLst/>
          </a:prstGeom>
          <a:noFill/>
        </p:spPr>
        <p:txBody>
          <a:bodyPr wrap="square" rtlCol="0">
            <a:spAutoFit/>
          </a:bodyPr>
          <a:lstStyle/>
          <a:p>
            <a:pPr>
              <a:lnSpc>
                <a:spcPct val="115000"/>
              </a:lnSpc>
              <a:spcBef>
                <a:spcPts val="1000"/>
              </a:spcBef>
              <a:buClr>
                <a:schemeClr val="accent1"/>
              </a:buClr>
            </a:pPr>
            <a:r>
              <a:rPr lang="it-IT" sz="1600" dirty="0">
                <a:solidFill>
                  <a:schemeClr val="tx1">
                    <a:lumMod val="75000"/>
                    <a:lumOff val="25000"/>
                  </a:schemeClr>
                </a:solidFill>
              </a:rPr>
              <a:t>Bisogna essere consci della grande variabilità di sviluppo delle ABILITÁ motorie e non si deve rischiare di definire «in ritardo» soggetti che in realtà presentano caratteristiche fisiologiche</a:t>
            </a:r>
          </a:p>
        </p:txBody>
      </p:sp>
    </p:spTree>
    <p:extLst>
      <p:ext uri="{BB962C8B-B14F-4D97-AF65-F5344CB8AC3E}">
        <p14:creationId xmlns:p14="http://schemas.microsoft.com/office/powerpoint/2010/main" val="3873959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SCHEMI MOTORI DI BASE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92925" y="1905000"/>
            <a:ext cx="9093802" cy="3777622"/>
          </a:xfrm>
        </p:spPr>
        <p:txBody>
          <a:bodyPr/>
          <a:lstStyle/>
          <a:p>
            <a:pPr marL="0" indent="0" algn="just">
              <a:buNone/>
            </a:pPr>
            <a:r>
              <a:rPr lang="it-IT" dirty="0"/>
              <a:t>Per "schema motorio" s'intende la mappa d'attivazione neuro/motoria di ciascun movimento volontario, cioè la strada che compie l'impulso nervoso dall'encefalo al muscolo che effettuerà la contrazione necessaria alla realizzazione del movimento. Gli Schemi Motori di Base sono le unità di base della motricità umana. Vengono definiti "di Base" perché sono strade d'attivazione neuro/motoria geneticamente prestabilite, proprie della specie umana (la cui caratteristica principale è la statura eretta), necessarie alla sua sopravvivenza ed innate. </a:t>
            </a:r>
            <a:r>
              <a:rPr lang="it-IT" i="1" dirty="0"/>
              <a:t>Camminare, correre, saltare, lanciare, afferrare, rotolare, strisciare</a:t>
            </a:r>
            <a:r>
              <a:rPr lang="it-IT" dirty="0"/>
              <a:t> sono i principali movimenti che l'essere umano riesce a realizzare con gli arti inferiori e superiori, attivati da schemi motori che un bambino mette in pratica, in modo assolutamente autonomo e che seguono precise tappe d'apprendimento dipendenti dal progressivo sviluppo sensoriale e del sistema nervoso centrale.</a:t>
            </a:r>
          </a:p>
          <a:p>
            <a:pPr marL="0" indent="0" algn="just">
              <a:buNone/>
            </a:pPr>
            <a:endParaRPr lang="it-IT" dirty="0"/>
          </a:p>
        </p:txBody>
      </p:sp>
    </p:spTree>
    <p:extLst>
      <p:ext uri="{BB962C8B-B14F-4D97-AF65-F5344CB8AC3E}">
        <p14:creationId xmlns:p14="http://schemas.microsoft.com/office/powerpoint/2010/main" val="3634209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SCHEMI MOTORI DI BASE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Segnaposto contenuto 2">
            <a:extLst>
              <a:ext uri="{FF2B5EF4-FFF2-40B4-BE49-F238E27FC236}">
                <a16:creationId xmlns:a16="http://schemas.microsoft.com/office/drawing/2014/main" id="{9A0D6189-9D3B-4DCC-ACAB-B1E0E5D1C58E}"/>
              </a:ext>
            </a:extLst>
          </p:cNvPr>
          <p:cNvPicPr>
            <a:picLocks noGrp="1" noChangeAspect="1"/>
          </p:cNvPicPr>
          <p:nvPr>
            <p:ph idx="1"/>
          </p:nvPr>
        </p:nvPicPr>
        <p:blipFill>
          <a:blip r:embed="rId3"/>
          <a:stretch>
            <a:fillRect/>
          </a:stretch>
        </p:blipFill>
        <p:spPr>
          <a:xfrm>
            <a:off x="2773017" y="1648507"/>
            <a:ext cx="4915378" cy="4262714"/>
          </a:xfrm>
        </p:spPr>
      </p:pic>
      <p:sp>
        <p:nvSpPr>
          <p:cNvPr id="4" name="CasellaDiTesto 3">
            <a:extLst>
              <a:ext uri="{FF2B5EF4-FFF2-40B4-BE49-F238E27FC236}">
                <a16:creationId xmlns:a16="http://schemas.microsoft.com/office/drawing/2014/main" id="{B16E0270-5378-45D4-A73F-CFD1C15B4BF2}"/>
              </a:ext>
            </a:extLst>
          </p:cNvPr>
          <p:cNvSpPr txBox="1"/>
          <p:nvPr/>
        </p:nvSpPr>
        <p:spPr>
          <a:xfrm>
            <a:off x="7868487" y="2476949"/>
            <a:ext cx="2961861" cy="2862322"/>
          </a:xfrm>
          <a:prstGeom prst="rect">
            <a:avLst/>
          </a:prstGeom>
          <a:noFill/>
        </p:spPr>
        <p:txBody>
          <a:bodyPr wrap="square" rtlCol="0">
            <a:spAutoFit/>
          </a:bodyPr>
          <a:lstStyle/>
          <a:p>
            <a:r>
              <a:rPr lang="it-IT" dirty="0">
                <a:solidFill>
                  <a:schemeClr val="tx1">
                    <a:lumMod val="75000"/>
                    <a:lumOff val="25000"/>
                  </a:schemeClr>
                </a:solidFill>
              </a:rPr>
              <a:t>Camminare</a:t>
            </a:r>
          </a:p>
          <a:p>
            <a:r>
              <a:rPr lang="it-IT" dirty="0">
                <a:solidFill>
                  <a:schemeClr val="tx1">
                    <a:lumMod val="75000"/>
                    <a:lumOff val="25000"/>
                  </a:schemeClr>
                </a:solidFill>
              </a:rPr>
              <a:t>Correre</a:t>
            </a:r>
          </a:p>
          <a:p>
            <a:r>
              <a:rPr lang="it-IT" dirty="0">
                <a:solidFill>
                  <a:schemeClr val="tx1">
                    <a:lumMod val="75000"/>
                    <a:lumOff val="25000"/>
                  </a:schemeClr>
                </a:solidFill>
              </a:rPr>
              <a:t>Saltare</a:t>
            </a:r>
          </a:p>
          <a:p>
            <a:r>
              <a:rPr lang="it-IT" dirty="0">
                <a:solidFill>
                  <a:schemeClr val="tx1">
                    <a:lumMod val="75000"/>
                    <a:lumOff val="25000"/>
                  </a:schemeClr>
                </a:solidFill>
              </a:rPr>
              <a:t>Atterrare</a:t>
            </a:r>
          </a:p>
          <a:p>
            <a:r>
              <a:rPr lang="it-IT" dirty="0">
                <a:solidFill>
                  <a:schemeClr val="tx1">
                    <a:lumMod val="75000"/>
                    <a:lumOff val="25000"/>
                  </a:schemeClr>
                </a:solidFill>
              </a:rPr>
              <a:t>Rotolare</a:t>
            </a:r>
          </a:p>
          <a:p>
            <a:r>
              <a:rPr lang="it-IT" dirty="0">
                <a:solidFill>
                  <a:schemeClr val="tx1">
                    <a:lumMod val="75000"/>
                    <a:lumOff val="25000"/>
                  </a:schemeClr>
                </a:solidFill>
              </a:rPr>
              <a:t>Strisciare</a:t>
            </a:r>
          </a:p>
          <a:p>
            <a:r>
              <a:rPr lang="it-IT" dirty="0">
                <a:solidFill>
                  <a:schemeClr val="tx1">
                    <a:lumMod val="75000"/>
                    <a:lumOff val="25000"/>
                  </a:schemeClr>
                </a:solidFill>
              </a:rPr>
              <a:t>Scavalcare</a:t>
            </a:r>
          </a:p>
          <a:p>
            <a:r>
              <a:rPr lang="it-IT" dirty="0">
                <a:solidFill>
                  <a:schemeClr val="tx1">
                    <a:lumMod val="75000"/>
                    <a:lumOff val="25000"/>
                  </a:schemeClr>
                </a:solidFill>
              </a:rPr>
              <a:t>Afferrare</a:t>
            </a:r>
          </a:p>
          <a:p>
            <a:r>
              <a:rPr lang="it-IT" dirty="0">
                <a:solidFill>
                  <a:schemeClr val="tx1">
                    <a:lumMod val="75000"/>
                    <a:lumOff val="25000"/>
                  </a:schemeClr>
                </a:solidFill>
              </a:rPr>
              <a:t>Lanciare</a:t>
            </a:r>
          </a:p>
          <a:p>
            <a:endParaRPr lang="it-IT" dirty="0"/>
          </a:p>
        </p:txBody>
      </p:sp>
    </p:spTree>
    <p:extLst>
      <p:ext uri="{BB962C8B-B14F-4D97-AF65-F5344CB8AC3E}">
        <p14:creationId xmlns:p14="http://schemas.microsoft.com/office/powerpoint/2010/main" val="2252477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PATTERN MOTORI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lnSpc>
                <a:spcPct val="115000"/>
              </a:lnSpc>
              <a:spcAft>
                <a:spcPts val="1000"/>
              </a:spcAft>
              <a:buNone/>
            </a:pPr>
            <a:r>
              <a:rPr lang="it-IT" dirty="0"/>
              <a:t>Lo sviluppo motorio del bambino sano è:  </a:t>
            </a:r>
          </a:p>
          <a:p>
            <a:pPr marL="0" indent="0">
              <a:lnSpc>
                <a:spcPct val="115000"/>
              </a:lnSpc>
              <a:spcAft>
                <a:spcPts val="1000"/>
              </a:spcAft>
              <a:buNone/>
            </a:pPr>
            <a:r>
              <a:rPr lang="it-IT" i="1" dirty="0"/>
              <a:t>…….l’insieme della strutturazione nel tempo dei PMP (pattern motori primari) e AP (automatismi primari), un processo la cui programmazione è innata e che si conclude con la pubertà; gli AP agiscono come organizzatori di motricità secondo il criterio della dominanza. (Adriano Milani </a:t>
            </a:r>
            <a:r>
              <a:rPr lang="it-IT" i="1" dirty="0" err="1"/>
              <a:t>Comparetti</a:t>
            </a:r>
            <a:r>
              <a:rPr lang="it-IT" i="1" dirty="0"/>
              <a:t> 1982,1986)</a:t>
            </a:r>
          </a:p>
          <a:p>
            <a:pPr marL="0" indent="0">
              <a:lnSpc>
                <a:spcPct val="115000"/>
              </a:lnSpc>
              <a:spcAft>
                <a:spcPts val="1000"/>
              </a:spcAft>
              <a:buNone/>
            </a:pPr>
            <a:r>
              <a:rPr lang="it-IT" dirty="0"/>
              <a:t>Andiamo quindi a valutare i pattern motori (definiti da Milani </a:t>
            </a:r>
            <a:r>
              <a:rPr lang="it-IT" dirty="0" err="1"/>
              <a:t>Comparetti</a:t>
            </a:r>
            <a:r>
              <a:rPr lang="it-IT" dirty="0"/>
              <a:t> come le configurazioni spazio-temporali del movimento) innati del bambino.</a:t>
            </a:r>
          </a:p>
          <a:p>
            <a:pPr marL="0" indent="0">
              <a:buNone/>
            </a:pPr>
            <a:endParaRPr lang="it-IT" dirty="0"/>
          </a:p>
        </p:txBody>
      </p:sp>
      <p:pic>
        <p:nvPicPr>
          <p:cNvPr id="3" name="Immagine 2" descr="Immagine che contiene testo, silhouette&#10;&#10;Descrizione generata automaticamente">
            <a:extLst>
              <a:ext uri="{FF2B5EF4-FFF2-40B4-BE49-F238E27FC236}">
                <a16:creationId xmlns:a16="http://schemas.microsoft.com/office/drawing/2014/main" id="{0CEF900A-438A-4C1F-A199-18AA9A2B6929}"/>
              </a:ext>
            </a:extLst>
          </p:cNvPr>
          <p:cNvPicPr>
            <a:picLocks noChangeAspect="1"/>
          </p:cNvPicPr>
          <p:nvPr/>
        </p:nvPicPr>
        <p:blipFill>
          <a:blip r:embed="rId3"/>
          <a:stretch>
            <a:fillRect/>
          </a:stretch>
        </p:blipFill>
        <p:spPr>
          <a:xfrm>
            <a:off x="4373839" y="5334959"/>
            <a:ext cx="2847975" cy="1609725"/>
          </a:xfrm>
          <a:prstGeom prst="rect">
            <a:avLst/>
          </a:prstGeom>
        </p:spPr>
      </p:pic>
    </p:spTree>
    <p:extLst>
      <p:ext uri="{BB962C8B-B14F-4D97-AF65-F5344CB8AC3E}">
        <p14:creationId xmlns:p14="http://schemas.microsoft.com/office/powerpoint/2010/main" val="2835915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PMP – AP - AS</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dirty="0"/>
              <a:t>MOV. FETALI: I movimenti fetali sono il primo (e fondamentale) step di motricità del bambino. Alla 10’ settimana intrauterina il bambino sviluppa le risposte </a:t>
            </a:r>
            <a:r>
              <a:rPr lang="it-IT" dirty="0" err="1"/>
              <a:t>antigravitarie</a:t>
            </a:r>
            <a:r>
              <a:rPr lang="it-IT" dirty="0"/>
              <a:t> (scatti in flesso- estensione). </a:t>
            </a:r>
          </a:p>
          <a:p>
            <a:pPr marL="0" indent="0">
              <a:buNone/>
            </a:pPr>
            <a:r>
              <a:rPr lang="it-IT" dirty="0"/>
              <a:t>PMP: dalla 10’ alla 20’ settimana intrauterina il bambino sviluppa i pattern motori primari che sono tutta la serie di movimenti possibili per la specie umana (e anche di più). Possiamo paragonarle alle lettere dell’alfabeto che in vita verranno poi ricombinate in base al bisogno. Sono sintomo di patrimonio genetico integro</a:t>
            </a:r>
            <a:r>
              <a:rPr lang="it-IT" i="1" dirty="0"/>
              <a:t>.</a:t>
            </a:r>
          </a:p>
          <a:p>
            <a:pPr marL="0" indent="0">
              <a:buNone/>
            </a:pPr>
            <a:r>
              <a:rPr lang="it-IT" dirty="0"/>
              <a:t>Sono PMP il movimento delle mani, dei piedi, delle dita, la rotazione del capo, La prensione del cordone, la suzione, portarsi le mani al volto,..</a:t>
            </a:r>
          </a:p>
          <a:p>
            <a:pPr marL="0" indent="0">
              <a:buNone/>
            </a:pPr>
            <a:endParaRPr lang="it-IT" dirty="0"/>
          </a:p>
        </p:txBody>
      </p:sp>
    </p:spTree>
    <p:extLst>
      <p:ext uri="{BB962C8B-B14F-4D97-AF65-F5344CB8AC3E}">
        <p14:creationId xmlns:p14="http://schemas.microsoft.com/office/powerpoint/2010/main" val="9269599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normAutofit/>
          </a:bodyPr>
          <a:lstStyle/>
          <a:p>
            <a:r>
              <a:rPr lang="it-IT" dirty="0"/>
              <a:t>PMP – AP - AS</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buNone/>
            </a:pPr>
            <a:r>
              <a:rPr lang="it-IT" dirty="0"/>
              <a:t>AP: dalla 20’ settimana intrauterina iniziano a crearsi gli automatismi primari che sono innati e uguali per tutta la specie e hanno lo scopo di adempiere a compiti motori fondamentali per la sopravvivenza (nascere e sopravvivere), sono i  classici riflessi. Bisogna perderli per dare spazio ai pattern motori secondari.</a:t>
            </a:r>
          </a:p>
          <a:p>
            <a:r>
              <a:rPr lang="it-IT" dirty="0"/>
              <a:t>APF attitudine alla vita uterina</a:t>
            </a:r>
          </a:p>
          <a:p>
            <a:r>
              <a:rPr lang="it-IT" dirty="0"/>
              <a:t>APN attitudine alla nascita</a:t>
            </a:r>
          </a:p>
          <a:p>
            <a:r>
              <a:rPr lang="it-IT" dirty="0"/>
              <a:t>APEU attitudine a adattarsi sviluppando nuove competenze funzionali</a:t>
            </a:r>
          </a:p>
          <a:p>
            <a:pPr marL="0" indent="0">
              <a:buNone/>
            </a:pPr>
            <a:r>
              <a:rPr lang="it-IT" dirty="0"/>
              <a:t>Esempi di AP sono: la marcia </a:t>
            </a:r>
            <a:r>
              <a:rPr lang="it-IT" dirty="0" err="1"/>
              <a:t>automatica,il</a:t>
            </a:r>
            <a:r>
              <a:rPr lang="it-IT" dirty="0"/>
              <a:t> </a:t>
            </a:r>
            <a:r>
              <a:rPr lang="it-IT" dirty="0" err="1"/>
              <a:t>placing</a:t>
            </a:r>
            <a:r>
              <a:rPr lang="it-IT" dirty="0"/>
              <a:t> reaction, il riflesso di Moro, il riflesso di </a:t>
            </a:r>
            <a:r>
              <a:rPr lang="it-IT" dirty="0" err="1"/>
              <a:t>suzione,il</a:t>
            </a:r>
            <a:r>
              <a:rPr lang="it-IT" dirty="0"/>
              <a:t> riflesso dei punti cardinali e tutta la gestione posturale per arrivare alla stazione eretta</a:t>
            </a:r>
          </a:p>
          <a:p>
            <a:pPr marL="0" indent="0">
              <a:buNone/>
            </a:pPr>
            <a:endParaRPr lang="it-IT" sz="1800" kern="150" dirty="0">
              <a:effectLst/>
              <a:latin typeface="Calibri" panose="020F0502020204030204" pitchFamily="34" charset="0"/>
              <a:ea typeface="SimSun" panose="02010600030101010101" pitchFamily="2" charset="-122"/>
              <a:cs typeface="F"/>
            </a:endParaRPr>
          </a:p>
        </p:txBody>
      </p:sp>
    </p:spTree>
    <p:extLst>
      <p:ext uri="{BB962C8B-B14F-4D97-AF65-F5344CB8AC3E}">
        <p14:creationId xmlns:p14="http://schemas.microsoft.com/office/powerpoint/2010/main" val="4188433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normAutofit/>
          </a:bodyPr>
          <a:lstStyle/>
          <a:p>
            <a:r>
              <a:rPr lang="it-IT" dirty="0"/>
              <a:t>PMP – AP - AS</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buNone/>
            </a:pPr>
            <a:r>
              <a:rPr lang="it-IT" dirty="0"/>
              <a:t>AS: sono gli automatismi secondari cioè i classici pattern motori. Iniziano ad avere la possibilità di svilupparsi dalla 30’ settimana di vita intra uterina in poi.</a:t>
            </a:r>
          </a:p>
          <a:p>
            <a:pPr marL="0" indent="0">
              <a:buNone/>
            </a:pPr>
            <a:endParaRPr lang="it-IT" sz="1800" kern="150" dirty="0">
              <a:effectLst/>
              <a:latin typeface="Calibri" panose="020F0502020204030204" pitchFamily="34" charset="0"/>
              <a:ea typeface="SimSun" panose="02010600030101010101" pitchFamily="2" charset="-122"/>
              <a:cs typeface="F"/>
            </a:endParaRPr>
          </a:p>
          <a:p>
            <a:pPr marL="0" indent="0">
              <a:buNone/>
            </a:pPr>
            <a:endParaRPr lang="it-IT" dirty="0"/>
          </a:p>
        </p:txBody>
      </p:sp>
      <p:pic>
        <p:nvPicPr>
          <p:cNvPr id="3" name="Immagine 2">
            <a:extLst>
              <a:ext uri="{FF2B5EF4-FFF2-40B4-BE49-F238E27FC236}">
                <a16:creationId xmlns:a16="http://schemas.microsoft.com/office/drawing/2014/main" id="{3DDD5083-FE13-4BD4-B742-2A40E1BF7E1C}"/>
              </a:ext>
            </a:extLst>
          </p:cNvPr>
          <p:cNvPicPr>
            <a:picLocks noChangeAspect="1"/>
          </p:cNvPicPr>
          <p:nvPr/>
        </p:nvPicPr>
        <p:blipFill>
          <a:blip r:embed="rId3"/>
          <a:stretch>
            <a:fillRect/>
          </a:stretch>
        </p:blipFill>
        <p:spPr>
          <a:xfrm>
            <a:off x="2452954" y="3077741"/>
            <a:ext cx="7286091" cy="2833480"/>
          </a:xfrm>
          <a:prstGeom prst="rect">
            <a:avLst/>
          </a:prstGeom>
        </p:spPr>
      </p:pic>
    </p:spTree>
    <p:extLst>
      <p:ext uri="{BB962C8B-B14F-4D97-AF65-F5344CB8AC3E}">
        <p14:creationId xmlns:p14="http://schemas.microsoft.com/office/powerpoint/2010/main" val="15374188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normAutofit/>
          </a:bodyPr>
          <a:lstStyle/>
          <a:p>
            <a:r>
              <a:rPr lang="it-IT" dirty="0"/>
              <a:t>PMP – AP - AS</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lnSpcReduction="10000"/>
          </a:bodyPr>
          <a:lstStyle/>
          <a:p>
            <a:pPr marL="0" indent="0">
              <a:buNone/>
            </a:pPr>
            <a:r>
              <a:rPr lang="it-IT" dirty="0"/>
              <a:t>I Vari riflessi vengono definiti da Milani </a:t>
            </a:r>
            <a:r>
              <a:rPr lang="it-IT" dirty="0" err="1"/>
              <a:t>Comparetti</a:t>
            </a:r>
            <a:r>
              <a:rPr lang="it-IT" dirty="0"/>
              <a:t> come:</a:t>
            </a:r>
          </a:p>
          <a:p>
            <a:pPr marL="0" indent="0">
              <a:buNone/>
            </a:pPr>
            <a:r>
              <a:rPr lang="it-IT" dirty="0"/>
              <a:t>«organizzatori della motricità per un determinato periodo di tempo»</a:t>
            </a:r>
          </a:p>
          <a:p>
            <a:pPr marL="0" indent="0">
              <a:buNone/>
            </a:pPr>
            <a:r>
              <a:rPr lang="it-IT" dirty="0"/>
              <a:t>Devono quindi necessariamente sparire entro un certo limite di tempo, o ancora meglio sparire prima che interferiscano con altre funzioni emergenti.</a:t>
            </a:r>
          </a:p>
          <a:p>
            <a:pPr marL="0" indent="0">
              <a:buNone/>
            </a:pPr>
            <a:endParaRPr lang="it-IT" u="sng" dirty="0">
              <a:solidFill>
                <a:srgbClr val="0000FF"/>
              </a:solidFill>
              <a:uFill>
                <a:solidFill>
                  <a:srgbClr val="000000"/>
                </a:solidFill>
              </a:uFill>
              <a:latin typeface="Calibri" panose="020F0502020204030204" pitchFamily="34" charset="0"/>
              <a:ea typeface="SimSun" panose="02010600030101010101" pitchFamily="2" charset="-122"/>
              <a:cs typeface="F"/>
              <a:hlinkClick r:id="rId3"/>
            </a:endParaRPr>
          </a:p>
          <a:p>
            <a:pPr marL="0" indent="0">
              <a:buNone/>
            </a:pPr>
            <a:r>
              <a:rPr lang="it-IT" dirty="0">
                <a:hlinkClick r:id="rId3">
                  <a:extLst>
                    <a:ext uri="{A12FA001-AC4F-418D-AE19-62706E023703}">
                      <ahyp:hlinkClr xmlns:ahyp="http://schemas.microsoft.com/office/drawing/2018/hyperlinkcolor" val="tx"/>
                    </a:ext>
                  </a:extLst>
                </a:hlinkClick>
              </a:rPr>
              <a:t>RIFLESSI ARCAICI</a:t>
            </a:r>
          </a:p>
          <a:p>
            <a:pPr marL="0" indent="0">
              <a:buNone/>
            </a:pPr>
            <a:r>
              <a:rPr lang="it-IT" dirty="0">
                <a:solidFill>
                  <a:srgbClr val="FF0000"/>
                </a:solidFill>
                <a:hlinkClick r:id="rId3">
                  <a:extLst>
                    <a:ext uri="{A12FA001-AC4F-418D-AE19-62706E023703}">
                      <ahyp:hlinkClr xmlns:ahyp="http://schemas.microsoft.com/office/drawing/2018/hyperlinkcolor" val="tx"/>
                    </a:ext>
                  </a:extLst>
                </a:hlinkClick>
              </a:rPr>
              <a:t>https://youtu.be/tWddRuCzepY</a:t>
            </a:r>
            <a:endParaRPr lang="it-IT" dirty="0">
              <a:solidFill>
                <a:srgbClr val="FF0000"/>
              </a:solidFill>
            </a:endParaRPr>
          </a:p>
          <a:p>
            <a:pPr marL="0" indent="0">
              <a:buNone/>
            </a:pPr>
            <a:r>
              <a:rPr lang="it-IT" dirty="0"/>
              <a:t>NEWBORN REFLEX</a:t>
            </a:r>
          </a:p>
          <a:p>
            <a:pPr marL="0" indent="0">
              <a:buNone/>
            </a:pPr>
            <a:r>
              <a:rPr lang="it-IT" dirty="0">
                <a:solidFill>
                  <a:srgbClr val="FF0000"/>
                </a:solidFill>
                <a:hlinkClick r:id="rId4">
                  <a:extLst>
                    <a:ext uri="{A12FA001-AC4F-418D-AE19-62706E023703}">
                      <ahyp:hlinkClr xmlns:ahyp="http://schemas.microsoft.com/office/drawing/2018/hyperlinkcolor" val="tx"/>
                    </a:ext>
                  </a:extLst>
                </a:hlinkClick>
              </a:rPr>
              <a:t>https://youtu.be/rHYk1sYsge0</a:t>
            </a:r>
            <a:endParaRPr lang="it-IT" dirty="0">
              <a:solidFill>
                <a:srgbClr val="FF0000"/>
              </a:solidFill>
            </a:endParaRPr>
          </a:p>
          <a:p>
            <a:pPr marL="0" indent="0">
              <a:buNone/>
            </a:pPr>
            <a:r>
              <a:rPr lang="it-IT" dirty="0">
                <a:solidFill>
                  <a:srgbClr val="FF0000"/>
                </a:solidFill>
                <a:hlinkClick r:id="rId5">
                  <a:extLst>
                    <a:ext uri="{A12FA001-AC4F-418D-AE19-62706E023703}">
                      <ahyp:hlinkClr xmlns:ahyp="http://schemas.microsoft.com/office/drawing/2018/hyperlinkcolor" val="tx"/>
                    </a:ext>
                  </a:extLst>
                </a:hlinkClick>
              </a:rPr>
              <a:t>https://youtu.be/_JVINnp7NZ0</a:t>
            </a:r>
            <a:r>
              <a:rPr lang="it-IT" dirty="0">
                <a:solidFill>
                  <a:srgbClr val="FF0000"/>
                </a:solidFill>
              </a:rPr>
              <a:t> </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13461943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normAutofit/>
          </a:bodyPr>
          <a:lstStyle/>
          <a:p>
            <a:r>
              <a:rPr lang="it-IT" dirty="0"/>
              <a:t>COME OSSERVARE IL MOVIMENTO DEL BAMBINO?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599"/>
            <a:ext cx="6534910" cy="4227443"/>
          </a:xfrm>
        </p:spPr>
        <p:txBody>
          <a:bodyPr>
            <a:normAutofit fontScale="85000" lnSpcReduction="10000"/>
          </a:bodyPr>
          <a:lstStyle/>
          <a:p>
            <a:pPr marL="0" indent="0" algn="just">
              <a:lnSpc>
                <a:spcPct val="115000"/>
              </a:lnSpc>
              <a:buNone/>
            </a:pPr>
            <a:r>
              <a:rPr lang="it-IT" sz="1900" dirty="0"/>
              <a:t>L’osservazione del movimento del bambino può essere uno dei cardini di una diagnosi precoce e di conseguenza di un tempestivo inizio di percorso terapeutico.</a:t>
            </a:r>
          </a:p>
          <a:p>
            <a:pPr marL="0" indent="0" algn="just">
              <a:lnSpc>
                <a:spcPct val="115000"/>
              </a:lnSpc>
              <a:buNone/>
            </a:pPr>
            <a:r>
              <a:rPr lang="it-IT" sz="1900" dirty="0"/>
              <a:t>Osservare il bambino non vuol dire essere esclusivamente un passivo osservatore ma cercare di entrare in empatia con lui. </a:t>
            </a:r>
          </a:p>
          <a:p>
            <a:pPr marL="0" indent="0" algn="just">
              <a:lnSpc>
                <a:spcPct val="115000"/>
              </a:lnSpc>
              <a:buNone/>
            </a:pPr>
            <a:r>
              <a:rPr lang="it-IT" sz="1900" dirty="0"/>
              <a:t>Renè Zazzo ‘‘Ogni bambino cresce seguendo un proprio orario, una propria velocità, un proprio ritmo, ma per tutti sono le stesse ore che si susseguono nello stesso ordine’’.</a:t>
            </a:r>
          </a:p>
          <a:p>
            <a:pPr marL="0" indent="0" algn="just">
              <a:lnSpc>
                <a:spcPct val="115000"/>
              </a:lnSpc>
              <a:buNone/>
            </a:pPr>
            <a:r>
              <a:rPr lang="it-IT" sz="1900" dirty="0"/>
              <a:t>Il bambino risponde ai bisogni dell’ambiente con delle risposte dette “funzioni” (nel nostro caso motorie). Non sempre le funzioni devono essere necessariamente identiche, esistono delle funzioni classiche ma nonostante questo ci possono essere risposte “particolari” ma ugualmente funzionali  e quindi ugualmente fisiologiche.</a:t>
            </a:r>
          </a:p>
          <a:p>
            <a:pPr marL="0" indent="0" algn="just">
              <a:buNone/>
            </a:pPr>
            <a:endParaRPr lang="it-IT" dirty="0"/>
          </a:p>
        </p:txBody>
      </p:sp>
      <p:pic>
        <p:nvPicPr>
          <p:cNvPr id="3" name="Immagine 2" descr="Immagine che contiene testo, stanza, clipart, bisca&#10;&#10;Descrizione generata automaticamente">
            <a:extLst>
              <a:ext uri="{FF2B5EF4-FFF2-40B4-BE49-F238E27FC236}">
                <a16:creationId xmlns:a16="http://schemas.microsoft.com/office/drawing/2014/main" id="{1A1EBE98-4011-45A6-A6F5-A83E4FE9A8A7}"/>
              </a:ext>
            </a:extLst>
          </p:cNvPr>
          <p:cNvPicPr>
            <a:picLocks noChangeAspect="1"/>
          </p:cNvPicPr>
          <p:nvPr/>
        </p:nvPicPr>
        <p:blipFill>
          <a:blip r:embed="rId3"/>
          <a:stretch>
            <a:fillRect/>
          </a:stretch>
        </p:blipFill>
        <p:spPr>
          <a:xfrm>
            <a:off x="9306054" y="2658049"/>
            <a:ext cx="2581275" cy="1771650"/>
          </a:xfrm>
          <a:prstGeom prst="rect">
            <a:avLst/>
          </a:prstGeom>
        </p:spPr>
      </p:pic>
    </p:spTree>
    <p:extLst>
      <p:ext uri="{BB962C8B-B14F-4D97-AF65-F5344CB8AC3E}">
        <p14:creationId xmlns:p14="http://schemas.microsoft.com/office/powerpoint/2010/main" val="26899839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normAutofit/>
          </a:bodyPr>
          <a:lstStyle/>
          <a:p>
            <a:r>
              <a:rPr lang="it-IT" dirty="0"/>
              <a:t>MOTRICITÁ NON FUNZIONALE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buNone/>
            </a:pPr>
            <a:r>
              <a:rPr lang="it-IT" dirty="0"/>
              <a:t>La motricità non funzionale (general </a:t>
            </a:r>
            <a:r>
              <a:rPr lang="it-IT" dirty="0" err="1"/>
              <a:t>movements</a:t>
            </a:r>
            <a:r>
              <a:rPr lang="it-IT" dirty="0"/>
              <a:t> </a:t>
            </a:r>
            <a:r>
              <a:rPr lang="it-IT" dirty="0" err="1"/>
              <a:t>Prechtl</a:t>
            </a:r>
            <a:r>
              <a:rPr lang="it-IT" dirty="0"/>
              <a:t>) è uno dei maggiori indicatori di funzionalità del SNC nei primi 4-5 mesi.</a:t>
            </a:r>
          </a:p>
          <a:p>
            <a:pPr marL="0" indent="0">
              <a:buNone/>
            </a:pPr>
            <a:r>
              <a:rPr lang="it-IT" dirty="0"/>
              <a:t>Sono movimenti grossolani e scattosi che mantengono caratteristiche di fluidità e variabilità. Presentano un crescendo e un decrescendo (con inizio e fine graduali) e possono durare pochi secondi fino a parecchie decine di secondi. </a:t>
            </a:r>
          </a:p>
          <a:p>
            <a:pPr marL="0" indent="0">
              <a:buNone/>
            </a:pPr>
            <a:r>
              <a:rPr lang="it-IT" dirty="0"/>
              <a:t>Si dividono in WRITING (fino a 2 mesi) e FIDGETY (2-5 mesi). Questi movimenti possono presentare un campanello di allarme nel momento in cui presentano un repertorio </a:t>
            </a:r>
            <a:r>
              <a:rPr lang="it-IT" dirty="0" err="1"/>
              <a:t>assente,povero</a:t>
            </a:r>
            <a:r>
              <a:rPr lang="it-IT" dirty="0"/>
              <a:t>, enorme, caotico, spastico.</a:t>
            </a:r>
          </a:p>
          <a:p>
            <a:pPr marL="0" indent="0">
              <a:buNone/>
            </a:pPr>
            <a:r>
              <a:rPr lang="it-IT" dirty="0">
                <a:solidFill>
                  <a:srgbClr val="FF0000"/>
                </a:solidFill>
                <a:hlinkClick r:id="rId3">
                  <a:extLst>
                    <a:ext uri="{A12FA001-AC4F-418D-AE19-62706E023703}">
                      <ahyp:hlinkClr xmlns:ahyp="http://schemas.microsoft.com/office/drawing/2018/hyperlinkcolor" val="tx"/>
                    </a:ext>
                  </a:extLst>
                </a:hlinkClick>
              </a:rPr>
              <a:t>https://youtu.be/I-aNAMRtvF8</a:t>
            </a:r>
            <a:r>
              <a:rPr lang="it-IT" dirty="0">
                <a:solidFill>
                  <a:srgbClr val="FF0000"/>
                </a:solidFill>
              </a:rPr>
              <a:t> </a:t>
            </a:r>
          </a:p>
          <a:p>
            <a:pPr marL="0" indent="0">
              <a:buNone/>
            </a:pPr>
            <a:r>
              <a:rPr lang="it-IT" dirty="0">
                <a:solidFill>
                  <a:srgbClr val="FF0000"/>
                </a:solidFill>
                <a:hlinkClick r:id="rId4">
                  <a:extLst>
                    <a:ext uri="{A12FA001-AC4F-418D-AE19-62706E023703}">
                      <ahyp:hlinkClr xmlns:ahyp="http://schemas.microsoft.com/office/drawing/2018/hyperlinkcolor" val="tx"/>
                    </a:ext>
                  </a:extLst>
                </a:hlinkClick>
              </a:rPr>
              <a:t>https://youtu.be/N00oXgxrKEo</a:t>
            </a:r>
            <a:r>
              <a:rPr lang="it-IT" dirty="0">
                <a:solidFill>
                  <a:srgbClr val="FF0000"/>
                </a:solidFill>
              </a:rPr>
              <a:t> </a:t>
            </a:r>
          </a:p>
          <a:p>
            <a:pPr marL="0" indent="0">
              <a:buNone/>
            </a:pPr>
            <a:endParaRPr lang="it-IT" dirty="0"/>
          </a:p>
        </p:txBody>
      </p:sp>
    </p:spTree>
    <p:extLst>
      <p:ext uri="{BB962C8B-B14F-4D97-AF65-F5344CB8AC3E}">
        <p14:creationId xmlns:p14="http://schemas.microsoft.com/office/powerpoint/2010/main" val="12002569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normAutofit/>
          </a:bodyPr>
          <a:lstStyle/>
          <a:p>
            <a:r>
              <a:rPr lang="it-IT" dirty="0"/>
              <a:t>COME OSSERVARE IL MOVIMENTO DEL BAMBINO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92925" y="2329070"/>
            <a:ext cx="8915400" cy="3777622"/>
          </a:xfrm>
        </p:spPr>
        <p:txBody>
          <a:bodyPr>
            <a:normAutofit/>
          </a:bodyPr>
          <a:lstStyle/>
          <a:p>
            <a:pPr marL="0" indent="0">
              <a:lnSpc>
                <a:spcPct val="115000"/>
              </a:lnSpc>
              <a:spcAft>
                <a:spcPts val="1000"/>
              </a:spcAft>
              <a:buNone/>
            </a:pPr>
            <a:endParaRPr lang="it-IT" sz="1600" dirty="0"/>
          </a:p>
          <a:p>
            <a:pPr marL="0" indent="0">
              <a:lnSpc>
                <a:spcPct val="115000"/>
              </a:lnSpc>
              <a:spcAft>
                <a:spcPts val="1000"/>
              </a:spcAft>
              <a:buNone/>
            </a:pPr>
            <a:r>
              <a:rPr lang="it-IT" dirty="0"/>
              <a:t>Esigenza – desiderio – possibilità </a:t>
            </a:r>
            <a:r>
              <a:rPr lang="it-IT" dirty="0">
                <a:sym typeface="Wingdings" panose="05000000000000000000" pitchFamily="2" charset="2"/>
              </a:rPr>
              <a:t></a:t>
            </a:r>
            <a:r>
              <a:rPr lang="it-IT" dirty="0"/>
              <a:t> funzione.</a:t>
            </a:r>
          </a:p>
          <a:p>
            <a:pPr marL="0" indent="0">
              <a:lnSpc>
                <a:spcPct val="115000"/>
              </a:lnSpc>
              <a:spcAft>
                <a:spcPts val="1000"/>
              </a:spcAft>
              <a:buNone/>
            </a:pPr>
            <a:r>
              <a:rPr lang="it-IT" dirty="0"/>
              <a:t>Il bambino sta mettendo in pratica una strategia motoria efficacie a fargli raggiungere l’obiettivo prefissato?</a:t>
            </a:r>
          </a:p>
          <a:p>
            <a:pPr marL="0" indent="0">
              <a:buNone/>
            </a:pPr>
            <a:endParaRPr lang="it-IT" dirty="0"/>
          </a:p>
        </p:txBody>
      </p:sp>
      <p:pic>
        <p:nvPicPr>
          <p:cNvPr id="3" name="Elemento grafico 2" descr="Punto interrogativo con riempimento a tinta unita">
            <a:extLst>
              <a:ext uri="{FF2B5EF4-FFF2-40B4-BE49-F238E27FC236}">
                <a16:creationId xmlns:a16="http://schemas.microsoft.com/office/drawing/2014/main" id="{B60C4053-00EC-49DB-B599-3B64D96C58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7256" y="4053396"/>
            <a:ext cx="1654690" cy="1654690"/>
          </a:xfrm>
          <a:prstGeom prst="rect">
            <a:avLst/>
          </a:prstGeom>
        </p:spPr>
      </p:pic>
    </p:spTree>
    <p:extLst>
      <p:ext uri="{BB962C8B-B14F-4D97-AF65-F5344CB8AC3E}">
        <p14:creationId xmlns:p14="http://schemas.microsoft.com/office/powerpoint/2010/main" val="37438318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normAutofit/>
          </a:bodyPr>
          <a:lstStyle/>
          <a:p>
            <a:r>
              <a:rPr lang="it-IT" dirty="0"/>
              <a:t>COME OSSERVARE IL MOVIMENTO DEL BAMBINO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fontScale="92500"/>
          </a:bodyPr>
          <a:lstStyle/>
          <a:p>
            <a:pPr marL="0" indent="0" algn="just">
              <a:lnSpc>
                <a:spcPct val="115000"/>
              </a:lnSpc>
              <a:buNone/>
            </a:pPr>
            <a:r>
              <a:rPr lang="it-IT" dirty="0"/>
              <a:t>La scelta viene fatta secondo 2 determinanti: aspetti biologici (rom articolare, forza, resistenza, caratteristiche anatomiche, </a:t>
            </a:r>
            <a:r>
              <a:rPr lang="it-IT" dirty="0" err="1"/>
              <a:t>ecc</a:t>
            </a:r>
            <a:r>
              <a:rPr lang="it-IT" dirty="0"/>
              <a:t>) e aspetti legati al snc (motori, percettivi, cognitivi)</a:t>
            </a:r>
          </a:p>
          <a:p>
            <a:pPr marL="0" indent="0" algn="just">
              <a:lnSpc>
                <a:spcPct val="115000"/>
              </a:lnSpc>
              <a:buNone/>
            </a:pPr>
            <a:r>
              <a:rPr lang="it-IT" i="1" dirty="0"/>
              <a:t>«(…)prima di giudicare una funzione inadeguata, deficitaria o del tutto mancante dobbiamo essere ben sicuri di aver offerto al bambino tutte le opportunità e le occasioni necessarie per poterla apprendere, perché le nostre manchevolezze non vengano ingiustamente considerate suoi difetti.» Milani </a:t>
            </a:r>
            <a:r>
              <a:rPr lang="it-IT" i="1" dirty="0" err="1"/>
              <a:t>Comparetti</a:t>
            </a:r>
            <a:endParaRPr lang="it-IT" i="1" dirty="0"/>
          </a:p>
          <a:p>
            <a:pPr marL="0" indent="0" algn="just">
              <a:lnSpc>
                <a:spcPct val="115000"/>
              </a:lnSpc>
              <a:buNone/>
            </a:pPr>
            <a:r>
              <a:rPr lang="it-IT" dirty="0"/>
              <a:t>Porre molta attenzione al contesto in quanto esso è parte integrante della funzionalità del bambino. È possibile che il bambino abbia una strutturazione motoria assolutamente fisiologica ma il che il contesto non gli abbia dato la possibilità di esprimerla.</a:t>
            </a:r>
          </a:p>
          <a:p>
            <a:pPr marL="0" indent="0">
              <a:buNone/>
            </a:pPr>
            <a:endParaRPr lang="it-IT" dirty="0"/>
          </a:p>
        </p:txBody>
      </p:sp>
    </p:spTree>
    <p:extLst>
      <p:ext uri="{BB962C8B-B14F-4D97-AF65-F5344CB8AC3E}">
        <p14:creationId xmlns:p14="http://schemas.microsoft.com/office/powerpoint/2010/main" val="3526719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456268"/>
            <a:ext cx="8915400" cy="3777622"/>
          </a:xfrm>
        </p:spPr>
        <p:txBody>
          <a:bodyPr>
            <a:normAutofit/>
          </a:bodyPr>
          <a:lstStyle/>
          <a:p>
            <a:pPr marL="0" indent="0">
              <a:buNone/>
            </a:pPr>
            <a:r>
              <a:rPr lang="it-IT" dirty="0"/>
              <a:t>La funzione deve essere: </a:t>
            </a:r>
          </a:p>
          <a:p>
            <a:r>
              <a:rPr lang="it-IT" dirty="0"/>
              <a:t>Adatta </a:t>
            </a:r>
          </a:p>
          <a:p>
            <a:r>
              <a:rPr lang="it-IT" dirty="0"/>
              <a:t>Adattabile</a:t>
            </a:r>
          </a:p>
          <a:p>
            <a:r>
              <a:rPr lang="it-IT" dirty="0"/>
              <a:t>Efficacie</a:t>
            </a:r>
          </a:p>
          <a:p>
            <a:r>
              <a:rPr lang="it-IT" dirty="0"/>
              <a:t>Modificabile </a:t>
            </a:r>
          </a:p>
          <a:p>
            <a:pPr marL="0" indent="0">
              <a:buNone/>
            </a:pPr>
            <a:r>
              <a:rPr lang="it-IT" dirty="0"/>
              <a:t>Bisogna osservare il movimento dando una particolare attenzione alla variabilità armonica delle risposte motorie, cercando di intravedere delle stereotipie o povertà nella scelta di esecuzione. Ci deve essere assolutamente la capacità di modulazione del repertorio motorio.</a:t>
            </a:r>
          </a:p>
          <a:p>
            <a:pPr marL="0" indent="0">
              <a:buNone/>
            </a:pPr>
            <a:endParaRPr lang="it-IT" dirty="0"/>
          </a:p>
        </p:txBody>
      </p:sp>
      <p:pic>
        <p:nvPicPr>
          <p:cNvPr id="3" name="Immagine 2" descr="Immagine che contiene testo, lavagnabianca&#10;&#10;Descrizione generata automaticamente">
            <a:extLst>
              <a:ext uri="{FF2B5EF4-FFF2-40B4-BE49-F238E27FC236}">
                <a16:creationId xmlns:a16="http://schemas.microsoft.com/office/drawing/2014/main" id="{C7428CE4-9935-4A38-8FD3-296D577BCB23}"/>
              </a:ext>
            </a:extLst>
          </p:cNvPr>
          <p:cNvPicPr>
            <a:picLocks noChangeAspect="1"/>
          </p:cNvPicPr>
          <p:nvPr/>
        </p:nvPicPr>
        <p:blipFill>
          <a:blip r:embed="rId3"/>
          <a:stretch>
            <a:fillRect/>
          </a:stretch>
        </p:blipFill>
        <p:spPr>
          <a:xfrm>
            <a:off x="7436900" y="1705803"/>
            <a:ext cx="2452535" cy="2398514"/>
          </a:xfrm>
          <a:prstGeom prst="rect">
            <a:avLst/>
          </a:prstGeom>
        </p:spPr>
      </p:pic>
    </p:spTree>
    <p:extLst>
      <p:ext uri="{BB962C8B-B14F-4D97-AF65-F5344CB8AC3E}">
        <p14:creationId xmlns:p14="http://schemas.microsoft.com/office/powerpoint/2010/main" val="29631410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Segnaposto contenuto 2" descr="Immagine che contiene testo&#10;&#10;Descrizione generata automaticamente">
            <a:extLst>
              <a:ext uri="{FF2B5EF4-FFF2-40B4-BE49-F238E27FC236}">
                <a16:creationId xmlns:a16="http://schemas.microsoft.com/office/drawing/2014/main" id="{F248AC19-86A1-4D2C-ADFB-6FFD1C71D69A}"/>
              </a:ext>
            </a:extLst>
          </p:cNvPr>
          <p:cNvPicPr>
            <a:picLocks noGrp="1" noChangeAspect="1"/>
          </p:cNvPicPr>
          <p:nvPr>
            <p:ph idx="1"/>
          </p:nvPr>
        </p:nvPicPr>
        <p:blipFill>
          <a:blip r:embed="rId3"/>
          <a:stretch>
            <a:fillRect/>
          </a:stretch>
        </p:blipFill>
        <p:spPr>
          <a:xfrm>
            <a:off x="3075945" y="1798983"/>
            <a:ext cx="6478182" cy="3627782"/>
          </a:xfrm>
        </p:spPr>
      </p:pic>
    </p:spTree>
    <p:extLst>
      <p:ext uri="{BB962C8B-B14F-4D97-AF65-F5344CB8AC3E}">
        <p14:creationId xmlns:p14="http://schemas.microsoft.com/office/powerpoint/2010/main" val="40256444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ADRIANO MILANI COMPARETTI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5278180" cy="3777622"/>
          </a:xfrm>
        </p:spPr>
        <p:txBody>
          <a:bodyPr>
            <a:normAutofit lnSpcReduction="10000"/>
          </a:bodyPr>
          <a:lstStyle/>
          <a:p>
            <a:pPr marL="0" indent="0">
              <a:buNone/>
            </a:pPr>
            <a:r>
              <a:rPr lang="it-IT" dirty="0">
                <a:solidFill>
                  <a:schemeClr val="tx1">
                    <a:lumMod val="65000"/>
                    <a:lumOff val="35000"/>
                  </a:schemeClr>
                </a:solidFill>
              </a:rPr>
              <a:t>Adriano Milani </a:t>
            </a:r>
            <a:r>
              <a:rPr lang="it-IT" dirty="0" err="1">
                <a:solidFill>
                  <a:schemeClr val="tx1">
                    <a:lumMod val="65000"/>
                    <a:lumOff val="35000"/>
                  </a:schemeClr>
                </a:solidFill>
              </a:rPr>
              <a:t>Comparetti</a:t>
            </a:r>
            <a:r>
              <a:rPr lang="it-IT" dirty="0">
                <a:solidFill>
                  <a:schemeClr val="tx1">
                    <a:lumMod val="65000"/>
                    <a:lumOff val="35000"/>
                  </a:schemeClr>
                </a:solidFill>
              </a:rPr>
              <a:t> (Firenze, 4 febbraio 1920 – Firenze, 12 aprile 1986) è stato un medico italiano, neuropsichiatra infantile, pioniere della riabilitazione dei bambini disabili. Fu pioniere, inoltre, nella riabilitazione neuropsichiatrica infantile. Fu uno specialista di medicina della riabilitazione, ripensò la riabilitazione nel campo infantile. Si batté a lungo per l'inserimento nella società dei disabili: in particolare sosteneva che i bambini invalidi dovessero essere aiutati a studiare, lavorare, crescere, ed inserirsi nella società. Era il fratello maggiore di Don Lorenzo Milani.</a:t>
            </a:r>
          </a:p>
        </p:txBody>
      </p:sp>
      <p:pic>
        <p:nvPicPr>
          <p:cNvPr id="3" name="Immagine 2" descr="Immagine che contiene testo, elettronico&#10;&#10;Descrizione generata automaticamente">
            <a:extLst>
              <a:ext uri="{FF2B5EF4-FFF2-40B4-BE49-F238E27FC236}">
                <a16:creationId xmlns:a16="http://schemas.microsoft.com/office/drawing/2014/main" id="{BB757637-32CE-409C-8A98-AD2F16FFE1A1}"/>
              </a:ext>
            </a:extLst>
          </p:cNvPr>
          <p:cNvPicPr>
            <a:picLocks noChangeAspect="1"/>
          </p:cNvPicPr>
          <p:nvPr/>
        </p:nvPicPr>
        <p:blipFill>
          <a:blip r:embed="rId3"/>
          <a:stretch>
            <a:fillRect/>
          </a:stretch>
        </p:blipFill>
        <p:spPr>
          <a:xfrm>
            <a:off x="8115171" y="2133600"/>
            <a:ext cx="1847850" cy="2466975"/>
          </a:xfrm>
          <a:prstGeom prst="rect">
            <a:avLst/>
          </a:prstGeom>
        </p:spPr>
      </p:pic>
      <p:pic>
        <p:nvPicPr>
          <p:cNvPr id="5" name="Immagine 4">
            <a:extLst>
              <a:ext uri="{FF2B5EF4-FFF2-40B4-BE49-F238E27FC236}">
                <a16:creationId xmlns:a16="http://schemas.microsoft.com/office/drawing/2014/main" id="{2BEDCAB1-B6A3-4E40-9DF1-0BAF45F548A1}"/>
              </a:ext>
            </a:extLst>
          </p:cNvPr>
          <p:cNvPicPr>
            <a:picLocks noChangeAspect="1"/>
          </p:cNvPicPr>
          <p:nvPr/>
        </p:nvPicPr>
        <p:blipFill>
          <a:blip r:embed="rId4"/>
          <a:stretch>
            <a:fillRect/>
          </a:stretch>
        </p:blipFill>
        <p:spPr>
          <a:xfrm>
            <a:off x="10210800" y="2133600"/>
            <a:ext cx="1428750" cy="2200275"/>
          </a:xfrm>
          <a:prstGeom prst="rect">
            <a:avLst/>
          </a:prstGeom>
        </p:spPr>
      </p:pic>
    </p:spTree>
    <p:extLst>
      <p:ext uri="{BB962C8B-B14F-4D97-AF65-F5344CB8AC3E}">
        <p14:creationId xmlns:p14="http://schemas.microsoft.com/office/powerpoint/2010/main" val="21020047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SCHEDA MILANI COMPARETTI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pic>
        <p:nvPicPr>
          <p:cNvPr id="3" name="Segnaposto contenuto 2">
            <a:extLst>
              <a:ext uri="{FF2B5EF4-FFF2-40B4-BE49-F238E27FC236}">
                <a16:creationId xmlns:a16="http://schemas.microsoft.com/office/drawing/2014/main" id="{838C3A67-E3A5-4035-93FB-FCBCC264B7B7}"/>
              </a:ext>
            </a:extLst>
          </p:cNvPr>
          <p:cNvPicPr>
            <a:picLocks noGrp="1" noChangeAspect="1"/>
          </p:cNvPicPr>
          <p:nvPr>
            <p:ph idx="1"/>
          </p:nvPr>
        </p:nvPicPr>
        <p:blipFill>
          <a:blip r:embed="rId3"/>
          <a:stretch>
            <a:fillRect/>
          </a:stretch>
        </p:blipFill>
        <p:spPr>
          <a:xfrm>
            <a:off x="4293705" y="1302293"/>
            <a:ext cx="4154555" cy="5188027"/>
          </a:xfrm>
        </p:spPr>
      </p:pic>
    </p:spTree>
    <p:extLst>
      <p:ext uri="{BB962C8B-B14F-4D97-AF65-F5344CB8AC3E}">
        <p14:creationId xmlns:p14="http://schemas.microsoft.com/office/powerpoint/2010/main" val="2862084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LINEE GUIDA SULL’OSSERVAZIONE DEL BAMBINO </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3" y="2133600"/>
            <a:ext cx="6671520" cy="4257472"/>
          </a:xfrm>
        </p:spPr>
        <p:txBody>
          <a:bodyPr>
            <a:normAutofit lnSpcReduction="10000"/>
          </a:bodyPr>
          <a:lstStyle/>
          <a:p>
            <a:pPr marL="0" indent="0">
              <a:lnSpc>
                <a:spcPct val="115000"/>
              </a:lnSpc>
              <a:spcAft>
                <a:spcPts val="1000"/>
              </a:spcAft>
              <a:buNone/>
            </a:pPr>
            <a:r>
              <a:rPr lang="it-IT" dirty="0">
                <a:solidFill>
                  <a:schemeClr val="tx1">
                    <a:lumMod val="65000"/>
                    <a:lumOff val="35000"/>
                  </a:schemeClr>
                </a:solidFill>
              </a:rPr>
              <a:t>I “maestri” dell’osservazione del bambino sotto l’aspetto neuro-psicomotorio sono i TNPEE (terapisti della neuro e psico motricità). Da loro possiamo imparare il rigore e il metodo con il quale sono stati in grado di isolare e categorizzare tutti gli aspetti (motori e non) degni di nota del bambino.</a:t>
            </a:r>
          </a:p>
          <a:p>
            <a:pPr marL="0" indent="0">
              <a:lnSpc>
                <a:spcPct val="115000"/>
              </a:lnSpc>
              <a:spcAft>
                <a:spcPts val="1000"/>
              </a:spcAft>
              <a:buNone/>
            </a:pPr>
            <a:r>
              <a:rPr lang="it-IT" dirty="0">
                <a:solidFill>
                  <a:schemeClr val="tx1">
                    <a:lumMod val="65000"/>
                    <a:lumOff val="35000"/>
                  </a:schemeClr>
                </a:solidFill>
              </a:rPr>
              <a:t>Cercare di esprimersi clinicamente o ancor peggio fare una diagnosi sullo stato psicomotorio di un bambino è illegale (siamo nell’abuso di professione), ma saper osservare in maniera accurata e intravedere aspetti “limite” e delegare al professionista di competenza può aiutare il bambino e la famiglia a gestire in tempo eventuali casistiche limite. </a:t>
            </a:r>
          </a:p>
        </p:txBody>
      </p:sp>
      <p:pic>
        <p:nvPicPr>
          <p:cNvPr id="3" name="Immagine 2" descr="Immagine che contiene testo, documento&#10;&#10;Descrizione generata automaticamente">
            <a:extLst>
              <a:ext uri="{FF2B5EF4-FFF2-40B4-BE49-F238E27FC236}">
                <a16:creationId xmlns:a16="http://schemas.microsoft.com/office/drawing/2014/main" id="{1A7B1002-421A-4090-8606-B576F2406581}"/>
              </a:ext>
            </a:extLst>
          </p:cNvPr>
          <p:cNvPicPr>
            <a:picLocks noChangeAspect="1"/>
          </p:cNvPicPr>
          <p:nvPr/>
        </p:nvPicPr>
        <p:blipFill>
          <a:blip r:embed="rId3"/>
          <a:stretch>
            <a:fillRect/>
          </a:stretch>
        </p:blipFill>
        <p:spPr>
          <a:xfrm>
            <a:off x="9487480" y="2582203"/>
            <a:ext cx="2557260" cy="1693594"/>
          </a:xfrm>
          <a:prstGeom prst="rect">
            <a:avLst/>
          </a:prstGeom>
        </p:spPr>
      </p:pic>
    </p:spTree>
    <p:extLst>
      <p:ext uri="{BB962C8B-B14F-4D97-AF65-F5344CB8AC3E}">
        <p14:creationId xmlns:p14="http://schemas.microsoft.com/office/powerpoint/2010/main" val="22416916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LINEE GUIDA SULL’OSSERVAZIONE DEL BAMBINO </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lnSpc>
                <a:spcPct val="115000"/>
              </a:lnSpc>
              <a:spcAft>
                <a:spcPts val="1000"/>
              </a:spcAft>
              <a:buNone/>
            </a:pPr>
            <a:r>
              <a:rPr lang="it-IT" dirty="0">
                <a:solidFill>
                  <a:schemeClr val="tx1">
                    <a:lumMod val="65000"/>
                    <a:lumOff val="35000"/>
                  </a:schemeClr>
                </a:solidFill>
              </a:rPr>
              <a:t>Le slide a seguire sono tratte dai «Protocolli dell’esame psicomotorio» che sono frutto dell’esperienza e dell’elaborazione della Dottoressa TNPE Danila </a:t>
            </a:r>
            <a:r>
              <a:rPr lang="it-IT" dirty="0" err="1">
                <a:solidFill>
                  <a:schemeClr val="tx1">
                    <a:lumMod val="65000"/>
                    <a:lumOff val="35000"/>
                  </a:schemeClr>
                </a:solidFill>
              </a:rPr>
              <a:t>Siravegna</a:t>
            </a:r>
            <a:r>
              <a:rPr lang="it-IT" dirty="0">
                <a:solidFill>
                  <a:schemeClr val="tx1">
                    <a:lumMod val="65000"/>
                    <a:lumOff val="35000"/>
                  </a:schemeClr>
                </a:solidFill>
              </a:rPr>
              <a:t> in stretta collaborazione con le TNPE Dottoresse Caterina Pacilli, Nadia Bertoldo, Giovanna Gliozzi e Lucia </a:t>
            </a:r>
            <a:r>
              <a:rPr lang="it-IT" dirty="0" err="1">
                <a:solidFill>
                  <a:schemeClr val="tx1">
                    <a:lumMod val="65000"/>
                    <a:lumOff val="35000"/>
                  </a:schemeClr>
                </a:solidFill>
              </a:rPr>
              <a:t>Tannoia</a:t>
            </a:r>
            <a:r>
              <a:rPr lang="it-IT" dirty="0">
                <a:solidFill>
                  <a:schemeClr val="tx1">
                    <a:lumMod val="65000"/>
                    <a:lumOff val="35000"/>
                  </a:schemeClr>
                </a:solidFill>
              </a:rPr>
              <a:t>.</a:t>
            </a:r>
          </a:p>
          <a:p>
            <a:pPr marL="0" indent="0">
              <a:buNone/>
            </a:pPr>
            <a:endParaRPr lang="it-IT" dirty="0"/>
          </a:p>
        </p:txBody>
      </p:sp>
      <p:pic>
        <p:nvPicPr>
          <p:cNvPr id="3" name="Immagine 2" descr="Immagine che contiene merendina, verdura&#10;&#10;Descrizione generata automaticamente">
            <a:extLst>
              <a:ext uri="{FF2B5EF4-FFF2-40B4-BE49-F238E27FC236}">
                <a16:creationId xmlns:a16="http://schemas.microsoft.com/office/drawing/2014/main" id="{3F646550-346B-4CF8-A5AC-0A7C2E2A1BD0}"/>
              </a:ext>
            </a:extLst>
          </p:cNvPr>
          <p:cNvPicPr>
            <a:picLocks noChangeAspect="1"/>
          </p:cNvPicPr>
          <p:nvPr/>
        </p:nvPicPr>
        <p:blipFill>
          <a:blip r:embed="rId3"/>
          <a:stretch>
            <a:fillRect/>
          </a:stretch>
        </p:blipFill>
        <p:spPr>
          <a:xfrm>
            <a:off x="3556344" y="3856384"/>
            <a:ext cx="5801348" cy="1574844"/>
          </a:xfrm>
          <a:prstGeom prst="rect">
            <a:avLst/>
          </a:prstGeom>
        </p:spPr>
      </p:pic>
      <p:sp>
        <p:nvSpPr>
          <p:cNvPr id="7" name="CasellaDiTesto 6">
            <a:extLst>
              <a:ext uri="{FF2B5EF4-FFF2-40B4-BE49-F238E27FC236}">
                <a16:creationId xmlns:a16="http://schemas.microsoft.com/office/drawing/2014/main" id="{7796254F-2369-4E64-AD84-B09A9BB27E4B}"/>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27572340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DEFINIZIONE DI PRASSIA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b="1" dirty="0">
                <a:solidFill>
                  <a:schemeClr val="tx1">
                    <a:lumMod val="65000"/>
                    <a:lumOff val="35000"/>
                  </a:schemeClr>
                </a:solidFill>
              </a:rPr>
              <a:t>PRASSÌA</a:t>
            </a:r>
            <a:r>
              <a:rPr lang="it-IT" dirty="0">
                <a:solidFill>
                  <a:schemeClr val="tx1">
                    <a:lumMod val="65000"/>
                    <a:lumOff val="35000"/>
                  </a:schemeClr>
                </a:solidFill>
              </a:rPr>
              <a:t> s. f. [dal gr. -πρα</a:t>
            </a:r>
            <a:r>
              <a:rPr lang="it-IT" dirty="0" err="1">
                <a:solidFill>
                  <a:schemeClr val="tx1">
                    <a:lumMod val="65000"/>
                    <a:lumOff val="35000"/>
                  </a:schemeClr>
                </a:solidFill>
              </a:rPr>
              <a:t>ξί</a:t>
            </a:r>
            <a:r>
              <a:rPr lang="it-IT" dirty="0">
                <a:solidFill>
                  <a:schemeClr val="tx1">
                    <a:lumMod val="65000"/>
                    <a:lumOff val="35000"/>
                  </a:schemeClr>
                </a:solidFill>
              </a:rPr>
              <a:t>α, der. del tema di π</a:t>
            </a:r>
            <a:r>
              <a:rPr lang="it-IT" dirty="0" err="1">
                <a:solidFill>
                  <a:schemeClr val="tx1">
                    <a:lumMod val="65000"/>
                    <a:lumOff val="35000"/>
                  </a:schemeClr>
                </a:solidFill>
              </a:rPr>
              <a:t>ράσσω</a:t>
            </a:r>
            <a:r>
              <a:rPr lang="it-IT" dirty="0">
                <a:solidFill>
                  <a:schemeClr val="tx1">
                    <a:lumMod val="65000"/>
                    <a:lumOff val="35000"/>
                  </a:schemeClr>
                </a:solidFill>
              </a:rPr>
              <a:t> «fare»], non comune. In medicina, termine usato talvolta per indicare la coordinazione dei singoli movimenti che costituiscono un atto determinato, in quanto possono presentarsi normalmente (prassia normale) o dar luogo a particolari disturbi. Si usa più frequentemente, con lo stesso significato, come secondo elemento di parole composte, derivate dal greco (aprassia) o formate modernamente (disprassia, </a:t>
            </a:r>
            <a:r>
              <a:rPr lang="it-IT" dirty="0" err="1">
                <a:solidFill>
                  <a:schemeClr val="tx1">
                    <a:lumMod val="65000"/>
                    <a:lumOff val="35000"/>
                  </a:schemeClr>
                </a:solidFill>
              </a:rPr>
              <a:t>euprassia</a:t>
            </a:r>
            <a:r>
              <a:rPr lang="it-IT" dirty="0">
                <a:solidFill>
                  <a:schemeClr val="tx1">
                    <a:lumMod val="65000"/>
                    <a:lumOff val="35000"/>
                  </a:schemeClr>
                </a:solidFill>
              </a:rPr>
              <a:t>, paraprassia).</a:t>
            </a:r>
          </a:p>
          <a:p>
            <a:pPr marL="0" indent="0" algn="r">
              <a:buNone/>
            </a:pPr>
            <a:r>
              <a:rPr lang="it-IT" dirty="0">
                <a:solidFill>
                  <a:schemeClr val="tx1">
                    <a:lumMod val="65000"/>
                    <a:lumOff val="35000"/>
                  </a:schemeClr>
                </a:solidFill>
              </a:rPr>
              <a:t>Treccani</a:t>
            </a:r>
          </a:p>
        </p:txBody>
      </p:sp>
    </p:spTree>
    <p:extLst>
      <p:ext uri="{BB962C8B-B14F-4D97-AF65-F5344CB8AC3E}">
        <p14:creationId xmlns:p14="http://schemas.microsoft.com/office/powerpoint/2010/main" val="92101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CATEGORIE DI OSSERVAZIONE </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a:lnSpc>
                <a:spcPct val="115000"/>
              </a:lnSpc>
              <a:spcAft>
                <a:spcPts val="1000"/>
              </a:spcAft>
            </a:pPr>
            <a:r>
              <a:rPr lang="it-IT" dirty="0">
                <a:solidFill>
                  <a:schemeClr val="tx1">
                    <a:lumMod val="65000"/>
                    <a:lumOff val="35000"/>
                  </a:schemeClr>
                </a:solidFill>
              </a:rPr>
              <a:t>MOTRICITÁ GLOBALE (coordinazioni cinetiche, coordinazioni oculo-manuali globali, equilibrio)</a:t>
            </a:r>
          </a:p>
          <a:p>
            <a:pPr>
              <a:lnSpc>
                <a:spcPct val="115000"/>
              </a:lnSpc>
              <a:spcAft>
                <a:spcPts val="1000"/>
              </a:spcAft>
            </a:pPr>
            <a:r>
              <a:rPr lang="it-IT" dirty="0">
                <a:solidFill>
                  <a:schemeClr val="tx1">
                    <a:lumMod val="65000"/>
                    <a:lumOff val="35000"/>
                  </a:schemeClr>
                </a:solidFill>
              </a:rPr>
              <a:t>MOTRICITÁ SETTORIALE (controllo segmentario, prassie ideomotorie semplici, prassie ideomotorie complesse, prassie </a:t>
            </a:r>
            <a:r>
              <a:rPr lang="it-IT" dirty="0" err="1">
                <a:solidFill>
                  <a:schemeClr val="tx1">
                    <a:lumMod val="65000"/>
                    <a:lumOff val="35000"/>
                  </a:schemeClr>
                </a:solidFill>
              </a:rPr>
              <a:t>visuo</a:t>
            </a:r>
            <a:r>
              <a:rPr lang="it-IT" dirty="0">
                <a:solidFill>
                  <a:schemeClr val="tx1">
                    <a:lumMod val="65000"/>
                    <a:lumOff val="35000"/>
                  </a:schemeClr>
                </a:solidFill>
              </a:rPr>
              <a:t>-costruttive, prassie ideative- gesti intransitivi)</a:t>
            </a:r>
          </a:p>
          <a:p>
            <a:pPr>
              <a:lnSpc>
                <a:spcPct val="115000"/>
              </a:lnSpc>
              <a:spcAft>
                <a:spcPts val="1000"/>
              </a:spcAft>
            </a:pPr>
            <a:r>
              <a:rPr lang="it-IT" dirty="0">
                <a:solidFill>
                  <a:schemeClr val="tx1">
                    <a:lumMod val="65000"/>
                    <a:lumOff val="35000"/>
                  </a:schemeClr>
                </a:solidFill>
              </a:rPr>
              <a:t>GRAFOMOTRICITÁ</a:t>
            </a:r>
          </a:p>
          <a:p>
            <a:pPr>
              <a:lnSpc>
                <a:spcPct val="115000"/>
              </a:lnSpc>
              <a:spcAft>
                <a:spcPts val="1000"/>
              </a:spcAft>
            </a:pPr>
            <a:r>
              <a:rPr lang="it-IT" dirty="0">
                <a:solidFill>
                  <a:schemeClr val="tx1">
                    <a:lumMod val="65000"/>
                    <a:lumOff val="35000"/>
                  </a:schemeClr>
                </a:solidFill>
              </a:rPr>
              <a:t>REGOLAZIONE DEL TONO MUSCOLARE</a:t>
            </a:r>
          </a:p>
          <a:p>
            <a:pPr>
              <a:lnSpc>
                <a:spcPct val="115000"/>
              </a:lnSpc>
              <a:spcAft>
                <a:spcPts val="1000"/>
              </a:spcAft>
            </a:pPr>
            <a:endParaRPr lang="it-IT" dirty="0">
              <a:solidFill>
                <a:schemeClr val="tx1">
                  <a:lumMod val="65000"/>
                  <a:lumOff val="35000"/>
                </a:schemeClr>
              </a:solidFill>
            </a:endParaRPr>
          </a:p>
        </p:txBody>
      </p:sp>
      <p:sp>
        <p:nvSpPr>
          <p:cNvPr id="6" name="CasellaDiTesto 5">
            <a:extLst>
              <a:ext uri="{FF2B5EF4-FFF2-40B4-BE49-F238E27FC236}">
                <a16:creationId xmlns:a16="http://schemas.microsoft.com/office/drawing/2014/main" id="{1D2B0A2A-4597-49A5-98D2-40795983405C}"/>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6082440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CATEGORIE DI OSSERVAZIONE </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a:lnSpc>
                <a:spcPct val="115000"/>
              </a:lnSpc>
              <a:spcAft>
                <a:spcPts val="1000"/>
              </a:spcAft>
            </a:pPr>
            <a:r>
              <a:rPr lang="it-IT" dirty="0">
                <a:solidFill>
                  <a:schemeClr val="tx1">
                    <a:lumMod val="65000"/>
                    <a:lumOff val="35000"/>
                  </a:schemeClr>
                </a:solidFill>
              </a:rPr>
              <a:t>DOMINANZA</a:t>
            </a:r>
          </a:p>
          <a:p>
            <a:pPr>
              <a:lnSpc>
                <a:spcPct val="115000"/>
              </a:lnSpc>
              <a:spcAft>
                <a:spcPts val="1000"/>
              </a:spcAft>
            </a:pPr>
            <a:r>
              <a:rPr lang="it-IT" dirty="0">
                <a:solidFill>
                  <a:schemeClr val="tx1">
                    <a:lumMod val="65000"/>
                    <a:lumOff val="35000"/>
                  </a:schemeClr>
                </a:solidFill>
              </a:rPr>
              <a:t>SCHEMA CORPOREO</a:t>
            </a:r>
          </a:p>
          <a:p>
            <a:pPr>
              <a:lnSpc>
                <a:spcPct val="115000"/>
              </a:lnSpc>
              <a:spcAft>
                <a:spcPts val="1000"/>
              </a:spcAft>
            </a:pPr>
            <a:r>
              <a:rPr lang="it-IT" dirty="0">
                <a:solidFill>
                  <a:schemeClr val="tx1">
                    <a:lumMod val="65000"/>
                    <a:lumOff val="35000"/>
                  </a:schemeClr>
                </a:solidFill>
              </a:rPr>
              <a:t>ABILITÁ VISIVE FUNZIONALI E PERCETTIVE DI BASE</a:t>
            </a:r>
          </a:p>
          <a:p>
            <a:pPr>
              <a:lnSpc>
                <a:spcPct val="115000"/>
              </a:lnSpc>
              <a:spcAft>
                <a:spcPts val="1000"/>
              </a:spcAft>
            </a:pPr>
            <a:r>
              <a:rPr lang="it-IT" dirty="0">
                <a:solidFill>
                  <a:schemeClr val="tx1">
                    <a:lumMod val="65000"/>
                    <a:lumOff val="35000"/>
                  </a:schemeClr>
                </a:solidFill>
              </a:rPr>
              <a:t>ORGANIZZAZIONE SPAZIALE</a:t>
            </a:r>
          </a:p>
          <a:p>
            <a:pPr>
              <a:lnSpc>
                <a:spcPct val="115000"/>
              </a:lnSpc>
              <a:spcAft>
                <a:spcPts val="1000"/>
              </a:spcAft>
            </a:pPr>
            <a:r>
              <a:rPr lang="it-IT" dirty="0">
                <a:solidFill>
                  <a:schemeClr val="tx1">
                    <a:lumMod val="65000"/>
                    <a:lumOff val="35000"/>
                  </a:schemeClr>
                </a:solidFill>
              </a:rPr>
              <a:t>ORGANIZZAZIONE TEMPORALE</a:t>
            </a:r>
          </a:p>
          <a:p>
            <a:pPr>
              <a:lnSpc>
                <a:spcPct val="115000"/>
              </a:lnSpc>
              <a:spcAft>
                <a:spcPts val="1000"/>
              </a:spcAft>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BEAEBDEE-9613-4FCB-87F1-1630797C24AA}"/>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23241140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18-24 MESI?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92925" y="1973802"/>
            <a:ext cx="8915400" cy="3777622"/>
          </a:xfrm>
        </p:spPr>
        <p:txBody>
          <a:bodyPr>
            <a:noAutofit/>
          </a:bodyPr>
          <a:lstStyle/>
          <a:p>
            <a:pPr marL="0" indent="0">
              <a:lnSpc>
                <a:spcPct val="70000"/>
              </a:lnSpc>
              <a:spcAft>
                <a:spcPts val="1000"/>
              </a:spcAft>
              <a:buNone/>
            </a:pPr>
            <a:r>
              <a:rPr lang="it-IT" b="1" dirty="0">
                <a:solidFill>
                  <a:schemeClr val="tx1">
                    <a:lumMod val="65000"/>
                    <a:lumOff val="35000"/>
                  </a:schemeClr>
                </a:solidFill>
              </a:rPr>
              <a:t>MOTRICITA’ GLOBALE </a:t>
            </a:r>
          </a:p>
          <a:p>
            <a:pPr marL="0" indent="0">
              <a:lnSpc>
                <a:spcPct val="70000"/>
              </a:lnSpc>
              <a:spcAft>
                <a:spcPts val="1000"/>
              </a:spcAft>
              <a:buNone/>
            </a:pPr>
            <a:r>
              <a:rPr lang="it-IT" i="1" dirty="0">
                <a:solidFill>
                  <a:schemeClr val="tx1">
                    <a:lumMod val="65000"/>
                    <a:lumOff val="35000"/>
                  </a:schemeClr>
                </a:solidFill>
              </a:rPr>
              <a:t>Coordinazioni cinetiche </a:t>
            </a:r>
          </a:p>
          <a:p>
            <a:pPr>
              <a:lnSpc>
                <a:spcPct val="20000"/>
              </a:lnSpc>
              <a:spcAft>
                <a:spcPts val="1000"/>
              </a:spcAft>
            </a:pPr>
            <a:r>
              <a:rPr lang="it-IT" dirty="0">
                <a:solidFill>
                  <a:schemeClr val="tx1">
                    <a:lumMod val="65000"/>
                    <a:lumOff val="35000"/>
                  </a:schemeClr>
                </a:solidFill>
              </a:rPr>
              <a:t>Strisciare</a:t>
            </a:r>
          </a:p>
          <a:p>
            <a:pPr>
              <a:lnSpc>
                <a:spcPct val="20000"/>
              </a:lnSpc>
              <a:spcAft>
                <a:spcPts val="1000"/>
              </a:spcAft>
            </a:pPr>
            <a:r>
              <a:rPr lang="it-IT" dirty="0">
                <a:solidFill>
                  <a:schemeClr val="tx1">
                    <a:lumMod val="65000"/>
                    <a:lumOff val="35000"/>
                  </a:schemeClr>
                </a:solidFill>
              </a:rPr>
              <a:t>Gattonare</a:t>
            </a:r>
          </a:p>
          <a:p>
            <a:pPr>
              <a:lnSpc>
                <a:spcPct val="20000"/>
              </a:lnSpc>
              <a:spcAft>
                <a:spcPts val="1000"/>
              </a:spcAft>
            </a:pPr>
            <a:r>
              <a:rPr lang="it-IT" dirty="0">
                <a:solidFill>
                  <a:schemeClr val="tx1">
                    <a:lumMod val="65000"/>
                    <a:lumOff val="35000"/>
                  </a:schemeClr>
                </a:solidFill>
              </a:rPr>
              <a:t>Camminare avanti</a:t>
            </a:r>
          </a:p>
          <a:p>
            <a:pPr>
              <a:lnSpc>
                <a:spcPct val="20000"/>
              </a:lnSpc>
              <a:spcAft>
                <a:spcPts val="1000"/>
              </a:spcAft>
            </a:pPr>
            <a:r>
              <a:rPr lang="it-IT" dirty="0">
                <a:solidFill>
                  <a:schemeClr val="tx1">
                    <a:lumMod val="65000"/>
                    <a:lumOff val="35000"/>
                  </a:schemeClr>
                </a:solidFill>
              </a:rPr>
              <a:t>Correre</a:t>
            </a:r>
          </a:p>
          <a:p>
            <a:pPr>
              <a:lnSpc>
                <a:spcPct val="20000"/>
              </a:lnSpc>
              <a:spcAft>
                <a:spcPts val="1000"/>
              </a:spcAft>
            </a:pPr>
            <a:r>
              <a:rPr lang="it-IT" dirty="0">
                <a:solidFill>
                  <a:schemeClr val="tx1">
                    <a:lumMod val="65000"/>
                    <a:lumOff val="35000"/>
                  </a:schemeClr>
                </a:solidFill>
              </a:rPr>
              <a:t>Camminare indietro</a:t>
            </a:r>
          </a:p>
          <a:p>
            <a:pPr>
              <a:lnSpc>
                <a:spcPct val="20000"/>
              </a:lnSpc>
              <a:spcAft>
                <a:spcPts val="1000"/>
              </a:spcAft>
            </a:pPr>
            <a:r>
              <a:rPr lang="it-IT" dirty="0">
                <a:solidFill>
                  <a:schemeClr val="tx1">
                    <a:lumMod val="65000"/>
                    <a:lumOff val="35000"/>
                  </a:schemeClr>
                </a:solidFill>
              </a:rPr>
              <a:t>Salire e scendere le scale </a:t>
            </a:r>
          </a:p>
          <a:p>
            <a:pPr marL="0" indent="0">
              <a:lnSpc>
                <a:spcPct val="135000"/>
              </a:lnSpc>
              <a:spcAft>
                <a:spcPts val="1000"/>
              </a:spcAft>
              <a:buNone/>
            </a:pPr>
            <a:r>
              <a:rPr lang="it-IT" i="1" dirty="0">
                <a:solidFill>
                  <a:schemeClr val="tx1">
                    <a:lumMod val="65000"/>
                    <a:lumOff val="35000"/>
                  </a:schemeClr>
                </a:solidFill>
              </a:rPr>
              <a:t>Coordinazioni oculo-manuali globali </a:t>
            </a:r>
          </a:p>
          <a:p>
            <a:pPr>
              <a:lnSpc>
                <a:spcPct val="20000"/>
              </a:lnSpc>
              <a:spcAft>
                <a:spcPts val="1000"/>
              </a:spcAft>
            </a:pPr>
            <a:r>
              <a:rPr lang="it-IT" dirty="0">
                <a:solidFill>
                  <a:schemeClr val="tx1">
                    <a:lumMod val="65000"/>
                    <a:lumOff val="35000"/>
                  </a:schemeClr>
                </a:solidFill>
              </a:rPr>
              <a:t>Lancio palla in alto</a:t>
            </a:r>
          </a:p>
          <a:p>
            <a:pPr>
              <a:lnSpc>
                <a:spcPct val="20000"/>
              </a:lnSpc>
              <a:spcAft>
                <a:spcPts val="1000"/>
              </a:spcAft>
            </a:pPr>
            <a:r>
              <a:rPr lang="it-IT" dirty="0">
                <a:solidFill>
                  <a:schemeClr val="tx1">
                    <a:lumMod val="65000"/>
                    <a:lumOff val="35000"/>
                  </a:schemeClr>
                </a:solidFill>
              </a:rPr>
              <a:t>Lancio palla in basso</a:t>
            </a:r>
          </a:p>
          <a:p>
            <a:pPr>
              <a:lnSpc>
                <a:spcPct val="20000"/>
              </a:lnSpc>
              <a:spcAft>
                <a:spcPts val="1000"/>
              </a:spcAft>
            </a:pPr>
            <a:r>
              <a:rPr lang="it-IT" dirty="0">
                <a:solidFill>
                  <a:schemeClr val="tx1">
                    <a:lumMod val="65000"/>
                    <a:lumOff val="35000"/>
                  </a:schemeClr>
                </a:solidFill>
              </a:rPr>
              <a:t>Colpire una palla con un bastone</a:t>
            </a:r>
          </a:p>
        </p:txBody>
      </p:sp>
      <p:sp>
        <p:nvSpPr>
          <p:cNvPr id="7" name="CasellaDiTesto 6">
            <a:extLst>
              <a:ext uri="{FF2B5EF4-FFF2-40B4-BE49-F238E27FC236}">
                <a16:creationId xmlns:a16="http://schemas.microsoft.com/office/drawing/2014/main" id="{0D82BA94-E0A2-4821-950A-EA8FAE7DDC12}"/>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2866639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18-24 MESI?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lnSpc>
                <a:spcPct val="120000"/>
              </a:lnSpc>
              <a:spcAft>
                <a:spcPts val="1000"/>
              </a:spcAft>
              <a:buNone/>
            </a:pPr>
            <a:r>
              <a:rPr lang="it-IT" i="1" dirty="0">
                <a:solidFill>
                  <a:schemeClr val="tx1">
                    <a:lumMod val="65000"/>
                    <a:lumOff val="35000"/>
                  </a:schemeClr>
                </a:solidFill>
              </a:rPr>
              <a:t>Equilibrio</a:t>
            </a:r>
          </a:p>
          <a:p>
            <a:pPr>
              <a:lnSpc>
                <a:spcPct val="40000"/>
              </a:lnSpc>
              <a:spcAft>
                <a:spcPts val="1000"/>
              </a:spcAft>
            </a:pPr>
            <a:r>
              <a:rPr lang="it-IT" dirty="0">
                <a:solidFill>
                  <a:schemeClr val="tx1">
                    <a:lumMod val="65000"/>
                    <a:lumOff val="35000"/>
                  </a:schemeClr>
                </a:solidFill>
              </a:rPr>
              <a:t>Equilibrio in statica eretta</a:t>
            </a:r>
          </a:p>
          <a:p>
            <a:pPr>
              <a:lnSpc>
                <a:spcPct val="40000"/>
              </a:lnSpc>
              <a:spcAft>
                <a:spcPts val="1000"/>
              </a:spcAft>
            </a:pPr>
            <a:r>
              <a:rPr lang="it-IT" dirty="0">
                <a:solidFill>
                  <a:schemeClr val="tx1">
                    <a:lumMod val="65000"/>
                    <a:lumOff val="35000"/>
                  </a:schemeClr>
                </a:solidFill>
              </a:rPr>
              <a:t>Equilibrio in ginocchio</a:t>
            </a:r>
          </a:p>
          <a:p>
            <a:pPr>
              <a:lnSpc>
                <a:spcPct val="40000"/>
              </a:lnSpc>
              <a:spcAft>
                <a:spcPts val="1000"/>
              </a:spcAft>
            </a:pPr>
            <a:r>
              <a:rPr lang="it-IT" dirty="0">
                <a:solidFill>
                  <a:schemeClr val="tx1">
                    <a:lumMod val="65000"/>
                    <a:lumOff val="35000"/>
                  </a:schemeClr>
                </a:solidFill>
              </a:rPr>
              <a:t>Sedersi e rialzarsi</a:t>
            </a:r>
          </a:p>
          <a:p>
            <a:pPr>
              <a:lnSpc>
                <a:spcPct val="40000"/>
              </a:lnSpc>
              <a:spcAft>
                <a:spcPts val="1000"/>
              </a:spcAft>
            </a:pPr>
            <a:r>
              <a:rPr lang="it-IT" dirty="0">
                <a:solidFill>
                  <a:schemeClr val="tx1">
                    <a:lumMod val="65000"/>
                    <a:lumOff val="35000"/>
                  </a:schemeClr>
                </a:solidFill>
              </a:rPr>
              <a:t>Mettersi in piedi da in ginocchio e viceversa</a:t>
            </a:r>
          </a:p>
          <a:p>
            <a:pPr>
              <a:lnSpc>
                <a:spcPct val="40000"/>
              </a:lnSpc>
              <a:spcAft>
                <a:spcPts val="1000"/>
              </a:spcAft>
            </a:pPr>
            <a:r>
              <a:rPr lang="it-IT" dirty="0">
                <a:solidFill>
                  <a:schemeClr val="tx1">
                    <a:lumMod val="65000"/>
                    <a:lumOff val="35000"/>
                  </a:schemeClr>
                </a:solidFill>
              </a:rPr>
              <a:t>Chinarsi per raccogliere un oggetto a terra</a:t>
            </a:r>
          </a:p>
          <a:p>
            <a:pPr>
              <a:lnSpc>
                <a:spcPct val="40000"/>
              </a:lnSpc>
              <a:spcAft>
                <a:spcPts val="1000"/>
              </a:spcAft>
            </a:pPr>
            <a:r>
              <a:rPr lang="it-IT" dirty="0">
                <a:solidFill>
                  <a:schemeClr val="tx1">
                    <a:lumMod val="65000"/>
                    <a:lumOff val="35000"/>
                  </a:schemeClr>
                </a:solidFill>
              </a:rPr>
              <a:t>Accelerazione</a:t>
            </a:r>
          </a:p>
          <a:p>
            <a:pPr marL="0" indent="0">
              <a:lnSpc>
                <a:spcPct val="115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7000F4C1-9548-4282-A673-06D6FAA218D2}"/>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6419720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18-24 MESI?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fontScale="25000" lnSpcReduction="20000"/>
          </a:bodyPr>
          <a:lstStyle/>
          <a:p>
            <a:pPr marL="0" indent="0">
              <a:lnSpc>
                <a:spcPct val="60000"/>
              </a:lnSpc>
              <a:spcAft>
                <a:spcPts val="1000"/>
              </a:spcAft>
              <a:buNone/>
            </a:pPr>
            <a:r>
              <a:rPr lang="it-IT" sz="7200" b="1" dirty="0">
                <a:solidFill>
                  <a:schemeClr val="tx1">
                    <a:lumMod val="65000"/>
                    <a:lumOff val="35000"/>
                  </a:schemeClr>
                </a:solidFill>
              </a:rPr>
              <a:t>MOTRICITA’ SETTORIALE</a:t>
            </a:r>
          </a:p>
          <a:p>
            <a:pPr marL="0" indent="0">
              <a:lnSpc>
                <a:spcPct val="60000"/>
              </a:lnSpc>
              <a:spcAft>
                <a:spcPts val="1000"/>
              </a:spcAft>
              <a:buNone/>
            </a:pPr>
            <a:r>
              <a:rPr lang="it-IT" sz="7200" i="1" dirty="0">
                <a:solidFill>
                  <a:schemeClr val="tx1">
                    <a:lumMod val="65000"/>
                    <a:lumOff val="35000"/>
                  </a:schemeClr>
                </a:solidFill>
              </a:rPr>
              <a:t>Controllo segmentario </a:t>
            </a:r>
            <a:endParaRPr lang="it-IT" sz="7200" dirty="0">
              <a:solidFill>
                <a:schemeClr val="tx1">
                  <a:lumMod val="65000"/>
                  <a:lumOff val="35000"/>
                </a:schemeClr>
              </a:solidFill>
            </a:endParaRPr>
          </a:p>
          <a:p>
            <a:pPr>
              <a:lnSpc>
                <a:spcPct val="60000"/>
              </a:lnSpc>
              <a:spcAft>
                <a:spcPts val="1000"/>
              </a:spcAft>
            </a:pPr>
            <a:r>
              <a:rPr lang="it-IT" sz="7200" dirty="0">
                <a:solidFill>
                  <a:schemeClr val="tx1">
                    <a:lumMod val="65000"/>
                    <a:lumOff val="35000"/>
                  </a:schemeClr>
                </a:solidFill>
              </a:rPr>
              <a:t>Tipo di presa</a:t>
            </a:r>
          </a:p>
          <a:p>
            <a:pPr>
              <a:lnSpc>
                <a:spcPct val="60000"/>
              </a:lnSpc>
              <a:spcAft>
                <a:spcPts val="1000"/>
              </a:spcAft>
            </a:pPr>
            <a:r>
              <a:rPr lang="it-IT" sz="7200" dirty="0">
                <a:solidFill>
                  <a:schemeClr val="tx1">
                    <a:lumMod val="65000"/>
                    <a:lumOff val="35000"/>
                  </a:schemeClr>
                </a:solidFill>
              </a:rPr>
              <a:t>Movimenti settoriali delle dita</a:t>
            </a:r>
          </a:p>
          <a:p>
            <a:pPr>
              <a:lnSpc>
                <a:spcPct val="60000"/>
              </a:lnSpc>
              <a:spcAft>
                <a:spcPts val="1000"/>
              </a:spcAft>
            </a:pPr>
            <a:r>
              <a:rPr lang="it-IT" sz="7200" dirty="0">
                <a:solidFill>
                  <a:schemeClr val="tx1">
                    <a:lumMod val="65000"/>
                    <a:lumOff val="35000"/>
                  </a:schemeClr>
                </a:solidFill>
              </a:rPr>
              <a:t>Prassie ideomotorie semplici</a:t>
            </a:r>
          </a:p>
          <a:p>
            <a:pPr>
              <a:lnSpc>
                <a:spcPct val="60000"/>
              </a:lnSpc>
              <a:spcAft>
                <a:spcPts val="1000"/>
              </a:spcAft>
            </a:pPr>
            <a:r>
              <a:rPr lang="it-IT" sz="7200" dirty="0">
                <a:solidFill>
                  <a:schemeClr val="tx1">
                    <a:lumMod val="65000"/>
                    <a:lumOff val="35000"/>
                  </a:schemeClr>
                </a:solidFill>
              </a:rPr>
              <a:t>Impilare</a:t>
            </a:r>
          </a:p>
          <a:p>
            <a:pPr>
              <a:lnSpc>
                <a:spcPct val="60000"/>
              </a:lnSpc>
              <a:spcAft>
                <a:spcPts val="1000"/>
              </a:spcAft>
            </a:pPr>
            <a:r>
              <a:rPr lang="it-IT" sz="7200" dirty="0">
                <a:solidFill>
                  <a:schemeClr val="tx1">
                    <a:lumMod val="65000"/>
                    <a:lumOff val="35000"/>
                  </a:schemeClr>
                </a:solidFill>
              </a:rPr>
              <a:t>Aprire e chiudere</a:t>
            </a:r>
          </a:p>
          <a:p>
            <a:pPr>
              <a:lnSpc>
                <a:spcPct val="60000"/>
              </a:lnSpc>
              <a:spcAft>
                <a:spcPts val="1000"/>
              </a:spcAft>
            </a:pPr>
            <a:r>
              <a:rPr lang="it-IT" sz="7200" dirty="0">
                <a:solidFill>
                  <a:schemeClr val="tx1">
                    <a:lumMod val="65000"/>
                    <a:lumOff val="35000"/>
                  </a:schemeClr>
                </a:solidFill>
              </a:rPr>
              <a:t>Avvitare e svitare</a:t>
            </a:r>
          </a:p>
          <a:p>
            <a:pPr>
              <a:lnSpc>
                <a:spcPct val="60000"/>
              </a:lnSpc>
              <a:spcAft>
                <a:spcPts val="1000"/>
              </a:spcAft>
            </a:pPr>
            <a:r>
              <a:rPr lang="it-IT" sz="7200" dirty="0">
                <a:solidFill>
                  <a:schemeClr val="tx1">
                    <a:lumMod val="65000"/>
                    <a:lumOff val="35000"/>
                  </a:schemeClr>
                </a:solidFill>
              </a:rPr>
              <a:t>Travasare</a:t>
            </a:r>
          </a:p>
          <a:p>
            <a:pPr>
              <a:lnSpc>
                <a:spcPct val="60000"/>
              </a:lnSpc>
              <a:spcAft>
                <a:spcPts val="1000"/>
              </a:spcAft>
            </a:pPr>
            <a:r>
              <a:rPr lang="it-IT" sz="7200" dirty="0">
                <a:solidFill>
                  <a:schemeClr val="tx1">
                    <a:lumMod val="65000"/>
                    <a:lumOff val="35000"/>
                  </a:schemeClr>
                </a:solidFill>
              </a:rPr>
              <a:t>Manipolare  materiale plasmabile (tipo pongo)</a:t>
            </a:r>
          </a:p>
          <a:p>
            <a:pPr>
              <a:lnSpc>
                <a:spcPct val="60000"/>
              </a:lnSpc>
              <a:spcAft>
                <a:spcPts val="1000"/>
              </a:spcAft>
            </a:pPr>
            <a:r>
              <a:rPr lang="it-IT" sz="7200" dirty="0">
                <a:solidFill>
                  <a:schemeClr val="tx1">
                    <a:lumMod val="65000"/>
                    <a:lumOff val="35000"/>
                  </a:schemeClr>
                </a:solidFill>
              </a:rPr>
              <a:t>Appallottolare</a:t>
            </a:r>
          </a:p>
          <a:p>
            <a:pPr marL="0" indent="0">
              <a:lnSpc>
                <a:spcPct val="115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B15B7A10-177B-4308-81EA-68E209750FA1}"/>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8039378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18-24 MESI?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lnSpc>
                <a:spcPct val="40000"/>
              </a:lnSpc>
              <a:spcAft>
                <a:spcPts val="1000"/>
              </a:spcAft>
              <a:buNone/>
            </a:pPr>
            <a:r>
              <a:rPr lang="it-IT" i="1" dirty="0">
                <a:solidFill>
                  <a:schemeClr val="tx1">
                    <a:lumMod val="65000"/>
                    <a:lumOff val="35000"/>
                  </a:schemeClr>
                </a:solidFill>
              </a:rPr>
              <a:t>Prassie ideomotorie complesse </a:t>
            </a:r>
          </a:p>
          <a:p>
            <a:pPr>
              <a:lnSpc>
                <a:spcPct val="40000"/>
              </a:lnSpc>
              <a:spcAft>
                <a:spcPts val="1000"/>
              </a:spcAft>
            </a:pPr>
            <a:r>
              <a:rPr lang="it-IT" dirty="0">
                <a:solidFill>
                  <a:schemeClr val="tx1">
                    <a:lumMod val="65000"/>
                    <a:lumOff val="35000"/>
                  </a:schemeClr>
                </a:solidFill>
              </a:rPr>
              <a:t>Infilare oggetti</a:t>
            </a:r>
          </a:p>
          <a:p>
            <a:pPr>
              <a:lnSpc>
                <a:spcPct val="40000"/>
              </a:lnSpc>
              <a:spcAft>
                <a:spcPts val="1000"/>
              </a:spcAft>
            </a:pPr>
            <a:r>
              <a:rPr lang="it-IT" dirty="0">
                <a:solidFill>
                  <a:schemeClr val="tx1">
                    <a:lumMod val="65000"/>
                    <a:lumOff val="35000"/>
                  </a:schemeClr>
                </a:solidFill>
              </a:rPr>
              <a:t>Estrarre 1</a:t>
            </a:r>
          </a:p>
          <a:p>
            <a:pPr>
              <a:lnSpc>
                <a:spcPct val="40000"/>
              </a:lnSpc>
              <a:spcAft>
                <a:spcPts val="1000"/>
              </a:spcAft>
            </a:pPr>
            <a:r>
              <a:rPr lang="it-IT" dirty="0">
                <a:solidFill>
                  <a:schemeClr val="tx1">
                    <a:lumMod val="65000"/>
                    <a:lumOff val="35000"/>
                  </a:schemeClr>
                </a:solidFill>
              </a:rPr>
              <a:t>Estrarre 2 </a:t>
            </a:r>
          </a:p>
          <a:p>
            <a:pPr>
              <a:lnSpc>
                <a:spcPct val="40000"/>
              </a:lnSpc>
              <a:spcAft>
                <a:spcPts val="1000"/>
              </a:spcAft>
            </a:pPr>
            <a:r>
              <a:rPr lang="it-IT" dirty="0">
                <a:solidFill>
                  <a:schemeClr val="tx1">
                    <a:lumMod val="65000"/>
                    <a:lumOff val="35000"/>
                  </a:schemeClr>
                </a:solidFill>
              </a:rPr>
              <a:t>Incastrare</a:t>
            </a:r>
          </a:p>
          <a:p>
            <a:pPr>
              <a:lnSpc>
                <a:spcPct val="40000"/>
              </a:lnSpc>
              <a:spcAft>
                <a:spcPts val="1000"/>
              </a:spcAft>
            </a:pPr>
            <a:r>
              <a:rPr lang="it-IT" dirty="0">
                <a:solidFill>
                  <a:schemeClr val="tx1">
                    <a:lumMod val="65000"/>
                    <a:lumOff val="35000"/>
                  </a:schemeClr>
                </a:solidFill>
              </a:rPr>
              <a:t>Scartare caramella</a:t>
            </a:r>
          </a:p>
          <a:p>
            <a:pPr>
              <a:lnSpc>
                <a:spcPct val="40000"/>
              </a:lnSpc>
              <a:spcAft>
                <a:spcPts val="1000"/>
              </a:spcAft>
            </a:pPr>
            <a:r>
              <a:rPr lang="it-IT" dirty="0">
                <a:solidFill>
                  <a:schemeClr val="tx1">
                    <a:lumMod val="65000"/>
                    <a:lumOff val="35000"/>
                  </a:schemeClr>
                </a:solidFill>
              </a:rPr>
              <a:t>Prova del tubo</a:t>
            </a:r>
          </a:p>
          <a:p>
            <a:pPr>
              <a:lnSpc>
                <a:spcPct val="40000"/>
              </a:lnSpc>
              <a:spcAft>
                <a:spcPts val="1000"/>
              </a:spcAft>
            </a:pPr>
            <a:r>
              <a:rPr lang="it-IT" dirty="0">
                <a:solidFill>
                  <a:schemeClr val="tx1">
                    <a:lumMod val="65000"/>
                    <a:lumOff val="35000"/>
                  </a:schemeClr>
                </a:solidFill>
              </a:rPr>
              <a:t>Strappare</a:t>
            </a:r>
          </a:p>
          <a:p>
            <a:pPr marL="0" indent="0">
              <a:lnSpc>
                <a:spcPct val="115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72AE6B03-0176-45A2-B636-E6C01BC2DD82}"/>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32772679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18-24 MESI?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lnSpc>
                <a:spcPct val="40000"/>
              </a:lnSpc>
              <a:spcAft>
                <a:spcPts val="1000"/>
              </a:spcAft>
              <a:buFont typeface="Wingdings 3" charset="2"/>
              <a:buNone/>
            </a:pPr>
            <a:r>
              <a:rPr lang="it-IT" i="1" dirty="0">
                <a:solidFill>
                  <a:schemeClr val="tx1">
                    <a:lumMod val="65000"/>
                    <a:lumOff val="35000"/>
                  </a:schemeClr>
                </a:solidFill>
              </a:rPr>
              <a:t>Prassie </a:t>
            </a:r>
            <a:r>
              <a:rPr lang="it-IT" i="1" dirty="0" err="1">
                <a:solidFill>
                  <a:schemeClr val="tx1">
                    <a:lumMod val="65000"/>
                    <a:lumOff val="35000"/>
                  </a:schemeClr>
                </a:solidFill>
              </a:rPr>
              <a:t>visuo</a:t>
            </a:r>
            <a:r>
              <a:rPr lang="it-IT" i="1" dirty="0">
                <a:solidFill>
                  <a:schemeClr val="tx1">
                    <a:lumMod val="65000"/>
                    <a:lumOff val="35000"/>
                  </a:schemeClr>
                </a:solidFill>
              </a:rPr>
              <a:t>-costruttive</a:t>
            </a:r>
          </a:p>
          <a:p>
            <a:pPr>
              <a:lnSpc>
                <a:spcPct val="40000"/>
              </a:lnSpc>
              <a:spcAft>
                <a:spcPts val="1000"/>
              </a:spcAft>
            </a:pPr>
            <a:r>
              <a:rPr lang="it-IT" i="1" dirty="0">
                <a:solidFill>
                  <a:schemeClr val="tx1">
                    <a:lumMod val="65000"/>
                    <a:lumOff val="35000"/>
                  </a:schemeClr>
                </a:solidFill>
              </a:rPr>
              <a:t>Copia modelli con significato</a:t>
            </a:r>
          </a:p>
          <a:p>
            <a:pPr marL="0" indent="0">
              <a:lnSpc>
                <a:spcPct val="40000"/>
              </a:lnSpc>
              <a:spcAft>
                <a:spcPts val="1000"/>
              </a:spcAft>
              <a:buFont typeface="Wingdings 3" charset="2"/>
              <a:buNone/>
            </a:pPr>
            <a:r>
              <a:rPr lang="it-IT" i="1" dirty="0">
                <a:solidFill>
                  <a:schemeClr val="tx1">
                    <a:lumMod val="65000"/>
                    <a:lumOff val="35000"/>
                  </a:schemeClr>
                </a:solidFill>
              </a:rPr>
              <a:t>Prassie ideative - gesti intransitivi </a:t>
            </a:r>
          </a:p>
          <a:p>
            <a:pPr>
              <a:lnSpc>
                <a:spcPct val="40000"/>
              </a:lnSpc>
              <a:spcAft>
                <a:spcPts val="1000"/>
              </a:spcAft>
            </a:pPr>
            <a:r>
              <a:rPr lang="it-IT" i="1" dirty="0">
                <a:solidFill>
                  <a:schemeClr val="tx1">
                    <a:lumMod val="65000"/>
                    <a:lumOff val="35000"/>
                  </a:schemeClr>
                </a:solidFill>
              </a:rPr>
              <a:t>Telefonare</a:t>
            </a:r>
          </a:p>
          <a:p>
            <a:pPr>
              <a:lnSpc>
                <a:spcPct val="40000"/>
              </a:lnSpc>
              <a:spcAft>
                <a:spcPts val="1000"/>
              </a:spcAft>
            </a:pPr>
            <a:r>
              <a:rPr lang="it-IT" i="1" dirty="0">
                <a:solidFill>
                  <a:schemeClr val="tx1">
                    <a:lumMod val="65000"/>
                    <a:lumOff val="35000"/>
                  </a:schemeClr>
                </a:solidFill>
              </a:rPr>
              <a:t>Bere</a:t>
            </a:r>
          </a:p>
          <a:p>
            <a:pPr>
              <a:lnSpc>
                <a:spcPct val="40000"/>
              </a:lnSpc>
              <a:spcAft>
                <a:spcPts val="1000"/>
              </a:spcAft>
            </a:pPr>
            <a:r>
              <a:rPr lang="it-IT" i="1" dirty="0">
                <a:solidFill>
                  <a:schemeClr val="tx1">
                    <a:lumMod val="65000"/>
                    <a:lumOff val="35000"/>
                  </a:schemeClr>
                </a:solidFill>
              </a:rPr>
              <a:t>Dormire</a:t>
            </a:r>
          </a:p>
          <a:p>
            <a:pPr>
              <a:lnSpc>
                <a:spcPct val="40000"/>
              </a:lnSpc>
              <a:spcAft>
                <a:spcPts val="1000"/>
              </a:spcAft>
            </a:pPr>
            <a:r>
              <a:rPr lang="it-IT" i="1" dirty="0">
                <a:solidFill>
                  <a:schemeClr val="tx1">
                    <a:lumMod val="65000"/>
                    <a:lumOff val="35000"/>
                  </a:schemeClr>
                </a:solidFill>
              </a:rPr>
              <a:t>Mandare bacio</a:t>
            </a:r>
          </a:p>
          <a:p>
            <a:pPr>
              <a:lnSpc>
                <a:spcPct val="40000"/>
              </a:lnSpc>
              <a:spcAft>
                <a:spcPts val="1000"/>
              </a:spcAft>
            </a:pPr>
            <a:r>
              <a:rPr lang="it-IT" i="1" dirty="0">
                <a:solidFill>
                  <a:schemeClr val="tx1">
                    <a:lumMod val="65000"/>
                    <a:lumOff val="35000"/>
                  </a:schemeClr>
                </a:solidFill>
              </a:rPr>
              <a:t>Fare ciao con la mano</a:t>
            </a:r>
          </a:p>
          <a:p>
            <a:pPr marL="0" indent="0">
              <a:lnSpc>
                <a:spcPct val="115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EC43D894-3C5C-4D2D-B93F-F7F62374E466}"/>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30421536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18-24 MESI?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lnSpc>
                <a:spcPct val="60000"/>
              </a:lnSpc>
              <a:spcAft>
                <a:spcPts val="1000"/>
              </a:spcAft>
              <a:buFont typeface="Wingdings 3" charset="2"/>
              <a:buNone/>
            </a:pPr>
            <a:r>
              <a:rPr lang="it-IT" b="1" dirty="0">
                <a:solidFill>
                  <a:schemeClr val="tx1">
                    <a:lumMod val="65000"/>
                    <a:lumOff val="35000"/>
                  </a:schemeClr>
                </a:solidFill>
              </a:rPr>
              <a:t>GRAFOMOTRICITA’</a:t>
            </a:r>
          </a:p>
          <a:p>
            <a:pPr>
              <a:lnSpc>
                <a:spcPct val="60000"/>
              </a:lnSpc>
              <a:spcAft>
                <a:spcPts val="1000"/>
              </a:spcAft>
            </a:pPr>
            <a:r>
              <a:rPr lang="it-IT" i="1" dirty="0">
                <a:solidFill>
                  <a:schemeClr val="tx1">
                    <a:lumMod val="65000"/>
                    <a:lumOff val="35000"/>
                  </a:schemeClr>
                </a:solidFill>
              </a:rPr>
              <a:t>Impugnare strumento grafico</a:t>
            </a:r>
          </a:p>
          <a:p>
            <a:pPr>
              <a:lnSpc>
                <a:spcPct val="60000"/>
              </a:lnSpc>
              <a:spcAft>
                <a:spcPts val="1000"/>
              </a:spcAft>
            </a:pPr>
            <a:r>
              <a:rPr lang="it-IT" i="1" dirty="0">
                <a:solidFill>
                  <a:schemeClr val="tx1">
                    <a:lumMod val="65000"/>
                    <a:lumOff val="35000"/>
                  </a:schemeClr>
                </a:solidFill>
              </a:rPr>
              <a:t>Produzione grafica spontanea</a:t>
            </a:r>
          </a:p>
          <a:p>
            <a:pPr marL="0" indent="0">
              <a:lnSpc>
                <a:spcPct val="60000"/>
              </a:lnSpc>
              <a:spcAft>
                <a:spcPts val="1000"/>
              </a:spcAft>
              <a:buFont typeface="Wingdings 3" charset="2"/>
              <a:buNone/>
            </a:pPr>
            <a:endParaRPr lang="it-IT" i="1" dirty="0">
              <a:solidFill>
                <a:schemeClr val="tx1">
                  <a:lumMod val="65000"/>
                  <a:lumOff val="35000"/>
                </a:schemeClr>
              </a:solidFill>
            </a:endParaRPr>
          </a:p>
          <a:p>
            <a:pPr marL="0" indent="0">
              <a:lnSpc>
                <a:spcPct val="60000"/>
              </a:lnSpc>
              <a:spcAft>
                <a:spcPts val="1000"/>
              </a:spcAft>
              <a:buFont typeface="Wingdings 3" charset="2"/>
              <a:buNone/>
            </a:pPr>
            <a:r>
              <a:rPr lang="it-IT" b="1" dirty="0">
                <a:solidFill>
                  <a:schemeClr val="tx1">
                    <a:lumMod val="65000"/>
                    <a:lumOff val="35000"/>
                  </a:schemeClr>
                </a:solidFill>
              </a:rPr>
              <a:t>REGOLAZIONE DEL TONO MUSCOLARE</a:t>
            </a:r>
          </a:p>
          <a:p>
            <a:pPr>
              <a:lnSpc>
                <a:spcPct val="60000"/>
              </a:lnSpc>
              <a:spcAft>
                <a:spcPts val="1000"/>
              </a:spcAft>
            </a:pPr>
            <a:r>
              <a:rPr lang="it-IT" i="1" dirty="0">
                <a:solidFill>
                  <a:schemeClr val="tx1">
                    <a:lumMod val="65000"/>
                    <a:lumOff val="35000"/>
                  </a:schemeClr>
                </a:solidFill>
              </a:rPr>
              <a:t>Osservabile trasversalmente nelle prove di motricità globale e settoriale </a:t>
            </a:r>
          </a:p>
          <a:p>
            <a:pPr marL="0" indent="0">
              <a:lnSpc>
                <a:spcPct val="60000"/>
              </a:lnSpc>
              <a:spcAft>
                <a:spcPts val="1000"/>
              </a:spcAft>
              <a:buFont typeface="Wingdings 3" charset="2"/>
              <a:buNone/>
            </a:pPr>
            <a:endParaRPr lang="it-IT" i="1" dirty="0">
              <a:solidFill>
                <a:schemeClr val="tx1">
                  <a:lumMod val="65000"/>
                  <a:lumOff val="35000"/>
                </a:schemeClr>
              </a:solidFill>
            </a:endParaRPr>
          </a:p>
          <a:p>
            <a:pPr marL="0" indent="0">
              <a:lnSpc>
                <a:spcPct val="60000"/>
              </a:lnSpc>
              <a:spcAft>
                <a:spcPts val="1000"/>
              </a:spcAft>
              <a:buFont typeface="Wingdings 3" charset="2"/>
              <a:buNone/>
            </a:pPr>
            <a:r>
              <a:rPr lang="it-IT" b="1" dirty="0">
                <a:solidFill>
                  <a:schemeClr val="tx1">
                    <a:lumMod val="65000"/>
                    <a:lumOff val="35000"/>
                  </a:schemeClr>
                </a:solidFill>
              </a:rPr>
              <a:t>SCHEMA CORPOREO</a:t>
            </a:r>
          </a:p>
          <a:p>
            <a:pPr>
              <a:lnSpc>
                <a:spcPct val="60000"/>
              </a:lnSpc>
              <a:spcAft>
                <a:spcPts val="1000"/>
              </a:spcAft>
            </a:pPr>
            <a:r>
              <a:rPr lang="it-IT" i="1" dirty="0">
                <a:solidFill>
                  <a:schemeClr val="tx1">
                    <a:lumMod val="65000"/>
                    <a:lumOff val="35000"/>
                  </a:schemeClr>
                </a:solidFill>
              </a:rPr>
              <a:t>Localizzazione parti del corpo</a:t>
            </a:r>
          </a:p>
          <a:p>
            <a:pPr marL="0" indent="0">
              <a:lnSpc>
                <a:spcPct val="60000"/>
              </a:lnSpc>
              <a:spcAft>
                <a:spcPts val="1000"/>
              </a:spcAft>
              <a:buNone/>
            </a:pPr>
            <a:endParaRPr lang="it-IT" sz="7200" dirty="0">
              <a:solidFill>
                <a:schemeClr val="tx1">
                  <a:lumMod val="65000"/>
                  <a:lumOff val="35000"/>
                </a:schemeClr>
              </a:solidFill>
            </a:endParaRPr>
          </a:p>
          <a:p>
            <a:pPr marL="0" indent="0">
              <a:lnSpc>
                <a:spcPct val="115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7289A95F-7DBE-4935-BDD0-496BA3EFA070}"/>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10805806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18-24 MESI?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lnSpc>
                <a:spcPct val="60000"/>
              </a:lnSpc>
              <a:spcAft>
                <a:spcPts val="1000"/>
              </a:spcAft>
              <a:buNone/>
            </a:pPr>
            <a:r>
              <a:rPr lang="it-IT" b="1" dirty="0">
                <a:solidFill>
                  <a:schemeClr val="tx1">
                    <a:lumMod val="65000"/>
                    <a:lumOff val="35000"/>
                  </a:schemeClr>
                </a:solidFill>
              </a:rPr>
              <a:t>ABILITÀ VISIVE FUNZIONALI E PERCETTIVE DI BASE</a:t>
            </a:r>
          </a:p>
          <a:p>
            <a:pPr>
              <a:lnSpc>
                <a:spcPct val="60000"/>
              </a:lnSpc>
              <a:spcAft>
                <a:spcPts val="1000"/>
              </a:spcAft>
            </a:pPr>
            <a:r>
              <a:rPr lang="it-IT" dirty="0">
                <a:solidFill>
                  <a:schemeClr val="tx1">
                    <a:lumMod val="65000"/>
                    <a:lumOff val="35000"/>
                  </a:schemeClr>
                </a:solidFill>
              </a:rPr>
              <a:t>Integrazione oculo-motoria e attenzione visiva</a:t>
            </a:r>
          </a:p>
          <a:p>
            <a:pPr>
              <a:lnSpc>
                <a:spcPct val="60000"/>
              </a:lnSpc>
              <a:spcAft>
                <a:spcPts val="1000"/>
              </a:spcAft>
            </a:pPr>
            <a:r>
              <a:rPr lang="it-IT" dirty="0">
                <a:solidFill>
                  <a:schemeClr val="tx1">
                    <a:lumMod val="65000"/>
                    <a:lumOff val="35000"/>
                  </a:schemeClr>
                </a:solidFill>
              </a:rPr>
              <a:t>Fissazione</a:t>
            </a:r>
          </a:p>
          <a:p>
            <a:pPr>
              <a:lnSpc>
                <a:spcPct val="60000"/>
              </a:lnSpc>
              <a:spcAft>
                <a:spcPts val="1000"/>
              </a:spcAft>
            </a:pPr>
            <a:r>
              <a:rPr lang="it-IT" dirty="0">
                <a:solidFill>
                  <a:schemeClr val="tx1">
                    <a:lumMod val="65000"/>
                    <a:lumOff val="35000"/>
                  </a:schemeClr>
                </a:solidFill>
              </a:rPr>
              <a:t>Inseguimento</a:t>
            </a:r>
          </a:p>
          <a:p>
            <a:pPr marL="0" indent="0">
              <a:lnSpc>
                <a:spcPct val="60000"/>
              </a:lnSpc>
              <a:spcAft>
                <a:spcPts val="1000"/>
              </a:spcAft>
              <a:buNone/>
            </a:pPr>
            <a:endParaRPr lang="it-IT" dirty="0">
              <a:solidFill>
                <a:schemeClr val="tx1">
                  <a:lumMod val="65000"/>
                  <a:lumOff val="35000"/>
                </a:schemeClr>
              </a:solidFill>
            </a:endParaRPr>
          </a:p>
          <a:p>
            <a:pPr marL="0" indent="0">
              <a:lnSpc>
                <a:spcPct val="60000"/>
              </a:lnSpc>
              <a:spcAft>
                <a:spcPts val="1000"/>
              </a:spcAft>
              <a:buNone/>
            </a:pPr>
            <a:r>
              <a:rPr lang="it-IT" b="1" dirty="0">
                <a:solidFill>
                  <a:schemeClr val="tx1">
                    <a:lumMod val="65000"/>
                    <a:lumOff val="35000"/>
                  </a:schemeClr>
                </a:solidFill>
              </a:rPr>
              <a:t>ORGANIZZAZIONE SPAZIALE</a:t>
            </a:r>
          </a:p>
          <a:p>
            <a:pPr>
              <a:lnSpc>
                <a:spcPct val="60000"/>
              </a:lnSpc>
              <a:spcAft>
                <a:spcPts val="1000"/>
              </a:spcAft>
            </a:pPr>
            <a:r>
              <a:rPr lang="it-IT" dirty="0">
                <a:solidFill>
                  <a:schemeClr val="tx1">
                    <a:lumMod val="65000"/>
                    <a:lumOff val="35000"/>
                  </a:schemeClr>
                </a:solidFill>
              </a:rPr>
              <a:t>Nozioni topologiche semplici </a:t>
            </a:r>
          </a:p>
          <a:p>
            <a:pPr marL="0" indent="0">
              <a:lnSpc>
                <a:spcPct val="115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D026EE9E-51F5-4E0C-8ACA-6F20B266C3D9}"/>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2569445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92925" y="1905000"/>
            <a:ext cx="8915400" cy="3777622"/>
          </a:xfrm>
        </p:spPr>
        <p:txBody>
          <a:bodyPr>
            <a:normAutofit fontScale="25000" lnSpcReduction="20000"/>
          </a:bodyPr>
          <a:lstStyle/>
          <a:p>
            <a:pPr marL="0" indent="0">
              <a:spcAft>
                <a:spcPts val="1000"/>
              </a:spcAft>
              <a:buNone/>
            </a:pPr>
            <a:r>
              <a:rPr lang="it-IT" sz="7200" b="1" dirty="0">
                <a:solidFill>
                  <a:schemeClr val="tx1">
                    <a:lumMod val="65000"/>
                    <a:lumOff val="35000"/>
                  </a:schemeClr>
                </a:solidFill>
              </a:rPr>
              <a:t>MOTRICITÁ GLOBALE</a:t>
            </a:r>
          </a:p>
          <a:p>
            <a:pPr marL="0" indent="0">
              <a:spcAft>
                <a:spcPts val="1000"/>
              </a:spcAft>
              <a:buNone/>
            </a:pPr>
            <a:r>
              <a:rPr lang="it-IT" sz="7200" i="1" dirty="0">
                <a:solidFill>
                  <a:schemeClr val="tx1">
                    <a:lumMod val="65000"/>
                    <a:lumOff val="35000"/>
                  </a:schemeClr>
                </a:solidFill>
              </a:rPr>
              <a:t>Coordinazioni cinetiche</a:t>
            </a:r>
          </a:p>
          <a:p>
            <a:pPr>
              <a:lnSpc>
                <a:spcPct val="40000"/>
              </a:lnSpc>
              <a:spcAft>
                <a:spcPts val="1000"/>
              </a:spcAft>
            </a:pPr>
            <a:r>
              <a:rPr lang="it-IT" sz="7200" dirty="0">
                <a:solidFill>
                  <a:schemeClr val="tx1">
                    <a:lumMod val="65000"/>
                    <a:lumOff val="35000"/>
                  </a:schemeClr>
                </a:solidFill>
              </a:rPr>
              <a:t>Gattonare</a:t>
            </a:r>
          </a:p>
          <a:p>
            <a:pPr>
              <a:lnSpc>
                <a:spcPct val="40000"/>
              </a:lnSpc>
              <a:spcAft>
                <a:spcPts val="1000"/>
              </a:spcAft>
            </a:pPr>
            <a:r>
              <a:rPr lang="it-IT" sz="7200" dirty="0">
                <a:solidFill>
                  <a:schemeClr val="tx1">
                    <a:lumMod val="65000"/>
                    <a:lumOff val="35000"/>
                  </a:schemeClr>
                </a:solidFill>
              </a:rPr>
              <a:t>Camminare avanti</a:t>
            </a:r>
          </a:p>
          <a:p>
            <a:pPr>
              <a:lnSpc>
                <a:spcPct val="40000"/>
              </a:lnSpc>
              <a:spcAft>
                <a:spcPts val="1000"/>
              </a:spcAft>
            </a:pPr>
            <a:r>
              <a:rPr lang="it-IT" sz="7200" dirty="0">
                <a:solidFill>
                  <a:schemeClr val="tx1">
                    <a:lumMod val="65000"/>
                    <a:lumOff val="35000"/>
                  </a:schemeClr>
                </a:solidFill>
              </a:rPr>
              <a:t>Camminare indietro</a:t>
            </a:r>
          </a:p>
          <a:p>
            <a:pPr>
              <a:lnSpc>
                <a:spcPct val="40000"/>
              </a:lnSpc>
              <a:spcAft>
                <a:spcPts val="1000"/>
              </a:spcAft>
            </a:pPr>
            <a:r>
              <a:rPr lang="it-IT" sz="7200" dirty="0">
                <a:solidFill>
                  <a:schemeClr val="tx1">
                    <a:lumMod val="65000"/>
                    <a:lumOff val="35000"/>
                  </a:schemeClr>
                </a:solidFill>
              </a:rPr>
              <a:t>Salire e scendere le scale </a:t>
            </a:r>
          </a:p>
          <a:p>
            <a:pPr>
              <a:lnSpc>
                <a:spcPct val="40000"/>
              </a:lnSpc>
              <a:spcAft>
                <a:spcPts val="1000"/>
              </a:spcAft>
            </a:pPr>
            <a:r>
              <a:rPr lang="it-IT" sz="7200" dirty="0">
                <a:solidFill>
                  <a:schemeClr val="tx1">
                    <a:lumMod val="65000"/>
                    <a:lumOff val="35000"/>
                  </a:schemeClr>
                </a:solidFill>
              </a:rPr>
              <a:t>Correre</a:t>
            </a:r>
          </a:p>
          <a:p>
            <a:pPr>
              <a:lnSpc>
                <a:spcPct val="40000"/>
              </a:lnSpc>
              <a:spcAft>
                <a:spcPts val="1000"/>
              </a:spcAft>
            </a:pPr>
            <a:r>
              <a:rPr lang="it-IT" sz="7200" dirty="0">
                <a:solidFill>
                  <a:schemeClr val="tx1">
                    <a:lumMod val="65000"/>
                    <a:lumOff val="35000"/>
                  </a:schemeClr>
                </a:solidFill>
              </a:rPr>
              <a:t>Salto a piedi pari</a:t>
            </a:r>
          </a:p>
          <a:p>
            <a:pPr>
              <a:lnSpc>
                <a:spcPct val="40000"/>
              </a:lnSpc>
              <a:spcAft>
                <a:spcPts val="1000"/>
              </a:spcAft>
            </a:pPr>
            <a:r>
              <a:rPr lang="it-IT" sz="7200" dirty="0">
                <a:solidFill>
                  <a:schemeClr val="tx1">
                    <a:lumMod val="65000"/>
                    <a:lumOff val="35000"/>
                  </a:schemeClr>
                </a:solidFill>
              </a:rPr>
              <a:t>Galoppo anteriore - laterale</a:t>
            </a:r>
          </a:p>
          <a:p>
            <a:pPr>
              <a:lnSpc>
                <a:spcPct val="40000"/>
              </a:lnSpc>
              <a:spcAft>
                <a:spcPts val="1000"/>
              </a:spcAft>
            </a:pPr>
            <a:r>
              <a:rPr lang="it-IT" sz="7200" dirty="0">
                <a:solidFill>
                  <a:schemeClr val="tx1">
                    <a:lumMod val="65000"/>
                    <a:lumOff val="35000"/>
                  </a:schemeClr>
                </a:solidFill>
              </a:rPr>
              <a:t>Salto giù da un panchetto/mattoncino</a:t>
            </a:r>
          </a:p>
          <a:p>
            <a:pPr>
              <a:lnSpc>
                <a:spcPct val="40000"/>
              </a:lnSpc>
              <a:spcAft>
                <a:spcPts val="1000"/>
              </a:spcAft>
            </a:pPr>
            <a:r>
              <a:rPr lang="it-IT" sz="7200" dirty="0">
                <a:solidFill>
                  <a:schemeClr val="tx1">
                    <a:lumMod val="65000"/>
                    <a:lumOff val="35000"/>
                  </a:schemeClr>
                </a:solidFill>
              </a:rPr>
              <a:t>Salto dentro un cerchio</a:t>
            </a:r>
          </a:p>
          <a:p>
            <a:pPr>
              <a:lnSpc>
                <a:spcPct val="40000"/>
              </a:lnSpc>
              <a:spcAft>
                <a:spcPts val="1000"/>
              </a:spcAft>
            </a:pPr>
            <a:r>
              <a:rPr lang="it-IT" sz="7200" dirty="0">
                <a:solidFill>
                  <a:schemeClr val="tx1">
                    <a:lumMod val="65000"/>
                    <a:lumOff val="35000"/>
                  </a:schemeClr>
                </a:solidFill>
              </a:rPr>
              <a:t>Salto aperto - chiuso </a:t>
            </a:r>
          </a:p>
          <a:p>
            <a:pPr>
              <a:lnSpc>
                <a:spcPct val="40000"/>
              </a:lnSpc>
              <a:spcAft>
                <a:spcPts val="1000"/>
              </a:spcAft>
            </a:pPr>
            <a:r>
              <a:rPr lang="it-IT" sz="7200" dirty="0">
                <a:solidFill>
                  <a:schemeClr val="tx1">
                    <a:lumMod val="65000"/>
                    <a:lumOff val="35000"/>
                  </a:schemeClr>
                </a:solidFill>
              </a:rPr>
              <a:t>Salto </a:t>
            </a:r>
            <a:r>
              <a:rPr lang="it-IT" sz="7200" dirty="0" err="1">
                <a:solidFill>
                  <a:schemeClr val="tx1">
                    <a:lumMod val="65000"/>
                    <a:lumOff val="35000"/>
                  </a:schemeClr>
                </a:solidFill>
              </a:rPr>
              <a:t>monopodalico</a:t>
            </a:r>
            <a:endParaRPr lang="it-IT" sz="7200" dirty="0">
              <a:solidFill>
                <a:schemeClr val="tx1">
                  <a:lumMod val="65000"/>
                  <a:lumOff val="35000"/>
                </a:schemeClr>
              </a:solidFill>
            </a:endParaRPr>
          </a:p>
          <a:p>
            <a:pPr>
              <a:lnSpc>
                <a:spcPct val="40000"/>
              </a:lnSpc>
              <a:spcAft>
                <a:spcPts val="1000"/>
              </a:spcAft>
            </a:pPr>
            <a:r>
              <a:rPr lang="it-IT" sz="7200" dirty="0">
                <a:solidFill>
                  <a:schemeClr val="tx1">
                    <a:lumMod val="65000"/>
                    <a:lumOff val="35000"/>
                  </a:schemeClr>
                </a:solidFill>
              </a:rPr>
              <a:t>Sincronizzazione suono movimento</a:t>
            </a:r>
          </a:p>
          <a:p>
            <a:pPr>
              <a:lnSpc>
                <a:spcPct val="40000"/>
              </a:lnSpc>
              <a:spcAft>
                <a:spcPts val="1000"/>
              </a:spcAft>
            </a:pPr>
            <a:endParaRPr lang="it-IT" sz="7200" dirty="0">
              <a:solidFill>
                <a:schemeClr val="tx1">
                  <a:lumMod val="65000"/>
                  <a:lumOff val="35000"/>
                </a:schemeClr>
              </a:solidFill>
            </a:endParaRPr>
          </a:p>
          <a:p>
            <a:pPr>
              <a:spcAft>
                <a:spcPts val="1000"/>
              </a:spcAft>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7DC46638-9106-4D1F-BBBF-E2A69EE7EC8C}"/>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41383974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8915400" cy="4586796"/>
          </a:xfrm>
        </p:spPr>
        <p:txBody>
          <a:bodyPr>
            <a:normAutofit/>
          </a:bodyPr>
          <a:lstStyle/>
          <a:p>
            <a:pPr marL="0" indent="0">
              <a:spcAft>
                <a:spcPts val="1000"/>
              </a:spcAft>
              <a:buNone/>
            </a:pPr>
            <a:r>
              <a:rPr lang="it-IT" sz="1800" i="1" dirty="0">
                <a:solidFill>
                  <a:schemeClr val="tx1">
                    <a:lumMod val="65000"/>
                    <a:lumOff val="35000"/>
                  </a:schemeClr>
                </a:solidFill>
              </a:rPr>
              <a:t>Coordinazioni oculo-manuali</a:t>
            </a:r>
            <a:endParaRPr lang="it-IT" sz="1800" dirty="0">
              <a:solidFill>
                <a:schemeClr val="tx1">
                  <a:lumMod val="65000"/>
                  <a:lumOff val="35000"/>
                </a:schemeClr>
              </a:solidFill>
            </a:endParaRPr>
          </a:p>
          <a:p>
            <a:pPr>
              <a:lnSpc>
                <a:spcPct val="40000"/>
              </a:lnSpc>
              <a:spcAft>
                <a:spcPts val="1000"/>
              </a:spcAft>
            </a:pPr>
            <a:r>
              <a:rPr lang="it-IT" sz="1800" dirty="0">
                <a:solidFill>
                  <a:schemeClr val="tx1">
                    <a:lumMod val="65000"/>
                    <a:lumOff val="35000"/>
                  </a:schemeClr>
                </a:solidFill>
              </a:rPr>
              <a:t>Lancio della palla in alto, in basso, nel cerchio</a:t>
            </a:r>
          </a:p>
          <a:p>
            <a:pPr>
              <a:lnSpc>
                <a:spcPct val="40000"/>
              </a:lnSpc>
              <a:spcAft>
                <a:spcPts val="1000"/>
              </a:spcAft>
            </a:pPr>
            <a:r>
              <a:rPr lang="it-IT" dirty="0">
                <a:solidFill>
                  <a:schemeClr val="tx1">
                    <a:lumMod val="65000"/>
                    <a:lumOff val="35000"/>
                  </a:schemeClr>
                </a:solidFill>
              </a:rPr>
              <a:t>Lancio – ricezione</a:t>
            </a:r>
          </a:p>
          <a:p>
            <a:pPr>
              <a:lnSpc>
                <a:spcPct val="40000"/>
              </a:lnSpc>
              <a:spcAft>
                <a:spcPts val="1000"/>
              </a:spcAft>
            </a:pPr>
            <a:r>
              <a:rPr lang="it-IT" sz="1800" dirty="0">
                <a:solidFill>
                  <a:schemeClr val="tx1">
                    <a:lumMod val="65000"/>
                    <a:lumOff val="35000"/>
                  </a:schemeClr>
                </a:solidFill>
              </a:rPr>
              <a:t>Colpire una palla con un bastone</a:t>
            </a:r>
          </a:p>
          <a:p>
            <a:pPr marL="0" indent="0">
              <a:lnSpc>
                <a:spcPct val="40000"/>
              </a:lnSpc>
              <a:spcAft>
                <a:spcPts val="1000"/>
              </a:spcAft>
              <a:buNone/>
            </a:pPr>
            <a:r>
              <a:rPr lang="it-IT" i="1" dirty="0">
                <a:solidFill>
                  <a:schemeClr val="tx1">
                    <a:lumMod val="65000"/>
                    <a:lumOff val="35000"/>
                  </a:schemeClr>
                </a:solidFill>
              </a:rPr>
              <a:t>Equilibrio</a:t>
            </a:r>
          </a:p>
          <a:p>
            <a:pPr>
              <a:lnSpc>
                <a:spcPct val="40000"/>
              </a:lnSpc>
              <a:spcAft>
                <a:spcPts val="1000"/>
              </a:spcAft>
            </a:pPr>
            <a:r>
              <a:rPr lang="it-IT" sz="1800" dirty="0">
                <a:solidFill>
                  <a:schemeClr val="tx1">
                    <a:lumMod val="65000"/>
                    <a:lumOff val="35000"/>
                  </a:schemeClr>
                </a:solidFill>
              </a:rPr>
              <a:t>Equilibrio in statica eretta, in ginocchio, </a:t>
            </a:r>
            <a:r>
              <a:rPr lang="it-IT" sz="1800" dirty="0" err="1">
                <a:solidFill>
                  <a:schemeClr val="tx1">
                    <a:lumMod val="65000"/>
                    <a:lumOff val="35000"/>
                  </a:schemeClr>
                </a:solidFill>
              </a:rPr>
              <a:t>monopodalico</a:t>
            </a:r>
            <a:r>
              <a:rPr lang="it-IT" sz="1800" dirty="0">
                <a:solidFill>
                  <a:schemeClr val="tx1">
                    <a:lumMod val="65000"/>
                    <a:lumOff val="35000"/>
                  </a:schemeClr>
                </a:solidFill>
              </a:rPr>
              <a:t>, in punta di piedi</a:t>
            </a:r>
          </a:p>
          <a:p>
            <a:pPr>
              <a:lnSpc>
                <a:spcPct val="40000"/>
              </a:lnSpc>
              <a:spcAft>
                <a:spcPts val="1000"/>
              </a:spcAft>
            </a:pPr>
            <a:r>
              <a:rPr lang="it-IT" sz="1800" dirty="0">
                <a:solidFill>
                  <a:schemeClr val="tx1">
                    <a:lumMod val="65000"/>
                    <a:lumOff val="35000"/>
                  </a:schemeClr>
                </a:solidFill>
              </a:rPr>
              <a:t>Sedersi e rialzarsi</a:t>
            </a:r>
          </a:p>
          <a:p>
            <a:pPr>
              <a:lnSpc>
                <a:spcPct val="40000"/>
              </a:lnSpc>
              <a:spcAft>
                <a:spcPts val="1000"/>
              </a:spcAft>
            </a:pPr>
            <a:r>
              <a:rPr lang="it-IT" dirty="0">
                <a:solidFill>
                  <a:schemeClr val="tx1">
                    <a:lumMod val="65000"/>
                    <a:lumOff val="35000"/>
                  </a:schemeClr>
                </a:solidFill>
              </a:rPr>
              <a:t>Mettersi in piedi da in ginocchio e viceversa</a:t>
            </a:r>
          </a:p>
          <a:p>
            <a:pPr>
              <a:lnSpc>
                <a:spcPct val="40000"/>
              </a:lnSpc>
              <a:spcAft>
                <a:spcPts val="1000"/>
              </a:spcAft>
            </a:pPr>
            <a:r>
              <a:rPr lang="it-IT" sz="1800" dirty="0">
                <a:solidFill>
                  <a:schemeClr val="tx1">
                    <a:lumMod val="65000"/>
                    <a:lumOff val="35000"/>
                  </a:schemeClr>
                </a:solidFill>
              </a:rPr>
              <a:t>Chinarsi per raccogliere un oggetto a terra</a:t>
            </a:r>
          </a:p>
          <a:p>
            <a:pPr>
              <a:lnSpc>
                <a:spcPct val="40000"/>
              </a:lnSpc>
              <a:spcAft>
                <a:spcPts val="1000"/>
              </a:spcAft>
            </a:pPr>
            <a:r>
              <a:rPr lang="it-IT" dirty="0">
                <a:solidFill>
                  <a:schemeClr val="tx1">
                    <a:lumMod val="65000"/>
                    <a:lumOff val="35000"/>
                  </a:schemeClr>
                </a:solidFill>
              </a:rPr>
              <a:t>Scavalcare un mattoncino</a:t>
            </a:r>
          </a:p>
          <a:p>
            <a:pPr>
              <a:lnSpc>
                <a:spcPct val="40000"/>
              </a:lnSpc>
              <a:spcAft>
                <a:spcPts val="1000"/>
              </a:spcAft>
            </a:pPr>
            <a:r>
              <a:rPr lang="it-IT" sz="1800" dirty="0">
                <a:solidFill>
                  <a:schemeClr val="tx1">
                    <a:lumMod val="65000"/>
                    <a:lumOff val="35000"/>
                  </a:schemeClr>
                </a:solidFill>
              </a:rPr>
              <a:t>Camminare su un fila larga </a:t>
            </a:r>
            <a:r>
              <a:rPr lang="it-IT" dirty="0">
                <a:solidFill>
                  <a:schemeClr val="tx1">
                    <a:lumMod val="65000"/>
                    <a:lumOff val="35000"/>
                  </a:schemeClr>
                </a:solidFill>
              </a:rPr>
              <a:t>di mattoncini</a:t>
            </a:r>
          </a:p>
          <a:p>
            <a:pPr>
              <a:lnSpc>
                <a:spcPct val="40000"/>
              </a:lnSpc>
              <a:spcAft>
                <a:spcPts val="1000"/>
              </a:spcAft>
            </a:pPr>
            <a:r>
              <a:rPr lang="it-IT" dirty="0">
                <a:solidFill>
                  <a:schemeClr val="tx1">
                    <a:lumMod val="65000"/>
                    <a:lumOff val="35000"/>
                  </a:schemeClr>
                </a:solidFill>
              </a:rPr>
              <a:t>Salire e scendere da un panchetto</a:t>
            </a:r>
          </a:p>
          <a:p>
            <a:pPr marL="0" indent="0">
              <a:lnSpc>
                <a:spcPct val="40000"/>
              </a:lnSpc>
              <a:spcAft>
                <a:spcPts val="1000"/>
              </a:spcAft>
              <a:buNone/>
            </a:pPr>
            <a:endParaRPr lang="it-IT" sz="1800" dirty="0">
              <a:solidFill>
                <a:schemeClr val="tx1">
                  <a:lumMod val="65000"/>
                  <a:lumOff val="35000"/>
                </a:schemeClr>
              </a:solidFill>
            </a:endParaRPr>
          </a:p>
          <a:p>
            <a:pPr marL="0" indent="0">
              <a:lnSpc>
                <a:spcPct val="115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23DA2205-FF5C-4892-A820-72EA186B4994}"/>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33459078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92925" y="1905000"/>
            <a:ext cx="8915400" cy="3777622"/>
          </a:xfrm>
        </p:spPr>
        <p:txBody>
          <a:bodyPr>
            <a:normAutofit fontScale="25000" lnSpcReduction="20000"/>
          </a:bodyPr>
          <a:lstStyle/>
          <a:p>
            <a:pPr marL="0" indent="0">
              <a:spcAft>
                <a:spcPts val="1000"/>
              </a:spcAft>
              <a:buNone/>
            </a:pPr>
            <a:r>
              <a:rPr lang="it-IT" sz="7200" b="1" dirty="0">
                <a:solidFill>
                  <a:schemeClr val="tx1">
                    <a:lumMod val="65000"/>
                    <a:lumOff val="35000"/>
                  </a:schemeClr>
                </a:solidFill>
              </a:rPr>
              <a:t>MOTRICITÁ SETTORIALE</a:t>
            </a:r>
          </a:p>
          <a:p>
            <a:pPr marL="0" indent="0">
              <a:spcAft>
                <a:spcPts val="1000"/>
              </a:spcAft>
              <a:buNone/>
            </a:pPr>
            <a:r>
              <a:rPr lang="it-IT" sz="7200" i="1" dirty="0">
                <a:solidFill>
                  <a:schemeClr val="tx1">
                    <a:lumMod val="65000"/>
                    <a:lumOff val="35000"/>
                  </a:schemeClr>
                </a:solidFill>
              </a:rPr>
              <a:t>Controllo segmentario</a:t>
            </a:r>
          </a:p>
          <a:p>
            <a:pPr>
              <a:lnSpc>
                <a:spcPct val="40000"/>
              </a:lnSpc>
              <a:spcAft>
                <a:spcPts val="1000"/>
              </a:spcAft>
            </a:pPr>
            <a:r>
              <a:rPr lang="it-IT" sz="7200" dirty="0">
                <a:solidFill>
                  <a:schemeClr val="tx1">
                    <a:lumMod val="65000"/>
                    <a:lumOff val="35000"/>
                  </a:schemeClr>
                </a:solidFill>
              </a:rPr>
              <a:t>Tipo di prese</a:t>
            </a:r>
          </a:p>
          <a:p>
            <a:pPr>
              <a:lnSpc>
                <a:spcPct val="40000"/>
              </a:lnSpc>
              <a:spcAft>
                <a:spcPts val="1000"/>
              </a:spcAft>
            </a:pPr>
            <a:r>
              <a:rPr lang="it-IT" sz="7200" dirty="0" err="1">
                <a:solidFill>
                  <a:schemeClr val="tx1">
                    <a:lumMod val="65000"/>
                    <a:lumOff val="35000"/>
                  </a:schemeClr>
                </a:solidFill>
              </a:rPr>
              <a:t>Diadococinesie</a:t>
            </a:r>
            <a:endParaRPr lang="it-IT" sz="7200" dirty="0">
              <a:solidFill>
                <a:schemeClr val="tx1">
                  <a:lumMod val="65000"/>
                  <a:lumOff val="35000"/>
                </a:schemeClr>
              </a:solidFill>
            </a:endParaRPr>
          </a:p>
          <a:p>
            <a:pPr>
              <a:lnSpc>
                <a:spcPct val="40000"/>
              </a:lnSpc>
              <a:spcAft>
                <a:spcPts val="1000"/>
              </a:spcAft>
            </a:pPr>
            <a:r>
              <a:rPr lang="it-IT" sz="7200" dirty="0">
                <a:solidFill>
                  <a:schemeClr val="tx1">
                    <a:lumMod val="65000"/>
                    <a:lumOff val="35000"/>
                  </a:schemeClr>
                </a:solidFill>
              </a:rPr>
              <a:t>Movimenti settoriali delle dita</a:t>
            </a:r>
          </a:p>
          <a:p>
            <a:pPr marL="0" indent="0">
              <a:lnSpc>
                <a:spcPct val="40000"/>
              </a:lnSpc>
              <a:spcAft>
                <a:spcPts val="1000"/>
              </a:spcAft>
              <a:buNone/>
            </a:pPr>
            <a:endParaRPr lang="it-IT" sz="7200" dirty="0">
              <a:solidFill>
                <a:schemeClr val="tx1">
                  <a:lumMod val="65000"/>
                  <a:lumOff val="35000"/>
                </a:schemeClr>
              </a:solidFill>
            </a:endParaRPr>
          </a:p>
          <a:p>
            <a:pPr marL="0" indent="0">
              <a:lnSpc>
                <a:spcPct val="40000"/>
              </a:lnSpc>
              <a:spcAft>
                <a:spcPts val="1000"/>
              </a:spcAft>
              <a:buNone/>
            </a:pPr>
            <a:r>
              <a:rPr lang="it-IT" sz="7200" i="1" dirty="0">
                <a:solidFill>
                  <a:schemeClr val="tx1">
                    <a:lumMod val="65000"/>
                    <a:lumOff val="35000"/>
                  </a:schemeClr>
                </a:solidFill>
              </a:rPr>
              <a:t>Prassie ideomotorie semplici </a:t>
            </a:r>
          </a:p>
          <a:p>
            <a:pPr>
              <a:lnSpc>
                <a:spcPct val="40000"/>
              </a:lnSpc>
              <a:spcAft>
                <a:spcPts val="1000"/>
              </a:spcAft>
            </a:pPr>
            <a:r>
              <a:rPr lang="it-IT" sz="7200" dirty="0">
                <a:solidFill>
                  <a:schemeClr val="tx1">
                    <a:lumMod val="65000"/>
                    <a:lumOff val="35000"/>
                  </a:schemeClr>
                </a:solidFill>
              </a:rPr>
              <a:t>Impilare</a:t>
            </a:r>
          </a:p>
          <a:p>
            <a:pPr>
              <a:lnSpc>
                <a:spcPct val="40000"/>
              </a:lnSpc>
              <a:spcAft>
                <a:spcPts val="1000"/>
              </a:spcAft>
            </a:pPr>
            <a:r>
              <a:rPr lang="it-IT" sz="7200" dirty="0">
                <a:solidFill>
                  <a:schemeClr val="tx1">
                    <a:lumMod val="65000"/>
                    <a:lumOff val="35000"/>
                  </a:schemeClr>
                </a:solidFill>
              </a:rPr>
              <a:t>Aprire e chiudere</a:t>
            </a:r>
          </a:p>
          <a:p>
            <a:pPr>
              <a:lnSpc>
                <a:spcPct val="40000"/>
              </a:lnSpc>
              <a:spcAft>
                <a:spcPts val="1000"/>
              </a:spcAft>
            </a:pPr>
            <a:r>
              <a:rPr lang="it-IT" sz="7200" dirty="0">
                <a:solidFill>
                  <a:schemeClr val="tx1">
                    <a:lumMod val="65000"/>
                    <a:lumOff val="35000"/>
                  </a:schemeClr>
                </a:solidFill>
              </a:rPr>
              <a:t>Avvitare - svitare</a:t>
            </a:r>
          </a:p>
          <a:p>
            <a:pPr>
              <a:lnSpc>
                <a:spcPct val="40000"/>
              </a:lnSpc>
              <a:spcAft>
                <a:spcPts val="1000"/>
              </a:spcAft>
            </a:pPr>
            <a:r>
              <a:rPr lang="it-IT" sz="7200" dirty="0">
                <a:solidFill>
                  <a:schemeClr val="tx1">
                    <a:lumMod val="65000"/>
                    <a:lumOff val="35000"/>
                  </a:schemeClr>
                </a:solidFill>
              </a:rPr>
              <a:t>Travasare</a:t>
            </a:r>
          </a:p>
          <a:p>
            <a:pPr>
              <a:lnSpc>
                <a:spcPct val="40000"/>
              </a:lnSpc>
              <a:spcAft>
                <a:spcPts val="1000"/>
              </a:spcAft>
            </a:pPr>
            <a:r>
              <a:rPr lang="it-IT" sz="7200" dirty="0">
                <a:solidFill>
                  <a:schemeClr val="tx1">
                    <a:lumMod val="65000"/>
                    <a:lumOff val="35000"/>
                  </a:schemeClr>
                </a:solidFill>
              </a:rPr>
              <a:t>Appallottolare </a:t>
            </a:r>
          </a:p>
          <a:p>
            <a:pPr>
              <a:lnSpc>
                <a:spcPct val="40000"/>
              </a:lnSpc>
              <a:spcAft>
                <a:spcPts val="1000"/>
              </a:spcAft>
            </a:pPr>
            <a:r>
              <a:rPr lang="it-IT" sz="7200" dirty="0">
                <a:solidFill>
                  <a:schemeClr val="tx1">
                    <a:lumMod val="65000"/>
                    <a:lumOff val="35000"/>
                  </a:schemeClr>
                </a:solidFill>
              </a:rPr>
              <a:t>Manipolare materiale plasmabile (tipo pongo)</a:t>
            </a:r>
          </a:p>
          <a:p>
            <a:pPr>
              <a:lnSpc>
                <a:spcPct val="40000"/>
              </a:lnSpc>
              <a:spcAft>
                <a:spcPts val="1000"/>
              </a:spcAft>
            </a:pPr>
            <a:r>
              <a:rPr lang="it-IT" sz="7200" dirty="0">
                <a:solidFill>
                  <a:schemeClr val="tx1">
                    <a:lumMod val="65000"/>
                    <a:lumOff val="35000"/>
                  </a:schemeClr>
                </a:solidFill>
              </a:rPr>
              <a:t>Infilare oggetti</a:t>
            </a:r>
          </a:p>
          <a:p>
            <a:pPr>
              <a:lnSpc>
                <a:spcPct val="40000"/>
              </a:lnSpc>
              <a:spcAft>
                <a:spcPts val="1000"/>
              </a:spcAft>
            </a:pPr>
            <a:endParaRPr lang="it-IT" sz="7200" dirty="0">
              <a:solidFill>
                <a:schemeClr val="tx1">
                  <a:lumMod val="65000"/>
                  <a:lumOff val="35000"/>
                </a:schemeClr>
              </a:solidFill>
            </a:endParaRPr>
          </a:p>
          <a:p>
            <a:pPr>
              <a:spcAft>
                <a:spcPts val="1000"/>
              </a:spcAft>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FF93ED42-52D6-4537-8A94-9442432754C9}"/>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711729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599"/>
            <a:ext cx="8915400" cy="4284955"/>
          </a:xfrm>
        </p:spPr>
        <p:txBody>
          <a:bodyPr>
            <a:normAutofit fontScale="92500" lnSpcReduction="10000"/>
          </a:bodyPr>
          <a:lstStyle/>
          <a:p>
            <a:pPr>
              <a:lnSpc>
                <a:spcPct val="40000"/>
              </a:lnSpc>
              <a:spcAft>
                <a:spcPts val="1000"/>
              </a:spcAft>
            </a:pPr>
            <a:r>
              <a:rPr lang="it-IT" sz="1800" dirty="0">
                <a:solidFill>
                  <a:schemeClr val="tx1">
                    <a:lumMod val="65000"/>
                    <a:lumOff val="35000"/>
                  </a:schemeClr>
                </a:solidFill>
              </a:rPr>
              <a:t>Infilare perle</a:t>
            </a:r>
          </a:p>
          <a:p>
            <a:pPr>
              <a:lnSpc>
                <a:spcPct val="40000"/>
              </a:lnSpc>
              <a:spcAft>
                <a:spcPts val="1000"/>
              </a:spcAft>
            </a:pPr>
            <a:r>
              <a:rPr lang="it-IT" dirty="0">
                <a:solidFill>
                  <a:schemeClr val="tx1">
                    <a:lumMod val="65000"/>
                    <a:lumOff val="35000"/>
                  </a:schemeClr>
                </a:solidFill>
              </a:rPr>
              <a:t>Estrarre</a:t>
            </a:r>
          </a:p>
          <a:p>
            <a:pPr>
              <a:lnSpc>
                <a:spcPct val="40000"/>
              </a:lnSpc>
              <a:spcAft>
                <a:spcPts val="1000"/>
              </a:spcAft>
            </a:pPr>
            <a:r>
              <a:rPr lang="it-IT" sz="1800" dirty="0">
                <a:solidFill>
                  <a:schemeClr val="tx1">
                    <a:lumMod val="65000"/>
                    <a:lumOff val="35000"/>
                  </a:schemeClr>
                </a:solidFill>
              </a:rPr>
              <a:t>Incastrare</a:t>
            </a:r>
          </a:p>
          <a:p>
            <a:pPr>
              <a:lnSpc>
                <a:spcPct val="40000"/>
              </a:lnSpc>
              <a:spcAft>
                <a:spcPts val="1000"/>
              </a:spcAft>
            </a:pPr>
            <a:r>
              <a:rPr lang="it-IT" dirty="0">
                <a:solidFill>
                  <a:schemeClr val="tx1">
                    <a:lumMod val="65000"/>
                    <a:lumOff val="35000"/>
                  </a:schemeClr>
                </a:solidFill>
              </a:rPr>
              <a:t>Scartare caramella</a:t>
            </a:r>
          </a:p>
          <a:p>
            <a:pPr>
              <a:lnSpc>
                <a:spcPct val="40000"/>
              </a:lnSpc>
              <a:spcAft>
                <a:spcPts val="1000"/>
              </a:spcAft>
            </a:pPr>
            <a:r>
              <a:rPr lang="it-IT" dirty="0">
                <a:solidFill>
                  <a:schemeClr val="tx1">
                    <a:lumMod val="65000"/>
                    <a:lumOff val="35000"/>
                  </a:schemeClr>
                </a:solidFill>
              </a:rPr>
              <a:t>Strappare</a:t>
            </a:r>
          </a:p>
          <a:p>
            <a:pPr>
              <a:lnSpc>
                <a:spcPct val="40000"/>
              </a:lnSpc>
              <a:spcAft>
                <a:spcPts val="1000"/>
              </a:spcAft>
            </a:pPr>
            <a:r>
              <a:rPr lang="it-IT" sz="1800" dirty="0">
                <a:solidFill>
                  <a:schemeClr val="tx1">
                    <a:lumMod val="65000"/>
                    <a:lumOff val="35000"/>
                  </a:schemeClr>
                </a:solidFill>
              </a:rPr>
              <a:t>Pinzare carta con molletta</a:t>
            </a:r>
          </a:p>
          <a:p>
            <a:pPr>
              <a:lnSpc>
                <a:spcPct val="40000"/>
              </a:lnSpc>
              <a:spcAft>
                <a:spcPts val="1000"/>
              </a:spcAft>
            </a:pPr>
            <a:r>
              <a:rPr lang="it-IT" dirty="0">
                <a:solidFill>
                  <a:schemeClr val="tx1">
                    <a:lumMod val="65000"/>
                    <a:lumOff val="35000"/>
                  </a:schemeClr>
                </a:solidFill>
              </a:rPr>
              <a:t>Avvolgere corda</a:t>
            </a:r>
            <a:endParaRPr lang="it-IT" sz="1800" dirty="0">
              <a:solidFill>
                <a:schemeClr val="tx1">
                  <a:lumMod val="65000"/>
                  <a:lumOff val="35000"/>
                </a:schemeClr>
              </a:solidFill>
            </a:endParaRPr>
          </a:p>
          <a:p>
            <a:pPr marL="0" indent="0">
              <a:lnSpc>
                <a:spcPct val="40000"/>
              </a:lnSpc>
              <a:spcAft>
                <a:spcPts val="1000"/>
              </a:spcAft>
              <a:buNone/>
            </a:pPr>
            <a:endParaRPr lang="it-IT" dirty="0">
              <a:solidFill>
                <a:schemeClr val="tx1">
                  <a:lumMod val="65000"/>
                  <a:lumOff val="35000"/>
                </a:schemeClr>
              </a:solidFill>
            </a:endParaRPr>
          </a:p>
          <a:p>
            <a:pPr marL="0" indent="0">
              <a:lnSpc>
                <a:spcPct val="40000"/>
              </a:lnSpc>
              <a:spcAft>
                <a:spcPts val="1000"/>
              </a:spcAft>
              <a:buNone/>
            </a:pPr>
            <a:r>
              <a:rPr lang="it-IT" i="1" dirty="0">
                <a:solidFill>
                  <a:schemeClr val="tx1">
                    <a:lumMod val="65000"/>
                    <a:lumOff val="35000"/>
                  </a:schemeClr>
                </a:solidFill>
              </a:rPr>
              <a:t>Prassie </a:t>
            </a:r>
            <a:r>
              <a:rPr lang="it-IT" i="1" dirty="0" err="1">
                <a:solidFill>
                  <a:schemeClr val="tx1">
                    <a:lumMod val="65000"/>
                    <a:lumOff val="35000"/>
                  </a:schemeClr>
                </a:solidFill>
              </a:rPr>
              <a:t>visuo</a:t>
            </a:r>
            <a:r>
              <a:rPr lang="it-IT" i="1" dirty="0">
                <a:solidFill>
                  <a:schemeClr val="tx1">
                    <a:lumMod val="65000"/>
                    <a:lumOff val="35000"/>
                  </a:schemeClr>
                </a:solidFill>
              </a:rPr>
              <a:t>-costruttive</a:t>
            </a:r>
          </a:p>
          <a:p>
            <a:pPr>
              <a:lnSpc>
                <a:spcPct val="40000"/>
              </a:lnSpc>
              <a:spcAft>
                <a:spcPts val="1000"/>
              </a:spcAft>
            </a:pPr>
            <a:r>
              <a:rPr lang="it-IT" dirty="0">
                <a:solidFill>
                  <a:schemeClr val="tx1">
                    <a:lumMod val="65000"/>
                    <a:lumOff val="35000"/>
                  </a:schemeClr>
                </a:solidFill>
              </a:rPr>
              <a:t>Copia modelli con significato</a:t>
            </a:r>
          </a:p>
          <a:p>
            <a:pPr>
              <a:lnSpc>
                <a:spcPct val="40000"/>
              </a:lnSpc>
              <a:spcAft>
                <a:spcPts val="1000"/>
              </a:spcAft>
            </a:pPr>
            <a:r>
              <a:rPr lang="it-IT" dirty="0">
                <a:solidFill>
                  <a:schemeClr val="tx1">
                    <a:lumMod val="65000"/>
                    <a:lumOff val="35000"/>
                  </a:schemeClr>
                </a:solidFill>
              </a:rPr>
              <a:t>Copia modelli astratti</a:t>
            </a:r>
          </a:p>
          <a:p>
            <a:pPr>
              <a:lnSpc>
                <a:spcPct val="40000"/>
              </a:lnSpc>
              <a:spcAft>
                <a:spcPts val="1000"/>
              </a:spcAft>
            </a:pPr>
            <a:r>
              <a:rPr lang="it-IT" dirty="0">
                <a:solidFill>
                  <a:schemeClr val="tx1">
                    <a:lumMod val="65000"/>
                    <a:lumOff val="35000"/>
                  </a:schemeClr>
                </a:solidFill>
              </a:rPr>
              <a:t>Copia immagine/oggetti con cubi</a:t>
            </a:r>
          </a:p>
          <a:p>
            <a:pPr>
              <a:lnSpc>
                <a:spcPct val="40000"/>
              </a:lnSpc>
              <a:spcAft>
                <a:spcPts val="1000"/>
              </a:spcAft>
            </a:pPr>
            <a:r>
              <a:rPr lang="it-IT" dirty="0">
                <a:solidFill>
                  <a:schemeClr val="tx1">
                    <a:lumMod val="65000"/>
                    <a:lumOff val="35000"/>
                  </a:schemeClr>
                </a:solidFill>
              </a:rPr>
              <a:t>Copia modelli grafici</a:t>
            </a:r>
          </a:p>
          <a:p>
            <a:pPr marL="0" indent="0">
              <a:lnSpc>
                <a:spcPct val="40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EC424229-4EDC-4931-8DB2-11B567099228}"/>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3421163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599"/>
            <a:ext cx="8915400" cy="4284955"/>
          </a:xfrm>
        </p:spPr>
        <p:txBody>
          <a:bodyPr>
            <a:normAutofit/>
          </a:bodyPr>
          <a:lstStyle/>
          <a:p>
            <a:pPr marL="0" indent="0">
              <a:lnSpc>
                <a:spcPct val="40000"/>
              </a:lnSpc>
              <a:spcAft>
                <a:spcPts val="1000"/>
              </a:spcAft>
              <a:buNone/>
            </a:pPr>
            <a:r>
              <a:rPr lang="it-IT" i="1" dirty="0">
                <a:solidFill>
                  <a:schemeClr val="tx1">
                    <a:lumMod val="65000"/>
                    <a:lumOff val="35000"/>
                  </a:schemeClr>
                </a:solidFill>
              </a:rPr>
              <a:t>Prassie ideative – gesti intransitivi</a:t>
            </a:r>
            <a:endParaRPr lang="it-IT" dirty="0">
              <a:solidFill>
                <a:schemeClr val="tx1">
                  <a:lumMod val="65000"/>
                  <a:lumOff val="35000"/>
                </a:schemeClr>
              </a:solidFill>
            </a:endParaRPr>
          </a:p>
          <a:p>
            <a:pPr>
              <a:lnSpc>
                <a:spcPct val="40000"/>
              </a:lnSpc>
              <a:spcAft>
                <a:spcPts val="1000"/>
              </a:spcAft>
            </a:pPr>
            <a:r>
              <a:rPr lang="it-IT" dirty="0">
                <a:solidFill>
                  <a:schemeClr val="tx1">
                    <a:lumMod val="65000"/>
                    <a:lumOff val="35000"/>
                  </a:schemeClr>
                </a:solidFill>
              </a:rPr>
              <a:t>Telefonare</a:t>
            </a:r>
          </a:p>
          <a:p>
            <a:pPr>
              <a:lnSpc>
                <a:spcPct val="40000"/>
              </a:lnSpc>
              <a:spcAft>
                <a:spcPts val="1000"/>
              </a:spcAft>
            </a:pPr>
            <a:r>
              <a:rPr lang="it-IT" dirty="0">
                <a:solidFill>
                  <a:schemeClr val="tx1">
                    <a:lumMod val="65000"/>
                    <a:lumOff val="35000"/>
                  </a:schemeClr>
                </a:solidFill>
              </a:rPr>
              <a:t>Bere</a:t>
            </a:r>
          </a:p>
          <a:p>
            <a:pPr>
              <a:lnSpc>
                <a:spcPct val="40000"/>
              </a:lnSpc>
              <a:spcAft>
                <a:spcPts val="1000"/>
              </a:spcAft>
            </a:pPr>
            <a:r>
              <a:rPr lang="it-IT" dirty="0">
                <a:solidFill>
                  <a:schemeClr val="tx1">
                    <a:lumMod val="65000"/>
                    <a:lumOff val="35000"/>
                  </a:schemeClr>
                </a:solidFill>
              </a:rPr>
              <a:t>Usare lo spazzolino</a:t>
            </a:r>
          </a:p>
          <a:p>
            <a:pPr>
              <a:lnSpc>
                <a:spcPct val="40000"/>
              </a:lnSpc>
              <a:spcAft>
                <a:spcPts val="1000"/>
              </a:spcAft>
            </a:pPr>
            <a:r>
              <a:rPr lang="it-IT" dirty="0">
                <a:solidFill>
                  <a:schemeClr val="tx1">
                    <a:lumMod val="65000"/>
                    <a:lumOff val="35000"/>
                  </a:schemeClr>
                </a:solidFill>
              </a:rPr>
              <a:t>Mandare un bacio</a:t>
            </a:r>
          </a:p>
          <a:p>
            <a:pPr>
              <a:lnSpc>
                <a:spcPct val="40000"/>
              </a:lnSpc>
              <a:spcAft>
                <a:spcPts val="1000"/>
              </a:spcAft>
            </a:pPr>
            <a:r>
              <a:rPr lang="it-IT" dirty="0">
                <a:solidFill>
                  <a:schemeClr val="tx1">
                    <a:lumMod val="65000"/>
                    <a:lumOff val="35000"/>
                  </a:schemeClr>
                </a:solidFill>
              </a:rPr>
              <a:t>Fare ciao ciao</a:t>
            </a:r>
          </a:p>
          <a:p>
            <a:pPr>
              <a:lnSpc>
                <a:spcPct val="40000"/>
              </a:lnSpc>
              <a:spcAft>
                <a:spcPts val="1000"/>
              </a:spcAft>
            </a:pPr>
            <a:r>
              <a:rPr lang="it-IT" dirty="0">
                <a:solidFill>
                  <a:schemeClr val="tx1">
                    <a:lumMod val="65000"/>
                    <a:lumOff val="35000"/>
                  </a:schemeClr>
                </a:solidFill>
              </a:rPr>
              <a:t>Fare «silenzio»</a:t>
            </a:r>
          </a:p>
          <a:p>
            <a:pPr>
              <a:lnSpc>
                <a:spcPct val="40000"/>
              </a:lnSpc>
              <a:spcAft>
                <a:spcPts val="1000"/>
              </a:spcAft>
            </a:pPr>
            <a:endParaRPr lang="it-IT" dirty="0">
              <a:solidFill>
                <a:schemeClr val="tx1">
                  <a:lumMod val="65000"/>
                  <a:lumOff val="35000"/>
                </a:schemeClr>
              </a:solidFill>
            </a:endParaRPr>
          </a:p>
          <a:p>
            <a:pPr marL="0" indent="0">
              <a:lnSpc>
                <a:spcPct val="40000"/>
              </a:lnSpc>
              <a:spcAft>
                <a:spcPts val="1000"/>
              </a:spcAft>
              <a:buNone/>
            </a:pPr>
            <a:r>
              <a:rPr lang="it-IT" b="1" dirty="0">
                <a:solidFill>
                  <a:schemeClr val="tx1">
                    <a:lumMod val="65000"/>
                    <a:lumOff val="35000"/>
                  </a:schemeClr>
                </a:solidFill>
              </a:rPr>
              <a:t>GRAFOMOTRICITÁ</a:t>
            </a:r>
          </a:p>
          <a:p>
            <a:pPr>
              <a:lnSpc>
                <a:spcPct val="40000"/>
              </a:lnSpc>
              <a:spcAft>
                <a:spcPts val="1000"/>
              </a:spcAft>
            </a:pPr>
            <a:r>
              <a:rPr lang="it-IT" dirty="0">
                <a:solidFill>
                  <a:schemeClr val="tx1">
                    <a:lumMod val="65000"/>
                    <a:lumOff val="35000"/>
                  </a:schemeClr>
                </a:solidFill>
              </a:rPr>
              <a:t>Impugnare uno strumento grafico</a:t>
            </a:r>
          </a:p>
          <a:p>
            <a:pPr>
              <a:lnSpc>
                <a:spcPct val="40000"/>
              </a:lnSpc>
              <a:spcAft>
                <a:spcPts val="1000"/>
              </a:spcAft>
            </a:pPr>
            <a:r>
              <a:rPr lang="it-IT" dirty="0">
                <a:solidFill>
                  <a:schemeClr val="tx1">
                    <a:lumMod val="65000"/>
                    <a:lumOff val="35000"/>
                  </a:schemeClr>
                </a:solidFill>
              </a:rPr>
              <a:t>Produzione grafica spontanea</a:t>
            </a:r>
          </a:p>
          <a:p>
            <a:pPr>
              <a:lnSpc>
                <a:spcPct val="40000"/>
              </a:lnSpc>
              <a:spcAft>
                <a:spcPts val="1000"/>
              </a:spcAft>
            </a:pPr>
            <a:r>
              <a:rPr lang="it-IT" dirty="0">
                <a:solidFill>
                  <a:schemeClr val="tx1">
                    <a:lumMod val="65000"/>
                    <a:lumOff val="35000"/>
                  </a:schemeClr>
                </a:solidFill>
              </a:rPr>
              <a:t>Disegno strutturato</a:t>
            </a:r>
          </a:p>
        </p:txBody>
      </p:sp>
      <p:sp>
        <p:nvSpPr>
          <p:cNvPr id="5" name="CasellaDiTesto 4">
            <a:extLst>
              <a:ext uri="{FF2B5EF4-FFF2-40B4-BE49-F238E27FC236}">
                <a16:creationId xmlns:a16="http://schemas.microsoft.com/office/drawing/2014/main" id="{C6F622E6-9204-438B-878A-E5038C98A1BE}"/>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16128187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599"/>
            <a:ext cx="8915400" cy="4284955"/>
          </a:xfrm>
        </p:spPr>
        <p:txBody>
          <a:bodyPr>
            <a:normAutofit/>
          </a:bodyPr>
          <a:lstStyle/>
          <a:p>
            <a:pPr marL="0" indent="0">
              <a:lnSpc>
                <a:spcPct val="40000"/>
              </a:lnSpc>
              <a:spcAft>
                <a:spcPts val="1000"/>
              </a:spcAft>
              <a:buNone/>
            </a:pPr>
            <a:r>
              <a:rPr lang="it-IT" b="1" dirty="0">
                <a:solidFill>
                  <a:schemeClr val="tx1">
                    <a:lumMod val="65000"/>
                    <a:lumOff val="35000"/>
                  </a:schemeClr>
                </a:solidFill>
              </a:rPr>
              <a:t>REGOLAZIONE DEL TONO MUSCOLARE</a:t>
            </a:r>
          </a:p>
          <a:p>
            <a:pPr marL="0" indent="0">
              <a:lnSpc>
                <a:spcPct val="40000"/>
              </a:lnSpc>
              <a:spcAft>
                <a:spcPts val="1000"/>
              </a:spcAft>
              <a:buNone/>
            </a:pPr>
            <a:r>
              <a:rPr lang="it-IT" i="1" dirty="0">
                <a:solidFill>
                  <a:schemeClr val="tx1">
                    <a:lumMod val="65000"/>
                    <a:lumOff val="35000"/>
                  </a:schemeClr>
                </a:solidFill>
              </a:rPr>
              <a:t>Osservabile trasversalmente nelle varie prove</a:t>
            </a:r>
          </a:p>
          <a:p>
            <a:pPr marL="0" indent="0">
              <a:lnSpc>
                <a:spcPct val="40000"/>
              </a:lnSpc>
              <a:spcAft>
                <a:spcPts val="1000"/>
              </a:spcAft>
              <a:buNone/>
            </a:pPr>
            <a:endParaRPr lang="it-IT" i="1" dirty="0">
              <a:solidFill>
                <a:schemeClr val="tx1">
                  <a:lumMod val="65000"/>
                  <a:lumOff val="35000"/>
                </a:schemeClr>
              </a:solidFill>
            </a:endParaRPr>
          </a:p>
          <a:p>
            <a:pPr marL="0" indent="0">
              <a:lnSpc>
                <a:spcPct val="40000"/>
              </a:lnSpc>
              <a:spcAft>
                <a:spcPts val="1000"/>
              </a:spcAft>
              <a:buNone/>
            </a:pPr>
            <a:r>
              <a:rPr lang="it-IT" b="1" dirty="0">
                <a:solidFill>
                  <a:schemeClr val="tx1">
                    <a:lumMod val="65000"/>
                    <a:lumOff val="35000"/>
                  </a:schemeClr>
                </a:solidFill>
              </a:rPr>
              <a:t>DOMINANZA</a:t>
            </a:r>
          </a:p>
          <a:p>
            <a:pPr>
              <a:lnSpc>
                <a:spcPct val="40000"/>
              </a:lnSpc>
              <a:spcAft>
                <a:spcPts val="1000"/>
              </a:spcAft>
            </a:pPr>
            <a:r>
              <a:rPr lang="it-IT" dirty="0">
                <a:solidFill>
                  <a:schemeClr val="tx1">
                    <a:lumMod val="65000"/>
                    <a:lumOff val="35000"/>
                  </a:schemeClr>
                </a:solidFill>
              </a:rPr>
              <a:t>D’uso manuale </a:t>
            </a:r>
          </a:p>
          <a:p>
            <a:pPr>
              <a:lnSpc>
                <a:spcPct val="40000"/>
              </a:lnSpc>
              <a:spcAft>
                <a:spcPts val="1000"/>
              </a:spcAft>
            </a:pPr>
            <a:endParaRPr lang="it-IT" dirty="0">
              <a:solidFill>
                <a:schemeClr val="tx1">
                  <a:lumMod val="65000"/>
                  <a:lumOff val="35000"/>
                </a:schemeClr>
              </a:solidFill>
            </a:endParaRPr>
          </a:p>
          <a:p>
            <a:pPr marL="0" indent="0">
              <a:lnSpc>
                <a:spcPct val="40000"/>
              </a:lnSpc>
              <a:spcAft>
                <a:spcPts val="1000"/>
              </a:spcAft>
              <a:buNone/>
            </a:pPr>
            <a:r>
              <a:rPr lang="it-IT" b="1" dirty="0">
                <a:solidFill>
                  <a:schemeClr val="tx1">
                    <a:lumMod val="65000"/>
                    <a:lumOff val="35000"/>
                  </a:schemeClr>
                </a:solidFill>
              </a:rPr>
              <a:t>SCHEMA CORPOREO</a:t>
            </a:r>
          </a:p>
          <a:p>
            <a:pPr>
              <a:lnSpc>
                <a:spcPct val="40000"/>
              </a:lnSpc>
              <a:spcAft>
                <a:spcPts val="1000"/>
              </a:spcAft>
            </a:pPr>
            <a:r>
              <a:rPr lang="it-IT" dirty="0">
                <a:solidFill>
                  <a:schemeClr val="tx1">
                    <a:lumMod val="65000"/>
                    <a:lumOff val="35000"/>
                  </a:schemeClr>
                </a:solidFill>
              </a:rPr>
              <a:t>Localizzazione parti del corpo</a:t>
            </a:r>
          </a:p>
          <a:p>
            <a:pPr>
              <a:lnSpc>
                <a:spcPct val="40000"/>
              </a:lnSpc>
              <a:spcAft>
                <a:spcPts val="1000"/>
              </a:spcAft>
            </a:pPr>
            <a:r>
              <a:rPr lang="it-IT" dirty="0">
                <a:solidFill>
                  <a:schemeClr val="tx1">
                    <a:lumMod val="65000"/>
                    <a:lumOff val="35000"/>
                  </a:schemeClr>
                </a:solidFill>
              </a:rPr>
              <a:t>Denominazioni parti del corpo</a:t>
            </a:r>
          </a:p>
          <a:p>
            <a:pPr>
              <a:lnSpc>
                <a:spcPct val="40000"/>
              </a:lnSpc>
              <a:spcAft>
                <a:spcPts val="1000"/>
              </a:spcAft>
            </a:pPr>
            <a:r>
              <a:rPr lang="it-IT" dirty="0">
                <a:solidFill>
                  <a:schemeClr val="tx1">
                    <a:lumMod val="65000"/>
                    <a:lumOff val="35000"/>
                  </a:schemeClr>
                </a:solidFill>
              </a:rPr>
              <a:t>Imitazioni gesti e posture</a:t>
            </a:r>
          </a:p>
          <a:p>
            <a:pPr>
              <a:lnSpc>
                <a:spcPct val="40000"/>
              </a:lnSpc>
              <a:spcAft>
                <a:spcPts val="1000"/>
              </a:spcAft>
            </a:pPr>
            <a:r>
              <a:rPr lang="it-IT" dirty="0">
                <a:solidFill>
                  <a:schemeClr val="tx1">
                    <a:lumMod val="65000"/>
                    <a:lumOff val="35000"/>
                  </a:schemeClr>
                </a:solidFill>
              </a:rPr>
              <a:t>Puzzle figura umana</a:t>
            </a:r>
          </a:p>
          <a:p>
            <a:pPr>
              <a:lnSpc>
                <a:spcPct val="40000"/>
              </a:lnSpc>
              <a:spcAft>
                <a:spcPts val="1000"/>
              </a:spcAft>
            </a:pPr>
            <a:r>
              <a:rPr lang="it-IT" dirty="0">
                <a:solidFill>
                  <a:schemeClr val="tx1">
                    <a:lumMod val="65000"/>
                    <a:lumOff val="35000"/>
                  </a:schemeClr>
                </a:solidFill>
              </a:rPr>
              <a:t>Disegno figura umana</a:t>
            </a:r>
          </a:p>
        </p:txBody>
      </p:sp>
      <p:sp>
        <p:nvSpPr>
          <p:cNvPr id="5" name="CasellaDiTesto 4">
            <a:extLst>
              <a:ext uri="{FF2B5EF4-FFF2-40B4-BE49-F238E27FC236}">
                <a16:creationId xmlns:a16="http://schemas.microsoft.com/office/drawing/2014/main" id="{348BA59A-A657-42EA-9F32-8695EEA527DE}"/>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18024482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599"/>
            <a:ext cx="8915400" cy="4569042"/>
          </a:xfrm>
        </p:spPr>
        <p:txBody>
          <a:bodyPr>
            <a:normAutofit lnSpcReduction="10000"/>
          </a:bodyPr>
          <a:lstStyle/>
          <a:p>
            <a:pPr marL="0" indent="0">
              <a:lnSpc>
                <a:spcPct val="40000"/>
              </a:lnSpc>
              <a:spcAft>
                <a:spcPts val="1000"/>
              </a:spcAft>
              <a:buNone/>
            </a:pPr>
            <a:r>
              <a:rPr lang="it-IT" b="1" dirty="0">
                <a:solidFill>
                  <a:schemeClr val="tx1">
                    <a:lumMod val="65000"/>
                    <a:lumOff val="35000"/>
                  </a:schemeClr>
                </a:solidFill>
              </a:rPr>
              <a:t>ABILITÁ VISIVE FUNZIONALI E PERCETTIVE DI BASE</a:t>
            </a:r>
          </a:p>
          <a:p>
            <a:pPr>
              <a:lnSpc>
                <a:spcPct val="40000"/>
              </a:lnSpc>
              <a:spcAft>
                <a:spcPts val="1000"/>
              </a:spcAft>
            </a:pPr>
            <a:r>
              <a:rPr lang="it-IT" dirty="0">
                <a:solidFill>
                  <a:schemeClr val="tx1">
                    <a:lumMod val="65000"/>
                    <a:lumOff val="35000"/>
                  </a:schemeClr>
                </a:solidFill>
              </a:rPr>
              <a:t>Integrazione oculo-motoria e attenzione visiva</a:t>
            </a:r>
          </a:p>
          <a:p>
            <a:pPr>
              <a:lnSpc>
                <a:spcPct val="40000"/>
              </a:lnSpc>
              <a:spcAft>
                <a:spcPts val="1000"/>
              </a:spcAft>
            </a:pPr>
            <a:r>
              <a:rPr lang="it-IT" dirty="0">
                <a:solidFill>
                  <a:schemeClr val="tx1">
                    <a:lumMod val="65000"/>
                    <a:lumOff val="35000"/>
                  </a:schemeClr>
                </a:solidFill>
              </a:rPr>
              <a:t>Riconoscimento visivo</a:t>
            </a:r>
          </a:p>
          <a:p>
            <a:pPr>
              <a:lnSpc>
                <a:spcPct val="40000"/>
              </a:lnSpc>
              <a:spcAft>
                <a:spcPts val="1000"/>
              </a:spcAft>
            </a:pPr>
            <a:r>
              <a:rPr lang="it-IT" dirty="0">
                <a:solidFill>
                  <a:schemeClr val="tx1">
                    <a:lumMod val="65000"/>
                    <a:lumOff val="35000"/>
                  </a:schemeClr>
                </a:solidFill>
              </a:rPr>
              <a:t>Fissazione</a:t>
            </a:r>
          </a:p>
          <a:p>
            <a:pPr>
              <a:lnSpc>
                <a:spcPct val="40000"/>
              </a:lnSpc>
              <a:spcAft>
                <a:spcPts val="1000"/>
              </a:spcAft>
            </a:pPr>
            <a:r>
              <a:rPr lang="it-IT" dirty="0">
                <a:solidFill>
                  <a:schemeClr val="tx1">
                    <a:lumMod val="65000"/>
                    <a:lumOff val="35000"/>
                  </a:schemeClr>
                </a:solidFill>
              </a:rPr>
              <a:t>Inseguimento</a:t>
            </a:r>
          </a:p>
          <a:p>
            <a:pPr>
              <a:lnSpc>
                <a:spcPct val="40000"/>
              </a:lnSpc>
              <a:spcAft>
                <a:spcPts val="1000"/>
              </a:spcAft>
            </a:pPr>
            <a:r>
              <a:rPr lang="it-IT" dirty="0">
                <a:solidFill>
                  <a:schemeClr val="tx1">
                    <a:lumMod val="65000"/>
                    <a:lumOff val="35000"/>
                  </a:schemeClr>
                </a:solidFill>
              </a:rPr>
              <a:t>Ricerca elementi singoli</a:t>
            </a:r>
          </a:p>
          <a:p>
            <a:pPr>
              <a:lnSpc>
                <a:spcPct val="40000"/>
              </a:lnSpc>
              <a:spcAft>
                <a:spcPts val="1000"/>
              </a:spcAft>
            </a:pPr>
            <a:r>
              <a:rPr lang="it-IT" dirty="0">
                <a:solidFill>
                  <a:schemeClr val="tx1">
                    <a:lumMod val="65000"/>
                    <a:lumOff val="35000"/>
                  </a:schemeClr>
                </a:solidFill>
              </a:rPr>
              <a:t>Appaiamento immagini</a:t>
            </a:r>
          </a:p>
          <a:p>
            <a:pPr marL="0" indent="0">
              <a:lnSpc>
                <a:spcPct val="40000"/>
              </a:lnSpc>
              <a:spcAft>
                <a:spcPts val="1000"/>
              </a:spcAft>
              <a:buNone/>
            </a:pPr>
            <a:endParaRPr lang="it-IT" dirty="0">
              <a:solidFill>
                <a:schemeClr val="tx1">
                  <a:lumMod val="65000"/>
                  <a:lumOff val="35000"/>
                </a:schemeClr>
              </a:solidFill>
            </a:endParaRPr>
          </a:p>
          <a:p>
            <a:pPr marL="0" indent="0">
              <a:lnSpc>
                <a:spcPct val="40000"/>
              </a:lnSpc>
              <a:spcAft>
                <a:spcPts val="1000"/>
              </a:spcAft>
              <a:buNone/>
            </a:pPr>
            <a:r>
              <a:rPr lang="it-IT" b="1" dirty="0">
                <a:solidFill>
                  <a:schemeClr val="tx1">
                    <a:lumMod val="65000"/>
                    <a:lumOff val="35000"/>
                  </a:schemeClr>
                </a:solidFill>
              </a:rPr>
              <a:t>ORGANIZZAZIONE SPAZIALE</a:t>
            </a:r>
          </a:p>
          <a:p>
            <a:pPr>
              <a:lnSpc>
                <a:spcPct val="40000"/>
              </a:lnSpc>
              <a:spcAft>
                <a:spcPts val="1000"/>
              </a:spcAft>
            </a:pPr>
            <a:r>
              <a:rPr lang="it-IT" dirty="0">
                <a:solidFill>
                  <a:schemeClr val="tx1">
                    <a:lumMod val="65000"/>
                    <a:lumOff val="35000"/>
                  </a:schemeClr>
                </a:solidFill>
              </a:rPr>
              <a:t>Nozioni spaziali semplici</a:t>
            </a:r>
          </a:p>
          <a:p>
            <a:pPr>
              <a:lnSpc>
                <a:spcPct val="40000"/>
              </a:lnSpc>
              <a:spcAft>
                <a:spcPts val="1000"/>
              </a:spcAft>
            </a:pPr>
            <a:r>
              <a:rPr lang="it-IT" dirty="0">
                <a:solidFill>
                  <a:schemeClr val="tx1">
                    <a:lumMod val="65000"/>
                    <a:lumOff val="35000"/>
                  </a:schemeClr>
                </a:solidFill>
              </a:rPr>
              <a:t>Orientamento</a:t>
            </a:r>
          </a:p>
          <a:p>
            <a:pPr>
              <a:lnSpc>
                <a:spcPct val="40000"/>
              </a:lnSpc>
              <a:spcAft>
                <a:spcPts val="1000"/>
              </a:spcAft>
            </a:pPr>
            <a:r>
              <a:rPr lang="it-IT" dirty="0">
                <a:solidFill>
                  <a:schemeClr val="tx1">
                    <a:lumMod val="65000"/>
                    <a:lumOff val="35000"/>
                  </a:schemeClr>
                </a:solidFill>
              </a:rPr>
              <a:t>Orientamento degli oggetti</a:t>
            </a:r>
          </a:p>
          <a:p>
            <a:pPr>
              <a:lnSpc>
                <a:spcPct val="40000"/>
              </a:lnSpc>
              <a:spcAft>
                <a:spcPts val="1000"/>
              </a:spcAft>
            </a:pPr>
            <a:r>
              <a:rPr lang="it-IT" dirty="0">
                <a:solidFill>
                  <a:schemeClr val="tx1">
                    <a:lumMod val="65000"/>
                    <a:lumOff val="35000"/>
                  </a:schemeClr>
                </a:solidFill>
              </a:rPr>
              <a:t>Confronto dimensione e distanze</a:t>
            </a:r>
          </a:p>
        </p:txBody>
      </p:sp>
      <p:sp>
        <p:nvSpPr>
          <p:cNvPr id="5" name="CasellaDiTesto 4">
            <a:extLst>
              <a:ext uri="{FF2B5EF4-FFF2-40B4-BE49-F238E27FC236}">
                <a16:creationId xmlns:a16="http://schemas.microsoft.com/office/drawing/2014/main" id="{22A2EAE3-3C7E-4F71-B1F1-3B95185A2EA3}"/>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798347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COSA CI SI ASPETTA DA UN BIMBO DI 3  ANNI?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599"/>
            <a:ext cx="8915400" cy="4569042"/>
          </a:xfrm>
        </p:spPr>
        <p:txBody>
          <a:bodyPr>
            <a:normAutofit/>
          </a:bodyPr>
          <a:lstStyle/>
          <a:p>
            <a:pPr>
              <a:lnSpc>
                <a:spcPct val="40000"/>
              </a:lnSpc>
              <a:spcAft>
                <a:spcPts val="1000"/>
              </a:spcAft>
            </a:pPr>
            <a:r>
              <a:rPr lang="it-IT" dirty="0">
                <a:solidFill>
                  <a:schemeClr val="tx1">
                    <a:lumMod val="65000"/>
                    <a:lumOff val="35000"/>
                  </a:schemeClr>
                </a:solidFill>
              </a:rPr>
              <a:t>Ricomposizione immagine</a:t>
            </a:r>
          </a:p>
          <a:p>
            <a:pPr>
              <a:lnSpc>
                <a:spcPct val="40000"/>
              </a:lnSpc>
              <a:spcAft>
                <a:spcPts val="1000"/>
              </a:spcAft>
            </a:pPr>
            <a:r>
              <a:rPr lang="it-IT" dirty="0">
                <a:solidFill>
                  <a:schemeClr val="tx1">
                    <a:lumMod val="65000"/>
                    <a:lumOff val="35000"/>
                  </a:schemeClr>
                </a:solidFill>
              </a:rPr>
              <a:t>Riconoscimento di forme geometriche</a:t>
            </a:r>
          </a:p>
          <a:p>
            <a:pPr>
              <a:lnSpc>
                <a:spcPct val="40000"/>
              </a:lnSpc>
              <a:spcAft>
                <a:spcPts val="1000"/>
              </a:spcAft>
            </a:pPr>
            <a:r>
              <a:rPr lang="it-IT" dirty="0">
                <a:solidFill>
                  <a:schemeClr val="tx1">
                    <a:lumMod val="65000"/>
                    <a:lumOff val="35000"/>
                  </a:schemeClr>
                </a:solidFill>
              </a:rPr>
              <a:t>Spazio gestuale</a:t>
            </a:r>
          </a:p>
          <a:p>
            <a:pPr>
              <a:lnSpc>
                <a:spcPct val="40000"/>
              </a:lnSpc>
              <a:spcAft>
                <a:spcPts val="1000"/>
              </a:spcAft>
            </a:pPr>
            <a:endParaRPr lang="it-IT" dirty="0">
              <a:solidFill>
                <a:schemeClr val="tx1">
                  <a:lumMod val="65000"/>
                  <a:lumOff val="35000"/>
                </a:schemeClr>
              </a:solidFill>
            </a:endParaRPr>
          </a:p>
          <a:p>
            <a:pPr marL="0" indent="0">
              <a:lnSpc>
                <a:spcPct val="40000"/>
              </a:lnSpc>
              <a:spcAft>
                <a:spcPts val="1000"/>
              </a:spcAft>
              <a:buNone/>
            </a:pPr>
            <a:r>
              <a:rPr lang="it-IT" b="1" dirty="0">
                <a:solidFill>
                  <a:schemeClr val="tx1">
                    <a:lumMod val="65000"/>
                    <a:lumOff val="35000"/>
                  </a:schemeClr>
                </a:solidFill>
              </a:rPr>
              <a:t>ORGANIZZAZIONE TEMPORALE</a:t>
            </a:r>
          </a:p>
          <a:p>
            <a:pPr>
              <a:lnSpc>
                <a:spcPct val="40000"/>
              </a:lnSpc>
              <a:spcAft>
                <a:spcPts val="1000"/>
              </a:spcAft>
            </a:pPr>
            <a:r>
              <a:rPr lang="it-IT" dirty="0">
                <a:solidFill>
                  <a:schemeClr val="tx1">
                    <a:lumMod val="65000"/>
                    <a:lumOff val="35000"/>
                  </a:schemeClr>
                </a:solidFill>
              </a:rPr>
              <a:t>Più lento – più veloce</a:t>
            </a:r>
          </a:p>
          <a:p>
            <a:pPr>
              <a:lnSpc>
                <a:spcPct val="40000"/>
              </a:lnSpc>
              <a:spcAft>
                <a:spcPts val="1000"/>
              </a:spcAft>
            </a:pPr>
            <a:r>
              <a:rPr lang="it-IT" dirty="0">
                <a:solidFill>
                  <a:schemeClr val="tx1">
                    <a:lumMod val="65000"/>
                    <a:lumOff val="35000"/>
                  </a:schemeClr>
                </a:solidFill>
              </a:rPr>
              <a:t>Prima - dopo</a:t>
            </a:r>
          </a:p>
        </p:txBody>
      </p:sp>
      <p:sp>
        <p:nvSpPr>
          <p:cNvPr id="5" name="CasellaDiTesto 4">
            <a:extLst>
              <a:ext uri="{FF2B5EF4-FFF2-40B4-BE49-F238E27FC236}">
                <a16:creationId xmlns:a16="http://schemas.microsoft.com/office/drawing/2014/main" id="{5C70ADA4-CCF1-459F-90B1-345A07637846}"/>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17066914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CATEGORIE DI OSSERVAZIONE</a:t>
            </a:r>
            <a:br>
              <a:rPr lang="it-IT" dirty="0"/>
            </a:br>
            <a:r>
              <a:rPr lang="it-IT" sz="2000" dirty="0"/>
              <a:t>GUIDA PRATICA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92925" y="1679645"/>
            <a:ext cx="8915400" cy="4554245"/>
          </a:xfrm>
        </p:spPr>
        <p:txBody>
          <a:bodyPr>
            <a:normAutofit fontScale="77500" lnSpcReduction="20000"/>
          </a:bodyPr>
          <a:lstStyle/>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MOTRICITA’ GLOBALE (COORDINAZIONE CINETICA, COORDINAZIONE OCULO MANUALE GLOBALE, EQUILIBRIO)</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MOTRICITA’ SETTORIALE (CONTROLLO SEGMENTARIO, PRASSIE IDEOMOTORIE SEMPLICI, PRASSIE IDEOMOTORIE COMPLESSE, PRASSIE VISUO COSTRUTTIVE, PRASSIE IDEATIVE)</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GRAFOMOTRICITA’</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REGOLAZIONE DEL TONO MUSCOLARE</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DOMINANZA</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SCHEMA CORPOREO</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ABILITA’ VISIVE FUNZIONALI E PERCETTIVE DI BASE</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ORGANIZZAZIONE SPAZIALE</a:t>
            </a:r>
            <a:endParaRPr lang="it-IT" sz="1800" kern="150" dirty="0">
              <a:effectLst/>
              <a:latin typeface="Calibri" panose="020F0502020204030204" pitchFamily="34" charset="0"/>
              <a:ea typeface="SimSun" panose="02010600030101010101" pitchFamily="2" charset="-122"/>
              <a:cs typeface="F"/>
            </a:endParaRPr>
          </a:p>
          <a:p>
            <a:pPr>
              <a:lnSpc>
                <a:spcPct val="115000"/>
              </a:lnSpc>
              <a:spcAft>
                <a:spcPts val="1000"/>
              </a:spcAft>
            </a:pPr>
            <a:r>
              <a:rPr lang="it-IT" sz="1800" kern="150" dirty="0">
                <a:solidFill>
                  <a:srgbClr val="202122"/>
                </a:solidFill>
                <a:effectLst/>
                <a:latin typeface="Arial" panose="020B0604020202020204" pitchFamily="34" charset="0"/>
                <a:ea typeface="SimSun" panose="02010600030101010101" pitchFamily="2" charset="-122"/>
                <a:cs typeface="F"/>
              </a:rPr>
              <a:t>ORGANIZZAZIONE TEMPORALE</a:t>
            </a:r>
            <a:endParaRPr lang="it-IT" sz="1800" kern="150" dirty="0">
              <a:effectLst/>
              <a:latin typeface="Calibri" panose="020F0502020204030204" pitchFamily="34" charset="0"/>
              <a:ea typeface="SimSun" panose="02010600030101010101" pitchFamily="2" charset="-122"/>
              <a:cs typeface="F"/>
            </a:endParaRPr>
          </a:p>
          <a:p>
            <a:pPr marL="0" indent="0">
              <a:lnSpc>
                <a:spcPct val="40000"/>
              </a:lnSpc>
              <a:spcAft>
                <a:spcPts val="1000"/>
              </a:spcAft>
              <a:buNone/>
            </a:pPr>
            <a:endParaRPr lang="it-IT" dirty="0">
              <a:solidFill>
                <a:schemeClr val="tx1">
                  <a:lumMod val="65000"/>
                  <a:lumOff val="35000"/>
                </a:schemeClr>
              </a:solidFill>
            </a:endParaRPr>
          </a:p>
        </p:txBody>
      </p:sp>
      <p:sp>
        <p:nvSpPr>
          <p:cNvPr id="5" name="CasellaDiTesto 4">
            <a:extLst>
              <a:ext uri="{FF2B5EF4-FFF2-40B4-BE49-F238E27FC236}">
                <a16:creationId xmlns:a16="http://schemas.microsoft.com/office/drawing/2014/main" id="{FEEA6A0E-4A5D-408C-9D91-C3E7D1FACDF3}"/>
              </a:ext>
            </a:extLst>
          </p:cNvPr>
          <p:cNvSpPr txBox="1"/>
          <p:nvPr/>
        </p:nvSpPr>
        <p:spPr>
          <a:xfrm>
            <a:off x="5327375" y="6393474"/>
            <a:ext cx="4850296" cy="246221"/>
          </a:xfrm>
          <a:prstGeom prst="rect">
            <a:avLst/>
          </a:prstGeom>
          <a:noFill/>
        </p:spPr>
        <p:txBody>
          <a:bodyPr wrap="square" rtlCol="0">
            <a:spAutoFit/>
          </a:bodyPr>
          <a:lstStyle/>
          <a:p>
            <a:r>
              <a:rPr lang="it-IT" sz="1000" dirty="0"/>
              <a:t>Tratti da «Protocolli dell’esame psicomotorio» </a:t>
            </a:r>
            <a:r>
              <a:rPr lang="it-IT" sz="1000" dirty="0" err="1"/>
              <a:t>Siravegna</a:t>
            </a:r>
            <a:r>
              <a:rPr lang="it-IT" sz="1000" dirty="0"/>
              <a:t> et al.</a:t>
            </a:r>
          </a:p>
        </p:txBody>
      </p:sp>
    </p:spTree>
    <p:extLst>
      <p:ext uri="{BB962C8B-B14F-4D97-AF65-F5344CB8AC3E}">
        <p14:creationId xmlns:p14="http://schemas.microsoft.com/office/powerpoint/2010/main" val="29024096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IL GIOCO VISTO IN OTTICA PSICO-MOTORIA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2589212" y="2133600"/>
            <a:ext cx="5587122" cy="3777622"/>
          </a:xfrm>
        </p:spPr>
        <p:txBody>
          <a:bodyPr>
            <a:normAutofit fontScale="92500" lnSpcReduction="10000"/>
          </a:bodyPr>
          <a:lstStyle/>
          <a:p>
            <a:pPr marL="0" indent="0">
              <a:lnSpc>
                <a:spcPct val="115000"/>
              </a:lnSpc>
              <a:spcAft>
                <a:spcPts val="1000"/>
              </a:spcAft>
              <a:buNone/>
            </a:pPr>
            <a:r>
              <a:rPr lang="it-IT" dirty="0"/>
              <a:t>La vera espressione di motricità nel bimbo in età 0-3 anni si sperimenta in una condizione di gioco libero in cui il bambino viene lasciato libero di esprimersi.</a:t>
            </a:r>
          </a:p>
          <a:p>
            <a:pPr marL="0" indent="0">
              <a:lnSpc>
                <a:spcPct val="115000"/>
              </a:lnSpc>
              <a:spcAft>
                <a:spcPts val="1000"/>
              </a:spcAft>
              <a:buNone/>
            </a:pPr>
            <a:r>
              <a:rPr lang="it-IT" dirty="0"/>
              <a:t>Un primo intervento si può avere da parte dell’educatore che attivamente partecipa al gioco e aiuta il bambino a realizzare il suo piano mentale. Il bimbo quindi non va “stimolato” bensì va aiutato a raggiungere il suo scopo in maniera da creare un circolo virtuoso e di auto-miglioramento individuale. Non serve instaurare uno sterile scambio di stimolo-risposta.</a:t>
            </a:r>
          </a:p>
          <a:p>
            <a:pPr marL="0" indent="0">
              <a:buNone/>
            </a:pPr>
            <a:endParaRPr lang="it-IT" dirty="0"/>
          </a:p>
        </p:txBody>
      </p:sp>
      <p:sp>
        <p:nvSpPr>
          <p:cNvPr id="4" name="Freccia circolare a destra 3">
            <a:extLst>
              <a:ext uri="{FF2B5EF4-FFF2-40B4-BE49-F238E27FC236}">
                <a16:creationId xmlns:a16="http://schemas.microsoft.com/office/drawing/2014/main" id="{056BD121-5F23-4A3A-BBE4-DFFF7624FF21}"/>
              </a:ext>
            </a:extLst>
          </p:cNvPr>
          <p:cNvSpPr/>
          <p:nvPr/>
        </p:nvSpPr>
        <p:spPr>
          <a:xfrm rot="10800000">
            <a:off x="9963021" y="4208424"/>
            <a:ext cx="1133061" cy="808006"/>
          </a:xfrm>
          <a:prstGeom prst="curvedRightArrow">
            <a:avLst>
              <a:gd name="adj1" fmla="val 13046"/>
              <a:gd name="adj2" fmla="val 3076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8" name="Freccia circolare a destra 7">
            <a:extLst>
              <a:ext uri="{FF2B5EF4-FFF2-40B4-BE49-F238E27FC236}">
                <a16:creationId xmlns:a16="http://schemas.microsoft.com/office/drawing/2014/main" id="{81A13249-8AA6-4EB2-AFD4-7B6ED444E1A9}"/>
              </a:ext>
            </a:extLst>
          </p:cNvPr>
          <p:cNvSpPr/>
          <p:nvPr/>
        </p:nvSpPr>
        <p:spPr>
          <a:xfrm rot="10800000" flipH="1">
            <a:off x="8802130" y="3429000"/>
            <a:ext cx="1059562" cy="985421"/>
          </a:xfrm>
          <a:prstGeom prst="curvedRightArrow">
            <a:avLst>
              <a:gd name="adj1" fmla="val 17979"/>
              <a:gd name="adj2" fmla="val 3076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 name="Freccia circolare a destra 9">
            <a:extLst>
              <a:ext uri="{FF2B5EF4-FFF2-40B4-BE49-F238E27FC236}">
                <a16:creationId xmlns:a16="http://schemas.microsoft.com/office/drawing/2014/main" id="{7BB35127-4ACA-4447-A0B7-FCA3D45B03EA}"/>
              </a:ext>
            </a:extLst>
          </p:cNvPr>
          <p:cNvSpPr/>
          <p:nvPr/>
        </p:nvSpPr>
        <p:spPr>
          <a:xfrm rot="10800000">
            <a:off x="9963021" y="2913257"/>
            <a:ext cx="1133061" cy="808006"/>
          </a:xfrm>
          <a:prstGeom prst="curvedRightArrow">
            <a:avLst>
              <a:gd name="adj1" fmla="val 8615"/>
              <a:gd name="adj2" fmla="val 3076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1" name="Freccia circolare a destra 10">
            <a:extLst>
              <a:ext uri="{FF2B5EF4-FFF2-40B4-BE49-F238E27FC236}">
                <a16:creationId xmlns:a16="http://schemas.microsoft.com/office/drawing/2014/main" id="{47D7F80F-D59A-45A5-99FA-340F579AF4A7}"/>
              </a:ext>
            </a:extLst>
          </p:cNvPr>
          <p:cNvSpPr/>
          <p:nvPr/>
        </p:nvSpPr>
        <p:spPr>
          <a:xfrm rot="10800000" flipH="1">
            <a:off x="8802130" y="2174289"/>
            <a:ext cx="1059562" cy="985421"/>
          </a:xfrm>
          <a:prstGeom prst="curvedRightArrow">
            <a:avLst>
              <a:gd name="adj1" fmla="val 19806"/>
              <a:gd name="adj2" fmla="val 3076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2" name="Freccia circolare a destra 11">
            <a:extLst>
              <a:ext uri="{FF2B5EF4-FFF2-40B4-BE49-F238E27FC236}">
                <a16:creationId xmlns:a16="http://schemas.microsoft.com/office/drawing/2014/main" id="{D40F150D-5D00-4EE9-9664-74C9DF45D78F}"/>
              </a:ext>
            </a:extLst>
          </p:cNvPr>
          <p:cNvSpPr/>
          <p:nvPr/>
        </p:nvSpPr>
        <p:spPr>
          <a:xfrm rot="10800000">
            <a:off x="9963021" y="1635642"/>
            <a:ext cx="1133061" cy="808006"/>
          </a:xfrm>
          <a:prstGeom prst="curvedRightArrow">
            <a:avLst>
              <a:gd name="adj1" fmla="val 8615"/>
              <a:gd name="adj2" fmla="val 3076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5" name="CasellaDiTesto 4">
            <a:extLst>
              <a:ext uri="{FF2B5EF4-FFF2-40B4-BE49-F238E27FC236}">
                <a16:creationId xmlns:a16="http://schemas.microsoft.com/office/drawing/2014/main" id="{21CC325F-C573-4013-ACFB-485F23CD4417}"/>
              </a:ext>
            </a:extLst>
          </p:cNvPr>
          <p:cNvSpPr txBox="1"/>
          <p:nvPr/>
        </p:nvSpPr>
        <p:spPr>
          <a:xfrm>
            <a:off x="11068444" y="4768335"/>
            <a:ext cx="1059562" cy="369332"/>
          </a:xfrm>
          <a:prstGeom prst="rect">
            <a:avLst/>
          </a:prstGeom>
          <a:noFill/>
        </p:spPr>
        <p:txBody>
          <a:bodyPr wrap="square" rtlCol="0">
            <a:spAutoFit/>
          </a:bodyPr>
          <a:lstStyle/>
          <a:p>
            <a:r>
              <a:rPr lang="it-IT" dirty="0"/>
              <a:t>Bimbo</a:t>
            </a:r>
          </a:p>
        </p:txBody>
      </p:sp>
      <p:sp>
        <p:nvSpPr>
          <p:cNvPr id="13" name="CasellaDiTesto 12">
            <a:extLst>
              <a:ext uri="{FF2B5EF4-FFF2-40B4-BE49-F238E27FC236}">
                <a16:creationId xmlns:a16="http://schemas.microsoft.com/office/drawing/2014/main" id="{3E16E725-EBAD-43CE-8671-1A8F04986836}"/>
              </a:ext>
            </a:extLst>
          </p:cNvPr>
          <p:cNvSpPr txBox="1"/>
          <p:nvPr/>
        </p:nvSpPr>
        <p:spPr>
          <a:xfrm>
            <a:off x="8637442" y="4499044"/>
            <a:ext cx="1059562" cy="369332"/>
          </a:xfrm>
          <a:prstGeom prst="rect">
            <a:avLst/>
          </a:prstGeom>
          <a:noFill/>
        </p:spPr>
        <p:txBody>
          <a:bodyPr wrap="square" rtlCol="0">
            <a:spAutoFit/>
          </a:bodyPr>
          <a:lstStyle/>
          <a:p>
            <a:r>
              <a:rPr lang="it-IT" dirty="0"/>
              <a:t>Adulto</a:t>
            </a:r>
          </a:p>
        </p:txBody>
      </p:sp>
    </p:spTree>
    <p:extLst>
      <p:ext uri="{BB962C8B-B14F-4D97-AF65-F5344CB8AC3E}">
        <p14:creationId xmlns:p14="http://schemas.microsoft.com/office/powerpoint/2010/main" val="11233881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IL GIOCO VISTO IN OTTICA PSICO-MOTORIA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pPr marL="0" indent="0">
              <a:lnSpc>
                <a:spcPct val="115000"/>
              </a:lnSpc>
              <a:spcAft>
                <a:spcPts val="1000"/>
              </a:spcAft>
              <a:buNone/>
            </a:pPr>
            <a:r>
              <a:rPr lang="it-IT" dirty="0"/>
              <a:t>Volendo parlare invece di vera e propria “attività motoria strutturata” per la fascia d’età 2+  una delle uniche possibilità è la forma ludica. Grazie al gioco si può indirizzare la stimolazione motoria verso un obiettivo prefissato, deciso a priori. </a:t>
            </a:r>
          </a:p>
          <a:p>
            <a:pPr marL="0" indent="0">
              <a:buNone/>
            </a:pPr>
            <a:endParaRPr lang="it-IT" dirty="0"/>
          </a:p>
        </p:txBody>
      </p:sp>
      <p:pic>
        <p:nvPicPr>
          <p:cNvPr id="3" name="Immagine 2" descr="Immagine che contiene testo, pavimento, area&#10;&#10;Descrizione generata automaticamente">
            <a:extLst>
              <a:ext uri="{FF2B5EF4-FFF2-40B4-BE49-F238E27FC236}">
                <a16:creationId xmlns:a16="http://schemas.microsoft.com/office/drawing/2014/main" id="{74EA7DE2-F9BC-4B01-B512-2681A6A3249C}"/>
              </a:ext>
            </a:extLst>
          </p:cNvPr>
          <p:cNvPicPr>
            <a:picLocks noChangeAspect="1"/>
          </p:cNvPicPr>
          <p:nvPr/>
        </p:nvPicPr>
        <p:blipFill>
          <a:blip r:embed="rId3"/>
          <a:stretch>
            <a:fillRect/>
          </a:stretch>
        </p:blipFill>
        <p:spPr>
          <a:xfrm>
            <a:off x="2674247" y="4039376"/>
            <a:ext cx="2991057" cy="1680594"/>
          </a:xfrm>
          <a:prstGeom prst="rect">
            <a:avLst/>
          </a:prstGeom>
        </p:spPr>
      </p:pic>
      <p:pic>
        <p:nvPicPr>
          <p:cNvPr id="5" name="Immagine 4" descr="Immagine che contiene interni, pavimento, stanza, arredamento&#10;&#10;Descrizione generata automaticamente">
            <a:extLst>
              <a:ext uri="{FF2B5EF4-FFF2-40B4-BE49-F238E27FC236}">
                <a16:creationId xmlns:a16="http://schemas.microsoft.com/office/drawing/2014/main" id="{7DFFEE6D-D857-4DE9-9695-7E0554794420}"/>
              </a:ext>
            </a:extLst>
          </p:cNvPr>
          <p:cNvPicPr>
            <a:picLocks noChangeAspect="1"/>
          </p:cNvPicPr>
          <p:nvPr/>
        </p:nvPicPr>
        <p:blipFill>
          <a:blip r:embed="rId4"/>
          <a:stretch>
            <a:fillRect/>
          </a:stretch>
        </p:blipFill>
        <p:spPr>
          <a:xfrm>
            <a:off x="6701252" y="3796748"/>
            <a:ext cx="2567601" cy="1923222"/>
          </a:xfrm>
          <a:prstGeom prst="rect">
            <a:avLst/>
          </a:prstGeom>
        </p:spPr>
      </p:pic>
    </p:spTree>
    <p:extLst>
      <p:ext uri="{BB962C8B-B14F-4D97-AF65-F5344CB8AC3E}">
        <p14:creationId xmlns:p14="http://schemas.microsoft.com/office/powerpoint/2010/main" val="74975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CHE GIOCHI PROPORRE?</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lnSpc>
                <a:spcPct val="105000"/>
              </a:lnSpc>
              <a:spcAft>
                <a:spcPts val="1000"/>
              </a:spcAft>
              <a:buNone/>
            </a:pPr>
            <a:r>
              <a:rPr lang="it-IT" sz="1700" dirty="0"/>
              <a:t>Grazie alla conoscenza dettagliata delle varie tipologie di movimento e delle tappe di sviluppo neuro psico motorio del bambino (che ormai possedete) siete in grado di ideare voi un’  adeguata e ponderata serie di giochi. In più, in seguito ad una corretta osservazione della motricità spontanea del bimbo (e del gruppo classe ) siete in grado di proporre attività ludico motorie che possano “colmare” eventuali lacune motorie.</a:t>
            </a:r>
          </a:p>
          <a:p>
            <a:pPr marL="0" indent="0">
              <a:lnSpc>
                <a:spcPct val="105000"/>
              </a:lnSpc>
              <a:spcAft>
                <a:spcPts val="1000"/>
              </a:spcAft>
              <a:buNone/>
            </a:pPr>
            <a:r>
              <a:rPr lang="it-IT" sz="1700" dirty="0"/>
              <a:t>A livello metodologico possiamo dividere le esperienze motorie in giochi di: percezione motoria, coordinazione dinamica e equilibrio, abilità manuali, spazio-temporali.</a:t>
            </a:r>
          </a:p>
          <a:p>
            <a:pPr marL="0" indent="0">
              <a:buNone/>
            </a:pPr>
            <a:endParaRPr lang="it-IT" dirty="0"/>
          </a:p>
        </p:txBody>
      </p:sp>
      <p:sp>
        <p:nvSpPr>
          <p:cNvPr id="2" name="CasellaDiTesto 1">
            <a:extLst>
              <a:ext uri="{FF2B5EF4-FFF2-40B4-BE49-F238E27FC236}">
                <a16:creationId xmlns:a16="http://schemas.microsoft.com/office/drawing/2014/main" id="{1E9607BD-30DE-466B-B35D-EF7651FCD800}"/>
              </a:ext>
            </a:extLst>
          </p:cNvPr>
          <p:cNvSpPr txBox="1"/>
          <p:nvPr/>
        </p:nvSpPr>
        <p:spPr>
          <a:xfrm>
            <a:off x="3906175" y="5813793"/>
            <a:ext cx="5965794" cy="461665"/>
          </a:xfrm>
          <a:prstGeom prst="rect">
            <a:avLst/>
          </a:prstGeom>
          <a:noFill/>
        </p:spPr>
        <p:txBody>
          <a:bodyPr wrap="square" rtlCol="0">
            <a:spAutoFit/>
          </a:bodyPr>
          <a:lstStyle/>
          <a:p>
            <a:r>
              <a:rPr lang="it-IT" sz="1200" dirty="0"/>
              <a:t>Tratto da «150 giochi in movimento» Donatella Colina, «Laboratorio delle attività motorie» Vincenzo Riccio, «Bambini in movimento» Giovanna paesani</a:t>
            </a:r>
          </a:p>
        </p:txBody>
      </p:sp>
    </p:spTree>
    <p:extLst>
      <p:ext uri="{BB962C8B-B14F-4D97-AF65-F5344CB8AC3E}">
        <p14:creationId xmlns:p14="http://schemas.microsoft.com/office/powerpoint/2010/main" val="39668183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CHE GIOCHI PROPORRESTI?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endParaRPr lang="it-IT" dirty="0"/>
          </a:p>
          <a:p>
            <a:pPr marL="0" indent="0">
              <a:buNone/>
            </a:pPr>
            <a:endParaRPr lang="it-IT" dirty="0"/>
          </a:p>
          <a:p>
            <a:pPr marL="0" indent="0">
              <a:buNone/>
            </a:pPr>
            <a:r>
              <a:rPr lang="it-IT" dirty="0"/>
              <a:t>2 GRUPPI, 15’</a:t>
            </a:r>
          </a:p>
          <a:p>
            <a:pPr marL="0" indent="0">
              <a:buNone/>
            </a:pPr>
            <a:r>
              <a:rPr lang="it-IT" dirty="0"/>
              <a:t>Invento 2 giochini per ogni categoria</a:t>
            </a:r>
          </a:p>
          <a:p>
            <a:pPr marL="0" indent="0">
              <a:buNone/>
            </a:pPr>
            <a:r>
              <a:rPr lang="it-IT" dirty="0"/>
              <a:t>P</a:t>
            </a:r>
            <a:r>
              <a:rPr lang="it-IT" sz="1800" dirty="0"/>
              <a:t>ercezione motoria, coordinazione dinamica e equilibrio, abilità manuali, spazio-temporali.</a:t>
            </a:r>
            <a:endParaRPr lang="it-IT" dirty="0"/>
          </a:p>
        </p:txBody>
      </p:sp>
    </p:spTree>
    <p:extLst>
      <p:ext uri="{BB962C8B-B14F-4D97-AF65-F5344CB8AC3E}">
        <p14:creationId xmlns:p14="http://schemas.microsoft.com/office/powerpoint/2010/main" val="21025455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PERCEZIONE CORPOREA (esempi)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normAutofit/>
          </a:bodyPr>
          <a:lstStyle/>
          <a:p>
            <a:r>
              <a:rPr lang="it-IT" dirty="0"/>
              <a:t>Dove sono?</a:t>
            </a:r>
          </a:p>
          <a:p>
            <a:r>
              <a:rPr lang="it-IT" dirty="0"/>
              <a:t>Musica e…STOP!</a:t>
            </a:r>
          </a:p>
          <a:p>
            <a:r>
              <a:rPr lang="it-IT" dirty="0"/>
              <a:t>Ci passo?</a:t>
            </a:r>
          </a:p>
          <a:p>
            <a:r>
              <a:rPr lang="it-IT" dirty="0"/>
              <a:t>Tocca quello giusto</a:t>
            </a:r>
          </a:p>
          <a:p>
            <a:r>
              <a:rPr lang="it-IT" dirty="0"/>
              <a:t>Gli alberi</a:t>
            </a:r>
          </a:p>
          <a:p>
            <a:r>
              <a:rPr lang="it-IT" dirty="0"/>
              <a:t>Pesante – leggero</a:t>
            </a:r>
          </a:p>
          <a:p>
            <a:r>
              <a:rPr lang="it-IT" dirty="0"/>
              <a:t>Lento – veloce</a:t>
            </a:r>
          </a:p>
          <a:p>
            <a:r>
              <a:rPr lang="it-IT" dirty="0"/>
              <a:t>Cambi di direzione</a:t>
            </a:r>
          </a:p>
        </p:txBody>
      </p:sp>
      <p:pic>
        <p:nvPicPr>
          <p:cNvPr id="3" name="Immagine 2" descr="Immagine che contiene clipart&#10;&#10;Descrizione generata automaticamente">
            <a:extLst>
              <a:ext uri="{FF2B5EF4-FFF2-40B4-BE49-F238E27FC236}">
                <a16:creationId xmlns:a16="http://schemas.microsoft.com/office/drawing/2014/main" id="{5856598D-0B4B-4276-9883-CD91E5041007}"/>
              </a:ext>
            </a:extLst>
          </p:cNvPr>
          <p:cNvPicPr>
            <a:picLocks noChangeAspect="1"/>
          </p:cNvPicPr>
          <p:nvPr/>
        </p:nvPicPr>
        <p:blipFill>
          <a:blip r:embed="rId3"/>
          <a:stretch>
            <a:fillRect/>
          </a:stretch>
        </p:blipFill>
        <p:spPr>
          <a:xfrm>
            <a:off x="7046912" y="1606827"/>
            <a:ext cx="2822645" cy="2822645"/>
          </a:xfrm>
          <a:prstGeom prst="rect">
            <a:avLst/>
          </a:prstGeom>
        </p:spPr>
      </p:pic>
      <p:sp>
        <p:nvSpPr>
          <p:cNvPr id="4" name="Fumetto: ovale 3">
            <a:extLst>
              <a:ext uri="{FF2B5EF4-FFF2-40B4-BE49-F238E27FC236}">
                <a16:creationId xmlns:a16="http://schemas.microsoft.com/office/drawing/2014/main" id="{B31A1C4E-7C0E-4774-9C33-0BD08935E48F}"/>
              </a:ext>
            </a:extLst>
          </p:cNvPr>
          <p:cNvSpPr/>
          <p:nvPr/>
        </p:nvSpPr>
        <p:spPr>
          <a:xfrm>
            <a:off x="8822278" y="1606827"/>
            <a:ext cx="1553593" cy="902563"/>
          </a:xfrm>
          <a:prstGeom prst="wedgeEllipse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tx1"/>
                </a:solidFill>
              </a:rPr>
              <a:t>BIMBO NELLO SPAZIO</a:t>
            </a:r>
          </a:p>
        </p:txBody>
      </p:sp>
    </p:spTree>
    <p:extLst>
      <p:ext uri="{BB962C8B-B14F-4D97-AF65-F5344CB8AC3E}">
        <p14:creationId xmlns:p14="http://schemas.microsoft.com/office/powerpoint/2010/main" val="3057793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COORDINAZIONE DINAMICA ed EQUILIBRIO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Percorsi Psicomotori</a:t>
            </a:r>
          </a:p>
          <a:p>
            <a:r>
              <a:rPr lang="it-IT" dirty="0"/>
              <a:t>Lo specchio</a:t>
            </a:r>
          </a:p>
          <a:p>
            <a:r>
              <a:rPr lang="it-IT" dirty="0"/>
              <a:t>L’equilibrista</a:t>
            </a:r>
          </a:p>
          <a:p>
            <a:endParaRPr lang="it-IT" dirty="0"/>
          </a:p>
          <a:p>
            <a:endParaRPr lang="it-IT" dirty="0"/>
          </a:p>
        </p:txBody>
      </p:sp>
      <p:pic>
        <p:nvPicPr>
          <p:cNvPr id="3" name="Immagine 2" descr="Immagine che contiene erba, esterni, persona, piccolo&#10;&#10;Descrizione generata automaticamente">
            <a:extLst>
              <a:ext uri="{FF2B5EF4-FFF2-40B4-BE49-F238E27FC236}">
                <a16:creationId xmlns:a16="http://schemas.microsoft.com/office/drawing/2014/main" id="{8B00DC1B-2C37-44E8-A422-B37F2B07C72E}"/>
              </a:ext>
            </a:extLst>
          </p:cNvPr>
          <p:cNvPicPr>
            <a:picLocks noChangeAspect="1"/>
          </p:cNvPicPr>
          <p:nvPr/>
        </p:nvPicPr>
        <p:blipFill>
          <a:blip r:embed="rId3"/>
          <a:stretch>
            <a:fillRect/>
          </a:stretch>
        </p:blipFill>
        <p:spPr>
          <a:xfrm>
            <a:off x="6695453" y="2133600"/>
            <a:ext cx="2158187" cy="3243177"/>
          </a:xfrm>
          <a:prstGeom prst="rect">
            <a:avLst/>
          </a:prstGeom>
        </p:spPr>
      </p:pic>
    </p:spTree>
    <p:extLst>
      <p:ext uri="{BB962C8B-B14F-4D97-AF65-F5344CB8AC3E}">
        <p14:creationId xmlns:p14="http://schemas.microsoft.com/office/powerpoint/2010/main" val="23644118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ABILITÁ MANUALI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r>
              <a:rPr lang="it-IT" dirty="0"/>
              <a:t>Luce!</a:t>
            </a:r>
          </a:p>
          <a:p>
            <a:r>
              <a:rPr lang="it-IT" dirty="0"/>
              <a:t>Travasi</a:t>
            </a:r>
          </a:p>
          <a:p>
            <a:r>
              <a:rPr lang="it-IT" dirty="0"/>
              <a:t>Tubi e catenelle</a:t>
            </a:r>
          </a:p>
          <a:p>
            <a:r>
              <a:rPr lang="it-IT" dirty="0"/>
              <a:t>Bowling</a:t>
            </a:r>
          </a:p>
          <a:p>
            <a:r>
              <a:rPr lang="it-IT" dirty="0"/>
              <a:t>Basket</a:t>
            </a:r>
          </a:p>
        </p:txBody>
      </p:sp>
      <p:pic>
        <p:nvPicPr>
          <p:cNvPr id="3" name="Immagine 2" descr="Immagine che contiene persona, interni, parete&#10;&#10;Descrizione generata automaticamente">
            <a:extLst>
              <a:ext uri="{FF2B5EF4-FFF2-40B4-BE49-F238E27FC236}">
                <a16:creationId xmlns:a16="http://schemas.microsoft.com/office/drawing/2014/main" id="{E842C00C-A8CC-4803-9341-83117B2A1C26}"/>
              </a:ext>
            </a:extLst>
          </p:cNvPr>
          <p:cNvPicPr>
            <a:picLocks noChangeAspect="1"/>
          </p:cNvPicPr>
          <p:nvPr/>
        </p:nvPicPr>
        <p:blipFill>
          <a:blip r:embed="rId3"/>
          <a:stretch>
            <a:fillRect/>
          </a:stretch>
        </p:blipFill>
        <p:spPr>
          <a:xfrm>
            <a:off x="6272043" y="2133600"/>
            <a:ext cx="3915566" cy="2689435"/>
          </a:xfrm>
          <a:prstGeom prst="rect">
            <a:avLst/>
          </a:prstGeom>
        </p:spPr>
      </p:pic>
    </p:spTree>
    <p:extLst>
      <p:ext uri="{BB962C8B-B14F-4D97-AF65-F5344CB8AC3E}">
        <p14:creationId xmlns:p14="http://schemas.microsoft.com/office/powerpoint/2010/main" val="30844314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MOVIMENTO DIAFRAMMATICO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dirty="0">
                <a:hlinkClick r:id="rId3"/>
              </a:rPr>
              <a:t>https://youtu.be/WXIoL5nCFjM</a:t>
            </a:r>
            <a:endParaRPr lang="it-IT" dirty="0"/>
          </a:p>
          <a:p>
            <a:pPr marL="0" indent="0">
              <a:buNone/>
            </a:pPr>
            <a:endParaRPr lang="it-IT" dirty="0"/>
          </a:p>
        </p:txBody>
      </p:sp>
      <p:pic>
        <p:nvPicPr>
          <p:cNvPr id="3" name="Immagine 2" descr="Immagine che contiene interni&#10;&#10;Descrizione generata automaticamente">
            <a:extLst>
              <a:ext uri="{FF2B5EF4-FFF2-40B4-BE49-F238E27FC236}">
                <a16:creationId xmlns:a16="http://schemas.microsoft.com/office/drawing/2014/main" id="{6D4A45F6-2B1A-49AB-BDA9-CCE3EEC98652}"/>
              </a:ext>
            </a:extLst>
          </p:cNvPr>
          <p:cNvPicPr>
            <a:picLocks noChangeAspect="1"/>
          </p:cNvPicPr>
          <p:nvPr/>
        </p:nvPicPr>
        <p:blipFill>
          <a:blip r:embed="rId4"/>
          <a:stretch>
            <a:fillRect/>
          </a:stretch>
        </p:blipFill>
        <p:spPr>
          <a:xfrm>
            <a:off x="7046912" y="2016307"/>
            <a:ext cx="2374831" cy="3166441"/>
          </a:xfrm>
          <a:prstGeom prst="rect">
            <a:avLst/>
          </a:prstGeom>
        </p:spPr>
      </p:pic>
    </p:spTree>
    <p:extLst>
      <p:ext uri="{BB962C8B-B14F-4D97-AF65-F5344CB8AC3E}">
        <p14:creationId xmlns:p14="http://schemas.microsoft.com/office/powerpoint/2010/main" val="27731518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VALUTAZIONE DEL LABORATORIO (anonima)</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r>
              <a:rPr lang="it-IT" dirty="0"/>
              <a:t>Rispondi con valutazione da 1 a 5</a:t>
            </a:r>
          </a:p>
          <a:p>
            <a:pPr marL="0" indent="0">
              <a:buNone/>
            </a:pPr>
            <a:endParaRPr lang="it-IT" dirty="0"/>
          </a:p>
          <a:p>
            <a:pPr>
              <a:buFont typeface="+mj-lt"/>
              <a:buAutoNum type="arabicPeriod"/>
            </a:pPr>
            <a:r>
              <a:rPr lang="it-IT" dirty="0"/>
              <a:t>Novità degli argomenti trattati</a:t>
            </a:r>
          </a:p>
          <a:p>
            <a:pPr>
              <a:buFont typeface="+mj-lt"/>
              <a:buAutoNum type="arabicPeriod"/>
            </a:pPr>
            <a:r>
              <a:rPr lang="it-IT" dirty="0"/>
              <a:t>Utilità degli argomenti teorici trattati</a:t>
            </a:r>
          </a:p>
          <a:p>
            <a:pPr>
              <a:buFont typeface="+mj-lt"/>
              <a:buAutoNum type="arabicPeriod"/>
            </a:pPr>
            <a:r>
              <a:rPr lang="it-IT" dirty="0"/>
              <a:t>Utilità della parte pratica</a:t>
            </a:r>
          </a:p>
          <a:p>
            <a:pPr>
              <a:buFont typeface="+mj-lt"/>
              <a:buAutoNum type="arabicPeriod"/>
            </a:pPr>
            <a:r>
              <a:rPr lang="it-IT" dirty="0"/>
              <a:t>Piacevolezza degli argomenti trattati</a:t>
            </a:r>
          </a:p>
          <a:p>
            <a:pPr>
              <a:buFont typeface="+mj-lt"/>
              <a:buAutoNum type="arabicPeriod"/>
            </a:pPr>
            <a:r>
              <a:rPr lang="it-IT" dirty="0"/>
              <a:t>Critiche costruttive</a:t>
            </a:r>
          </a:p>
        </p:txBody>
      </p:sp>
    </p:spTree>
    <p:extLst>
      <p:ext uri="{BB962C8B-B14F-4D97-AF65-F5344CB8AC3E}">
        <p14:creationId xmlns:p14="http://schemas.microsoft.com/office/powerpoint/2010/main" val="31561908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 MIEI CONTATTI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3462290" y="2133600"/>
            <a:ext cx="8042321" cy="3777622"/>
          </a:xfrm>
        </p:spPr>
        <p:txBody>
          <a:bodyPr>
            <a:normAutofit/>
          </a:bodyPr>
          <a:lstStyle/>
          <a:p>
            <a:pPr marL="0" indent="0">
              <a:buNone/>
            </a:pPr>
            <a:r>
              <a:rPr lang="it-IT" sz="2400" i="1" dirty="0">
                <a:solidFill>
                  <a:schemeClr val="tx1"/>
                </a:solidFill>
                <a:effectLst/>
                <a:latin typeface="Catamaran"/>
              </a:rPr>
              <a:t>+393487914544</a:t>
            </a:r>
          </a:p>
          <a:p>
            <a:pPr marL="0" indent="0">
              <a:buNone/>
            </a:pPr>
            <a:endParaRPr lang="it-IT" sz="2400" i="1" dirty="0">
              <a:solidFill>
                <a:schemeClr val="tx1"/>
              </a:solidFill>
              <a:effectLst/>
              <a:latin typeface="Catamaran"/>
            </a:endParaRPr>
          </a:p>
          <a:p>
            <a:pPr marL="0" indent="0">
              <a:buNone/>
            </a:pPr>
            <a:r>
              <a:rPr lang="it-IT" sz="2400" i="1" dirty="0">
                <a:solidFill>
                  <a:schemeClr val="tx1"/>
                </a:solidFill>
                <a:latin typeface="Catamaran"/>
              </a:rPr>
              <a:t>a</a:t>
            </a:r>
            <a:r>
              <a:rPr lang="it-IT" sz="2400" i="1" dirty="0">
                <a:solidFill>
                  <a:schemeClr val="tx1"/>
                </a:solidFill>
                <a:effectLst/>
                <a:latin typeface="Catamaran"/>
              </a:rPr>
              <a:t>ndrea.ferrari743@gmail.com</a:t>
            </a:r>
          </a:p>
          <a:p>
            <a:pPr marL="0" indent="0">
              <a:buNone/>
            </a:pPr>
            <a:endParaRPr lang="it-IT" sz="2400" i="1" dirty="0">
              <a:solidFill>
                <a:schemeClr val="tx1"/>
              </a:solidFill>
              <a:latin typeface="Catamaran"/>
            </a:endParaRPr>
          </a:p>
          <a:p>
            <a:pPr marL="0" indent="0">
              <a:buNone/>
            </a:pPr>
            <a:r>
              <a:rPr lang="it-IT" sz="2400" i="1" dirty="0">
                <a:solidFill>
                  <a:schemeClr val="tx1"/>
                </a:solidFill>
                <a:latin typeface="Catamaran"/>
              </a:rPr>
              <a:t>Andrea Ferrari Performance Empowerment</a:t>
            </a:r>
          </a:p>
          <a:p>
            <a:pPr marL="0" indent="0">
              <a:buNone/>
            </a:pPr>
            <a:endParaRPr lang="it-IT" sz="2400" i="1" dirty="0">
              <a:solidFill>
                <a:schemeClr val="tx1"/>
              </a:solidFill>
              <a:latin typeface="Catamaran"/>
            </a:endParaRPr>
          </a:p>
          <a:p>
            <a:pPr marL="0" indent="0">
              <a:buNone/>
            </a:pPr>
            <a:r>
              <a:rPr lang="it-IT" sz="2400" i="1" dirty="0" err="1">
                <a:solidFill>
                  <a:schemeClr val="tx1"/>
                </a:solidFill>
                <a:latin typeface="Catamaran"/>
              </a:rPr>
              <a:t>a</a:t>
            </a:r>
            <a:r>
              <a:rPr lang="it-IT" sz="2400" i="1" dirty="0" err="1">
                <a:solidFill>
                  <a:schemeClr val="tx1"/>
                </a:solidFill>
                <a:effectLst/>
                <a:latin typeface="Catamaran"/>
              </a:rPr>
              <a:t>nd_fer_performance</a:t>
            </a:r>
            <a:r>
              <a:rPr lang="it-IT" sz="2400" i="1" dirty="0" err="1">
                <a:solidFill>
                  <a:schemeClr val="tx1"/>
                </a:solidFill>
                <a:latin typeface="Catamaran"/>
              </a:rPr>
              <a:t>_empowement</a:t>
            </a:r>
            <a:endParaRPr lang="it-IT" sz="2400" i="1" dirty="0">
              <a:solidFill>
                <a:schemeClr val="tx1"/>
              </a:solidFill>
              <a:effectLst/>
              <a:latin typeface="Catamaran"/>
            </a:endParaRPr>
          </a:p>
        </p:txBody>
      </p:sp>
      <p:pic>
        <p:nvPicPr>
          <p:cNvPr id="3" name="Elemento grafico 2" descr="Posta elettronica con riempimento a tinta unita">
            <a:extLst>
              <a:ext uri="{FF2B5EF4-FFF2-40B4-BE49-F238E27FC236}">
                <a16:creationId xmlns:a16="http://schemas.microsoft.com/office/drawing/2014/main" id="{AF897DD7-41FA-4F13-A3EE-8784929D70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09869" y="2920990"/>
            <a:ext cx="818162" cy="818162"/>
          </a:xfrm>
          <a:prstGeom prst="rect">
            <a:avLst/>
          </a:prstGeom>
        </p:spPr>
      </p:pic>
      <p:pic>
        <p:nvPicPr>
          <p:cNvPr id="5" name="Elemento grafico 4" descr="Smartphone con riempimento a tinta unita">
            <a:extLst>
              <a:ext uri="{FF2B5EF4-FFF2-40B4-BE49-F238E27FC236}">
                <a16:creationId xmlns:a16="http://schemas.microsoft.com/office/drawing/2014/main" id="{8D6C6AA0-5AA7-4976-BDBC-47087E8060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2519516" y="1905000"/>
            <a:ext cx="866281" cy="866281"/>
          </a:xfrm>
          <a:prstGeom prst="rect">
            <a:avLst/>
          </a:prstGeom>
        </p:spPr>
      </p:pic>
      <p:pic>
        <p:nvPicPr>
          <p:cNvPr id="7" name="Immagine 6">
            <a:extLst>
              <a:ext uri="{FF2B5EF4-FFF2-40B4-BE49-F238E27FC236}">
                <a16:creationId xmlns:a16="http://schemas.microsoft.com/office/drawing/2014/main" id="{D4228199-D8CA-419B-9275-E15A91DADDC6}"/>
              </a:ext>
            </a:extLst>
          </p:cNvPr>
          <p:cNvPicPr>
            <a:picLocks noChangeAspect="1"/>
          </p:cNvPicPr>
          <p:nvPr/>
        </p:nvPicPr>
        <p:blipFill>
          <a:blip r:embed="rId7"/>
          <a:stretch>
            <a:fillRect/>
          </a:stretch>
        </p:blipFill>
        <p:spPr>
          <a:xfrm>
            <a:off x="2551053" y="3888861"/>
            <a:ext cx="803206" cy="803206"/>
          </a:xfrm>
          <a:prstGeom prst="rect">
            <a:avLst/>
          </a:prstGeom>
        </p:spPr>
      </p:pic>
      <p:pic>
        <p:nvPicPr>
          <p:cNvPr id="10" name="Immagine 9">
            <a:extLst>
              <a:ext uri="{FF2B5EF4-FFF2-40B4-BE49-F238E27FC236}">
                <a16:creationId xmlns:a16="http://schemas.microsoft.com/office/drawing/2014/main" id="{27F39D59-6AF4-449D-BA75-9C3011A9BF9A}"/>
              </a:ext>
            </a:extLst>
          </p:cNvPr>
          <p:cNvPicPr>
            <a:picLocks noChangeAspect="1"/>
          </p:cNvPicPr>
          <p:nvPr/>
        </p:nvPicPr>
        <p:blipFill>
          <a:blip r:embed="rId8"/>
          <a:stretch>
            <a:fillRect/>
          </a:stretch>
        </p:blipFill>
        <p:spPr>
          <a:xfrm>
            <a:off x="2551053" y="4900617"/>
            <a:ext cx="803206" cy="803206"/>
          </a:xfrm>
          <a:prstGeom prst="rect">
            <a:avLst/>
          </a:prstGeom>
        </p:spPr>
      </p:pic>
    </p:spTree>
    <p:extLst>
      <p:ext uri="{BB962C8B-B14F-4D97-AF65-F5344CB8AC3E}">
        <p14:creationId xmlns:p14="http://schemas.microsoft.com/office/powerpoint/2010/main" val="39760172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IN BOCCA AL LUPO PER TUTTO!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endParaRPr lang="it-IT" i="1" dirty="0">
              <a:solidFill>
                <a:srgbClr val="333333"/>
              </a:solidFill>
              <a:effectLst/>
              <a:latin typeface="Catamaran"/>
            </a:endParaRPr>
          </a:p>
          <a:p>
            <a:pPr marL="0" indent="0">
              <a:buNone/>
            </a:pPr>
            <a:endParaRPr lang="it-IT" i="1" dirty="0">
              <a:solidFill>
                <a:srgbClr val="333333"/>
              </a:solidFill>
              <a:latin typeface="Catamaran"/>
            </a:endParaRPr>
          </a:p>
          <a:p>
            <a:pPr marL="0" indent="0">
              <a:buNone/>
            </a:pPr>
            <a:endParaRPr lang="it-IT" i="1" dirty="0">
              <a:solidFill>
                <a:srgbClr val="333333"/>
              </a:solidFill>
              <a:effectLst/>
              <a:latin typeface="Catamaran"/>
            </a:endParaRPr>
          </a:p>
          <a:p>
            <a:pPr marL="0" indent="0">
              <a:buNone/>
            </a:pPr>
            <a:r>
              <a:rPr lang="it-IT" sz="1700" dirty="0"/>
              <a:t>Quando desideri una cosa, tutto l'Universo trama affinché tu possa realizzarla.</a:t>
            </a:r>
          </a:p>
          <a:p>
            <a:pPr marL="0" indent="0">
              <a:buNone/>
            </a:pPr>
            <a:endParaRPr lang="it-IT" sz="1700" dirty="0"/>
          </a:p>
          <a:p>
            <a:pPr marL="0" indent="0" algn="r">
              <a:buNone/>
            </a:pPr>
            <a:r>
              <a:rPr lang="it-IT" sz="1700" dirty="0"/>
              <a:t>Paolo Coelho</a:t>
            </a:r>
          </a:p>
        </p:txBody>
      </p:sp>
    </p:spTree>
    <p:extLst>
      <p:ext uri="{BB962C8B-B14F-4D97-AF65-F5344CB8AC3E}">
        <p14:creationId xmlns:p14="http://schemas.microsoft.com/office/powerpoint/2010/main" val="1921540357"/>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8225</TotalTime>
  <Words>4732</Words>
  <Application>Microsoft Office PowerPoint</Application>
  <PresentationFormat>Widescreen</PresentationFormat>
  <Paragraphs>570</Paragraphs>
  <Slides>94</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94</vt:i4>
      </vt:variant>
    </vt:vector>
  </HeadingPairs>
  <TitlesOfParts>
    <vt:vector size="100" baseType="lpstr">
      <vt:lpstr>Arial</vt:lpstr>
      <vt:lpstr>Calibri</vt:lpstr>
      <vt:lpstr>Catamaran</vt:lpstr>
      <vt:lpstr>Century Gothic</vt:lpstr>
      <vt:lpstr>Wingdings 3</vt:lpstr>
      <vt:lpstr>Filo</vt:lpstr>
      <vt:lpstr>LABORATORIO ATTIVITÁ MOTORIA</vt:lpstr>
      <vt:lpstr>MI PRESENTO</vt:lpstr>
      <vt:lpstr>E VOI?</vt:lpstr>
      <vt:lpstr>PROGRAMMA DEL LABORATORIO (teoria)</vt:lpstr>
      <vt:lpstr>PROGRAMMA DEL LABORATORIO (pratica)</vt:lpstr>
      <vt:lpstr>PERCHÉ SERVE CONOSCERE IL NOSTRO E ALTRUI CORPO?</vt:lpstr>
      <vt:lpstr>MENS SANA IN CORPORE SANO</vt:lpstr>
      <vt:lpstr>PASSARE DALLA TEORIA ALLA PRATICA</vt:lpstr>
      <vt:lpstr>COS’È LA CHINESIOLOGIA?</vt:lpstr>
      <vt:lpstr>COS’È LA CHINESIOLOGIA?</vt:lpstr>
      <vt:lpstr>CHINESIOLOGIA e NPEE</vt:lpstr>
      <vt:lpstr>ANATOMIA e FISIOLOGIA</vt:lpstr>
      <vt:lpstr>SISTEMA SCHELETRICO</vt:lpstr>
      <vt:lpstr>LO SCHELETRO</vt:lpstr>
      <vt:lpstr>ARTICOLAZIONI</vt:lpstr>
      <vt:lpstr>CARTILAGINE</vt:lpstr>
      <vt:lpstr>TENDINI e LEGAMENTI</vt:lpstr>
      <vt:lpstr>SISTEMA MUSCOLARE</vt:lpstr>
      <vt:lpstr>SISTEMA MUSCOLARE</vt:lpstr>
      <vt:lpstr>ASSI E PIANI CORPOREI</vt:lpstr>
      <vt:lpstr>ASSI CORPOREI</vt:lpstr>
      <vt:lpstr>PIANI CORPOREI</vt:lpstr>
      <vt:lpstr>ASSI E PIANI</vt:lpstr>
      <vt:lpstr>FLESSIONE - ESTENSIONE</vt:lpstr>
      <vt:lpstr>ABDUZIONE – ADDUZIONE</vt:lpstr>
      <vt:lpstr>INTRA – EXTRA ROTAZIONE</vt:lpstr>
      <vt:lpstr>CIRCONDUZIONE</vt:lpstr>
      <vt:lpstr>FLESSIONE LATERALE/ INCLINAZIONE LATERALE</vt:lpstr>
      <vt:lpstr>PRONO SUPINAZIONE avambraccio </vt:lpstr>
      <vt:lpstr>PRONO SUPINAZIONE piede</vt:lpstr>
      <vt:lpstr>COME SI DESCRIVE UN MOVIMENTO?</vt:lpstr>
      <vt:lpstr>DA CHI È PERMESSO IL MOVIMENTO?</vt:lpstr>
      <vt:lpstr>ANAEROBICO ALATTACIDO</vt:lpstr>
      <vt:lpstr>ANAEROBICO LATTACIDO</vt:lpstr>
      <vt:lpstr>AEROBICO </vt:lpstr>
      <vt:lpstr>IL MOVIMENTO</vt:lpstr>
      <vt:lpstr>STIMOLO AFFERENTE, RISPOSTA EFFERENTE</vt:lpstr>
      <vt:lpstr>I 5 SENSI E IL MOVIMENTO</vt:lpstr>
      <vt:lpstr>FEED BACK – FEED FORWARD</vt:lpstr>
      <vt:lpstr>FEED BACK – FEED FORWARD</vt:lpstr>
      <vt:lpstr>CATEGORIE DI MOVIMENTO</vt:lpstr>
      <vt:lpstr>CATEGORIE DI MOVIMENTO Aperto – chiuso</vt:lpstr>
      <vt:lpstr>CATEGORIE DI MOVIMENTO Discreto - continuo</vt:lpstr>
      <vt:lpstr>CATEGORIE DI MOVIMENTO Motorio - cognitivo</vt:lpstr>
      <vt:lpstr>Presentazione standard di PowerPoint</vt:lpstr>
      <vt:lpstr>CAPACITÁ e ABILITÁ MOTORIE</vt:lpstr>
      <vt:lpstr>CAPACITÁ e ABILITÁ MOTORIE</vt:lpstr>
      <vt:lpstr>SCHEMI MOTORI DI BASE</vt:lpstr>
      <vt:lpstr>SCHEMI MOTORI DI BASE</vt:lpstr>
      <vt:lpstr>PATTERN MOTORI</vt:lpstr>
      <vt:lpstr>PMP – AP - AS</vt:lpstr>
      <vt:lpstr>PMP – AP - AS</vt:lpstr>
      <vt:lpstr>PMP – AP - AS</vt:lpstr>
      <vt:lpstr>PMP – AP - AS</vt:lpstr>
      <vt:lpstr>COME OSSERVARE IL MOVIMENTO DEL BAMBINO?</vt:lpstr>
      <vt:lpstr>MOTRICITÁ NON FUNZIONALE</vt:lpstr>
      <vt:lpstr>COME OSSERVARE IL MOVIMENTO DEL BAMBINO</vt:lpstr>
      <vt:lpstr>COME OSSERVARE IL MOVIMENTO DEL BAMBINO</vt:lpstr>
      <vt:lpstr>Presentazione standard di PowerPoint</vt:lpstr>
      <vt:lpstr>Presentazione standard di PowerPoint</vt:lpstr>
      <vt:lpstr>ADRIANO MILANI COMPARETTI</vt:lpstr>
      <vt:lpstr>SCHEDA MILANI COMPARETTI</vt:lpstr>
      <vt:lpstr>LINEE GUIDA SULL’OSSERVAZIONE DEL BAMBINO </vt:lpstr>
      <vt:lpstr>LINEE GUIDA SULL’OSSERVAZIONE DEL BAMBINO </vt:lpstr>
      <vt:lpstr>DEFINIZIONE DI PRASSIA</vt:lpstr>
      <vt:lpstr>CATEGORIE DI OSSERVAZIONE </vt:lpstr>
      <vt:lpstr>CATEGORIE DI OSSERVAZIONE </vt:lpstr>
      <vt:lpstr>COSA CI SI ASPETTA DA UN BIMBO DI 18-24 MESI?</vt:lpstr>
      <vt:lpstr>COSA CI SI ASPETTA DA UN BIMBO DI 18-24 MESI?</vt:lpstr>
      <vt:lpstr>COSA CI SI ASPETTA DA UN BIMBO DI 18-24 MESI?</vt:lpstr>
      <vt:lpstr>COSA CI SI ASPETTA DA UN BIMBO DI 18-24 MESI?</vt:lpstr>
      <vt:lpstr>COSA CI SI ASPETTA DA UN BIMBO DI 18-24 MESI?</vt:lpstr>
      <vt:lpstr>COSA CI SI ASPETTA DA UN BIMBO DI 18-24 MESI?</vt:lpstr>
      <vt:lpstr>COSA CI SI ASPETTA DA UN BIMBO DI 18-24 MESI?</vt:lpstr>
      <vt:lpstr>COSA CI SI ASPETTA DA UN BIMBO DI 3  ANNI?</vt:lpstr>
      <vt:lpstr>COSA CI SI ASPETTA DA UN BIMBO DI 3  ANNI?</vt:lpstr>
      <vt:lpstr>COSA CI SI ASPETTA DA UN BIMBO DI 3  ANNI?</vt:lpstr>
      <vt:lpstr>COSA CI SI ASPETTA DA UN BIMBO DI 3  ANNI?</vt:lpstr>
      <vt:lpstr>COSA CI SI ASPETTA DA UN BIMBO DI 3  ANNI?</vt:lpstr>
      <vt:lpstr>COSA CI SI ASPETTA DA UN BIMBO DI 3  ANNI?</vt:lpstr>
      <vt:lpstr>COSA CI SI ASPETTA DA UN BIMBO DI 3  ANNI?</vt:lpstr>
      <vt:lpstr>COSA CI SI ASPETTA DA UN BIMBO DI 3  ANNI?</vt:lpstr>
      <vt:lpstr>CATEGORIE DI OSSERVAZIONE GUIDA PRATICA</vt:lpstr>
      <vt:lpstr>IL GIOCO VISTO IN OTTICA PSICO-MOTORIA</vt:lpstr>
      <vt:lpstr>IL GIOCO VISTO IN OTTICA PSICO-MOTORIA</vt:lpstr>
      <vt:lpstr>CHE GIOCHI PROPORRE?</vt:lpstr>
      <vt:lpstr>CHE GIOCHI PROPORRESTI?</vt:lpstr>
      <vt:lpstr>PERCEZIONE CORPOREA (esempi)</vt:lpstr>
      <vt:lpstr>COORDINAZIONE DINAMICA ed EQUILIBRIO</vt:lpstr>
      <vt:lpstr>ABILITÁ MANUALI</vt:lpstr>
      <vt:lpstr>MOVIMENTO DIAFRAMMATICO</vt:lpstr>
      <vt:lpstr>VALUTAZIONE DEL LABORATORIO (anonima)</vt:lpstr>
      <vt:lpstr>I MIEI CONTATTI</vt:lpstr>
      <vt:lpstr>IN BOCCA AL LUPO PER TUTTO!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LABORATORIO ATTIVITÁ MOTORIA</dc:title>
  <dc:creator>Gessica Grosso</dc:creator>
  <cp:lastModifiedBy>Gessica Grosso</cp:lastModifiedBy>
  <cp:revision>12</cp:revision>
  <dcterms:created xsi:type="dcterms:W3CDTF">2022-03-23T14:39:44Z</dcterms:created>
  <dcterms:modified xsi:type="dcterms:W3CDTF">2023-11-28T09:48:27Z</dcterms:modified>
</cp:coreProperties>
</file>