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6" r:id="rId7"/>
    <p:sldId id="260" r:id="rId8"/>
    <p:sldId id="261" r:id="rId9"/>
    <p:sldId id="27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Canva Sans" panose="020B0604020202020204" charset="0"/>
      <p:regular r:id="rId21"/>
    </p:embeddedFont>
    <p:embeddedFont>
      <p:font typeface="Clear Sans" panose="020B0604020202020204" charset="0"/>
      <p:regular r:id="rId22"/>
    </p:embeddedFont>
    <p:embeddedFont>
      <p:font typeface="Clear Sans Bold" panose="020B0604020202020204" charset="0"/>
      <p:regular r:id="rId23"/>
    </p:embeddedFont>
    <p:embeddedFont>
      <p:font typeface="Clear Sans Italics" panose="020B0604020202020204" charset="0"/>
      <p:regular r:id="rId24"/>
    </p:embeddedFont>
    <p:embeddedFont>
      <p:font typeface="Playfair Display" panose="00000500000000000000" pitchFamily="2" charset="0"/>
      <p:regular r:id="rId25"/>
      <p:bold r:id="rId26"/>
    </p:embeddedFont>
    <p:embeddedFont>
      <p:font typeface="Playfair Display Bold" panose="00000800000000000000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6.sv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gif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6.sv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gif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1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1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9.sv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FnMTHhKdkw?feature=oembed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6.sv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24.jpeg"/><Relationship Id="rId12" Type="http://schemas.openxmlformats.org/officeDocument/2006/relationships/hyperlink" Target="https://owlcation.com/academia/how-ai-is-changing-educatio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6.sv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10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gif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0000"/>
          </a:blip>
          <a:srcRect l="28" r="28"/>
          <a:stretch>
            <a:fillRect/>
          </a:stretch>
        </p:blipFill>
        <p:spPr>
          <a:xfrm>
            <a:off x="2420446" y="2637856"/>
            <a:ext cx="13447107" cy="47064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180122" y="1624477"/>
            <a:ext cx="4540154" cy="378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2159181" y="9258300"/>
            <a:ext cx="4862741" cy="40522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185461" y="-345362"/>
            <a:ext cx="4886025" cy="4318025"/>
          </a:xfrm>
          <a:custGeom>
            <a:avLst/>
            <a:gdLst/>
            <a:ahLst/>
            <a:cxnLst/>
            <a:rect l="l" t="t" r="r" b="b"/>
            <a:pathLst>
              <a:path w="4886025" h="4318025">
                <a:moveTo>
                  <a:pt x="0" y="0"/>
                </a:moveTo>
                <a:lnTo>
                  <a:pt x="4886026" y="0"/>
                </a:lnTo>
                <a:lnTo>
                  <a:pt x="4886026" y="4318025"/>
                </a:lnTo>
                <a:lnTo>
                  <a:pt x="0" y="431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26754" y="590550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232037" y="4391025"/>
            <a:ext cx="1182392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 CLASS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95375"/>
            <a:ext cx="484299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IUSTO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21803" y="8728710"/>
            <a:ext cx="533749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Cabassi Matteo</a:t>
            </a:r>
          </a:p>
        </p:txBody>
      </p:sp>
      <p:sp>
        <p:nvSpPr>
          <p:cNvPr id="11" name="Freeform 11"/>
          <p:cNvSpPr/>
          <p:nvPr/>
        </p:nvSpPr>
        <p:spPr>
          <a:xfrm rot="1702798">
            <a:off x="-296750" y="257398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1174556" flipH="1">
            <a:off x="-664200" y="3179740"/>
            <a:ext cx="10153894" cy="8472155"/>
          </a:xfrm>
          <a:custGeom>
            <a:avLst/>
            <a:gdLst/>
            <a:ahLst/>
            <a:cxnLst/>
            <a:rect l="l" t="t" r="r" b="b"/>
            <a:pathLst>
              <a:path w="10153894" h="8472155">
                <a:moveTo>
                  <a:pt x="10153893" y="0"/>
                </a:moveTo>
                <a:lnTo>
                  <a:pt x="0" y="0"/>
                </a:lnTo>
                <a:lnTo>
                  <a:pt x="0" y="8472155"/>
                </a:lnTo>
                <a:lnTo>
                  <a:pt x="10153893" y="8472155"/>
                </a:lnTo>
                <a:lnTo>
                  <a:pt x="10153893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5281942" y="2653613"/>
            <a:ext cx="7724117" cy="6436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53525" y="1237757"/>
            <a:ext cx="8380949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First: a short test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4963" y="5033642"/>
            <a:ext cx="6448474" cy="326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Our first step is going to be a short, written test to see what everybody’s level is. </a:t>
            </a:r>
          </a:p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We are going to check the test together and discuss the results.</a:t>
            </a:r>
          </a:p>
          <a:p>
            <a:pPr algn="ctr">
              <a:lnSpc>
                <a:spcPts val="4420"/>
              </a:lnSpc>
            </a:pPr>
            <a:endParaRPr lang="en-US" sz="2600">
              <a:solidFill>
                <a:srgbClr val="423D3D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4420"/>
              </a:lnSpc>
            </a:pPr>
            <a:r>
              <a:rPr lang="en-US" sz="2600" b="1">
                <a:solidFill>
                  <a:srgbClr val="423D3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 TEST WILL TAKE 60 MINUTES.</a:t>
            </a:r>
          </a:p>
        </p:txBody>
      </p:sp>
      <p:sp>
        <p:nvSpPr>
          <p:cNvPr id="7" name="Freeform 7"/>
          <p:cNvSpPr/>
          <p:nvPr/>
        </p:nvSpPr>
        <p:spPr>
          <a:xfrm rot="1702798">
            <a:off x="8429910" y="8816939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66060" y="4286143"/>
            <a:ext cx="6136828" cy="4873197"/>
            <a:chOff x="0" y="0"/>
            <a:chExt cx="13754100" cy="10922000"/>
          </a:xfrm>
        </p:grpSpPr>
        <p:sp>
          <p:nvSpPr>
            <p:cNvPr id="9" name="Freeform 9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6"/>
              <a:stretch>
                <a:fillRect l="-13154" t="-2701" r="-5748" b="-23196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7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 rot="-2012530">
            <a:off x="14641730" y="-66630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632660">
            <a:off x="15755044" y="6208293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4" y="0"/>
                </a:lnTo>
                <a:lnTo>
                  <a:pt x="2719734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253047">
            <a:off x="-26729" y="-873746"/>
            <a:ext cx="4305395" cy="3804893"/>
          </a:xfrm>
          <a:custGeom>
            <a:avLst/>
            <a:gdLst/>
            <a:ahLst/>
            <a:cxnLst/>
            <a:rect l="l" t="t" r="r" b="b"/>
            <a:pathLst>
              <a:path w="4305395" h="3804893">
                <a:moveTo>
                  <a:pt x="0" y="0"/>
                </a:moveTo>
                <a:lnTo>
                  <a:pt x="4305395" y="0"/>
                </a:lnTo>
                <a:lnTo>
                  <a:pt x="4305395" y="3804892"/>
                </a:lnTo>
                <a:lnTo>
                  <a:pt x="0" y="3804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1174556" flipH="1">
            <a:off x="-664200" y="3179740"/>
            <a:ext cx="10153894" cy="8472155"/>
          </a:xfrm>
          <a:custGeom>
            <a:avLst/>
            <a:gdLst/>
            <a:ahLst/>
            <a:cxnLst/>
            <a:rect l="l" t="t" r="r" b="b"/>
            <a:pathLst>
              <a:path w="10153894" h="8472155">
                <a:moveTo>
                  <a:pt x="10153893" y="0"/>
                </a:moveTo>
                <a:lnTo>
                  <a:pt x="0" y="0"/>
                </a:lnTo>
                <a:lnTo>
                  <a:pt x="0" y="8472155"/>
                </a:lnTo>
                <a:lnTo>
                  <a:pt x="10153893" y="8472155"/>
                </a:lnTo>
                <a:lnTo>
                  <a:pt x="10153893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5281942" y="2653613"/>
            <a:ext cx="7724117" cy="6436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53525" y="1237757"/>
            <a:ext cx="8380949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Let’s check the test!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4963" y="5586092"/>
            <a:ext cx="6448474" cy="215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Let’s check the test together. We are going to work on it together: keep track of your scores. We are going to discuss them at the end of this section. </a:t>
            </a:r>
          </a:p>
        </p:txBody>
      </p:sp>
      <p:sp>
        <p:nvSpPr>
          <p:cNvPr id="7" name="Freeform 7"/>
          <p:cNvSpPr/>
          <p:nvPr/>
        </p:nvSpPr>
        <p:spPr>
          <a:xfrm rot="1702798">
            <a:off x="8429910" y="8816939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66060" y="4286143"/>
            <a:ext cx="6136828" cy="4873197"/>
            <a:chOff x="0" y="0"/>
            <a:chExt cx="13754100" cy="10922000"/>
          </a:xfrm>
        </p:grpSpPr>
        <p:sp>
          <p:nvSpPr>
            <p:cNvPr id="9" name="Freeform 9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6"/>
              <a:stretch>
                <a:fillRect l="-13154" t="-2701" r="-5748" b="-23196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7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 rot="-2012530">
            <a:off x="14641730" y="-66630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632660">
            <a:off x="15755044" y="6208293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4" y="0"/>
                </a:lnTo>
                <a:lnTo>
                  <a:pt x="2719734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253047">
            <a:off x="-26729" y="-873746"/>
            <a:ext cx="4305395" cy="3804893"/>
          </a:xfrm>
          <a:custGeom>
            <a:avLst/>
            <a:gdLst/>
            <a:ahLst/>
            <a:cxnLst/>
            <a:rect l="l" t="t" r="r" b="b"/>
            <a:pathLst>
              <a:path w="4305395" h="3804893">
                <a:moveTo>
                  <a:pt x="0" y="0"/>
                </a:moveTo>
                <a:lnTo>
                  <a:pt x="4305395" y="0"/>
                </a:lnTo>
                <a:lnTo>
                  <a:pt x="4305395" y="3804892"/>
                </a:lnTo>
                <a:lnTo>
                  <a:pt x="0" y="3804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24813" y="2224963"/>
            <a:ext cx="634485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Speaking session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803318"/>
            <a:ext cx="6315567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Get-to-know-you activities and speaking practice. </a:t>
            </a:r>
          </a:p>
          <a:p>
            <a:pPr algn="ctr">
              <a:lnSpc>
                <a:spcPts val="4420"/>
              </a:lnSpc>
            </a:pPr>
            <a:endParaRPr lang="en-US" sz="2600">
              <a:solidFill>
                <a:srgbClr val="423D3D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7" name="Freeform 7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24813" y="900988"/>
            <a:ext cx="6344858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4" lvl="1" indent="-550542" algn="ctr">
              <a:lnSpc>
                <a:spcPts val="6119"/>
              </a:lnSpc>
              <a:buAutoNum type="arabicPeriod"/>
            </a:pPr>
            <a:r>
              <a:rPr lang="en-US" sz="5099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Two truths and a lie. Pedagogical twist.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869743"/>
            <a:ext cx="6315567" cy="5473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 algn="l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Groups of 3-4 students. </a:t>
            </a:r>
          </a:p>
          <a:p>
            <a:pPr marL="561342" lvl="1" indent="-280671" algn="l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Each student shares two truths and one lie about themselves (related to their educational journey, teaching experiences, or language learning).</a:t>
            </a:r>
          </a:p>
          <a:p>
            <a:pPr marL="561342" lvl="1" indent="-280671" algn="l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Group members guess which statement is the lie, sparking discussion and allowing them to learn about each other.</a:t>
            </a:r>
          </a:p>
          <a:p>
            <a:pPr marL="561342" lvl="1" indent="-280671" algn="l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Relate funny stories to the class. </a:t>
            </a:r>
          </a:p>
        </p:txBody>
      </p:sp>
      <p:sp>
        <p:nvSpPr>
          <p:cNvPr id="7" name="Freeform 7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24813" y="1234363"/>
            <a:ext cx="6344858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2. Teaching metaphors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41068"/>
            <a:ext cx="6315567" cy="713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Individually: complete the following metaphor. </a:t>
            </a:r>
          </a:p>
          <a:p>
            <a:pPr algn="ctr">
              <a:lnSpc>
                <a:spcPts val="4420"/>
              </a:lnSpc>
            </a:pPr>
            <a:endParaRPr lang="en-US" sz="2600">
              <a:solidFill>
                <a:srgbClr val="423D3D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4420"/>
              </a:lnSpc>
            </a:pPr>
            <a:r>
              <a:rPr lang="en-US" sz="2600" b="1">
                <a:solidFill>
                  <a:srgbClr val="423D3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“Being an educator is like ... because ...”</a:t>
            </a: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</a:p>
          <a:p>
            <a:pPr algn="ctr">
              <a:lnSpc>
                <a:spcPts val="4420"/>
              </a:lnSpc>
            </a:pPr>
            <a:endParaRPr lang="en-US" sz="2600">
              <a:solidFill>
                <a:srgbClr val="423D3D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4420"/>
              </a:lnSpc>
            </a:pPr>
            <a:r>
              <a:rPr lang="en-US" sz="2600" i="1">
                <a:solidFill>
                  <a:srgbClr val="423D3D"/>
                </a:solidFill>
                <a:latin typeface="Clear Sans Italics"/>
                <a:ea typeface="Clear Sans Italics"/>
                <a:cs typeface="Clear Sans Italics"/>
                <a:sym typeface="Clear Sans Italics"/>
              </a:rPr>
              <a:t>Example</a:t>
            </a: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: Being an educator is like gardening because it takes patience and care.</a:t>
            </a:r>
          </a:p>
          <a:p>
            <a:pPr algn="ctr">
              <a:lnSpc>
                <a:spcPts val="4420"/>
              </a:lnSpc>
            </a:pPr>
            <a:endParaRPr lang="en-US" sz="2600">
              <a:solidFill>
                <a:srgbClr val="423D3D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Share the metaphors in groups of 3-4. </a:t>
            </a:r>
          </a:p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Decide on the best one together. </a:t>
            </a:r>
          </a:p>
          <a:p>
            <a:pPr algn="ct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Explain your group metaphor to the class. </a:t>
            </a:r>
          </a:p>
          <a:p>
            <a:pPr algn="ctr">
              <a:lnSpc>
                <a:spcPts val="4420"/>
              </a:lnSpc>
            </a:pPr>
            <a:endParaRPr lang="en-US" sz="2600">
              <a:solidFill>
                <a:srgbClr val="423D3D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7" name="Freeform 7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4083800" flipH="1">
            <a:off x="-4725339" y="-2461826"/>
            <a:ext cx="16710077" cy="13942471"/>
          </a:xfrm>
          <a:custGeom>
            <a:avLst/>
            <a:gdLst/>
            <a:ahLst/>
            <a:cxnLst/>
            <a:rect l="l" t="t" r="r" b="b"/>
            <a:pathLst>
              <a:path w="16710077" h="13942471">
                <a:moveTo>
                  <a:pt x="16710078" y="0"/>
                </a:moveTo>
                <a:lnTo>
                  <a:pt x="0" y="0"/>
                </a:lnTo>
                <a:lnTo>
                  <a:pt x="0" y="13942470"/>
                </a:lnTo>
                <a:lnTo>
                  <a:pt x="16710078" y="13942470"/>
                </a:lnTo>
                <a:lnTo>
                  <a:pt x="16710078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6024890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1080079">
            <a:off x="8852822" y="-115013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10224813" y="1637234"/>
            <a:ext cx="6344858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TED Talk. </a:t>
            </a:r>
          </a:p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“Every kid needs a champion”</a:t>
            </a:r>
          </a:p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Rita Pierson</a:t>
            </a:r>
          </a:p>
        </p:txBody>
      </p:sp>
      <p:sp>
        <p:nvSpPr>
          <p:cNvPr id="7" name="Freeform 7"/>
          <p:cNvSpPr/>
          <p:nvPr/>
        </p:nvSpPr>
        <p:spPr>
          <a:xfrm rot="7547036">
            <a:off x="15976197" y="820611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-7845023">
            <a:off x="16225633" y="-562755"/>
            <a:ext cx="2067334" cy="3609630"/>
          </a:xfrm>
          <a:custGeom>
            <a:avLst/>
            <a:gdLst/>
            <a:ahLst/>
            <a:cxnLst/>
            <a:rect l="l" t="t" r="r" b="b"/>
            <a:pathLst>
              <a:path w="2067334" h="3609630">
                <a:moveTo>
                  <a:pt x="0" y="0"/>
                </a:moveTo>
                <a:lnTo>
                  <a:pt x="2067334" y="0"/>
                </a:lnTo>
                <a:lnTo>
                  <a:pt x="2067334" y="3609630"/>
                </a:lnTo>
                <a:lnTo>
                  <a:pt x="0" y="3609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9626742" flipH="1">
            <a:off x="9059049" y="6862375"/>
            <a:ext cx="5903406" cy="5217135"/>
          </a:xfrm>
          <a:custGeom>
            <a:avLst/>
            <a:gdLst/>
            <a:ahLst/>
            <a:cxnLst/>
            <a:rect l="l" t="t" r="r" b="b"/>
            <a:pathLst>
              <a:path w="5903406" h="5217135">
                <a:moveTo>
                  <a:pt x="5903406" y="0"/>
                </a:moveTo>
                <a:lnTo>
                  <a:pt x="0" y="0"/>
                </a:lnTo>
                <a:lnTo>
                  <a:pt x="0" y="5217136"/>
                </a:lnTo>
                <a:lnTo>
                  <a:pt x="5903406" y="5217136"/>
                </a:lnTo>
                <a:lnTo>
                  <a:pt x="5903406" y="0"/>
                </a:lnTo>
                <a:close/>
              </a:path>
            </a:pathLst>
          </a:custGeom>
          <a:blipFill>
            <a:blip r:embed="rId10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1028700" y="1000125"/>
            <a:ext cx="8115300" cy="273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Rita Pierson, a teacher for 40 years, once heard a colleague say, "They don't pay me to like the kids." Her response: "Kids don't learn from people they don't like.'" A rousing call to educators to believe in their students and actually connect with them on a real, human, personal level.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4851" y="4270014"/>
            <a:ext cx="7880549" cy="483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4400" b="1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What makes a good educator?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98798" y="6639991"/>
            <a:ext cx="699688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 b="1">
                <a:solidFill>
                  <a:srgbClr val="423D3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Discuss the results in groups before watching the video. </a:t>
            </a:r>
          </a:p>
        </p:txBody>
      </p:sp>
      <p:pic>
        <p:nvPicPr>
          <p:cNvPr id="15" name="Immagine 14" descr="Immagine che contiene Elementi grafici, Carattere, grafica, modello&#10;&#10;Il contenuto generato dall'IA potrebbe non essere corretto.">
            <a:extLst>
              <a:ext uri="{FF2B5EF4-FFF2-40B4-BE49-F238E27FC236}">
                <a16:creationId xmlns:a16="http://schemas.microsoft.com/office/drawing/2014/main" id="{32FBF84E-EDD8-B0CE-3E24-48FA043026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79" y="5287603"/>
            <a:ext cx="4226750" cy="42267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4083800" flipH="1">
            <a:off x="-4725339" y="-2461826"/>
            <a:ext cx="16710077" cy="13942471"/>
          </a:xfrm>
          <a:custGeom>
            <a:avLst/>
            <a:gdLst/>
            <a:ahLst/>
            <a:cxnLst/>
            <a:rect l="l" t="t" r="r" b="b"/>
            <a:pathLst>
              <a:path w="16710077" h="13942471">
                <a:moveTo>
                  <a:pt x="16710078" y="0"/>
                </a:moveTo>
                <a:lnTo>
                  <a:pt x="0" y="0"/>
                </a:lnTo>
                <a:lnTo>
                  <a:pt x="0" y="13942470"/>
                </a:lnTo>
                <a:lnTo>
                  <a:pt x="16710078" y="13942470"/>
                </a:lnTo>
                <a:lnTo>
                  <a:pt x="16710078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9535183" y="6024890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1080079">
            <a:off x="8852822" y="-115013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10224813" y="1637234"/>
            <a:ext cx="6344858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TED Talk. </a:t>
            </a:r>
          </a:p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“Every kid needs a champion”</a:t>
            </a:r>
          </a:p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Rita Pierson</a:t>
            </a:r>
          </a:p>
        </p:txBody>
      </p:sp>
      <p:sp>
        <p:nvSpPr>
          <p:cNvPr id="7" name="Freeform 7"/>
          <p:cNvSpPr/>
          <p:nvPr/>
        </p:nvSpPr>
        <p:spPr>
          <a:xfrm rot="7547036">
            <a:off x="15976197" y="820611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359314" y="5744483"/>
            <a:ext cx="7998453" cy="418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4971" lvl="1" indent="-277486" algn="l">
              <a:lnSpc>
                <a:spcPts val="3341"/>
              </a:lnSpc>
              <a:buAutoNum type="arabicPeriod"/>
            </a:pPr>
            <a:r>
              <a:rPr lang="en-US" sz="257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What is the most important element in teaching and learning? </a:t>
            </a:r>
          </a:p>
          <a:p>
            <a:pPr marL="554971" lvl="1" indent="-277486" algn="l">
              <a:lnSpc>
                <a:spcPts val="3341"/>
              </a:lnSpc>
              <a:buAutoNum type="arabicPeriod"/>
            </a:pPr>
            <a:r>
              <a:rPr lang="en-US" sz="257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What is Stephen Covey’s idea? </a:t>
            </a:r>
          </a:p>
          <a:p>
            <a:pPr marL="554971" lvl="1" indent="-277486" algn="l">
              <a:lnSpc>
                <a:spcPts val="3341"/>
              </a:lnSpc>
              <a:buAutoNum type="arabicPeriod"/>
            </a:pPr>
            <a:r>
              <a:rPr lang="en-US" sz="257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What is one of the things she found hard to overcome? </a:t>
            </a:r>
          </a:p>
          <a:p>
            <a:pPr marL="554971" lvl="1" indent="-277486" algn="l">
              <a:lnSpc>
                <a:spcPts val="3341"/>
              </a:lnSpc>
              <a:buAutoNum type="arabicPeriod"/>
            </a:pPr>
            <a:r>
              <a:rPr lang="en-US" sz="257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Can you summarize the saying she gave to the students? </a:t>
            </a:r>
          </a:p>
          <a:p>
            <a:pPr marL="554971" lvl="1" indent="-277486" algn="l">
              <a:lnSpc>
                <a:spcPts val="3341"/>
              </a:lnSpc>
              <a:buAutoNum type="arabicPeriod"/>
            </a:pPr>
            <a:r>
              <a:rPr lang="en-US" sz="257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Why do tough students keep showing up? </a:t>
            </a:r>
          </a:p>
          <a:p>
            <a:pPr marL="554971" lvl="1" indent="-277486" algn="l">
              <a:lnSpc>
                <a:spcPts val="3341"/>
              </a:lnSpc>
              <a:buAutoNum type="arabicPeriod"/>
            </a:pPr>
            <a:r>
              <a:rPr lang="en-US" sz="257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What is the meaning of “every kid needs a champion”?</a:t>
            </a:r>
          </a:p>
        </p:txBody>
      </p:sp>
      <p:sp>
        <p:nvSpPr>
          <p:cNvPr id="9" name="Freeform 9"/>
          <p:cNvSpPr/>
          <p:nvPr/>
        </p:nvSpPr>
        <p:spPr>
          <a:xfrm rot="-7845023">
            <a:off x="16225633" y="-562755"/>
            <a:ext cx="2067334" cy="3609630"/>
          </a:xfrm>
          <a:custGeom>
            <a:avLst/>
            <a:gdLst/>
            <a:ahLst/>
            <a:cxnLst/>
            <a:rect l="l" t="t" r="r" b="b"/>
            <a:pathLst>
              <a:path w="2067334" h="3609630">
                <a:moveTo>
                  <a:pt x="0" y="0"/>
                </a:moveTo>
                <a:lnTo>
                  <a:pt x="2067334" y="0"/>
                </a:lnTo>
                <a:lnTo>
                  <a:pt x="2067334" y="3609630"/>
                </a:lnTo>
                <a:lnTo>
                  <a:pt x="0" y="3609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9626742" flipH="1">
            <a:off x="9059049" y="6862375"/>
            <a:ext cx="5903406" cy="5217135"/>
          </a:xfrm>
          <a:custGeom>
            <a:avLst/>
            <a:gdLst/>
            <a:ahLst/>
            <a:cxnLst/>
            <a:rect l="l" t="t" r="r" b="b"/>
            <a:pathLst>
              <a:path w="5903406" h="5217135">
                <a:moveTo>
                  <a:pt x="5903406" y="0"/>
                </a:moveTo>
                <a:lnTo>
                  <a:pt x="0" y="0"/>
                </a:lnTo>
                <a:lnTo>
                  <a:pt x="0" y="5217136"/>
                </a:lnTo>
                <a:lnTo>
                  <a:pt x="5903406" y="5217136"/>
                </a:lnTo>
                <a:lnTo>
                  <a:pt x="5903406" y="0"/>
                </a:lnTo>
                <a:close/>
              </a:path>
            </a:pathLst>
          </a:custGeom>
          <a:blipFill>
            <a:blip r:embed="rId11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1" name="Elementi multimediali online 10" title="Every kid needs a champion | Rita Pierson | TED">
            <a:hlinkClick r:id="" action="ppaction://media"/>
            <a:extLst>
              <a:ext uri="{FF2B5EF4-FFF2-40B4-BE49-F238E27FC236}">
                <a16:creationId xmlns:a16="http://schemas.microsoft.com/office/drawing/2014/main" id="{0F953730-C5BE-609A-A174-A32B8E253D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1710848" y="1587614"/>
            <a:ext cx="7018273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598220" flipH="1">
            <a:off x="-3625731" y="1854086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2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2" y="12305381"/>
                </a:lnTo>
                <a:lnTo>
                  <a:pt x="14748022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900963" y="3640819"/>
            <a:ext cx="6684264" cy="5570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84103" y="1234363"/>
            <a:ext cx="5517984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Additional Resources</a:t>
            </a:r>
          </a:p>
        </p:txBody>
      </p:sp>
      <p:sp>
        <p:nvSpPr>
          <p:cNvPr id="6" name="Freeform 6"/>
          <p:cNvSpPr/>
          <p:nvPr/>
        </p:nvSpPr>
        <p:spPr>
          <a:xfrm rot="-1080079">
            <a:off x="14709730" y="698869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66060" y="4677942"/>
            <a:ext cx="6136828" cy="4873197"/>
            <a:chOff x="0" y="0"/>
            <a:chExt cx="13754100" cy="10922000"/>
          </a:xfrm>
        </p:grpSpPr>
        <p:sp>
          <p:nvSpPr>
            <p:cNvPr id="8" name="Freeform 8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7"/>
              <a:stretch>
                <a:fillRect t="-15700" r="-10092" b="-867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8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Freeform 10"/>
          <p:cNvSpPr/>
          <p:nvPr/>
        </p:nvSpPr>
        <p:spPr>
          <a:xfrm rot="7547036">
            <a:off x="16816045" y="-228019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7069187" flipH="1">
            <a:off x="266662" y="-1244406"/>
            <a:ext cx="2603739" cy="4546212"/>
          </a:xfrm>
          <a:custGeom>
            <a:avLst/>
            <a:gdLst/>
            <a:ahLst/>
            <a:cxnLst/>
            <a:rect l="l" t="t" r="r" b="b"/>
            <a:pathLst>
              <a:path w="2603739" h="4546212">
                <a:moveTo>
                  <a:pt x="2603739" y="0"/>
                </a:moveTo>
                <a:lnTo>
                  <a:pt x="0" y="0"/>
                </a:lnTo>
                <a:lnTo>
                  <a:pt x="0" y="4546212"/>
                </a:lnTo>
                <a:lnTo>
                  <a:pt x="2603739" y="4546212"/>
                </a:lnTo>
                <a:lnTo>
                  <a:pt x="26037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7547036">
            <a:off x="7505766" y="13501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1380345" y="5799566"/>
            <a:ext cx="6870740" cy="5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  <a:hlinkClick r:id="rId12"/>
              </a:rPr>
              <a:t>How AI is changing Education</a:t>
            </a:r>
            <a:endParaRPr lang="en-US" sz="3399" dirty="0">
              <a:solidFill>
                <a:srgbClr val="423D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Assignment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72814" y="3733121"/>
            <a:ext cx="7538801" cy="5986490"/>
            <a:chOff x="0" y="0"/>
            <a:chExt cx="13754100" cy="10922000"/>
          </a:xfrm>
        </p:grpSpPr>
        <p:sp>
          <p:nvSpPr>
            <p:cNvPr id="7" name="Freeform 7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6"/>
              <a:stretch>
                <a:fillRect l="-39949" t="-40139" r="-25413" b="-34950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7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182571" y="7933296"/>
            <a:ext cx="4942871" cy="4119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82093" y="4094721"/>
            <a:ext cx="5143828" cy="385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Read the text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Be prepared to discuss the text in class and answer the questions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Prepare a brief mind-map or spider-gram.</a:t>
            </a:r>
          </a:p>
        </p:txBody>
      </p:sp>
      <p:sp>
        <p:nvSpPr>
          <p:cNvPr id="11" name="Freeform 11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7547036">
            <a:off x="10801047" y="66673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3390906">
            <a:off x="14517058" y="-5699"/>
            <a:ext cx="4240462" cy="5904440"/>
          </a:xfrm>
          <a:custGeom>
            <a:avLst/>
            <a:gdLst/>
            <a:ahLst/>
            <a:cxnLst/>
            <a:rect l="l" t="t" r="r" b="b"/>
            <a:pathLst>
              <a:path w="4240462" h="5904440">
                <a:moveTo>
                  <a:pt x="0" y="0"/>
                </a:moveTo>
                <a:lnTo>
                  <a:pt x="4240461" y="0"/>
                </a:lnTo>
                <a:lnTo>
                  <a:pt x="4240461" y="5904440"/>
                </a:lnTo>
                <a:lnTo>
                  <a:pt x="0" y="5904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1702798">
            <a:off x="620002" y="47085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l="28" r="28"/>
          <a:stretch>
            <a:fillRect/>
          </a:stretch>
        </p:blipFill>
        <p:spPr>
          <a:xfrm>
            <a:off x="3027771" y="1831982"/>
            <a:ext cx="12232458" cy="42813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6712629" y="8065614"/>
            <a:ext cx="4862741" cy="40522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723127" flipH="1">
            <a:off x="13398092" y="6451794"/>
            <a:ext cx="2603739" cy="4546212"/>
          </a:xfrm>
          <a:custGeom>
            <a:avLst/>
            <a:gdLst/>
            <a:ahLst/>
            <a:cxnLst/>
            <a:rect l="l" t="t" r="r" b="b"/>
            <a:pathLst>
              <a:path w="2603739" h="4546212">
                <a:moveTo>
                  <a:pt x="2603739" y="0"/>
                </a:moveTo>
                <a:lnTo>
                  <a:pt x="0" y="0"/>
                </a:lnTo>
                <a:lnTo>
                  <a:pt x="0" y="4546212"/>
                </a:lnTo>
                <a:lnTo>
                  <a:pt x="2603739" y="4546212"/>
                </a:lnTo>
                <a:lnTo>
                  <a:pt x="26037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3051784">
            <a:off x="14898465" y="-72074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10544040" flipH="1" flipV="1">
            <a:off x="-645230" y="4175938"/>
            <a:ext cx="5651369" cy="4994398"/>
          </a:xfrm>
          <a:custGeom>
            <a:avLst/>
            <a:gdLst/>
            <a:ahLst/>
            <a:cxnLst/>
            <a:rect l="l" t="t" r="r" b="b"/>
            <a:pathLst>
              <a:path w="5651369" h="4994398">
                <a:moveTo>
                  <a:pt x="5651369" y="4994397"/>
                </a:moveTo>
                <a:lnTo>
                  <a:pt x="0" y="4994397"/>
                </a:lnTo>
                <a:lnTo>
                  <a:pt x="0" y="0"/>
                </a:lnTo>
                <a:lnTo>
                  <a:pt x="5651369" y="0"/>
                </a:lnTo>
                <a:lnTo>
                  <a:pt x="5651369" y="4994397"/>
                </a:lnTo>
                <a:close/>
              </a:path>
            </a:pathLst>
          </a:custGeom>
          <a:blipFill>
            <a:blip r:embed="rId10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450864" y="3432751"/>
            <a:ext cx="9386273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6127" y="7484589"/>
            <a:ext cx="4715746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See you next time!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33105">
            <a:off x="-117345" y="-134567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2530">
            <a:off x="9798054" y="6688878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44146">
            <a:off x="14066447" y="4152915"/>
            <a:ext cx="4591752" cy="6393579"/>
          </a:xfrm>
          <a:custGeom>
            <a:avLst/>
            <a:gdLst/>
            <a:ahLst/>
            <a:cxnLst/>
            <a:rect l="l" t="t" r="r" b="b"/>
            <a:pathLst>
              <a:path w="4591752" h="6393579">
                <a:moveTo>
                  <a:pt x="0" y="0"/>
                </a:moveTo>
                <a:lnTo>
                  <a:pt x="4591753" y="0"/>
                </a:lnTo>
                <a:lnTo>
                  <a:pt x="4591753" y="6393579"/>
                </a:lnTo>
                <a:lnTo>
                  <a:pt x="0" y="639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1702798">
            <a:off x="5231231" y="-17405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alphaModFix amt="80000"/>
          </a:blip>
          <a:srcRect t="1455" b="1455"/>
          <a:stretch>
            <a:fillRect/>
          </a:stretch>
        </p:blipFill>
        <p:spPr>
          <a:xfrm>
            <a:off x="7753731" y="2716293"/>
            <a:ext cx="8608593" cy="71738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1458121" y="4240766"/>
            <a:ext cx="9248047" cy="7716339"/>
          </a:xfrm>
          <a:custGeom>
            <a:avLst/>
            <a:gdLst/>
            <a:ahLst/>
            <a:cxnLst/>
            <a:rect l="l" t="t" r="r" b="b"/>
            <a:pathLst>
              <a:path w="9248047" h="7716339">
                <a:moveTo>
                  <a:pt x="0" y="0"/>
                </a:moveTo>
                <a:lnTo>
                  <a:pt x="9248047" y="0"/>
                </a:lnTo>
                <a:lnTo>
                  <a:pt x="9248047" y="7716339"/>
                </a:lnTo>
                <a:lnTo>
                  <a:pt x="0" y="7716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35929" y="3612586"/>
            <a:ext cx="7609790" cy="6042862"/>
            <a:chOff x="0" y="0"/>
            <a:chExt cx="13754100" cy="10922000"/>
          </a:xfrm>
        </p:grpSpPr>
        <p:sp>
          <p:nvSpPr>
            <p:cNvPr id="10" name="Freeform 10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12"/>
              <a:stretch>
                <a:fillRect t="-2941" b="-294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13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44363" y="1238407"/>
            <a:ext cx="982732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Welcome, Students!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613671"/>
            <a:ext cx="737432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Information on the course and syllabus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39559" y="2098675"/>
            <a:ext cx="5812253" cy="595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Main requirements: class preparation and participation. </a:t>
            </a:r>
          </a:p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Materials: download from the University website (Professor page). </a:t>
            </a:r>
          </a:p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Activities: mainly speaking and conversation. </a:t>
            </a:r>
          </a:p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Four skills: reading, writing, speaking and listening. </a:t>
            </a:r>
          </a:p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Assignments: to do at home and discuss in class. 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613671"/>
            <a:ext cx="737432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Information on the course and syllabus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39559" y="2398713"/>
            <a:ext cx="5812253" cy="535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Syllabus.</a:t>
            </a:r>
          </a:p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 range of topics and ideas from the world of education, educators, teaching, developmental psychology, life stages. </a:t>
            </a:r>
          </a:p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 range of materials: videos, texts, debates, movies, literature. </a:t>
            </a:r>
          </a:p>
          <a:p>
            <a:pPr algn="ctr">
              <a:lnSpc>
                <a:spcPts val="4760"/>
              </a:lnSpc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THE COURSE IS OPEN TO STUDENTS’ SUGGESTIONS.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B742F-FFE6-2848-0488-A4FC33A44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044A8F-B4CC-A988-6A20-4ECCB4B408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D74E43-57CE-9391-A3BE-1728E5F9E108}"/>
              </a:ext>
            </a:extLst>
          </p:cNvPr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F29AE70-7EB1-1A51-987B-E5CC2EA1C5E8}"/>
              </a:ext>
            </a:extLst>
          </p:cNvPr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85FCA38-F208-B690-A60F-143AB33C33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D24B4A4-29A8-1F2A-A7E2-77066B144079}"/>
              </a:ext>
            </a:extLst>
          </p:cNvPr>
          <p:cNvSpPr txBox="1"/>
          <p:nvPr/>
        </p:nvSpPr>
        <p:spPr>
          <a:xfrm>
            <a:off x="1203599" y="3613671"/>
            <a:ext cx="7374320" cy="190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54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would </a:t>
            </a:r>
            <a:r>
              <a:rPr lang="en-US" sz="5400" b="1" u="sng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you</a:t>
            </a:r>
            <a:r>
              <a:rPr lang="en-US" sz="54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like to learn from this course?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0B206A2-D46A-8AB7-E170-14C7FF4EE896}"/>
              </a:ext>
            </a:extLst>
          </p:cNvPr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52AC6C4-D8BC-20F5-B74A-BEE38E16436F}"/>
              </a:ext>
            </a:extLst>
          </p:cNvPr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24CE529-7D87-2512-65E4-AE592204D64D}"/>
              </a:ext>
            </a:extLst>
          </p:cNvPr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Immagine che contiene modello, quadrato, art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0A0101C-383B-285A-3759-4708260460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992" y="2095500"/>
            <a:ext cx="5709581" cy="570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79B8A-DDAF-9216-79B6-76DC09B8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E97028-3FD9-C70A-649B-3B0B80F57DA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6E6A9B2-52F8-A73E-5D98-9C2EFAB1648D}"/>
              </a:ext>
            </a:extLst>
          </p:cNvPr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F16875B-493F-C622-079B-F7D53141673D}"/>
              </a:ext>
            </a:extLst>
          </p:cNvPr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5012255-3282-A79A-279B-F1BAF7AA6E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4501136-D3DB-85CC-4420-10AD4069C1E1}"/>
              </a:ext>
            </a:extLst>
          </p:cNvPr>
          <p:cNvSpPr txBox="1"/>
          <p:nvPr/>
        </p:nvSpPr>
        <p:spPr>
          <a:xfrm>
            <a:off x="1203599" y="3613671"/>
            <a:ext cx="7374320" cy="190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54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My English learning experience was…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1832AEC-D29B-D772-0C23-3BC7AA42C09D}"/>
              </a:ext>
            </a:extLst>
          </p:cNvPr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99994A6-C870-1B61-55F1-B15364629043}"/>
              </a:ext>
            </a:extLst>
          </p:cNvPr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7F5782A-5FD8-95CD-5B52-C0CCC748B702}"/>
              </a:ext>
            </a:extLst>
          </p:cNvPr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FAD6C6D-5F22-A296-99D6-4F370913C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3559" y="2095500"/>
            <a:ext cx="5706351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85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1153858">
            <a:off x="-710708" y="4319254"/>
            <a:ext cx="10153894" cy="8472155"/>
          </a:xfrm>
          <a:custGeom>
            <a:avLst/>
            <a:gdLst/>
            <a:ahLst/>
            <a:cxnLst/>
            <a:rect l="l" t="t" r="r" b="b"/>
            <a:pathLst>
              <a:path w="10153894" h="8472155">
                <a:moveTo>
                  <a:pt x="0" y="0"/>
                </a:moveTo>
                <a:lnTo>
                  <a:pt x="10153894" y="0"/>
                </a:lnTo>
                <a:lnTo>
                  <a:pt x="10153894" y="8472155"/>
                </a:lnTo>
                <a:lnTo>
                  <a:pt x="0" y="8472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1174556" flipH="1">
            <a:off x="9024569" y="4339612"/>
            <a:ext cx="10153894" cy="8472155"/>
          </a:xfrm>
          <a:custGeom>
            <a:avLst/>
            <a:gdLst/>
            <a:ahLst/>
            <a:cxnLst/>
            <a:rect l="l" t="t" r="r" b="b"/>
            <a:pathLst>
              <a:path w="10153894" h="8472155">
                <a:moveTo>
                  <a:pt x="10153894" y="0"/>
                </a:moveTo>
                <a:lnTo>
                  <a:pt x="0" y="0"/>
                </a:lnTo>
                <a:lnTo>
                  <a:pt x="0" y="8472155"/>
                </a:lnTo>
                <a:lnTo>
                  <a:pt x="10153894" y="8472155"/>
                </a:lnTo>
                <a:lnTo>
                  <a:pt x="10153894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5281942" y="3640969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56840" y="1234513"/>
            <a:ext cx="737432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Class Objectives and Rules</a:t>
            </a:r>
          </a:p>
        </p:txBody>
      </p:sp>
      <p:sp>
        <p:nvSpPr>
          <p:cNvPr id="7" name="Freeform 7"/>
          <p:cNvSpPr/>
          <p:nvPr/>
        </p:nvSpPr>
        <p:spPr>
          <a:xfrm rot="10327196">
            <a:off x="13491045" y="514842"/>
            <a:ext cx="4886025" cy="4318025"/>
          </a:xfrm>
          <a:custGeom>
            <a:avLst/>
            <a:gdLst/>
            <a:ahLst/>
            <a:cxnLst/>
            <a:rect l="l" t="t" r="r" b="b"/>
            <a:pathLst>
              <a:path w="4886025" h="4318025">
                <a:moveTo>
                  <a:pt x="0" y="0"/>
                </a:moveTo>
                <a:lnTo>
                  <a:pt x="4886026" y="0"/>
                </a:lnTo>
                <a:lnTo>
                  <a:pt x="4886026" y="4318025"/>
                </a:lnTo>
                <a:lnTo>
                  <a:pt x="0" y="431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028700" y="5578989"/>
            <a:ext cx="6675078" cy="381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Objectives: each lesson will have its own personalized objectives. </a:t>
            </a:r>
          </a:p>
          <a:p>
            <a:pPr algn="l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Overall: increase vocabulary, gain specialized knowledge in thie field of education, improve the four skills. </a:t>
            </a:r>
          </a:p>
          <a:p>
            <a:pPr algn="l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Level: B1 (target). </a:t>
            </a:r>
          </a:p>
          <a:p>
            <a:pPr algn="l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Students’ interests and ideas.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43733" y="5855214"/>
            <a:ext cx="6315567" cy="326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Participation is not only encouraged, but mandatory. The main aim of this class is to improve your speaking skills. </a:t>
            </a:r>
          </a:p>
          <a:p>
            <a:pPr algn="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Based on technical language. </a:t>
            </a:r>
          </a:p>
          <a:p>
            <a:pPr algn="r">
              <a:lnSpc>
                <a:spcPts val="4420"/>
              </a:lnSpc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Use of presentations, group discussions, debates. </a:t>
            </a:r>
          </a:p>
        </p:txBody>
      </p:sp>
      <p:sp>
        <p:nvSpPr>
          <p:cNvPr id="10" name="Freeform 10"/>
          <p:cNvSpPr/>
          <p:nvPr/>
        </p:nvSpPr>
        <p:spPr>
          <a:xfrm rot="8533105">
            <a:off x="-117345" y="-134567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1702798">
            <a:off x="-360122" y="353702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4604271"/>
            <a:ext cx="737432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exam(s)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39559" y="1498600"/>
            <a:ext cx="5812253" cy="7320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Oral exam.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Be prepared on the topics discussed in class.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Prepare a short presentation on a chosen topic.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The topic might not be from the syllabus (let’s discuss it together, first).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Class presentations (two).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Final end-of-term exam (esonero) – written (non-mandatory).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CB729-A4E4-9946-54D6-1B503BFF5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5C270E-1718-3D5D-D0C2-5159BED325B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1307413-E0EB-70BA-E5BA-2F8C09FE4008}"/>
              </a:ext>
            </a:extLst>
          </p:cNvPr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FDAAD48-E3FA-2298-D2F3-30F6E77210D6}"/>
              </a:ext>
            </a:extLst>
          </p:cNvPr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AE6BA5E-FCDB-3700-AADE-1C23302118A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3CBFB33-D22F-8509-F95C-034E4DEF2412}"/>
              </a:ext>
            </a:extLst>
          </p:cNvPr>
          <p:cNvSpPr txBox="1"/>
          <p:nvPr/>
        </p:nvSpPr>
        <p:spPr>
          <a:xfrm>
            <a:off x="1203599" y="4604271"/>
            <a:ext cx="737432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exam(s)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47B32BB-8FDC-99FB-050C-772E2B5DCEF4}"/>
              </a:ext>
            </a:extLst>
          </p:cNvPr>
          <p:cNvSpPr txBox="1"/>
          <p:nvPr/>
        </p:nvSpPr>
        <p:spPr>
          <a:xfrm>
            <a:off x="11239559" y="1498600"/>
            <a:ext cx="5812253" cy="7320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Oral exam.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Be prepared on the topics discussed in class.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Prepare a short presentation on a chosen topic.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The topic might not be from the syllabus (let’s discuss it together, first). 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Class presentations (two).</a:t>
            </a:r>
          </a:p>
          <a:p>
            <a:pPr marL="457200" indent="-457200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Final end-of-term exam (esonero) – written (non-mandatory).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54B96D5-01D5-54F9-3382-87EA1FAB487D}"/>
              </a:ext>
            </a:extLst>
          </p:cNvPr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B575A63-1246-38D8-9805-A252DE9F6AEB}"/>
              </a:ext>
            </a:extLst>
          </p:cNvPr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CA14EAC-DD4A-7688-A9A7-16834892E1F1}"/>
              </a:ext>
            </a:extLst>
          </p:cNvPr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741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748</Words>
  <Application>Microsoft Office PowerPoint</Application>
  <PresentationFormat>Personalizzato</PresentationFormat>
  <Paragraphs>86</Paragraphs>
  <Slides>19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8" baseType="lpstr">
      <vt:lpstr>Clear Sans Italics</vt:lpstr>
      <vt:lpstr>Playfair Display</vt:lpstr>
      <vt:lpstr>Canva Sans</vt:lpstr>
      <vt:lpstr>Clear Sans</vt:lpstr>
      <vt:lpstr>Calibri</vt:lpstr>
      <vt:lpstr>Playfair Display Bold</vt:lpstr>
      <vt:lpstr>Arial</vt:lpstr>
      <vt:lpstr>Clear Sans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IUSTO_Lesson 1</dc:title>
  <cp:lastModifiedBy>Matteo Cabassi</cp:lastModifiedBy>
  <cp:revision>9</cp:revision>
  <dcterms:created xsi:type="dcterms:W3CDTF">2006-08-16T00:00:00Z</dcterms:created>
  <dcterms:modified xsi:type="dcterms:W3CDTF">2025-10-05T09:59:03Z</dcterms:modified>
  <dc:identifier>DAGUqfmFSuk</dc:identifier>
</cp:coreProperties>
</file>