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91"/>
  </p:notesMasterIdLst>
  <p:sldIdLst>
    <p:sldId id="258" r:id="rId2"/>
    <p:sldId id="471" r:id="rId3"/>
    <p:sldId id="474" r:id="rId4"/>
    <p:sldId id="475" r:id="rId5"/>
    <p:sldId id="476" r:id="rId6"/>
    <p:sldId id="477" r:id="rId7"/>
    <p:sldId id="478" r:id="rId8"/>
    <p:sldId id="479" r:id="rId9"/>
    <p:sldId id="480" r:id="rId10"/>
    <p:sldId id="481" r:id="rId11"/>
    <p:sldId id="482" r:id="rId12"/>
    <p:sldId id="337" r:id="rId13"/>
    <p:sldId id="267" r:id="rId14"/>
    <p:sldId id="363" r:id="rId15"/>
    <p:sldId id="283" r:id="rId16"/>
    <p:sldId id="274" r:id="rId17"/>
    <p:sldId id="318" r:id="rId18"/>
    <p:sldId id="483" r:id="rId19"/>
    <p:sldId id="272" r:id="rId20"/>
    <p:sldId id="364" r:id="rId21"/>
    <p:sldId id="484" r:id="rId22"/>
    <p:sldId id="273" r:id="rId23"/>
    <p:sldId id="365" r:id="rId24"/>
    <p:sldId id="321" r:id="rId25"/>
    <p:sldId id="485" r:id="rId26"/>
    <p:sldId id="275" r:id="rId27"/>
    <p:sldId id="335" r:id="rId28"/>
    <p:sldId id="279" r:id="rId29"/>
    <p:sldId id="336" r:id="rId30"/>
    <p:sldId id="263" r:id="rId31"/>
    <p:sldId id="264" r:id="rId32"/>
    <p:sldId id="257" r:id="rId33"/>
    <p:sldId id="265" r:id="rId34"/>
    <p:sldId id="317" r:id="rId35"/>
    <p:sldId id="286" r:id="rId36"/>
    <p:sldId id="259" r:id="rId37"/>
    <p:sldId id="266" r:id="rId38"/>
    <p:sldId id="282" r:id="rId39"/>
    <p:sldId id="322" r:id="rId40"/>
    <p:sldId id="285" r:id="rId41"/>
    <p:sldId id="260" r:id="rId42"/>
    <p:sldId id="287" r:id="rId43"/>
    <p:sldId id="289" r:id="rId44"/>
    <p:sldId id="311" r:id="rId45"/>
    <p:sldId id="291" r:id="rId46"/>
    <p:sldId id="355" r:id="rId47"/>
    <p:sldId id="338" r:id="rId48"/>
    <p:sldId id="339" r:id="rId49"/>
    <p:sldId id="292" r:id="rId50"/>
    <p:sldId id="293" r:id="rId51"/>
    <p:sldId id="262" r:id="rId52"/>
    <p:sldId id="294" r:id="rId53"/>
    <p:sldId id="356" r:id="rId54"/>
    <p:sldId id="342" r:id="rId55"/>
    <p:sldId id="347" r:id="rId56"/>
    <p:sldId id="348" r:id="rId57"/>
    <p:sldId id="349" r:id="rId58"/>
    <p:sldId id="333" r:id="rId59"/>
    <p:sldId id="340" r:id="rId60"/>
    <p:sldId id="341" r:id="rId61"/>
    <p:sldId id="325" r:id="rId62"/>
    <p:sldId id="350" r:id="rId63"/>
    <p:sldId id="351" r:id="rId64"/>
    <p:sldId id="352" r:id="rId65"/>
    <p:sldId id="353" r:id="rId66"/>
    <p:sldId id="354" r:id="rId67"/>
    <p:sldId id="324" r:id="rId68"/>
    <p:sldId id="326" r:id="rId69"/>
    <p:sldId id="323" r:id="rId70"/>
    <p:sldId id="357" r:id="rId71"/>
    <p:sldId id="454" r:id="rId72"/>
    <p:sldId id="455" r:id="rId73"/>
    <p:sldId id="358" r:id="rId74"/>
    <p:sldId id="359" r:id="rId75"/>
    <p:sldId id="360" r:id="rId76"/>
    <p:sldId id="450" r:id="rId77"/>
    <p:sldId id="451" r:id="rId78"/>
    <p:sldId id="452" r:id="rId79"/>
    <p:sldId id="453" r:id="rId80"/>
    <p:sldId id="486" r:id="rId81"/>
    <p:sldId id="387" r:id="rId82"/>
    <p:sldId id="487" r:id="rId83"/>
    <p:sldId id="488" r:id="rId84"/>
    <p:sldId id="489" r:id="rId85"/>
    <p:sldId id="408" r:id="rId86"/>
    <p:sldId id="410" r:id="rId87"/>
    <p:sldId id="456" r:id="rId88"/>
    <p:sldId id="457" r:id="rId89"/>
    <p:sldId id="362" r:id="rId9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290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FF66"/>
    <a:srgbClr val="FFFFFF"/>
    <a:srgbClr val="FF9933"/>
    <a:srgbClr val="00FFFF"/>
    <a:srgbClr val="66FFFF"/>
    <a:srgbClr val="FFFF00"/>
    <a:srgbClr val="FF99FF"/>
    <a:srgbClr val="003300"/>
    <a:srgbClr val="FFFFCC"/>
    <a:srgbClr val="00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474" autoAdjust="0"/>
    <p:restoredTop sz="94291" autoAdjust="0"/>
  </p:normalViewPr>
  <p:slideViewPr>
    <p:cSldViewPr snapToGrid="0" showGuides="1">
      <p:cViewPr varScale="1">
        <p:scale>
          <a:sx n="73" d="100"/>
          <a:sy n="73" d="100"/>
        </p:scale>
        <p:origin x="1524" y="66"/>
      </p:cViewPr>
      <p:guideLst>
        <p:guide orient="horz" pos="2183"/>
        <p:guide pos="2903"/>
      </p:guideLst>
    </p:cSldViewPr>
  </p:slideViewPr>
  <p:notesTextViewPr>
    <p:cViewPr>
      <p:scale>
        <a:sx n="3" d="2"/>
        <a:sy n="3" d="2"/>
      </p:scale>
      <p:origin x="0" y="0"/>
    </p:cViewPr>
  </p:notesTextViewPr>
  <p:sorterViewPr>
    <p:cViewPr varScale="1">
      <p:scale>
        <a:sx n="1" d="1"/>
        <a:sy n="1" d="1"/>
      </p:scale>
      <p:origin x="0" y="-20418"/>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tableStyles" Target="tableStyle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presProps" Target="pres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2.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8E0C4D-5009-4C91-93EE-FA7FAFC20CD5}" type="datetimeFigureOut">
              <a:rPr lang="it-IT" smtClean="0"/>
              <a:t>27/11/2023</a:t>
            </a:fld>
            <a:endParaRPr lang="it-IT"/>
          </a:p>
        </p:txBody>
      </p:sp>
      <p:sp>
        <p:nvSpPr>
          <p:cNvPr id="4" name="Segnaposto immagin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808FD7E-89C0-481D-8D48-3B919AB3FF78}" type="slidenum">
              <a:rPr lang="it-IT" smtClean="0"/>
              <a:t>‹N›</a:t>
            </a:fld>
            <a:endParaRPr lang="it-IT"/>
          </a:p>
        </p:txBody>
      </p:sp>
    </p:spTree>
    <p:extLst>
      <p:ext uri="{BB962C8B-B14F-4D97-AF65-F5344CB8AC3E}">
        <p14:creationId xmlns:p14="http://schemas.microsoft.com/office/powerpoint/2010/main" val="26436048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egnaposto immagine diapositiva 1">
            <a:extLst>
              <a:ext uri="{FF2B5EF4-FFF2-40B4-BE49-F238E27FC236}">
                <a16:creationId xmlns:a16="http://schemas.microsoft.com/office/drawing/2014/main" id="{B6E540DF-ECF6-49EF-98BE-E940B1B8A930}"/>
              </a:ext>
            </a:extLst>
          </p:cNvPr>
          <p:cNvSpPr>
            <a:spLocks noGrp="1" noRot="1" noChangeAspect="1" noChangeArrowheads="1" noTextEdit="1"/>
          </p:cNvSpPr>
          <p:nvPr>
            <p:ph type="sldImg"/>
          </p:nvPr>
        </p:nvSpPr>
        <p:spPr>
          <a:xfrm>
            <a:off x="1371600" y="1143000"/>
            <a:ext cx="4114800" cy="3086100"/>
          </a:xfrm>
          <a:ln/>
        </p:spPr>
      </p:sp>
      <p:sp>
        <p:nvSpPr>
          <p:cNvPr id="30723" name="Segnaposto note 2">
            <a:extLst>
              <a:ext uri="{FF2B5EF4-FFF2-40B4-BE49-F238E27FC236}">
                <a16:creationId xmlns:a16="http://schemas.microsoft.com/office/drawing/2014/main" id="{F9FD566A-9AB6-4AB7-95D1-4381F10DABE5}"/>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ltLang="it-IT"/>
          </a:p>
        </p:txBody>
      </p:sp>
      <p:sp>
        <p:nvSpPr>
          <p:cNvPr id="30724" name="Segnaposto numero diapositiva 3">
            <a:extLst>
              <a:ext uri="{FF2B5EF4-FFF2-40B4-BE49-F238E27FC236}">
                <a16:creationId xmlns:a16="http://schemas.microsoft.com/office/drawing/2014/main" id="{B5D4BDDE-E1FF-4170-A4ED-3A4AD343D818}"/>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Times New Roman" panose="02020603050405020304" pitchFamily="18" charset="0"/>
                <a:cs typeface="Times New Roman" panose="02020603050405020304" pitchFamily="18" charset="0"/>
              </a:defRPr>
            </a:lvl1pPr>
            <a:lvl2pPr marL="742950" indent="-285750">
              <a:defRPr sz="2400">
                <a:solidFill>
                  <a:schemeClr val="tx1"/>
                </a:solidFill>
                <a:latin typeface="Times New Roman" panose="02020603050405020304" pitchFamily="18" charset="0"/>
                <a:cs typeface="Times New Roman" panose="02020603050405020304" pitchFamily="18" charset="0"/>
              </a:defRPr>
            </a:lvl2pPr>
            <a:lvl3pPr marL="1143000" indent="-228600">
              <a:defRPr sz="2400">
                <a:solidFill>
                  <a:schemeClr val="tx1"/>
                </a:solidFill>
                <a:latin typeface="Times New Roman" panose="02020603050405020304" pitchFamily="18" charset="0"/>
                <a:cs typeface="Times New Roman" panose="02020603050405020304" pitchFamily="18" charset="0"/>
              </a:defRPr>
            </a:lvl3pPr>
            <a:lvl4pPr marL="1600200" indent="-228600">
              <a:defRPr sz="2400">
                <a:solidFill>
                  <a:schemeClr val="tx1"/>
                </a:solidFill>
                <a:latin typeface="Times New Roman" panose="02020603050405020304" pitchFamily="18" charset="0"/>
                <a:cs typeface="Times New Roman" panose="02020603050405020304" pitchFamily="18" charset="0"/>
              </a:defRPr>
            </a:lvl4pPr>
            <a:lvl5pPr marL="2057400" indent="-22860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fld id="{62D68665-AD8C-4FAA-83D8-EB6BB4F4C512}" type="slidenum">
              <a:rPr lang="it-IT" altLang="it-IT" sz="1200"/>
              <a:pPr/>
              <a:t>22</a:t>
            </a:fld>
            <a:endParaRPr lang="it-IT" altLang="it-IT" sz="12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1031">
            <a:extLst>
              <a:ext uri="{FF2B5EF4-FFF2-40B4-BE49-F238E27FC236}">
                <a16:creationId xmlns:a16="http://schemas.microsoft.com/office/drawing/2014/main" id="{7CFD630A-1CA9-4529-BA28-74A124432AF4}"/>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42975">
              <a:defRPr sz="2400">
                <a:solidFill>
                  <a:schemeClr val="tx1"/>
                </a:solidFill>
                <a:latin typeface="Times New Roman" panose="02020603050405020304" pitchFamily="18" charset="0"/>
                <a:cs typeface="Times New Roman" panose="02020603050405020304" pitchFamily="18" charset="0"/>
              </a:defRPr>
            </a:lvl1pPr>
            <a:lvl2pPr marL="742950" indent="-285750" defTabSz="942975">
              <a:defRPr sz="2400">
                <a:solidFill>
                  <a:schemeClr val="tx1"/>
                </a:solidFill>
                <a:latin typeface="Times New Roman" panose="02020603050405020304" pitchFamily="18" charset="0"/>
                <a:cs typeface="Times New Roman" panose="02020603050405020304" pitchFamily="18" charset="0"/>
              </a:defRPr>
            </a:lvl2pPr>
            <a:lvl3pPr marL="1143000" indent="-228600" defTabSz="942975">
              <a:defRPr sz="2400">
                <a:solidFill>
                  <a:schemeClr val="tx1"/>
                </a:solidFill>
                <a:latin typeface="Times New Roman" panose="02020603050405020304" pitchFamily="18" charset="0"/>
                <a:cs typeface="Times New Roman" panose="02020603050405020304" pitchFamily="18" charset="0"/>
              </a:defRPr>
            </a:lvl3pPr>
            <a:lvl4pPr marL="1600200" indent="-228600" defTabSz="942975">
              <a:defRPr sz="2400">
                <a:solidFill>
                  <a:schemeClr val="tx1"/>
                </a:solidFill>
                <a:latin typeface="Times New Roman" panose="02020603050405020304" pitchFamily="18" charset="0"/>
                <a:cs typeface="Times New Roman" panose="02020603050405020304" pitchFamily="18" charset="0"/>
              </a:defRPr>
            </a:lvl4pPr>
            <a:lvl5pPr marL="2057400" indent="-228600" defTabSz="942975">
              <a:defRPr sz="2400">
                <a:solidFill>
                  <a:schemeClr val="tx1"/>
                </a:solidFill>
                <a:latin typeface="Times New Roman" panose="02020603050405020304" pitchFamily="18" charset="0"/>
                <a:cs typeface="Times New Roman" panose="02020603050405020304" pitchFamily="18" charset="0"/>
              </a:defRPr>
            </a:lvl5pPr>
            <a:lvl6pPr marL="2514600" indent="-228600" defTabSz="942975"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defTabSz="942975"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defTabSz="942975"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defTabSz="942975"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fld id="{05383FAC-5659-4E4C-8B43-7AFB2B1A30DA}" type="slidenum">
              <a:rPr lang="it-IT" altLang="it-IT" sz="1200"/>
              <a:pPr/>
              <a:t>70</a:t>
            </a:fld>
            <a:endParaRPr lang="it-IT" altLang="it-IT" sz="1200"/>
          </a:p>
        </p:txBody>
      </p:sp>
      <p:sp>
        <p:nvSpPr>
          <p:cNvPr id="33795" name="Rectangle 7">
            <a:extLst>
              <a:ext uri="{FF2B5EF4-FFF2-40B4-BE49-F238E27FC236}">
                <a16:creationId xmlns:a16="http://schemas.microsoft.com/office/drawing/2014/main" id="{822782B1-C306-4020-A7CF-43AB3BD27549}"/>
              </a:ext>
            </a:extLst>
          </p:cNvPr>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sz="2400">
                <a:solidFill>
                  <a:schemeClr val="tx1"/>
                </a:solidFill>
                <a:latin typeface="Times New Roman" panose="02020603050405020304" pitchFamily="18" charset="0"/>
                <a:cs typeface="Times New Roman" panose="02020603050405020304" pitchFamily="18" charset="0"/>
              </a:defRPr>
            </a:lvl1pPr>
            <a:lvl2pPr marL="742950" indent="-285750">
              <a:defRPr sz="2400">
                <a:solidFill>
                  <a:schemeClr val="tx1"/>
                </a:solidFill>
                <a:latin typeface="Times New Roman" panose="02020603050405020304" pitchFamily="18" charset="0"/>
                <a:cs typeface="Times New Roman" panose="02020603050405020304" pitchFamily="18" charset="0"/>
              </a:defRPr>
            </a:lvl2pPr>
            <a:lvl3pPr marL="1143000" indent="-228600">
              <a:defRPr sz="2400">
                <a:solidFill>
                  <a:schemeClr val="tx1"/>
                </a:solidFill>
                <a:latin typeface="Times New Roman" panose="02020603050405020304" pitchFamily="18" charset="0"/>
                <a:cs typeface="Times New Roman" panose="02020603050405020304" pitchFamily="18" charset="0"/>
              </a:defRPr>
            </a:lvl3pPr>
            <a:lvl4pPr marL="1600200" indent="-228600">
              <a:defRPr sz="2400">
                <a:solidFill>
                  <a:schemeClr val="tx1"/>
                </a:solidFill>
                <a:latin typeface="Times New Roman" panose="02020603050405020304" pitchFamily="18" charset="0"/>
                <a:cs typeface="Times New Roman" panose="02020603050405020304" pitchFamily="18" charset="0"/>
              </a:defRPr>
            </a:lvl4pPr>
            <a:lvl5pPr marL="2057400" indent="-22860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algn="r" eaLnBrk="1" hangingPunct="1"/>
            <a:fld id="{A77009C4-BEF8-4F8E-89F5-2B3899ECA302}" type="slidenum">
              <a:rPr lang="it-IT" altLang="it-IT" sz="1200">
                <a:latin typeface="Arial" panose="020B0604020202020204" pitchFamily="34" charset="0"/>
              </a:rPr>
              <a:pPr algn="r" eaLnBrk="1" hangingPunct="1"/>
              <a:t>70</a:t>
            </a:fld>
            <a:endParaRPr lang="it-IT" altLang="it-IT" sz="1200">
              <a:latin typeface="Arial" panose="020B0604020202020204" pitchFamily="34" charset="0"/>
            </a:endParaRPr>
          </a:p>
        </p:txBody>
      </p:sp>
      <p:sp>
        <p:nvSpPr>
          <p:cNvPr id="33796" name="Rectangle 2">
            <a:extLst>
              <a:ext uri="{FF2B5EF4-FFF2-40B4-BE49-F238E27FC236}">
                <a16:creationId xmlns:a16="http://schemas.microsoft.com/office/drawing/2014/main" id="{D9B85A8D-EB77-445D-9735-EDA30A604209}"/>
              </a:ext>
            </a:extLst>
          </p:cNvPr>
          <p:cNvSpPr>
            <a:spLocks noGrp="1" noRot="1" noChangeAspect="1" noChangeArrowheads="1" noTextEdit="1"/>
          </p:cNvSpPr>
          <p:nvPr>
            <p:ph type="sldImg"/>
          </p:nvPr>
        </p:nvSpPr>
        <p:spPr>
          <a:ln/>
        </p:spPr>
      </p:sp>
      <p:sp>
        <p:nvSpPr>
          <p:cNvPr id="33797" name="Rectangle 3">
            <a:extLst>
              <a:ext uri="{FF2B5EF4-FFF2-40B4-BE49-F238E27FC236}">
                <a16:creationId xmlns:a16="http://schemas.microsoft.com/office/drawing/2014/main" id="{304349CA-CC12-4BEF-95C7-627E76F6AF53}"/>
              </a:ext>
            </a:extLst>
          </p:cNvPr>
          <p:cNvSpPr>
            <a:spLocks noGrp="1" noChangeArrowheads="1"/>
          </p:cNvSpPr>
          <p:nvPr>
            <p:ph type="body" idx="1"/>
          </p:nvPr>
        </p:nvSpPr>
        <p:spPr>
          <a:xfrm>
            <a:off x="685800" y="4343400"/>
            <a:ext cx="5486400" cy="41148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it-IT" altLang="it-IT"/>
              <a:t>L’Analisi delle Problematiche, come abbiamo visto, descrive gli aspetti negativi</a:t>
            </a:r>
          </a:p>
          <a:p>
            <a:pPr eaLnBrk="1" hangingPunct="1"/>
            <a:r>
              <a:rPr lang="it-IT" altLang="it-IT"/>
              <a:t>della situazione esistente. L’Analisi degli Obiettivi, invece, presenta gli aspetti positivi</a:t>
            </a:r>
          </a:p>
          <a:p>
            <a:pPr eaLnBrk="1" hangingPunct="1"/>
            <a:r>
              <a:rPr lang="it-IT" altLang="it-IT"/>
              <a:t>della situazione desiderata per il futuro. Quest’analisi implica la riformulazione delle</a:t>
            </a:r>
          </a:p>
          <a:p>
            <a:pPr eaLnBrk="1" hangingPunct="1"/>
            <a:r>
              <a:rPr lang="it-IT" altLang="it-IT"/>
              <a:t>problematiche in obiettivi raggiungibili.</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1031">
            <a:extLst>
              <a:ext uri="{FF2B5EF4-FFF2-40B4-BE49-F238E27FC236}">
                <a16:creationId xmlns:a16="http://schemas.microsoft.com/office/drawing/2014/main" id="{7CFD630A-1CA9-4529-BA28-74A124432AF4}"/>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42975">
              <a:defRPr sz="2400">
                <a:solidFill>
                  <a:schemeClr val="tx1"/>
                </a:solidFill>
                <a:latin typeface="Times New Roman" panose="02020603050405020304" pitchFamily="18" charset="0"/>
                <a:cs typeface="Times New Roman" panose="02020603050405020304" pitchFamily="18" charset="0"/>
              </a:defRPr>
            </a:lvl1pPr>
            <a:lvl2pPr marL="742950" indent="-285750" defTabSz="942975">
              <a:defRPr sz="2400">
                <a:solidFill>
                  <a:schemeClr val="tx1"/>
                </a:solidFill>
                <a:latin typeface="Times New Roman" panose="02020603050405020304" pitchFamily="18" charset="0"/>
                <a:cs typeface="Times New Roman" panose="02020603050405020304" pitchFamily="18" charset="0"/>
              </a:defRPr>
            </a:lvl2pPr>
            <a:lvl3pPr marL="1143000" indent="-228600" defTabSz="942975">
              <a:defRPr sz="2400">
                <a:solidFill>
                  <a:schemeClr val="tx1"/>
                </a:solidFill>
                <a:latin typeface="Times New Roman" panose="02020603050405020304" pitchFamily="18" charset="0"/>
                <a:cs typeface="Times New Roman" panose="02020603050405020304" pitchFamily="18" charset="0"/>
              </a:defRPr>
            </a:lvl3pPr>
            <a:lvl4pPr marL="1600200" indent="-228600" defTabSz="942975">
              <a:defRPr sz="2400">
                <a:solidFill>
                  <a:schemeClr val="tx1"/>
                </a:solidFill>
                <a:latin typeface="Times New Roman" panose="02020603050405020304" pitchFamily="18" charset="0"/>
                <a:cs typeface="Times New Roman" panose="02020603050405020304" pitchFamily="18" charset="0"/>
              </a:defRPr>
            </a:lvl4pPr>
            <a:lvl5pPr marL="2057400" indent="-228600" defTabSz="942975">
              <a:defRPr sz="2400">
                <a:solidFill>
                  <a:schemeClr val="tx1"/>
                </a:solidFill>
                <a:latin typeface="Times New Roman" panose="02020603050405020304" pitchFamily="18" charset="0"/>
                <a:cs typeface="Times New Roman" panose="02020603050405020304" pitchFamily="18" charset="0"/>
              </a:defRPr>
            </a:lvl5pPr>
            <a:lvl6pPr marL="2514600" indent="-228600" defTabSz="942975"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defTabSz="942975"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defTabSz="942975"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defTabSz="942975"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fld id="{05383FAC-5659-4E4C-8B43-7AFB2B1A30DA}" type="slidenum">
              <a:rPr lang="it-IT" altLang="it-IT" sz="1200"/>
              <a:pPr/>
              <a:t>82</a:t>
            </a:fld>
            <a:endParaRPr lang="it-IT" altLang="it-IT" sz="1200"/>
          </a:p>
        </p:txBody>
      </p:sp>
      <p:sp>
        <p:nvSpPr>
          <p:cNvPr id="33795" name="Rectangle 7">
            <a:extLst>
              <a:ext uri="{FF2B5EF4-FFF2-40B4-BE49-F238E27FC236}">
                <a16:creationId xmlns:a16="http://schemas.microsoft.com/office/drawing/2014/main" id="{822782B1-C306-4020-A7CF-43AB3BD27549}"/>
              </a:ext>
            </a:extLst>
          </p:cNvPr>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sz="2400">
                <a:solidFill>
                  <a:schemeClr val="tx1"/>
                </a:solidFill>
                <a:latin typeface="Times New Roman" panose="02020603050405020304" pitchFamily="18" charset="0"/>
                <a:cs typeface="Times New Roman" panose="02020603050405020304" pitchFamily="18" charset="0"/>
              </a:defRPr>
            </a:lvl1pPr>
            <a:lvl2pPr marL="742950" indent="-285750">
              <a:defRPr sz="2400">
                <a:solidFill>
                  <a:schemeClr val="tx1"/>
                </a:solidFill>
                <a:latin typeface="Times New Roman" panose="02020603050405020304" pitchFamily="18" charset="0"/>
                <a:cs typeface="Times New Roman" panose="02020603050405020304" pitchFamily="18" charset="0"/>
              </a:defRPr>
            </a:lvl2pPr>
            <a:lvl3pPr marL="1143000" indent="-228600">
              <a:defRPr sz="2400">
                <a:solidFill>
                  <a:schemeClr val="tx1"/>
                </a:solidFill>
                <a:latin typeface="Times New Roman" panose="02020603050405020304" pitchFamily="18" charset="0"/>
                <a:cs typeface="Times New Roman" panose="02020603050405020304" pitchFamily="18" charset="0"/>
              </a:defRPr>
            </a:lvl3pPr>
            <a:lvl4pPr marL="1600200" indent="-228600">
              <a:defRPr sz="2400">
                <a:solidFill>
                  <a:schemeClr val="tx1"/>
                </a:solidFill>
                <a:latin typeface="Times New Roman" panose="02020603050405020304" pitchFamily="18" charset="0"/>
                <a:cs typeface="Times New Roman" panose="02020603050405020304" pitchFamily="18" charset="0"/>
              </a:defRPr>
            </a:lvl4pPr>
            <a:lvl5pPr marL="2057400" indent="-22860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algn="r" eaLnBrk="1" hangingPunct="1"/>
            <a:fld id="{A77009C4-BEF8-4F8E-89F5-2B3899ECA302}" type="slidenum">
              <a:rPr lang="it-IT" altLang="it-IT" sz="1200">
                <a:latin typeface="Arial" panose="020B0604020202020204" pitchFamily="34" charset="0"/>
              </a:rPr>
              <a:pPr algn="r" eaLnBrk="1" hangingPunct="1"/>
              <a:t>82</a:t>
            </a:fld>
            <a:endParaRPr lang="it-IT" altLang="it-IT" sz="1200">
              <a:latin typeface="Arial" panose="020B0604020202020204" pitchFamily="34" charset="0"/>
            </a:endParaRPr>
          </a:p>
        </p:txBody>
      </p:sp>
      <p:sp>
        <p:nvSpPr>
          <p:cNvPr id="33796" name="Rectangle 2">
            <a:extLst>
              <a:ext uri="{FF2B5EF4-FFF2-40B4-BE49-F238E27FC236}">
                <a16:creationId xmlns:a16="http://schemas.microsoft.com/office/drawing/2014/main" id="{D9B85A8D-EB77-445D-9735-EDA30A604209}"/>
              </a:ext>
            </a:extLst>
          </p:cNvPr>
          <p:cNvSpPr>
            <a:spLocks noGrp="1" noRot="1" noChangeAspect="1" noChangeArrowheads="1" noTextEdit="1"/>
          </p:cNvSpPr>
          <p:nvPr>
            <p:ph type="sldImg"/>
          </p:nvPr>
        </p:nvSpPr>
        <p:spPr>
          <a:ln/>
        </p:spPr>
      </p:sp>
      <p:sp>
        <p:nvSpPr>
          <p:cNvPr id="33797" name="Rectangle 3">
            <a:extLst>
              <a:ext uri="{FF2B5EF4-FFF2-40B4-BE49-F238E27FC236}">
                <a16:creationId xmlns:a16="http://schemas.microsoft.com/office/drawing/2014/main" id="{304349CA-CC12-4BEF-95C7-627E76F6AF53}"/>
              </a:ext>
            </a:extLst>
          </p:cNvPr>
          <p:cNvSpPr>
            <a:spLocks noGrp="1" noChangeArrowheads="1"/>
          </p:cNvSpPr>
          <p:nvPr>
            <p:ph type="body" idx="1"/>
          </p:nvPr>
        </p:nvSpPr>
        <p:spPr>
          <a:xfrm>
            <a:off x="685800" y="4343400"/>
            <a:ext cx="5486400" cy="41148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it-IT" altLang="it-IT"/>
              <a:t>L’Analisi delle Problematiche, come abbiamo visto, descrive gli aspetti negativi</a:t>
            </a:r>
          </a:p>
          <a:p>
            <a:pPr eaLnBrk="1" hangingPunct="1"/>
            <a:r>
              <a:rPr lang="it-IT" altLang="it-IT"/>
              <a:t>della situazione esistente. L’Analisi degli Obiettivi, invece, presenta gli aspetti positivi</a:t>
            </a:r>
          </a:p>
          <a:p>
            <a:pPr eaLnBrk="1" hangingPunct="1"/>
            <a:r>
              <a:rPr lang="it-IT" altLang="it-IT"/>
              <a:t>della situazione desiderata per il futuro. Quest’analisi implica la riformulazione delle</a:t>
            </a:r>
          </a:p>
          <a:p>
            <a:pPr eaLnBrk="1" hangingPunct="1"/>
            <a:r>
              <a:rPr lang="it-IT" altLang="it-IT"/>
              <a:t>problematiche in obiettivi raggiungibili.</a:t>
            </a:r>
          </a:p>
        </p:txBody>
      </p:sp>
    </p:spTree>
    <p:extLst>
      <p:ext uri="{BB962C8B-B14F-4D97-AF65-F5344CB8AC3E}">
        <p14:creationId xmlns:p14="http://schemas.microsoft.com/office/powerpoint/2010/main" val="15069703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egnaposto immagine diapositiva 1">
            <a:extLst>
              <a:ext uri="{FF2B5EF4-FFF2-40B4-BE49-F238E27FC236}">
                <a16:creationId xmlns:a16="http://schemas.microsoft.com/office/drawing/2014/main" id="{99F89065-DA5A-4A2D-A4DE-8926AE564A53}"/>
              </a:ext>
            </a:extLst>
          </p:cNvPr>
          <p:cNvSpPr>
            <a:spLocks noGrp="1" noRot="1" noChangeAspect="1" noChangeArrowheads="1" noTextEdit="1"/>
          </p:cNvSpPr>
          <p:nvPr>
            <p:ph type="sldImg"/>
          </p:nvPr>
        </p:nvSpPr>
        <p:spPr>
          <a:xfrm>
            <a:off x="1371600" y="1143000"/>
            <a:ext cx="4114800" cy="3086100"/>
          </a:xfrm>
          <a:ln/>
        </p:spPr>
      </p:sp>
      <p:sp>
        <p:nvSpPr>
          <p:cNvPr id="27651" name="Segnaposto note 2">
            <a:extLst>
              <a:ext uri="{FF2B5EF4-FFF2-40B4-BE49-F238E27FC236}">
                <a16:creationId xmlns:a16="http://schemas.microsoft.com/office/drawing/2014/main" id="{F2E0E502-A24F-4756-B688-E457C2056D1F}"/>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ltLang="it-IT"/>
          </a:p>
        </p:txBody>
      </p:sp>
      <p:sp>
        <p:nvSpPr>
          <p:cNvPr id="27652" name="Segnaposto numero diapositiva 3">
            <a:extLst>
              <a:ext uri="{FF2B5EF4-FFF2-40B4-BE49-F238E27FC236}">
                <a16:creationId xmlns:a16="http://schemas.microsoft.com/office/drawing/2014/main" id="{669351A1-0CC7-4D82-B058-5F3D1EDE6E87}"/>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Times New Roman" panose="02020603050405020304" pitchFamily="18" charset="0"/>
                <a:cs typeface="Times New Roman" panose="02020603050405020304" pitchFamily="18" charset="0"/>
              </a:defRPr>
            </a:lvl1pPr>
            <a:lvl2pPr marL="742950" indent="-285750">
              <a:defRPr sz="2400">
                <a:solidFill>
                  <a:schemeClr val="tx1"/>
                </a:solidFill>
                <a:latin typeface="Times New Roman" panose="02020603050405020304" pitchFamily="18" charset="0"/>
                <a:cs typeface="Times New Roman" panose="02020603050405020304" pitchFamily="18" charset="0"/>
              </a:defRPr>
            </a:lvl2pPr>
            <a:lvl3pPr marL="1143000" indent="-228600">
              <a:defRPr sz="2400">
                <a:solidFill>
                  <a:schemeClr val="tx1"/>
                </a:solidFill>
                <a:latin typeface="Times New Roman" panose="02020603050405020304" pitchFamily="18" charset="0"/>
                <a:cs typeface="Times New Roman" panose="02020603050405020304" pitchFamily="18" charset="0"/>
              </a:defRPr>
            </a:lvl3pPr>
            <a:lvl4pPr marL="1600200" indent="-228600">
              <a:defRPr sz="2400">
                <a:solidFill>
                  <a:schemeClr val="tx1"/>
                </a:solidFill>
                <a:latin typeface="Times New Roman" panose="02020603050405020304" pitchFamily="18" charset="0"/>
                <a:cs typeface="Times New Roman" panose="02020603050405020304" pitchFamily="18" charset="0"/>
              </a:defRPr>
            </a:lvl4pPr>
            <a:lvl5pPr marL="2057400" indent="-22860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fld id="{7489F59A-3CFB-4D83-A590-36CF0A9A5902}" type="slidenum">
              <a:rPr lang="it-IT" altLang="it-IT" sz="1200"/>
              <a:pPr/>
              <a:t>26</a:t>
            </a:fld>
            <a:endParaRPr lang="it-IT" altLang="it-IT"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1031">
            <a:extLst>
              <a:ext uri="{FF2B5EF4-FFF2-40B4-BE49-F238E27FC236}">
                <a16:creationId xmlns:a16="http://schemas.microsoft.com/office/drawing/2014/main" id="{C64B06F3-65B2-4B23-80B2-47A5918BA920}"/>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Times New Roman" panose="02020603050405020304" pitchFamily="18" charset="0"/>
                <a:cs typeface="Times New Roman" panose="02020603050405020304" pitchFamily="18" charset="0"/>
              </a:defRPr>
            </a:lvl1pPr>
            <a:lvl2pPr marL="742950" indent="-285750">
              <a:defRPr sz="2400">
                <a:solidFill>
                  <a:schemeClr val="tx1"/>
                </a:solidFill>
                <a:latin typeface="Times New Roman" panose="02020603050405020304" pitchFamily="18" charset="0"/>
                <a:cs typeface="Times New Roman" panose="02020603050405020304" pitchFamily="18" charset="0"/>
              </a:defRPr>
            </a:lvl2pPr>
            <a:lvl3pPr marL="1143000" indent="-228600">
              <a:defRPr sz="2400">
                <a:solidFill>
                  <a:schemeClr val="tx1"/>
                </a:solidFill>
                <a:latin typeface="Times New Roman" panose="02020603050405020304" pitchFamily="18" charset="0"/>
                <a:cs typeface="Times New Roman" panose="02020603050405020304" pitchFamily="18" charset="0"/>
              </a:defRPr>
            </a:lvl3pPr>
            <a:lvl4pPr marL="1600200" indent="-228600">
              <a:defRPr sz="2400">
                <a:solidFill>
                  <a:schemeClr val="tx1"/>
                </a:solidFill>
                <a:latin typeface="Times New Roman" panose="02020603050405020304" pitchFamily="18" charset="0"/>
                <a:cs typeface="Times New Roman" panose="02020603050405020304" pitchFamily="18" charset="0"/>
              </a:defRPr>
            </a:lvl4pPr>
            <a:lvl5pPr marL="2057400" indent="-22860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fld id="{2C2087D0-4A46-464F-979D-613DA1A0F5EA}" type="slidenum">
              <a:rPr lang="it-IT" altLang="it-IT" sz="1200"/>
              <a:pPr/>
              <a:t>30</a:t>
            </a:fld>
            <a:endParaRPr lang="it-IT" altLang="it-IT" sz="1200"/>
          </a:p>
        </p:txBody>
      </p:sp>
      <p:sp>
        <p:nvSpPr>
          <p:cNvPr id="6147" name="Rectangle 7">
            <a:extLst>
              <a:ext uri="{FF2B5EF4-FFF2-40B4-BE49-F238E27FC236}">
                <a16:creationId xmlns:a16="http://schemas.microsoft.com/office/drawing/2014/main" id="{6A14F5B3-A3F8-42F1-80F1-C2A510A51486}"/>
              </a:ext>
            </a:extLst>
          </p:cNvPr>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sz="2400">
                <a:solidFill>
                  <a:schemeClr val="tx1"/>
                </a:solidFill>
                <a:latin typeface="Times New Roman" panose="02020603050405020304" pitchFamily="18" charset="0"/>
                <a:cs typeface="Times New Roman" panose="02020603050405020304" pitchFamily="18" charset="0"/>
              </a:defRPr>
            </a:lvl1pPr>
            <a:lvl2pPr marL="742950" indent="-285750">
              <a:defRPr sz="2400">
                <a:solidFill>
                  <a:schemeClr val="tx1"/>
                </a:solidFill>
                <a:latin typeface="Times New Roman" panose="02020603050405020304" pitchFamily="18" charset="0"/>
                <a:cs typeface="Times New Roman" panose="02020603050405020304" pitchFamily="18" charset="0"/>
              </a:defRPr>
            </a:lvl2pPr>
            <a:lvl3pPr marL="1143000" indent="-228600">
              <a:defRPr sz="2400">
                <a:solidFill>
                  <a:schemeClr val="tx1"/>
                </a:solidFill>
                <a:latin typeface="Times New Roman" panose="02020603050405020304" pitchFamily="18" charset="0"/>
                <a:cs typeface="Times New Roman" panose="02020603050405020304" pitchFamily="18" charset="0"/>
              </a:defRPr>
            </a:lvl3pPr>
            <a:lvl4pPr marL="1600200" indent="-228600">
              <a:defRPr sz="2400">
                <a:solidFill>
                  <a:schemeClr val="tx1"/>
                </a:solidFill>
                <a:latin typeface="Times New Roman" panose="02020603050405020304" pitchFamily="18" charset="0"/>
                <a:cs typeface="Times New Roman" panose="02020603050405020304" pitchFamily="18" charset="0"/>
              </a:defRPr>
            </a:lvl4pPr>
            <a:lvl5pPr marL="2057400" indent="-22860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algn="r" eaLnBrk="1" hangingPunct="1"/>
            <a:fld id="{7E21E76C-977F-44F4-8DA3-6778715AACD3}" type="slidenum">
              <a:rPr lang="it-IT" altLang="it-IT" sz="1200">
                <a:latin typeface="Arial" panose="020B0604020202020204" pitchFamily="34" charset="0"/>
              </a:rPr>
              <a:pPr algn="r" eaLnBrk="1" hangingPunct="1"/>
              <a:t>30</a:t>
            </a:fld>
            <a:endParaRPr lang="it-IT" altLang="it-IT" sz="1200">
              <a:latin typeface="Arial" panose="020B0604020202020204" pitchFamily="34" charset="0"/>
            </a:endParaRPr>
          </a:p>
        </p:txBody>
      </p:sp>
      <p:sp>
        <p:nvSpPr>
          <p:cNvPr id="6148" name="Rectangle 2">
            <a:extLst>
              <a:ext uri="{FF2B5EF4-FFF2-40B4-BE49-F238E27FC236}">
                <a16:creationId xmlns:a16="http://schemas.microsoft.com/office/drawing/2014/main" id="{E6A3ECBA-F7B0-4D3F-BF05-5D6F7000C6AB}"/>
              </a:ext>
            </a:extLst>
          </p:cNvPr>
          <p:cNvSpPr>
            <a:spLocks noGrp="1" noRot="1" noChangeAspect="1" noChangeArrowheads="1" noTextEdit="1"/>
          </p:cNvSpPr>
          <p:nvPr>
            <p:ph type="sldImg"/>
          </p:nvPr>
        </p:nvSpPr>
        <p:spPr>
          <a:xfrm>
            <a:off x="1371600" y="1143000"/>
            <a:ext cx="4114800" cy="3086100"/>
          </a:xfrm>
          <a:ln/>
        </p:spPr>
      </p:sp>
      <p:sp>
        <p:nvSpPr>
          <p:cNvPr id="6149" name="Rectangle 3">
            <a:extLst>
              <a:ext uri="{FF2B5EF4-FFF2-40B4-BE49-F238E27FC236}">
                <a16:creationId xmlns:a16="http://schemas.microsoft.com/office/drawing/2014/main" id="{1902D7B8-81FE-4805-B11B-767BB51427A6}"/>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it-IT" altLang="it-IT"/>
          </a:p>
        </p:txBody>
      </p:sp>
    </p:spTree>
    <p:extLst>
      <p:ext uri="{BB962C8B-B14F-4D97-AF65-F5344CB8AC3E}">
        <p14:creationId xmlns:p14="http://schemas.microsoft.com/office/powerpoint/2010/main" val="27409516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1031">
            <a:extLst>
              <a:ext uri="{FF2B5EF4-FFF2-40B4-BE49-F238E27FC236}">
                <a16:creationId xmlns:a16="http://schemas.microsoft.com/office/drawing/2014/main" id="{A28298DA-E8B1-463B-97DD-CD396A00FFBF}"/>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Times New Roman" panose="02020603050405020304" pitchFamily="18" charset="0"/>
                <a:cs typeface="Times New Roman" panose="02020603050405020304" pitchFamily="18" charset="0"/>
              </a:defRPr>
            </a:lvl1pPr>
            <a:lvl2pPr marL="742950" indent="-285750">
              <a:defRPr sz="2400">
                <a:solidFill>
                  <a:schemeClr val="tx1"/>
                </a:solidFill>
                <a:latin typeface="Times New Roman" panose="02020603050405020304" pitchFamily="18" charset="0"/>
                <a:cs typeface="Times New Roman" panose="02020603050405020304" pitchFamily="18" charset="0"/>
              </a:defRPr>
            </a:lvl2pPr>
            <a:lvl3pPr marL="1143000" indent="-228600">
              <a:defRPr sz="2400">
                <a:solidFill>
                  <a:schemeClr val="tx1"/>
                </a:solidFill>
                <a:latin typeface="Times New Roman" panose="02020603050405020304" pitchFamily="18" charset="0"/>
                <a:cs typeface="Times New Roman" panose="02020603050405020304" pitchFamily="18" charset="0"/>
              </a:defRPr>
            </a:lvl3pPr>
            <a:lvl4pPr marL="1600200" indent="-228600">
              <a:defRPr sz="2400">
                <a:solidFill>
                  <a:schemeClr val="tx1"/>
                </a:solidFill>
                <a:latin typeface="Times New Roman" panose="02020603050405020304" pitchFamily="18" charset="0"/>
                <a:cs typeface="Times New Roman" panose="02020603050405020304" pitchFamily="18" charset="0"/>
              </a:defRPr>
            </a:lvl4pPr>
            <a:lvl5pPr marL="2057400" indent="-22860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fld id="{9E522D6B-1F2F-40C1-95DF-F64F10C0D6E0}" type="slidenum">
              <a:rPr lang="it-IT" altLang="it-IT" sz="1200"/>
              <a:pPr/>
              <a:t>33</a:t>
            </a:fld>
            <a:endParaRPr lang="it-IT" altLang="it-IT" sz="1200"/>
          </a:p>
        </p:txBody>
      </p:sp>
      <p:sp>
        <p:nvSpPr>
          <p:cNvPr id="16387" name="Rectangle 7">
            <a:extLst>
              <a:ext uri="{FF2B5EF4-FFF2-40B4-BE49-F238E27FC236}">
                <a16:creationId xmlns:a16="http://schemas.microsoft.com/office/drawing/2014/main" id="{6294BF98-47CC-4D51-8E28-993407349AB6}"/>
              </a:ext>
            </a:extLst>
          </p:cNvPr>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sz="2400">
                <a:solidFill>
                  <a:schemeClr val="tx1"/>
                </a:solidFill>
                <a:latin typeface="Times New Roman" panose="02020603050405020304" pitchFamily="18" charset="0"/>
                <a:cs typeface="Times New Roman" panose="02020603050405020304" pitchFamily="18" charset="0"/>
              </a:defRPr>
            </a:lvl1pPr>
            <a:lvl2pPr marL="742950" indent="-285750">
              <a:defRPr sz="2400">
                <a:solidFill>
                  <a:schemeClr val="tx1"/>
                </a:solidFill>
                <a:latin typeface="Times New Roman" panose="02020603050405020304" pitchFamily="18" charset="0"/>
                <a:cs typeface="Times New Roman" panose="02020603050405020304" pitchFamily="18" charset="0"/>
              </a:defRPr>
            </a:lvl2pPr>
            <a:lvl3pPr marL="1143000" indent="-228600">
              <a:defRPr sz="2400">
                <a:solidFill>
                  <a:schemeClr val="tx1"/>
                </a:solidFill>
                <a:latin typeface="Times New Roman" panose="02020603050405020304" pitchFamily="18" charset="0"/>
                <a:cs typeface="Times New Roman" panose="02020603050405020304" pitchFamily="18" charset="0"/>
              </a:defRPr>
            </a:lvl3pPr>
            <a:lvl4pPr marL="1600200" indent="-228600">
              <a:defRPr sz="2400">
                <a:solidFill>
                  <a:schemeClr val="tx1"/>
                </a:solidFill>
                <a:latin typeface="Times New Roman" panose="02020603050405020304" pitchFamily="18" charset="0"/>
                <a:cs typeface="Times New Roman" panose="02020603050405020304" pitchFamily="18" charset="0"/>
              </a:defRPr>
            </a:lvl4pPr>
            <a:lvl5pPr marL="2057400" indent="-22860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algn="r" eaLnBrk="1" hangingPunct="1"/>
            <a:fld id="{FC0B0FEC-20C1-43AA-8264-72B06CC45E4C}" type="slidenum">
              <a:rPr lang="it-IT" altLang="it-IT" sz="1200">
                <a:latin typeface="Arial" panose="020B0604020202020204" pitchFamily="34" charset="0"/>
              </a:rPr>
              <a:pPr algn="r" eaLnBrk="1" hangingPunct="1"/>
              <a:t>33</a:t>
            </a:fld>
            <a:endParaRPr lang="it-IT" altLang="it-IT" sz="1200">
              <a:latin typeface="Arial" panose="020B0604020202020204" pitchFamily="34" charset="0"/>
            </a:endParaRPr>
          </a:p>
        </p:txBody>
      </p:sp>
      <p:sp>
        <p:nvSpPr>
          <p:cNvPr id="16388" name="Rectangle 2">
            <a:extLst>
              <a:ext uri="{FF2B5EF4-FFF2-40B4-BE49-F238E27FC236}">
                <a16:creationId xmlns:a16="http://schemas.microsoft.com/office/drawing/2014/main" id="{F752FDBD-AB1F-4ECA-958D-D0371E6B33DB}"/>
              </a:ext>
            </a:extLst>
          </p:cNvPr>
          <p:cNvSpPr>
            <a:spLocks noGrp="1" noRot="1" noChangeAspect="1" noChangeArrowheads="1" noTextEdit="1"/>
          </p:cNvSpPr>
          <p:nvPr>
            <p:ph type="sldImg"/>
          </p:nvPr>
        </p:nvSpPr>
        <p:spPr>
          <a:xfrm>
            <a:off x="1371600" y="1143000"/>
            <a:ext cx="4114800" cy="3086100"/>
          </a:xfrm>
          <a:ln/>
        </p:spPr>
      </p:sp>
      <p:sp>
        <p:nvSpPr>
          <p:cNvPr id="16389" name="Rectangle 3">
            <a:extLst>
              <a:ext uri="{FF2B5EF4-FFF2-40B4-BE49-F238E27FC236}">
                <a16:creationId xmlns:a16="http://schemas.microsoft.com/office/drawing/2014/main" id="{E355ABAB-42CF-429F-9E57-22092119A53B}"/>
              </a:ext>
            </a:extLst>
          </p:cNvPr>
          <p:cNvSpPr>
            <a:spLocks noGrp="1" noChangeArrowheads="1"/>
          </p:cNvSpPr>
          <p:nvPr>
            <p:ph type="body" idx="1"/>
          </p:nvPr>
        </p:nvSpPr>
        <p:spPr>
          <a:xfrm>
            <a:off x="685800" y="4343400"/>
            <a:ext cx="5486400" cy="41148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it-IT" altLang="it-IT"/>
              <a:t>Poeta e saggista polacco – premio Nobel 1980</a:t>
            </a:r>
          </a:p>
        </p:txBody>
      </p:sp>
    </p:spTree>
    <p:extLst>
      <p:ext uri="{BB962C8B-B14F-4D97-AF65-F5344CB8AC3E}">
        <p14:creationId xmlns:p14="http://schemas.microsoft.com/office/powerpoint/2010/main" val="31177998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1031">
            <a:extLst>
              <a:ext uri="{FF2B5EF4-FFF2-40B4-BE49-F238E27FC236}">
                <a16:creationId xmlns:a16="http://schemas.microsoft.com/office/drawing/2014/main" id="{97C3A3B0-D5C2-4876-9DD5-A2420063C820}"/>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42975">
              <a:defRPr sz="2400">
                <a:solidFill>
                  <a:schemeClr val="tx1"/>
                </a:solidFill>
                <a:latin typeface="Times New Roman" panose="02020603050405020304" pitchFamily="18" charset="0"/>
                <a:cs typeface="Times New Roman" panose="02020603050405020304" pitchFamily="18" charset="0"/>
              </a:defRPr>
            </a:lvl1pPr>
            <a:lvl2pPr marL="742950" indent="-285750" defTabSz="942975">
              <a:defRPr sz="2400">
                <a:solidFill>
                  <a:schemeClr val="tx1"/>
                </a:solidFill>
                <a:latin typeface="Times New Roman" panose="02020603050405020304" pitchFamily="18" charset="0"/>
                <a:cs typeface="Times New Roman" panose="02020603050405020304" pitchFamily="18" charset="0"/>
              </a:defRPr>
            </a:lvl2pPr>
            <a:lvl3pPr marL="1143000" indent="-228600" defTabSz="942975">
              <a:defRPr sz="2400">
                <a:solidFill>
                  <a:schemeClr val="tx1"/>
                </a:solidFill>
                <a:latin typeface="Times New Roman" panose="02020603050405020304" pitchFamily="18" charset="0"/>
                <a:cs typeface="Times New Roman" panose="02020603050405020304" pitchFamily="18" charset="0"/>
              </a:defRPr>
            </a:lvl3pPr>
            <a:lvl4pPr marL="1600200" indent="-228600" defTabSz="942975">
              <a:defRPr sz="2400">
                <a:solidFill>
                  <a:schemeClr val="tx1"/>
                </a:solidFill>
                <a:latin typeface="Times New Roman" panose="02020603050405020304" pitchFamily="18" charset="0"/>
                <a:cs typeface="Times New Roman" panose="02020603050405020304" pitchFamily="18" charset="0"/>
              </a:defRPr>
            </a:lvl4pPr>
            <a:lvl5pPr marL="2057400" indent="-228600" defTabSz="942975">
              <a:defRPr sz="2400">
                <a:solidFill>
                  <a:schemeClr val="tx1"/>
                </a:solidFill>
                <a:latin typeface="Times New Roman" panose="02020603050405020304" pitchFamily="18" charset="0"/>
                <a:cs typeface="Times New Roman" panose="02020603050405020304" pitchFamily="18" charset="0"/>
              </a:defRPr>
            </a:lvl5pPr>
            <a:lvl6pPr marL="2514600" indent="-228600" defTabSz="942975"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defTabSz="942975"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defTabSz="942975"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defTabSz="942975"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fld id="{A5027F51-6939-4C04-A380-E52639DF5666}" type="slidenum">
              <a:rPr lang="it-IT" altLang="it-IT" sz="1200"/>
              <a:pPr/>
              <a:t>54</a:t>
            </a:fld>
            <a:endParaRPr lang="it-IT" altLang="it-IT" sz="1200"/>
          </a:p>
        </p:txBody>
      </p:sp>
      <p:sp>
        <p:nvSpPr>
          <p:cNvPr id="11267" name="Rectangle 7">
            <a:extLst>
              <a:ext uri="{FF2B5EF4-FFF2-40B4-BE49-F238E27FC236}">
                <a16:creationId xmlns:a16="http://schemas.microsoft.com/office/drawing/2014/main" id="{97991A38-C8AC-4F33-ACD3-AA0B8555A812}"/>
              </a:ext>
            </a:extLst>
          </p:cNvPr>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sz="2400">
                <a:solidFill>
                  <a:schemeClr val="tx1"/>
                </a:solidFill>
                <a:latin typeface="Times New Roman" panose="02020603050405020304" pitchFamily="18" charset="0"/>
                <a:cs typeface="Times New Roman" panose="02020603050405020304" pitchFamily="18" charset="0"/>
              </a:defRPr>
            </a:lvl1pPr>
            <a:lvl2pPr marL="742950" indent="-285750">
              <a:defRPr sz="2400">
                <a:solidFill>
                  <a:schemeClr val="tx1"/>
                </a:solidFill>
                <a:latin typeface="Times New Roman" panose="02020603050405020304" pitchFamily="18" charset="0"/>
                <a:cs typeface="Times New Roman" panose="02020603050405020304" pitchFamily="18" charset="0"/>
              </a:defRPr>
            </a:lvl2pPr>
            <a:lvl3pPr marL="1143000" indent="-228600">
              <a:defRPr sz="2400">
                <a:solidFill>
                  <a:schemeClr val="tx1"/>
                </a:solidFill>
                <a:latin typeface="Times New Roman" panose="02020603050405020304" pitchFamily="18" charset="0"/>
                <a:cs typeface="Times New Roman" panose="02020603050405020304" pitchFamily="18" charset="0"/>
              </a:defRPr>
            </a:lvl3pPr>
            <a:lvl4pPr marL="1600200" indent="-228600">
              <a:defRPr sz="2400">
                <a:solidFill>
                  <a:schemeClr val="tx1"/>
                </a:solidFill>
                <a:latin typeface="Times New Roman" panose="02020603050405020304" pitchFamily="18" charset="0"/>
                <a:cs typeface="Times New Roman" panose="02020603050405020304" pitchFamily="18" charset="0"/>
              </a:defRPr>
            </a:lvl4pPr>
            <a:lvl5pPr marL="2057400" indent="-22860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algn="r" eaLnBrk="1" hangingPunct="1"/>
            <a:fld id="{79912E08-76B5-4770-8346-6598D86D0E5A}" type="slidenum">
              <a:rPr lang="it-IT" altLang="it-IT" sz="1200">
                <a:latin typeface="Arial" panose="020B0604020202020204" pitchFamily="34" charset="0"/>
              </a:rPr>
              <a:pPr algn="r" eaLnBrk="1" hangingPunct="1"/>
              <a:t>54</a:t>
            </a:fld>
            <a:endParaRPr lang="it-IT" altLang="it-IT" sz="1200">
              <a:latin typeface="Arial" panose="020B0604020202020204" pitchFamily="34" charset="0"/>
            </a:endParaRPr>
          </a:p>
        </p:txBody>
      </p:sp>
      <p:sp>
        <p:nvSpPr>
          <p:cNvPr id="11268" name="Rectangle 2">
            <a:extLst>
              <a:ext uri="{FF2B5EF4-FFF2-40B4-BE49-F238E27FC236}">
                <a16:creationId xmlns:a16="http://schemas.microsoft.com/office/drawing/2014/main" id="{637825E0-78AB-4F29-BCBF-A936A17B9604}"/>
              </a:ext>
            </a:extLst>
          </p:cNvPr>
          <p:cNvSpPr>
            <a:spLocks noGrp="1" noRot="1" noChangeAspect="1" noChangeArrowheads="1" noTextEdit="1"/>
          </p:cNvSpPr>
          <p:nvPr>
            <p:ph type="sldImg"/>
          </p:nvPr>
        </p:nvSpPr>
        <p:spPr>
          <a:ln/>
        </p:spPr>
      </p:sp>
      <p:sp>
        <p:nvSpPr>
          <p:cNvPr id="11269" name="Rectangle 3">
            <a:extLst>
              <a:ext uri="{FF2B5EF4-FFF2-40B4-BE49-F238E27FC236}">
                <a16:creationId xmlns:a16="http://schemas.microsoft.com/office/drawing/2014/main" id="{B9F44F7E-A93B-4724-8C15-EB97CDEAA887}"/>
              </a:ext>
            </a:extLst>
          </p:cNvPr>
          <p:cNvSpPr>
            <a:spLocks noGrp="1" noChangeArrowheads="1"/>
          </p:cNvSpPr>
          <p:nvPr>
            <p:ph type="body" idx="1"/>
          </p:nvPr>
        </p:nvSpPr>
        <p:spPr>
          <a:xfrm>
            <a:off x="685800" y="4343400"/>
            <a:ext cx="5486400" cy="41148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it-IT" altLang="it-IT" sz="1000"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4" name="Rectangle 1031">
            <a:extLst>
              <a:ext uri="{FF2B5EF4-FFF2-40B4-BE49-F238E27FC236}">
                <a16:creationId xmlns:a16="http://schemas.microsoft.com/office/drawing/2014/main" id="{4402CE1F-A8E3-4E20-A05C-B5957BF06752}"/>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42975">
              <a:defRPr sz="2400">
                <a:solidFill>
                  <a:schemeClr val="tx1"/>
                </a:solidFill>
                <a:latin typeface="Times New Roman" panose="02020603050405020304" pitchFamily="18" charset="0"/>
                <a:cs typeface="Times New Roman" panose="02020603050405020304" pitchFamily="18" charset="0"/>
              </a:defRPr>
            </a:lvl1pPr>
            <a:lvl2pPr marL="742950" indent="-285750" defTabSz="942975">
              <a:defRPr sz="2400">
                <a:solidFill>
                  <a:schemeClr val="tx1"/>
                </a:solidFill>
                <a:latin typeface="Times New Roman" panose="02020603050405020304" pitchFamily="18" charset="0"/>
                <a:cs typeface="Times New Roman" panose="02020603050405020304" pitchFamily="18" charset="0"/>
              </a:defRPr>
            </a:lvl2pPr>
            <a:lvl3pPr marL="1143000" indent="-228600" defTabSz="942975">
              <a:defRPr sz="2400">
                <a:solidFill>
                  <a:schemeClr val="tx1"/>
                </a:solidFill>
                <a:latin typeface="Times New Roman" panose="02020603050405020304" pitchFamily="18" charset="0"/>
                <a:cs typeface="Times New Roman" panose="02020603050405020304" pitchFamily="18" charset="0"/>
              </a:defRPr>
            </a:lvl3pPr>
            <a:lvl4pPr marL="1600200" indent="-228600" defTabSz="942975">
              <a:defRPr sz="2400">
                <a:solidFill>
                  <a:schemeClr val="tx1"/>
                </a:solidFill>
                <a:latin typeface="Times New Roman" panose="02020603050405020304" pitchFamily="18" charset="0"/>
                <a:cs typeface="Times New Roman" panose="02020603050405020304" pitchFamily="18" charset="0"/>
              </a:defRPr>
            </a:lvl4pPr>
            <a:lvl5pPr marL="2057400" indent="-228600" defTabSz="942975">
              <a:defRPr sz="2400">
                <a:solidFill>
                  <a:schemeClr val="tx1"/>
                </a:solidFill>
                <a:latin typeface="Times New Roman" panose="02020603050405020304" pitchFamily="18" charset="0"/>
                <a:cs typeface="Times New Roman" panose="02020603050405020304" pitchFamily="18" charset="0"/>
              </a:defRPr>
            </a:lvl5pPr>
            <a:lvl6pPr marL="2514600" indent="-228600" defTabSz="942975"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defTabSz="942975"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defTabSz="942975"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defTabSz="942975"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fld id="{96A44E28-DCDE-4888-B110-0DBC7F9779DC}" type="slidenum">
              <a:rPr lang="it-IT" altLang="it-IT" sz="1200"/>
              <a:pPr/>
              <a:t>62</a:t>
            </a:fld>
            <a:endParaRPr lang="it-IT" altLang="it-IT" sz="1200"/>
          </a:p>
        </p:txBody>
      </p:sp>
      <p:sp>
        <p:nvSpPr>
          <p:cNvPr id="18435" name="Rectangle 7">
            <a:extLst>
              <a:ext uri="{FF2B5EF4-FFF2-40B4-BE49-F238E27FC236}">
                <a16:creationId xmlns:a16="http://schemas.microsoft.com/office/drawing/2014/main" id="{385F6B61-F604-4531-8523-FE65BC08A932}"/>
              </a:ext>
            </a:extLst>
          </p:cNvPr>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sz="2400">
                <a:solidFill>
                  <a:schemeClr val="tx1"/>
                </a:solidFill>
                <a:latin typeface="Times New Roman" panose="02020603050405020304" pitchFamily="18" charset="0"/>
                <a:cs typeface="Times New Roman" panose="02020603050405020304" pitchFamily="18" charset="0"/>
              </a:defRPr>
            </a:lvl1pPr>
            <a:lvl2pPr marL="742950" indent="-285750">
              <a:defRPr sz="2400">
                <a:solidFill>
                  <a:schemeClr val="tx1"/>
                </a:solidFill>
                <a:latin typeface="Times New Roman" panose="02020603050405020304" pitchFamily="18" charset="0"/>
                <a:cs typeface="Times New Roman" panose="02020603050405020304" pitchFamily="18" charset="0"/>
              </a:defRPr>
            </a:lvl2pPr>
            <a:lvl3pPr marL="1143000" indent="-228600">
              <a:defRPr sz="2400">
                <a:solidFill>
                  <a:schemeClr val="tx1"/>
                </a:solidFill>
                <a:latin typeface="Times New Roman" panose="02020603050405020304" pitchFamily="18" charset="0"/>
                <a:cs typeface="Times New Roman" panose="02020603050405020304" pitchFamily="18" charset="0"/>
              </a:defRPr>
            </a:lvl3pPr>
            <a:lvl4pPr marL="1600200" indent="-228600">
              <a:defRPr sz="2400">
                <a:solidFill>
                  <a:schemeClr val="tx1"/>
                </a:solidFill>
                <a:latin typeface="Times New Roman" panose="02020603050405020304" pitchFamily="18" charset="0"/>
                <a:cs typeface="Times New Roman" panose="02020603050405020304" pitchFamily="18" charset="0"/>
              </a:defRPr>
            </a:lvl4pPr>
            <a:lvl5pPr marL="2057400" indent="-22860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algn="r" eaLnBrk="1" hangingPunct="1"/>
            <a:fld id="{53EF936F-B7E7-4584-81EE-6C3E4E65F735}" type="slidenum">
              <a:rPr lang="it-IT" altLang="it-IT" sz="1200">
                <a:latin typeface="Arial" panose="020B0604020202020204" pitchFamily="34" charset="0"/>
              </a:rPr>
              <a:pPr algn="r" eaLnBrk="1" hangingPunct="1"/>
              <a:t>62</a:t>
            </a:fld>
            <a:endParaRPr lang="it-IT" altLang="it-IT" sz="1200">
              <a:latin typeface="Arial" panose="020B0604020202020204" pitchFamily="34" charset="0"/>
            </a:endParaRPr>
          </a:p>
        </p:txBody>
      </p:sp>
      <p:sp>
        <p:nvSpPr>
          <p:cNvPr id="18436" name="Rectangle 7">
            <a:extLst>
              <a:ext uri="{FF2B5EF4-FFF2-40B4-BE49-F238E27FC236}">
                <a16:creationId xmlns:a16="http://schemas.microsoft.com/office/drawing/2014/main" id="{A719A368-7B53-4C23-BC7C-E91FF2CCAD8B}"/>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panose="02020603050405020304" pitchFamily="18" charset="0"/>
                <a:cs typeface="Times New Roman" panose="02020603050405020304" pitchFamily="18" charset="0"/>
              </a:defRPr>
            </a:lvl1pPr>
            <a:lvl2pPr marL="742950" indent="-285750">
              <a:defRPr sz="2400">
                <a:solidFill>
                  <a:schemeClr val="tx1"/>
                </a:solidFill>
                <a:latin typeface="Times New Roman" panose="02020603050405020304" pitchFamily="18" charset="0"/>
                <a:cs typeface="Times New Roman" panose="02020603050405020304" pitchFamily="18" charset="0"/>
              </a:defRPr>
            </a:lvl2pPr>
            <a:lvl3pPr marL="1143000" indent="-228600">
              <a:defRPr sz="2400">
                <a:solidFill>
                  <a:schemeClr val="tx1"/>
                </a:solidFill>
                <a:latin typeface="Times New Roman" panose="02020603050405020304" pitchFamily="18" charset="0"/>
                <a:cs typeface="Times New Roman" panose="02020603050405020304" pitchFamily="18" charset="0"/>
              </a:defRPr>
            </a:lvl3pPr>
            <a:lvl4pPr marL="1600200" indent="-228600">
              <a:defRPr sz="2400">
                <a:solidFill>
                  <a:schemeClr val="tx1"/>
                </a:solidFill>
                <a:latin typeface="Times New Roman" panose="02020603050405020304" pitchFamily="18" charset="0"/>
                <a:cs typeface="Times New Roman" panose="02020603050405020304" pitchFamily="18" charset="0"/>
              </a:defRPr>
            </a:lvl4pPr>
            <a:lvl5pPr marL="2057400" indent="-22860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algn="r" eaLnBrk="1" hangingPunct="1"/>
            <a:fld id="{457E4D0A-0F4E-480A-89C5-57A4A9958893}" type="slidenum">
              <a:rPr lang="it-IT" altLang="it-IT" sz="1200">
                <a:latin typeface="Comic Sans MS" panose="030F0702030302020204" pitchFamily="66" charset="0"/>
              </a:rPr>
              <a:pPr algn="r" eaLnBrk="1" hangingPunct="1"/>
              <a:t>62</a:t>
            </a:fld>
            <a:endParaRPr lang="it-IT" altLang="it-IT" sz="1200">
              <a:latin typeface="Comic Sans MS" panose="030F0702030302020204" pitchFamily="66" charset="0"/>
            </a:endParaRPr>
          </a:p>
        </p:txBody>
      </p:sp>
      <p:sp>
        <p:nvSpPr>
          <p:cNvPr id="18437" name="Text Box 1">
            <a:extLst>
              <a:ext uri="{FF2B5EF4-FFF2-40B4-BE49-F238E27FC236}">
                <a16:creationId xmlns:a16="http://schemas.microsoft.com/office/drawing/2014/main" id="{F4A97E23-CC89-4421-B9F4-42C12B405D6E}"/>
              </a:ext>
            </a:extLst>
          </p:cNvPr>
          <p:cNvSpPr txBox="1">
            <a:spLocks noChangeArrowheads="1"/>
          </p:cNvSpPr>
          <p:nvPr/>
        </p:nvSpPr>
        <p:spPr bwMode="auto">
          <a:xfrm>
            <a:off x="3884613" y="8685213"/>
            <a:ext cx="2970212" cy="45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9961" tIns="46780" rIns="89961" bIns="46780" anchor="b"/>
          <a:lstStyle>
            <a:lvl1pPr defTabSz="447675">
              <a:tabLst>
                <a:tab pos="720725" algn="l"/>
                <a:tab pos="1444625" algn="l"/>
                <a:tab pos="2168525" algn="l"/>
              </a:tabLst>
              <a:defRPr sz="2400">
                <a:solidFill>
                  <a:schemeClr val="tx1"/>
                </a:solidFill>
                <a:latin typeface="Times New Roman" panose="02020603050405020304" pitchFamily="18" charset="0"/>
                <a:cs typeface="Times New Roman" panose="02020603050405020304" pitchFamily="18" charset="0"/>
              </a:defRPr>
            </a:lvl1pPr>
            <a:lvl2pPr marL="742950" indent="-285750" defTabSz="447675">
              <a:tabLst>
                <a:tab pos="720725" algn="l"/>
                <a:tab pos="1444625" algn="l"/>
                <a:tab pos="2168525" algn="l"/>
              </a:tabLst>
              <a:defRPr sz="2400">
                <a:solidFill>
                  <a:schemeClr val="tx1"/>
                </a:solidFill>
                <a:latin typeface="Times New Roman" panose="02020603050405020304" pitchFamily="18" charset="0"/>
                <a:cs typeface="Times New Roman" panose="02020603050405020304" pitchFamily="18" charset="0"/>
              </a:defRPr>
            </a:lvl2pPr>
            <a:lvl3pPr marL="1143000" indent="-228600" defTabSz="447675">
              <a:tabLst>
                <a:tab pos="720725" algn="l"/>
                <a:tab pos="1444625" algn="l"/>
                <a:tab pos="2168525" algn="l"/>
              </a:tabLst>
              <a:defRPr sz="2400">
                <a:solidFill>
                  <a:schemeClr val="tx1"/>
                </a:solidFill>
                <a:latin typeface="Times New Roman" panose="02020603050405020304" pitchFamily="18" charset="0"/>
                <a:cs typeface="Times New Roman" panose="02020603050405020304" pitchFamily="18" charset="0"/>
              </a:defRPr>
            </a:lvl3pPr>
            <a:lvl4pPr marL="1600200" indent="-228600" defTabSz="447675">
              <a:tabLst>
                <a:tab pos="720725" algn="l"/>
                <a:tab pos="1444625" algn="l"/>
                <a:tab pos="2168525" algn="l"/>
              </a:tabLst>
              <a:defRPr sz="2400">
                <a:solidFill>
                  <a:schemeClr val="tx1"/>
                </a:solidFill>
                <a:latin typeface="Times New Roman" panose="02020603050405020304" pitchFamily="18" charset="0"/>
                <a:cs typeface="Times New Roman" panose="02020603050405020304" pitchFamily="18" charset="0"/>
              </a:defRPr>
            </a:lvl4pPr>
            <a:lvl5pPr marL="2057400" indent="-228600" defTabSz="447675">
              <a:tabLst>
                <a:tab pos="720725" algn="l"/>
                <a:tab pos="1444625" algn="l"/>
                <a:tab pos="2168525" algn="l"/>
              </a:tabLst>
              <a:defRPr sz="2400">
                <a:solidFill>
                  <a:schemeClr val="tx1"/>
                </a:solidFill>
                <a:latin typeface="Times New Roman" panose="02020603050405020304" pitchFamily="18" charset="0"/>
                <a:cs typeface="Times New Roman" panose="02020603050405020304" pitchFamily="18" charset="0"/>
              </a:defRPr>
            </a:lvl5pPr>
            <a:lvl6pPr marL="2514600" indent="-228600" defTabSz="447675" eaLnBrk="0" fontAlgn="base" hangingPunct="0">
              <a:spcBef>
                <a:spcPct val="0"/>
              </a:spcBef>
              <a:spcAft>
                <a:spcPct val="0"/>
              </a:spcAft>
              <a:tabLst>
                <a:tab pos="720725" algn="l"/>
                <a:tab pos="1444625" algn="l"/>
                <a:tab pos="2168525" algn="l"/>
              </a:tabLst>
              <a:defRPr sz="2400">
                <a:solidFill>
                  <a:schemeClr val="tx1"/>
                </a:solidFill>
                <a:latin typeface="Times New Roman" panose="02020603050405020304" pitchFamily="18" charset="0"/>
                <a:cs typeface="Times New Roman" panose="02020603050405020304" pitchFamily="18" charset="0"/>
              </a:defRPr>
            </a:lvl6pPr>
            <a:lvl7pPr marL="2971800" indent="-228600" defTabSz="447675" eaLnBrk="0" fontAlgn="base" hangingPunct="0">
              <a:spcBef>
                <a:spcPct val="0"/>
              </a:spcBef>
              <a:spcAft>
                <a:spcPct val="0"/>
              </a:spcAft>
              <a:tabLst>
                <a:tab pos="720725" algn="l"/>
                <a:tab pos="1444625" algn="l"/>
                <a:tab pos="2168525" algn="l"/>
              </a:tabLst>
              <a:defRPr sz="2400">
                <a:solidFill>
                  <a:schemeClr val="tx1"/>
                </a:solidFill>
                <a:latin typeface="Times New Roman" panose="02020603050405020304" pitchFamily="18" charset="0"/>
                <a:cs typeface="Times New Roman" panose="02020603050405020304" pitchFamily="18" charset="0"/>
              </a:defRPr>
            </a:lvl7pPr>
            <a:lvl8pPr marL="3429000" indent="-228600" defTabSz="447675" eaLnBrk="0" fontAlgn="base" hangingPunct="0">
              <a:spcBef>
                <a:spcPct val="0"/>
              </a:spcBef>
              <a:spcAft>
                <a:spcPct val="0"/>
              </a:spcAft>
              <a:tabLst>
                <a:tab pos="720725" algn="l"/>
                <a:tab pos="1444625" algn="l"/>
                <a:tab pos="2168525" algn="l"/>
              </a:tabLst>
              <a:defRPr sz="2400">
                <a:solidFill>
                  <a:schemeClr val="tx1"/>
                </a:solidFill>
                <a:latin typeface="Times New Roman" panose="02020603050405020304" pitchFamily="18" charset="0"/>
                <a:cs typeface="Times New Roman" panose="02020603050405020304" pitchFamily="18" charset="0"/>
              </a:defRPr>
            </a:lvl8pPr>
            <a:lvl9pPr marL="3886200" indent="-228600" defTabSz="447675" eaLnBrk="0" fontAlgn="base" hangingPunct="0">
              <a:spcBef>
                <a:spcPct val="0"/>
              </a:spcBef>
              <a:spcAft>
                <a:spcPct val="0"/>
              </a:spcAft>
              <a:tabLst>
                <a:tab pos="720725" algn="l"/>
                <a:tab pos="1444625" algn="l"/>
                <a:tab pos="2168525" algn="l"/>
              </a:tabLst>
              <a:defRPr sz="2400">
                <a:solidFill>
                  <a:schemeClr val="tx1"/>
                </a:solidFill>
                <a:latin typeface="Times New Roman" panose="02020603050405020304" pitchFamily="18" charset="0"/>
                <a:cs typeface="Times New Roman" panose="02020603050405020304" pitchFamily="18" charset="0"/>
              </a:defRPr>
            </a:lvl9pPr>
          </a:lstStyle>
          <a:p>
            <a:pPr algn="r" eaLnBrk="1" hangingPunct="1">
              <a:lnSpc>
                <a:spcPct val="102000"/>
              </a:lnSpc>
              <a:buClr>
                <a:srgbClr val="000000"/>
              </a:buClr>
            </a:pPr>
            <a:fld id="{52F8D050-E394-4F27-AF17-84F442A11160}" type="slidenum">
              <a:rPr lang="it-IT" altLang="it-IT" sz="1200">
                <a:solidFill>
                  <a:srgbClr val="000000"/>
                </a:solidFill>
              </a:rPr>
              <a:pPr algn="r" eaLnBrk="1" hangingPunct="1">
                <a:lnSpc>
                  <a:spcPct val="102000"/>
                </a:lnSpc>
                <a:buClr>
                  <a:srgbClr val="000000"/>
                </a:buClr>
              </a:pPr>
              <a:t>62</a:t>
            </a:fld>
            <a:endParaRPr lang="it-IT" altLang="it-IT" sz="1200">
              <a:solidFill>
                <a:srgbClr val="000000"/>
              </a:solidFill>
            </a:endParaRPr>
          </a:p>
        </p:txBody>
      </p:sp>
      <p:sp>
        <p:nvSpPr>
          <p:cNvPr id="18438" name="Text Box 2">
            <a:extLst>
              <a:ext uri="{FF2B5EF4-FFF2-40B4-BE49-F238E27FC236}">
                <a16:creationId xmlns:a16="http://schemas.microsoft.com/office/drawing/2014/main" id="{990D6C66-0E6C-4F01-BCBF-06B439D5DB4B}"/>
              </a:ext>
            </a:extLst>
          </p:cNvPr>
          <p:cNvSpPr txBox="1">
            <a:spLocks noChangeArrowheads="1"/>
          </p:cNvSpPr>
          <p:nvPr/>
        </p:nvSpPr>
        <p:spPr bwMode="auto">
          <a:xfrm>
            <a:off x="915988" y="684213"/>
            <a:ext cx="5026025" cy="3430587"/>
          </a:xfrm>
          <a:prstGeom prst="rect">
            <a:avLst/>
          </a:prstGeom>
          <a:solidFill>
            <a:srgbClr val="FFFFFF"/>
          </a:solidFill>
          <a:ln w="9525">
            <a:solidFill>
              <a:srgbClr val="000000"/>
            </a:solidFill>
            <a:miter lim="800000"/>
            <a:headEnd/>
            <a:tailEnd/>
          </a:ln>
        </p:spPr>
        <p:txBody>
          <a:bodyPr wrap="none" lIns="91400" tIns="45701" rIns="91400" bIns="45701" anchor="ctr"/>
          <a:lstStyle>
            <a:lvl1pPr defTabSz="447675">
              <a:defRPr sz="2400">
                <a:solidFill>
                  <a:schemeClr val="tx1"/>
                </a:solidFill>
                <a:latin typeface="Times New Roman" panose="02020603050405020304" pitchFamily="18" charset="0"/>
                <a:cs typeface="Times New Roman" panose="02020603050405020304" pitchFamily="18" charset="0"/>
              </a:defRPr>
            </a:lvl1pPr>
            <a:lvl2pPr marL="742950" indent="-285750" defTabSz="447675">
              <a:defRPr sz="2400">
                <a:solidFill>
                  <a:schemeClr val="tx1"/>
                </a:solidFill>
                <a:latin typeface="Times New Roman" panose="02020603050405020304" pitchFamily="18" charset="0"/>
                <a:cs typeface="Times New Roman" panose="02020603050405020304" pitchFamily="18" charset="0"/>
              </a:defRPr>
            </a:lvl2pPr>
            <a:lvl3pPr marL="1143000" indent="-228600" defTabSz="447675">
              <a:defRPr sz="2400">
                <a:solidFill>
                  <a:schemeClr val="tx1"/>
                </a:solidFill>
                <a:latin typeface="Times New Roman" panose="02020603050405020304" pitchFamily="18" charset="0"/>
                <a:cs typeface="Times New Roman" panose="02020603050405020304" pitchFamily="18" charset="0"/>
              </a:defRPr>
            </a:lvl3pPr>
            <a:lvl4pPr marL="1600200" indent="-228600" defTabSz="447675">
              <a:defRPr sz="2400">
                <a:solidFill>
                  <a:schemeClr val="tx1"/>
                </a:solidFill>
                <a:latin typeface="Times New Roman" panose="02020603050405020304" pitchFamily="18" charset="0"/>
                <a:cs typeface="Times New Roman" panose="02020603050405020304" pitchFamily="18" charset="0"/>
              </a:defRPr>
            </a:lvl4pPr>
            <a:lvl5pPr marL="2057400" indent="-228600" defTabSz="447675">
              <a:defRPr sz="2400">
                <a:solidFill>
                  <a:schemeClr val="tx1"/>
                </a:solidFill>
                <a:latin typeface="Times New Roman" panose="02020603050405020304" pitchFamily="18" charset="0"/>
                <a:cs typeface="Times New Roman" panose="02020603050405020304" pitchFamily="18" charset="0"/>
              </a:defRPr>
            </a:lvl5pPr>
            <a:lvl6pPr marL="2514600" indent="-228600" defTabSz="447675"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defTabSz="447675"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defTabSz="447675"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defTabSz="447675"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buClr>
                <a:srgbClr val="000000"/>
              </a:buClr>
            </a:pPr>
            <a:endParaRPr lang="it-IT" altLang="it-IT" sz="1800">
              <a:latin typeface="Comic Sans MS" panose="030F0702030302020204" pitchFamily="66" charset="0"/>
            </a:endParaRPr>
          </a:p>
        </p:txBody>
      </p:sp>
      <p:sp>
        <p:nvSpPr>
          <p:cNvPr id="18439" name="Text Box 3">
            <a:extLst>
              <a:ext uri="{FF2B5EF4-FFF2-40B4-BE49-F238E27FC236}">
                <a16:creationId xmlns:a16="http://schemas.microsoft.com/office/drawing/2014/main" id="{85CE7709-F24B-432C-81DD-2BBA2D1C29EF}"/>
              </a:ext>
            </a:extLst>
          </p:cNvPr>
          <p:cNvSpPr>
            <a:spLocks noGrp="1" noChangeArrowheads="1"/>
          </p:cNvSpPr>
          <p:nvPr>
            <p:ph type="body"/>
          </p:nvPr>
        </p:nvSpPr>
        <p:spPr>
          <a:xfrm>
            <a:off x="685800" y="4343400"/>
            <a:ext cx="5484813" cy="4113213"/>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50233"/>
          <a:lstStyle/>
          <a:p>
            <a:pPr eaLnBrk="1" hangingPunct="1">
              <a:lnSpc>
                <a:spcPct val="98000"/>
              </a:lnSpc>
              <a:spcBef>
                <a:spcPts val="450"/>
              </a:spcBef>
              <a:tabLst>
                <a:tab pos="0" algn="l"/>
                <a:tab pos="901700" algn="l"/>
                <a:tab pos="1804988" algn="l"/>
                <a:tab pos="2708275" algn="l"/>
                <a:tab pos="3613150" algn="l"/>
                <a:tab pos="4516438" algn="l"/>
                <a:tab pos="5419725" algn="l"/>
                <a:tab pos="6323013" algn="l"/>
                <a:tab pos="7227888" algn="l"/>
                <a:tab pos="8129588" algn="l"/>
                <a:tab pos="9032875" algn="l"/>
                <a:tab pos="9936163" algn="l"/>
              </a:tabLst>
            </a:pPr>
            <a:endParaRPr lang="it-IT" altLang="it-IT"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2" name="Rectangle 1031">
            <a:extLst>
              <a:ext uri="{FF2B5EF4-FFF2-40B4-BE49-F238E27FC236}">
                <a16:creationId xmlns:a16="http://schemas.microsoft.com/office/drawing/2014/main" id="{BA305010-53FA-475E-9610-7F4CEE4CB3A1}"/>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42975">
              <a:defRPr sz="2400">
                <a:solidFill>
                  <a:schemeClr val="tx1"/>
                </a:solidFill>
                <a:latin typeface="Times New Roman" panose="02020603050405020304" pitchFamily="18" charset="0"/>
                <a:cs typeface="Times New Roman" panose="02020603050405020304" pitchFamily="18" charset="0"/>
              </a:defRPr>
            </a:lvl1pPr>
            <a:lvl2pPr marL="742950" indent="-285750" defTabSz="942975">
              <a:defRPr sz="2400">
                <a:solidFill>
                  <a:schemeClr val="tx1"/>
                </a:solidFill>
                <a:latin typeface="Times New Roman" panose="02020603050405020304" pitchFamily="18" charset="0"/>
                <a:cs typeface="Times New Roman" panose="02020603050405020304" pitchFamily="18" charset="0"/>
              </a:defRPr>
            </a:lvl2pPr>
            <a:lvl3pPr marL="1143000" indent="-228600" defTabSz="942975">
              <a:defRPr sz="2400">
                <a:solidFill>
                  <a:schemeClr val="tx1"/>
                </a:solidFill>
                <a:latin typeface="Times New Roman" panose="02020603050405020304" pitchFamily="18" charset="0"/>
                <a:cs typeface="Times New Roman" panose="02020603050405020304" pitchFamily="18" charset="0"/>
              </a:defRPr>
            </a:lvl3pPr>
            <a:lvl4pPr marL="1600200" indent="-228600" defTabSz="942975">
              <a:defRPr sz="2400">
                <a:solidFill>
                  <a:schemeClr val="tx1"/>
                </a:solidFill>
                <a:latin typeface="Times New Roman" panose="02020603050405020304" pitchFamily="18" charset="0"/>
                <a:cs typeface="Times New Roman" panose="02020603050405020304" pitchFamily="18" charset="0"/>
              </a:defRPr>
            </a:lvl4pPr>
            <a:lvl5pPr marL="2057400" indent="-228600" defTabSz="942975">
              <a:defRPr sz="2400">
                <a:solidFill>
                  <a:schemeClr val="tx1"/>
                </a:solidFill>
                <a:latin typeface="Times New Roman" panose="02020603050405020304" pitchFamily="18" charset="0"/>
                <a:cs typeface="Times New Roman" panose="02020603050405020304" pitchFamily="18" charset="0"/>
              </a:defRPr>
            </a:lvl5pPr>
            <a:lvl6pPr marL="2514600" indent="-228600" defTabSz="942975"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defTabSz="942975"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defTabSz="942975"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defTabSz="942975"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fld id="{8C61ED13-9C07-4DBA-89F6-C305E3894D44}" type="slidenum">
              <a:rPr lang="it-IT" altLang="it-IT" sz="1200"/>
              <a:pPr/>
              <a:t>63</a:t>
            </a:fld>
            <a:endParaRPr lang="it-IT" altLang="it-IT" sz="1200"/>
          </a:p>
        </p:txBody>
      </p:sp>
      <p:sp>
        <p:nvSpPr>
          <p:cNvPr id="20483" name="Rectangle 7">
            <a:extLst>
              <a:ext uri="{FF2B5EF4-FFF2-40B4-BE49-F238E27FC236}">
                <a16:creationId xmlns:a16="http://schemas.microsoft.com/office/drawing/2014/main" id="{37354185-F3DA-4CA5-B798-AB7FADFDCC5F}"/>
              </a:ext>
            </a:extLst>
          </p:cNvPr>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sz="2400">
                <a:solidFill>
                  <a:schemeClr val="tx1"/>
                </a:solidFill>
                <a:latin typeface="Times New Roman" panose="02020603050405020304" pitchFamily="18" charset="0"/>
                <a:cs typeface="Times New Roman" panose="02020603050405020304" pitchFamily="18" charset="0"/>
              </a:defRPr>
            </a:lvl1pPr>
            <a:lvl2pPr marL="742950" indent="-285750">
              <a:defRPr sz="2400">
                <a:solidFill>
                  <a:schemeClr val="tx1"/>
                </a:solidFill>
                <a:latin typeface="Times New Roman" panose="02020603050405020304" pitchFamily="18" charset="0"/>
                <a:cs typeface="Times New Roman" panose="02020603050405020304" pitchFamily="18" charset="0"/>
              </a:defRPr>
            </a:lvl2pPr>
            <a:lvl3pPr marL="1143000" indent="-228600">
              <a:defRPr sz="2400">
                <a:solidFill>
                  <a:schemeClr val="tx1"/>
                </a:solidFill>
                <a:latin typeface="Times New Roman" panose="02020603050405020304" pitchFamily="18" charset="0"/>
                <a:cs typeface="Times New Roman" panose="02020603050405020304" pitchFamily="18" charset="0"/>
              </a:defRPr>
            </a:lvl3pPr>
            <a:lvl4pPr marL="1600200" indent="-228600">
              <a:defRPr sz="2400">
                <a:solidFill>
                  <a:schemeClr val="tx1"/>
                </a:solidFill>
                <a:latin typeface="Times New Roman" panose="02020603050405020304" pitchFamily="18" charset="0"/>
                <a:cs typeface="Times New Roman" panose="02020603050405020304" pitchFamily="18" charset="0"/>
              </a:defRPr>
            </a:lvl4pPr>
            <a:lvl5pPr marL="2057400" indent="-22860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algn="r" eaLnBrk="1" hangingPunct="1"/>
            <a:fld id="{844255BD-44F5-44AB-BEA9-B52D3A867570}" type="slidenum">
              <a:rPr lang="it-IT" altLang="it-IT" sz="1200">
                <a:latin typeface="Arial" panose="020B0604020202020204" pitchFamily="34" charset="0"/>
              </a:rPr>
              <a:pPr algn="r" eaLnBrk="1" hangingPunct="1"/>
              <a:t>63</a:t>
            </a:fld>
            <a:endParaRPr lang="it-IT" altLang="it-IT" sz="1200">
              <a:latin typeface="Arial" panose="020B0604020202020204" pitchFamily="34" charset="0"/>
            </a:endParaRPr>
          </a:p>
        </p:txBody>
      </p:sp>
      <p:sp>
        <p:nvSpPr>
          <p:cNvPr id="20484" name="Rectangle 7">
            <a:extLst>
              <a:ext uri="{FF2B5EF4-FFF2-40B4-BE49-F238E27FC236}">
                <a16:creationId xmlns:a16="http://schemas.microsoft.com/office/drawing/2014/main" id="{EEAF2EC4-BD13-4EF9-9B43-3FCA8B75D1E9}"/>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panose="02020603050405020304" pitchFamily="18" charset="0"/>
                <a:cs typeface="Times New Roman" panose="02020603050405020304" pitchFamily="18" charset="0"/>
              </a:defRPr>
            </a:lvl1pPr>
            <a:lvl2pPr marL="742950" indent="-285750">
              <a:defRPr sz="2400">
                <a:solidFill>
                  <a:schemeClr val="tx1"/>
                </a:solidFill>
                <a:latin typeface="Times New Roman" panose="02020603050405020304" pitchFamily="18" charset="0"/>
                <a:cs typeface="Times New Roman" panose="02020603050405020304" pitchFamily="18" charset="0"/>
              </a:defRPr>
            </a:lvl2pPr>
            <a:lvl3pPr marL="1143000" indent="-228600">
              <a:defRPr sz="2400">
                <a:solidFill>
                  <a:schemeClr val="tx1"/>
                </a:solidFill>
                <a:latin typeface="Times New Roman" panose="02020603050405020304" pitchFamily="18" charset="0"/>
                <a:cs typeface="Times New Roman" panose="02020603050405020304" pitchFamily="18" charset="0"/>
              </a:defRPr>
            </a:lvl3pPr>
            <a:lvl4pPr marL="1600200" indent="-228600">
              <a:defRPr sz="2400">
                <a:solidFill>
                  <a:schemeClr val="tx1"/>
                </a:solidFill>
                <a:latin typeface="Times New Roman" panose="02020603050405020304" pitchFamily="18" charset="0"/>
                <a:cs typeface="Times New Roman" panose="02020603050405020304" pitchFamily="18" charset="0"/>
              </a:defRPr>
            </a:lvl4pPr>
            <a:lvl5pPr marL="2057400" indent="-22860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algn="r" eaLnBrk="1" hangingPunct="1"/>
            <a:fld id="{DA47CE8A-8EF3-4FA2-8042-23336C628507}" type="slidenum">
              <a:rPr lang="it-IT" altLang="it-IT" sz="1200">
                <a:latin typeface="Comic Sans MS" panose="030F0702030302020204" pitchFamily="66" charset="0"/>
              </a:rPr>
              <a:pPr algn="r" eaLnBrk="1" hangingPunct="1"/>
              <a:t>63</a:t>
            </a:fld>
            <a:endParaRPr lang="it-IT" altLang="it-IT" sz="1200">
              <a:latin typeface="Comic Sans MS" panose="030F0702030302020204" pitchFamily="66" charset="0"/>
            </a:endParaRPr>
          </a:p>
        </p:txBody>
      </p:sp>
      <p:sp>
        <p:nvSpPr>
          <p:cNvPr id="20485" name="Text Box 1">
            <a:extLst>
              <a:ext uri="{FF2B5EF4-FFF2-40B4-BE49-F238E27FC236}">
                <a16:creationId xmlns:a16="http://schemas.microsoft.com/office/drawing/2014/main" id="{04A1B83C-9FCA-46F3-9AF0-9794D7284965}"/>
              </a:ext>
            </a:extLst>
          </p:cNvPr>
          <p:cNvSpPr txBox="1">
            <a:spLocks noChangeArrowheads="1"/>
          </p:cNvSpPr>
          <p:nvPr/>
        </p:nvSpPr>
        <p:spPr bwMode="auto">
          <a:xfrm>
            <a:off x="3884613" y="8685213"/>
            <a:ext cx="2970212" cy="45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9961" tIns="46780" rIns="89961" bIns="46780" anchor="b"/>
          <a:lstStyle>
            <a:lvl1pPr defTabSz="447675">
              <a:tabLst>
                <a:tab pos="720725" algn="l"/>
                <a:tab pos="1444625" algn="l"/>
                <a:tab pos="2168525" algn="l"/>
              </a:tabLst>
              <a:defRPr sz="2400">
                <a:solidFill>
                  <a:schemeClr val="tx1"/>
                </a:solidFill>
                <a:latin typeface="Times New Roman" panose="02020603050405020304" pitchFamily="18" charset="0"/>
                <a:cs typeface="Times New Roman" panose="02020603050405020304" pitchFamily="18" charset="0"/>
              </a:defRPr>
            </a:lvl1pPr>
            <a:lvl2pPr marL="742950" indent="-285750" defTabSz="447675">
              <a:tabLst>
                <a:tab pos="720725" algn="l"/>
                <a:tab pos="1444625" algn="l"/>
                <a:tab pos="2168525" algn="l"/>
              </a:tabLst>
              <a:defRPr sz="2400">
                <a:solidFill>
                  <a:schemeClr val="tx1"/>
                </a:solidFill>
                <a:latin typeface="Times New Roman" panose="02020603050405020304" pitchFamily="18" charset="0"/>
                <a:cs typeface="Times New Roman" panose="02020603050405020304" pitchFamily="18" charset="0"/>
              </a:defRPr>
            </a:lvl2pPr>
            <a:lvl3pPr marL="1143000" indent="-228600" defTabSz="447675">
              <a:tabLst>
                <a:tab pos="720725" algn="l"/>
                <a:tab pos="1444625" algn="l"/>
                <a:tab pos="2168525" algn="l"/>
              </a:tabLst>
              <a:defRPr sz="2400">
                <a:solidFill>
                  <a:schemeClr val="tx1"/>
                </a:solidFill>
                <a:latin typeface="Times New Roman" panose="02020603050405020304" pitchFamily="18" charset="0"/>
                <a:cs typeface="Times New Roman" panose="02020603050405020304" pitchFamily="18" charset="0"/>
              </a:defRPr>
            </a:lvl3pPr>
            <a:lvl4pPr marL="1600200" indent="-228600" defTabSz="447675">
              <a:tabLst>
                <a:tab pos="720725" algn="l"/>
                <a:tab pos="1444625" algn="l"/>
                <a:tab pos="2168525" algn="l"/>
              </a:tabLst>
              <a:defRPr sz="2400">
                <a:solidFill>
                  <a:schemeClr val="tx1"/>
                </a:solidFill>
                <a:latin typeface="Times New Roman" panose="02020603050405020304" pitchFamily="18" charset="0"/>
                <a:cs typeface="Times New Roman" panose="02020603050405020304" pitchFamily="18" charset="0"/>
              </a:defRPr>
            </a:lvl4pPr>
            <a:lvl5pPr marL="2057400" indent="-228600" defTabSz="447675">
              <a:tabLst>
                <a:tab pos="720725" algn="l"/>
                <a:tab pos="1444625" algn="l"/>
                <a:tab pos="2168525" algn="l"/>
              </a:tabLst>
              <a:defRPr sz="2400">
                <a:solidFill>
                  <a:schemeClr val="tx1"/>
                </a:solidFill>
                <a:latin typeface="Times New Roman" panose="02020603050405020304" pitchFamily="18" charset="0"/>
                <a:cs typeface="Times New Roman" panose="02020603050405020304" pitchFamily="18" charset="0"/>
              </a:defRPr>
            </a:lvl5pPr>
            <a:lvl6pPr marL="2514600" indent="-228600" defTabSz="447675" eaLnBrk="0" fontAlgn="base" hangingPunct="0">
              <a:spcBef>
                <a:spcPct val="0"/>
              </a:spcBef>
              <a:spcAft>
                <a:spcPct val="0"/>
              </a:spcAft>
              <a:tabLst>
                <a:tab pos="720725" algn="l"/>
                <a:tab pos="1444625" algn="l"/>
                <a:tab pos="2168525" algn="l"/>
              </a:tabLst>
              <a:defRPr sz="2400">
                <a:solidFill>
                  <a:schemeClr val="tx1"/>
                </a:solidFill>
                <a:latin typeface="Times New Roman" panose="02020603050405020304" pitchFamily="18" charset="0"/>
                <a:cs typeface="Times New Roman" panose="02020603050405020304" pitchFamily="18" charset="0"/>
              </a:defRPr>
            </a:lvl6pPr>
            <a:lvl7pPr marL="2971800" indent="-228600" defTabSz="447675" eaLnBrk="0" fontAlgn="base" hangingPunct="0">
              <a:spcBef>
                <a:spcPct val="0"/>
              </a:spcBef>
              <a:spcAft>
                <a:spcPct val="0"/>
              </a:spcAft>
              <a:tabLst>
                <a:tab pos="720725" algn="l"/>
                <a:tab pos="1444625" algn="l"/>
                <a:tab pos="2168525" algn="l"/>
              </a:tabLst>
              <a:defRPr sz="2400">
                <a:solidFill>
                  <a:schemeClr val="tx1"/>
                </a:solidFill>
                <a:latin typeface="Times New Roman" panose="02020603050405020304" pitchFamily="18" charset="0"/>
                <a:cs typeface="Times New Roman" panose="02020603050405020304" pitchFamily="18" charset="0"/>
              </a:defRPr>
            </a:lvl7pPr>
            <a:lvl8pPr marL="3429000" indent="-228600" defTabSz="447675" eaLnBrk="0" fontAlgn="base" hangingPunct="0">
              <a:spcBef>
                <a:spcPct val="0"/>
              </a:spcBef>
              <a:spcAft>
                <a:spcPct val="0"/>
              </a:spcAft>
              <a:tabLst>
                <a:tab pos="720725" algn="l"/>
                <a:tab pos="1444625" algn="l"/>
                <a:tab pos="2168525" algn="l"/>
              </a:tabLst>
              <a:defRPr sz="2400">
                <a:solidFill>
                  <a:schemeClr val="tx1"/>
                </a:solidFill>
                <a:latin typeface="Times New Roman" panose="02020603050405020304" pitchFamily="18" charset="0"/>
                <a:cs typeface="Times New Roman" panose="02020603050405020304" pitchFamily="18" charset="0"/>
              </a:defRPr>
            </a:lvl8pPr>
            <a:lvl9pPr marL="3886200" indent="-228600" defTabSz="447675" eaLnBrk="0" fontAlgn="base" hangingPunct="0">
              <a:spcBef>
                <a:spcPct val="0"/>
              </a:spcBef>
              <a:spcAft>
                <a:spcPct val="0"/>
              </a:spcAft>
              <a:tabLst>
                <a:tab pos="720725" algn="l"/>
                <a:tab pos="1444625" algn="l"/>
                <a:tab pos="2168525" algn="l"/>
              </a:tabLst>
              <a:defRPr sz="2400">
                <a:solidFill>
                  <a:schemeClr val="tx1"/>
                </a:solidFill>
                <a:latin typeface="Times New Roman" panose="02020603050405020304" pitchFamily="18" charset="0"/>
                <a:cs typeface="Times New Roman" panose="02020603050405020304" pitchFamily="18" charset="0"/>
              </a:defRPr>
            </a:lvl9pPr>
          </a:lstStyle>
          <a:p>
            <a:pPr algn="r" eaLnBrk="1" hangingPunct="1">
              <a:lnSpc>
                <a:spcPct val="102000"/>
              </a:lnSpc>
              <a:buClr>
                <a:srgbClr val="000000"/>
              </a:buClr>
            </a:pPr>
            <a:fld id="{5B996372-0EB0-41BB-8B97-5A3E9D03304C}" type="slidenum">
              <a:rPr lang="it-IT" altLang="it-IT" sz="1200">
                <a:solidFill>
                  <a:srgbClr val="000000"/>
                </a:solidFill>
              </a:rPr>
              <a:pPr algn="r" eaLnBrk="1" hangingPunct="1">
                <a:lnSpc>
                  <a:spcPct val="102000"/>
                </a:lnSpc>
                <a:buClr>
                  <a:srgbClr val="000000"/>
                </a:buClr>
              </a:pPr>
              <a:t>63</a:t>
            </a:fld>
            <a:endParaRPr lang="it-IT" altLang="it-IT" sz="1200">
              <a:solidFill>
                <a:srgbClr val="000000"/>
              </a:solidFill>
            </a:endParaRPr>
          </a:p>
        </p:txBody>
      </p:sp>
      <p:sp>
        <p:nvSpPr>
          <p:cNvPr id="20486" name="Text Box 2">
            <a:extLst>
              <a:ext uri="{FF2B5EF4-FFF2-40B4-BE49-F238E27FC236}">
                <a16:creationId xmlns:a16="http://schemas.microsoft.com/office/drawing/2014/main" id="{B26B708E-A0F2-4A7E-B142-3F8CCC51B2A4}"/>
              </a:ext>
            </a:extLst>
          </p:cNvPr>
          <p:cNvSpPr txBox="1">
            <a:spLocks noChangeArrowheads="1"/>
          </p:cNvSpPr>
          <p:nvPr/>
        </p:nvSpPr>
        <p:spPr bwMode="auto">
          <a:xfrm>
            <a:off x="915988" y="684213"/>
            <a:ext cx="5026025" cy="3430587"/>
          </a:xfrm>
          <a:prstGeom prst="rect">
            <a:avLst/>
          </a:prstGeom>
          <a:solidFill>
            <a:srgbClr val="FFFFFF"/>
          </a:solidFill>
          <a:ln w="9525">
            <a:solidFill>
              <a:srgbClr val="000000"/>
            </a:solidFill>
            <a:miter lim="800000"/>
            <a:headEnd/>
            <a:tailEnd/>
          </a:ln>
        </p:spPr>
        <p:txBody>
          <a:bodyPr wrap="none" lIns="91400" tIns="45701" rIns="91400" bIns="45701" anchor="ctr"/>
          <a:lstStyle>
            <a:lvl1pPr defTabSz="447675">
              <a:defRPr sz="2400">
                <a:solidFill>
                  <a:schemeClr val="tx1"/>
                </a:solidFill>
                <a:latin typeface="Times New Roman" panose="02020603050405020304" pitchFamily="18" charset="0"/>
                <a:cs typeface="Times New Roman" panose="02020603050405020304" pitchFamily="18" charset="0"/>
              </a:defRPr>
            </a:lvl1pPr>
            <a:lvl2pPr marL="742950" indent="-285750" defTabSz="447675">
              <a:defRPr sz="2400">
                <a:solidFill>
                  <a:schemeClr val="tx1"/>
                </a:solidFill>
                <a:latin typeface="Times New Roman" panose="02020603050405020304" pitchFamily="18" charset="0"/>
                <a:cs typeface="Times New Roman" panose="02020603050405020304" pitchFamily="18" charset="0"/>
              </a:defRPr>
            </a:lvl2pPr>
            <a:lvl3pPr marL="1143000" indent="-228600" defTabSz="447675">
              <a:defRPr sz="2400">
                <a:solidFill>
                  <a:schemeClr val="tx1"/>
                </a:solidFill>
                <a:latin typeface="Times New Roman" panose="02020603050405020304" pitchFamily="18" charset="0"/>
                <a:cs typeface="Times New Roman" panose="02020603050405020304" pitchFamily="18" charset="0"/>
              </a:defRPr>
            </a:lvl3pPr>
            <a:lvl4pPr marL="1600200" indent="-228600" defTabSz="447675">
              <a:defRPr sz="2400">
                <a:solidFill>
                  <a:schemeClr val="tx1"/>
                </a:solidFill>
                <a:latin typeface="Times New Roman" panose="02020603050405020304" pitchFamily="18" charset="0"/>
                <a:cs typeface="Times New Roman" panose="02020603050405020304" pitchFamily="18" charset="0"/>
              </a:defRPr>
            </a:lvl4pPr>
            <a:lvl5pPr marL="2057400" indent="-228600" defTabSz="447675">
              <a:defRPr sz="2400">
                <a:solidFill>
                  <a:schemeClr val="tx1"/>
                </a:solidFill>
                <a:latin typeface="Times New Roman" panose="02020603050405020304" pitchFamily="18" charset="0"/>
                <a:cs typeface="Times New Roman" panose="02020603050405020304" pitchFamily="18" charset="0"/>
              </a:defRPr>
            </a:lvl5pPr>
            <a:lvl6pPr marL="2514600" indent="-228600" defTabSz="447675"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defTabSz="447675"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defTabSz="447675"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defTabSz="447675"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buClr>
                <a:srgbClr val="000000"/>
              </a:buClr>
            </a:pPr>
            <a:endParaRPr lang="it-IT" altLang="it-IT" sz="1800">
              <a:latin typeface="Comic Sans MS" panose="030F0702030302020204" pitchFamily="66" charset="0"/>
            </a:endParaRPr>
          </a:p>
        </p:txBody>
      </p:sp>
      <p:sp>
        <p:nvSpPr>
          <p:cNvPr id="20487" name="Text Box 3">
            <a:extLst>
              <a:ext uri="{FF2B5EF4-FFF2-40B4-BE49-F238E27FC236}">
                <a16:creationId xmlns:a16="http://schemas.microsoft.com/office/drawing/2014/main" id="{574B3B57-78D4-47C3-A347-802A4ED0C72A}"/>
              </a:ext>
            </a:extLst>
          </p:cNvPr>
          <p:cNvSpPr>
            <a:spLocks noGrp="1" noChangeArrowheads="1"/>
          </p:cNvSpPr>
          <p:nvPr>
            <p:ph type="body"/>
          </p:nvPr>
        </p:nvSpPr>
        <p:spPr>
          <a:xfrm>
            <a:off x="685800" y="4343400"/>
            <a:ext cx="5484813" cy="4113213"/>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50233"/>
          <a:lstStyle/>
          <a:p>
            <a:pPr eaLnBrk="1" hangingPunct="1">
              <a:lnSpc>
                <a:spcPct val="98000"/>
              </a:lnSpc>
              <a:spcBef>
                <a:spcPts val="450"/>
              </a:spcBef>
              <a:tabLst>
                <a:tab pos="0" algn="l"/>
                <a:tab pos="901700" algn="l"/>
                <a:tab pos="1804988" algn="l"/>
                <a:tab pos="2708275" algn="l"/>
                <a:tab pos="3613150" algn="l"/>
                <a:tab pos="4516438" algn="l"/>
                <a:tab pos="5419725" algn="l"/>
                <a:tab pos="6323013" algn="l"/>
                <a:tab pos="7227888" algn="l"/>
                <a:tab pos="8129588" algn="l"/>
                <a:tab pos="9032875" algn="l"/>
                <a:tab pos="9936163" algn="l"/>
              </a:tabLst>
            </a:pPr>
            <a:endParaRPr lang="it-IT" altLang="it-IT"/>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1031">
            <a:extLst>
              <a:ext uri="{FF2B5EF4-FFF2-40B4-BE49-F238E27FC236}">
                <a16:creationId xmlns:a16="http://schemas.microsoft.com/office/drawing/2014/main" id="{B170C8AD-B14E-4A84-B421-69AF6E57CFE5}"/>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42975">
              <a:defRPr sz="2400">
                <a:solidFill>
                  <a:schemeClr val="tx1"/>
                </a:solidFill>
                <a:latin typeface="Times New Roman" panose="02020603050405020304" pitchFamily="18" charset="0"/>
                <a:cs typeface="Times New Roman" panose="02020603050405020304" pitchFamily="18" charset="0"/>
              </a:defRPr>
            </a:lvl1pPr>
            <a:lvl2pPr marL="742950" indent="-285750" defTabSz="942975">
              <a:defRPr sz="2400">
                <a:solidFill>
                  <a:schemeClr val="tx1"/>
                </a:solidFill>
                <a:latin typeface="Times New Roman" panose="02020603050405020304" pitchFamily="18" charset="0"/>
                <a:cs typeface="Times New Roman" panose="02020603050405020304" pitchFamily="18" charset="0"/>
              </a:defRPr>
            </a:lvl2pPr>
            <a:lvl3pPr marL="1143000" indent="-228600" defTabSz="942975">
              <a:defRPr sz="2400">
                <a:solidFill>
                  <a:schemeClr val="tx1"/>
                </a:solidFill>
                <a:latin typeface="Times New Roman" panose="02020603050405020304" pitchFamily="18" charset="0"/>
                <a:cs typeface="Times New Roman" panose="02020603050405020304" pitchFamily="18" charset="0"/>
              </a:defRPr>
            </a:lvl3pPr>
            <a:lvl4pPr marL="1600200" indent="-228600" defTabSz="942975">
              <a:defRPr sz="2400">
                <a:solidFill>
                  <a:schemeClr val="tx1"/>
                </a:solidFill>
                <a:latin typeface="Times New Roman" panose="02020603050405020304" pitchFamily="18" charset="0"/>
                <a:cs typeface="Times New Roman" panose="02020603050405020304" pitchFamily="18" charset="0"/>
              </a:defRPr>
            </a:lvl4pPr>
            <a:lvl5pPr marL="2057400" indent="-228600" defTabSz="942975">
              <a:defRPr sz="2400">
                <a:solidFill>
                  <a:schemeClr val="tx1"/>
                </a:solidFill>
                <a:latin typeface="Times New Roman" panose="02020603050405020304" pitchFamily="18" charset="0"/>
                <a:cs typeface="Times New Roman" panose="02020603050405020304" pitchFamily="18" charset="0"/>
              </a:defRPr>
            </a:lvl5pPr>
            <a:lvl6pPr marL="2514600" indent="-228600" defTabSz="942975"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defTabSz="942975"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defTabSz="942975"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defTabSz="942975"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fld id="{A73F51D4-D19F-48DE-853F-5635970C10BF}" type="slidenum">
              <a:rPr lang="it-IT" altLang="it-IT" sz="1200"/>
              <a:pPr/>
              <a:t>64</a:t>
            </a:fld>
            <a:endParaRPr lang="it-IT" altLang="it-IT" sz="1200"/>
          </a:p>
        </p:txBody>
      </p:sp>
      <p:sp>
        <p:nvSpPr>
          <p:cNvPr id="22531" name="Rectangle 7">
            <a:extLst>
              <a:ext uri="{FF2B5EF4-FFF2-40B4-BE49-F238E27FC236}">
                <a16:creationId xmlns:a16="http://schemas.microsoft.com/office/drawing/2014/main" id="{10326A80-AA21-452D-9BA7-5F204D3157F5}"/>
              </a:ext>
            </a:extLst>
          </p:cNvPr>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sz="2400">
                <a:solidFill>
                  <a:schemeClr val="tx1"/>
                </a:solidFill>
                <a:latin typeface="Times New Roman" panose="02020603050405020304" pitchFamily="18" charset="0"/>
                <a:cs typeface="Times New Roman" panose="02020603050405020304" pitchFamily="18" charset="0"/>
              </a:defRPr>
            </a:lvl1pPr>
            <a:lvl2pPr marL="742950" indent="-285750">
              <a:defRPr sz="2400">
                <a:solidFill>
                  <a:schemeClr val="tx1"/>
                </a:solidFill>
                <a:latin typeface="Times New Roman" panose="02020603050405020304" pitchFamily="18" charset="0"/>
                <a:cs typeface="Times New Roman" panose="02020603050405020304" pitchFamily="18" charset="0"/>
              </a:defRPr>
            </a:lvl2pPr>
            <a:lvl3pPr marL="1143000" indent="-228600">
              <a:defRPr sz="2400">
                <a:solidFill>
                  <a:schemeClr val="tx1"/>
                </a:solidFill>
                <a:latin typeface="Times New Roman" panose="02020603050405020304" pitchFamily="18" charset="0"/>
                <a:cs typeface="Times New Roman" panose="02020603050405020304" pitchFamily="18" charset="0"/>
              </a:defRPr>
            </a:lvl3pPr>
            <a:lvl4pPr marL="1600200" indent="-228600">
              <a:defRPr sz="2400">
                <a:solidFill>
                  <a:schemeClr val="tx1"/>
                </a:solidFill>
                <a:latin typeface="Times New Roman" panose="02020603050405020304" pitchFamily="18" charset="0"/>
                <a:cs typeface="Times New Roman" panose="02020603050405020304" pitchFamily="18" charset="0"/>
              </a:defRPr>
            </a:lvl4pPr>
            <a:lvl5pPr marL="2057400" indent="-22860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algn="r" eaLnBrk="1" hangingPunct="1"/>
            <a:fld id="{6EB11FCD-A55D-487B-80E1-7356037FED42}" type="slidenum">
              <a:rPr lang="it-IT" altLang="it-IT" sz="1200">
                <a:latin typeface="Arial" panose="020B0604020202020204" pitchFamily="34" charset="0"/>
              </a:rPr>
              <a:pPr algn="r" eaLnBrk="1" hangingPunct="1"/>
              <a:t>64</a:t>
            </a:fld>
            <a:endParaRPr lang="it-IT" altLang="it-IT" sz="1200">
              <a:latin typeface="Arial" panose="020B0604020202020204" pitchFamily="34" charset="0"/>
            </a:endParaRPr>
          </a:p>
        </p:txBody>
      </p:sp>
      <p:sp>
        <p:nvSpPr>
          <p:cNvPr id="22532" name="Rectangle 7">
            <a:extLst>
              <a:ext uri="{FF2B5EF4-FFF2-40B4-BE49-F238E27FC236}">
                <a16:creationId xmlns:a16="http://schemas.microsoft.com/office/drawing/2014/main" id="{1069ADE2-C72A-4F5C-AB76-80B6FE67DFF3}"/>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panose="02020603050405020304" pitchFamily="18" charset="0"/>
                <a:cs typeface="Times New Roman" panose="02020603050405020304" pitchFamily="18" charset="0"/>
              </a:defRPr>
            </a:lvl1pPr>
            <a:lvl2pPr marL="742950" indent="-285750">
              <a:defRPr sz="2400">
                <a:solidFill>
                  <a:schemeClr val="tx1"/>
                </a:solidFill>
                <a:latin typeface="Times New Roman" panose="02020603050405020304" pitchFamily="18" charset="0"/>
                <a:cs typeface="Times New Roman" panose="02020603050405020304" pitchFamily="18" charset="0"/>
              </a:defRPr>
            </a:lvl2pPr>
            <a:lvl3pPr marL="1143000" indent="-228600">
              <a:defRPr sz="2400">
                <a:solidFill>
                  <a:schemeClr val="tx1"/>
                </a:solidFill>
                <a:latin typeface="Times New Roman" panose="02020603050405020304" pitchFamily="18" charset="0"/>
                <a:cs typeface="Times New Roman" panose="02020603050405020304" pitchFamily="18" charset="0"/>
              </a:defRPr>
            </a:lvl3pPr>
            <a:lvl4pPr marL="1600200" indent="-228600">
              <a:defRPr sz="2400">
                <a:solidFill>
                  <a:schemeClr val="tx1"/>
                </a:solidFill>
                <a:latin typeface="Times New Roman" panose="02020603050405020304" pitchFamily="18" charset="0"/>
                <a:cs typeface="Times New Roman" panose="02020603050405020304" pitchFamily="18" charset="0"/>
              </a:defRPr>
            </a:lvl4pPr>
            <a:lvl5pPr marL="2057400" indent="-22860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algn="r" eaLnBrk="1" hangingPunct="1"/>
            <a:fld id="{7BCCF53D-D0B0-4F84-8F72-837E4C54C8FB}" type="slidenum">
              <a:rPr lang="it-IT" altLang="it-IT" sz="1200">
                <a:solidFill>
                  <a:srgbClr val="FFFFFF"/>
                </a:solidFill>
                <a:latin typeface="Arial" panose="020B0604020202020204" pitchFamily="34" charset="0"/>
                <a:ea typeface="ＭＳ Ｐゴシック" panose="020B0600070205080204" pitchFamily="34" charset="-128"/>
              </a:rPr>
              <a:pPr algn="r" eaLnBrk="1" hangingPunct="1"/>
              <a:t>64</a:t>
            </a:fld>
            <a:endParaRPr lang="it-IT" altLang="it-IT" sz="1200">
              <a:solidFill>
                <a:srgbClr val="FFFFFF"/>
              </a:solidFill>
              <a:latin typeface="Arial" panose="020B0604020202020204" pitchFamily="34" charset="0"/>
              <a:ea typeface="ＭＳ Ｐゴシック" panose="020B0600070205080204" pitchFamily="34" charset="-128"/>
            </a:endParaRPr>
          </a:p>
        </p:txBody>
      </p:sp>
      <p:sp>
        <p:nvSpPr>
          <p:cNvPr id="22533" name="Rectangle 2">
            <a:extLst>
              <a:ext uri="{FF2B5EF4-FFF2-40B4-BE49-F238E27FC236}">
                <a16:creationId xmlns:a16="http://schemas.microsoft.com/office/drawing/2014/main" id="{86D79CB0-655B-452C-8E13-4D5CDBE80AE2}"/>
              </a:ext>
            </a:extLst>
          </p:cNvPr>
          <p:cNvSpPr>
            <a:spLocks noGrp="1" noRot="1" noChangeAspect="1" noChangeArrowheads="1" noTextEdit="1"/>
          </p:cNvSpPr>
          <p:nvPr>
            <p:ph type="sldImg"/>
          </p:nvPr>
        </p:nvSpPr>
        <p:spPr>
          <a:xfrm>
            <a:off x="1143000" y="684213"/>
            <a:ext cx="4573588" cy="3430587"/>
          </a:xfrm>
          <a:ln/>
        </p:spPr>
      </p:sp>
      <p:sp>
        <p:nvSpPr>
          <p:cNvPr id="22534" name="Rectangle 3">
            <a:extLst>
              <a:ext uri="{FF2B5EF4-FFF2-40B4-BE49-F238E27FC236}">
                <a16:creationId xmlns:a16="http://schemas.microsoft.com/office/drawing/2014/main" id="{0816C438-8124-4814-9940-B15D207518C8}"/>
              </a:ext>
            </a:extLst>
          </p:cNvPr>
          <p:cNvSpPr>
            <a:spLocks noGrp="1" noChangeArrowheads="1"/>
          </p:cNvSpPr>
          <p:nvPr>
            <p:ph type="body" idx="1"/>
          </p:nvPr>
        </p:nvSpPr>
        <p:spPr>
          <a:xfrm>
            <a:off x="685800" y="4343400"/>
            <a:ext cx="5486400" cy="41148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it-IT" altLang="it-IT" dirty="0"/>
          </a:p>
          <a:p>
            <a:pPr eaLnBrk="1" hangingPunct="1"/>
            <a:endParaRPr lang="it-IT" altLang="it-IT"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egnaposto immagine diapositiva 1">
            <a:extLst>
              <a:ext uri="{FF2B5EF4-FFF2-40B4-BE49-F238E27FC236}">
                <a16:creationId xmlns:a16="http://schemas.microsoft.com/office/drawing/2014/main" id="{8CCF0ECC-F2A4-4103-8EC1-7CC8678A388E}"/>
              </a:ext>
            </a:extLst>
          </p:cNvPr>
          <p:cNvSpPr>
            <a:spLocks noGrp="1" noRot="1" noChangeAspect="1" noChangeArrowheads="1" noTextEdit="1"/>
          </p:cNvSpPr>
          <p:nvPr>
            <p:ph type="sldImg"/>
          </p:nvPr>
        </p:nvSpPr>
        <p:spPr>
          <a:ln/>
        </p:spPr>
      </p:sp>
      <p:sp>
        <p:nvSpPr>
          <p:cNvPr id="31747" name="Segnaposto note 2">
            <a:extLst>
              <a:ext uri="{FF2B5EF4-FFF2-40B4-BE49-F238E27FC236}">
                <a16:creationId xmlns:a16="http://schemas.microsoft.com/office/drawing/2014/main" id="{0AC5098B-8B53-4041-AD88-BAAC328E7999}"/>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p>
        </p:txBody>
      </p:sp>
      <p:sp>
        <p:nvSpPr>
          <p:cNvPr id="31748" name="Segnaposto numero diapositiva 3">
            <a:extLst>
              <a:ext uri="{FF2B5EF4-FFF2-40B4-BE49-F238E27FC236}">
                <a16:creationId xmlns:a16="http://schemas.microsoft.com/office/drawing/2014/main" id="{80F1012F-7401-4AFE-BE57-2616ABE1A5DA}"/>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975">
              <a:defRPr sz="2400">
                <a:solidFill>
                  <a:schemeClr val="tx1"/>
                </a:solidFill>
                <a:latin typeface="Times New Roman" panose="02020603050405020304" pitchFamily="18" charset="0"/>
                <a:cs typeface="Times New Roman" panose="02020603050405020304" pitchFamily="18" charset="0"/>
              </a:defRPr>
            </a:lvl1pPr>
            <a:lvl2pPr marL="742950" indent="-285750" defTabSz="942975">
              <a:defRPr sz="2400">
                <a:solidFill>
                  <a:schemeClr val="tx1"/>
                </a:solidFill>
                <a:latin typeface="Times New Roman" panose="02020603050405020304" pitchFamily="18" charset="0"/>
                <a:cs typeface="Times New Roman" panose="02020603050405020304" pitchFamily="18" charset="0"/>
              </a:defRPr>
            </a:lvl2pPr>
            <a:lvl3pPr marL="1143000" indent="-228600" defTabSz="942975">
              <a:defRPr sz="2400">
                <a:solidFill>
                  <a:schemeClr val="tx1"/>
                </a:solidFill>
                <a:latin typeface="Times New Roman" panose="02020603050405020304" pitchFamily="18" charset="0"/>
                <a:cs typeface="Times New Roman" panose="02020603050405020304" pitchFamily="18" charset="0"/>
              </a:defRPr>
            </a:lvl3pPr>
            <a:lvl4pPr marL="1600200" indent="-228600" defTabSz="942975">
              <a:defRPr sz="2400">
                <a:solidFill>
                  <a:schemeClr val="tx1"/>
                </a:solidFill>
                <a:latin typeface="Times New Roman" panose="02020603050405020304" pitchFamily="18" charset="0"/>
                <a:cs typeface="Times New Roman" panose="02020603050405020304" pitchFamily="18" charset="0"/>
              </a:defRPr>
            </a:lvl4pPr>
            <a:lvl5pPr marL="2057400" indent="-228600" defTabSz="942975">
              <a:defRPr sz="2400">
                <a:solidFill>
                  <a:schemeClr val="tx1"/>
                </a:solidFill>
                <a:latin typeface="Times New Roman" panose="02020603050405020304" pitchFamily="18" charset="0"/>
                <a:cs typeface="Times New Roman" panose="02020603050405020304" pitchFamily="18" charset="0"/>
              </a:defRPr>
            </a:lvl5pPr>
            <a:lvl6pPr marL="2514600" indent="-228600" defTabSz="942975"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defTabSz="942975"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defTabSz="942975"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defTabSz="942975"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fld id="{F28BF380-7E03-42C4-B6B7-7B3FDC5C4740}" type="slidenum">
              <a:rPr lang="it-IT" altLang="it-IT" sz="1200"/>
              <a:pPr/>
              <a:t>69</a:t>
            </a:fld>
            <a:endParaRPr lang="it-IT" altLang="it-IT"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5DD58887-8DD0-4815-BD86-AEF3E0B4F8F9}" type="datetimeFigureOut">
              <a:rPr lang="it-IT" smtClean="0"/>
              <a:t>27/11/2023</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DF0A273A-6273-4E66-A941-2CC4D52F0C0D}" type="slidenum">
              <a:rPr lang="it-IT" smtClean="0"/>
              <a:t>‹N›</a:t>
            </a:fld>
            <a:endParaRPr lang="it-IT"/>
          </a:p>
        </p:txBody>
      </p:sp>
    </p:spTree>
    <p:extLst>
      <p:ext uri="{BB962C8B-B14F-4D97-AF65-F5344CB8AC3E}">
        <p14:creationId xmlns:p14="http://schemas.microsoft.com/office/powerpoint/2010/main" val="38881020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5DD58887-8DD0-4815-BD86-AEF3E0B4F8F9}" type="datetimeFigureOut">
              <a:rPr lang="it-IT" smtClean="0"/>
              <a:t>27/11/2023</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DF0A273A-6273-4E66-A941-2CC4D52F0C0D}" type="slidenum">
              <a:rPr lang="it-IT" smtClean="0"/>
              <a:t>‹N›</a:t>
            </a:fld>
            <a:endParaRPr lang="it-IT"/>
          </a:p>
        </p:txBody>
      </p:sp>
    </p:spTree>
    <p:extLst>
      <p:ext uri="{BB962C8B-B14F-4D97-AF65-F5344CB8AC3E}">
        <p14:creationId xmlns:p14="http://schemas.microsoft.com/office/powerpoint/2010/main" val="1635197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5DD58887-8DD0-4815-BD86-AEF3E0B4F8F9}" type="datetimeFigureOut">
              <a:rPr lang="it-IT" smtClean="0"/>
              <a:t>27/11/2023</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DF0A273A-6273-4E66-A941-2CC4D52F0C0D}" type="slidenum">
              <a:rPr lang="it-IT" smtClean="0"/>
              <a:t>‹N›</a:t>
            </a:fld>
            <a:endParaRPr lang="it-IT"/>
          </a:p>
        </p:txBody>
      </p:sp>
    </p:spTree>
    <p:extLst>
      <p:ext uri="{BB962C8B-B14F-4D97-AF65-F5344CB8AC3E}">
        <p14:creationId xmlns:p14="http://schemas.microsoft.com/office/powerpoint/2010/main" val="9820534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5DD58887-8DD0-4815-BD86-AEF3E0B4F8F9}" type="datetimeFigureOut">
              <a:rPr lang="it-IT" smtClean="0"/>
              <a:t>27/11/2023</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DF0A273A-6273-4E66-A941-2CC4D52F0C0D}" type="slidenum">
              <a:rPr lang="it-IT" smtClean="0"/>
              <a:t>‹N›</a:t>
            </a:fld>
            <a:endParaRPr lang="it-IT"/>
          </a:p>
        </p:txBody>
      </p:sp>
    </p:spTree>
    <p:extLst>
      <p:ext uri="{BB962C8B-B14F-4D97-AF65-F5344CB8AC3E}">
        <p14:creationId xmlns:p14="http://schemas.microsoft.com/office/powerpoint/2010/main" val="41120582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5DD58887-8DD0-4815-BD86-AEF3E0B4F8F9}" type="datetimeFigureOut">
              <a:rPr lang="it-IT" smtClean="0"/>
              <a:t>27/11/2023</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DF0A273A-6273-4E66-A941-2CC4D52F0C0D}" type="slidenum">
              <a:rPr lang="it-IT" smtClean="0"/>
              <a:t>‹N›</a:t>
            </a:fld>
            <a:endParaRPr lang="it-IT"/>
          </a:p>
        </p:txBody>
      </p:sp>
    </p:spTree>
    <p:extLst>
      <p:ext uri="{BB962C8B-B14F-4D97-AF65-F5344CB8AC3E}">
        <p14:creationId xmlns:p14="http://schemas.microsoft.com/office/powerpoint/2010/main" val="1174607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5DD58887-8DD0-4815-BD86-AEF3E0B4F8F9}" type="datetimeFigureOut">
              <a:rPr lang="it-IT" smtClean="0"/>
              <a:t>27/11/2023</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DF0A273A-6273-4E66-A941-2CC4D52F0C0D}" type="slidenum">
              <a:rPr lang="it-IT" smtClean="0"/>
              <a:t>‹N›</a:t>
            </a:fld>
            <a:endParaRPr lang="it-IT"/>
          </a:p>
        </p:txBody>
      </p:sp>
    </p:spTree>
    <p:extLst>
      <p:ext uri="{BB962C8B-B14F-4D97-AF65-F5344CB8AC3E}">
        <p14:creationId xmlns:p14="http://schemas.microsoft.com/office/powerpoint/2010/main" val="5746185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Content Placeholder 3"/>
          <p:cNvSpPr>
            <a:spLocks noGrp="1"/>
          </p:cNvSpPr>
          <p:nvPr>
            <p:ph sz="half" idx="2"/>
          </p:nvPr>
        </p:nvSpPr>
        <p:spPr>
          <a:xfrm>
            <a:off x="629842" y="2505075"/>
            <a:ext cx="3868340"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Content Placeholder 5"/>
          <p:cNvSpPr>
            <a:spLocks noGrp="1"/>
          </p:cNvSpPr>
          <p:nvPr>
            <p:ph sz="quarter" idx="4"/>
          </p:nvPr>
        </p:nvSpPr>
        <p:spPr>
          <a:xfrm>
            <a:off x="4629150" y="2505075"/>
            <a:ext cx="3887391"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5DD58887-8DD0-4815-BD86-AEF3E0B4F8F9}" type="datetimeFigureOut">
              <a:rPr lang="it-IT" smtClean="0"/>
              <a:t>27/11/2023</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DF0A273A-6273-4E66-A941-2CC4D52F0C0D}" type="slidenum">
              <a:rPr lang="it-IT" smtClean="0"/>
              <a:t>‹N›</a:t>
            </a:fld>
            <a:endParaRPr lang="it-IT"/>
          </a:p>
        </p:txBody>
      </p:sp>
    </p:spTree>
    <p:extLst>
      <p:ext uri="{BB962C8B-B14F-4D97-AF65-F5344CB8AC3E}">
        <p14:creationId xmlns:p14="http://schemas.microsoft.com/office/powerpoint/2010/main" val="41883218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Date Placeholder 2"/>
          <p:cNvSpPr>
            <a:spLocks noGrp="1"/>
          </p:cNvSpPr>
          <p:nvPr>
            <p:ph type="dt" sz="half" idx="10"/>
          </p:nvPr>
        </p:nvSpPr>
        <p:spPr/>
        <p:txBody>
          <a:bodyPr/>
          <a:lstStyle/>
          <a:p>
            <a:fld id="{5DD58887-8DD0-4815-BD86-AEF3E0B4F8F9}" type="datetimeFigureOut">
              <a:rPr lang="it-IT" smtClean="0"/>
              <a:t>27/11/2023</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DF0A273A-6273-4E66-A941-2CC4D52F0C0D}" type="slidenum">
              <a:rPr lang="it-IT" smtClean="0"/>
              <a:t>‹N›</a:t>
            </a:fld>
            <a:endParaRPr lang="it-IT"/>
          </a:p>
        </p:txBody>
      </p:sp>
    </p:spTree>
    <p:extLst>
      <p:ext uri="{BB962C8B-B14F-4D97-AF65-F5344CB8AC3E}">
        <p14:creationId xmlns:p14="http://schemas.microsoft.com/office/powerpoint/2010/main" val="4818676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DD58887-8DD0-4815-BD86-AEF3E0B4F8F9}" type="datetimeFigureOut">
              <a:rPr lang="it-IT" smtClean="0"/>
              <a:t>27/11/2023</a:t>
            </a:fld>
            <a:endParaRPr lang="it-IT"/>
          </a:p>
        </p:txBody>
      </p:sp>
      <p:sp>
        <p:nvSpPr>
          <p:cNvPr id="3" name="Footer Placeholder 2"/>
          <p:cNvSpPr>
            <a:spLocks noGrp="1"/>
          </p:cNvSpPr>
          <p:nvPr>
            <p:ph type="ftr" sz="quarter" idx="11"/>
          </p:nvPr>
        </p:nvSpPr>
        <p:spPr/>
        <p:txBody>
          <a:bodyPr/>
          <a:lstStyle/>
          <a:p>
            <a:endParaRPr lang="it-IT"/>
          </a:p>
        </p:txBody>
      </p:sp>
      <p:sp>
        <p:nvSpPr>
          <p:cNvPr id="4" name="Slide Number Placeholder 3"/>
          <p:cNvSpPr>
            <a:spLocks noGrp="1"/>
          </p:cNvSpPr>
          <p:nvPr>
            <p:ph type="sldNum" sz="quarter" idx="12"/>
          </p:nvPr>
        </p:nvSpPr>
        <p:spPr/>
        <p:txBody>
          <a:bodyPr/>
          <a:lstStyle/>
          <a:p>
            <a:fld id="{DF0A273A-6273-4E66-A941-2CC4D52F0C0D}" type="slidenum">
              <a:rPr lang="it-IT" smtClean="0"/>
              <a:t>‹N›</a:t>
            </a:fld>
            <a:endParaRPr lang="it-IT"/>
          </a:p>
        </p:txBody>
      </p:sp>
    </p:spTree>
    <p:extLst>
      <p:ext uri="{BB962C8B-B14F-4D97-AF65-F5344CB8AC3E}">
        <p14:creationId xmlns:p14="http://schemas.microsoft.com/office/powerpoint/2010/main" val="10165517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it-IT"/>
              <a:t>Fare clic per modificare lo stile del titolo dello schema</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5DD58887-8DD0-4815-BD86-AEF3E0B4F8F9}" type="datetimeFigureOut">
              <a:rPr lang="it-IT" smtClean="0"/>
              <a:t>27/11/2023</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DF0A273A-6273-4E66-A941-2CC4D52F0C0D}" type="slidenum">
              <a:rPr lang="it-IT" smtClean="0"/>
              <a:t>‹N›</a:t>
            </a:fld>
            <a:endParaRPr lang="it-IT"/>
          </a:p>
        </p:txBody>
      </p:sp>
    </p:spTree>
    <p:extLst>
      <p:ext uri="{BB962C8B-B14F-4D97-AF65-F5344CB8AC3E}">
        <p14:creationId xmlns:p14="http://schemas.microsoft.com/office/powerpoint/2010/main" val="29521521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5DD58887-8DD0-4815-BD86-AEF3E0B4F8F9}" type="datetimeFigureOut">
              <a:rPr lang="it-IT" smtClean="0"/>
              <a:t>27/11/2023</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DF0A273A-6273-4E66-A941-2CC4D52F0C0D}" type="slidenum">
              <a:rPr lang="it-IT" smtClean="0"/>
              <a:t>‹N›</a:t>
            </a:fld>
            <a:endParaRPr lang="it-IT"/>
          </a:p>
        </p:txBody>
      </p:sp>
    </p:spTree>
    <p:extLst>
      <p:ext uri="{BB962C8B-B14F-4D97-AF65-F5344CB8AC3E}">
        <p14:creationId xmlns:p14="http://schemas.microsoft.com/office/powerpoint/2010/main" val="31448904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D58887-8DD0-4815-BD86-AEF3E0B4F8F9}" type="datetimeFigureOut">
              <a:rPr lang="it-IT" smtClean="0"/>
              <a:t>27/11/2023</a:t>
            </a:fld>
            <a:endParaRPr lang="it-IT"/>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0A273A-6273-4E66-A941-2CC4D52F0C0D}" type="slidenum">
              <a:rPr lang="it-IT" smtClean="0"/>
              <a:t>‹N›</a:t>
            </a:fld>
            <a:endParaRPr lang="it-IT"/>
          </a:p>
        </p:txBody>
      </p:sp>
    </p:spTree>
    <p:extLst>
      <p:ext uri="{BB962C8B-B14F-4D97-AF65-F5344CB8AC3E}">
        <p14:creationId xmlns:p14="http://schemas.microsoft.com/office/powerpoint/2010/main" val="97712562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hyperlink" Target="https://www.oed.piemonte.it/unpluggeditalia/index.html" TargetMode="External"/><Relationship Id="rId2" Type="http://schemas.openxmlformats.org/officeDocument/2006/relationships/image" Target="../media/image14.jpeg"/><Relationship Id="rId1" Type="http://schemas.openxmlformats.org/officeDocument/2006/relationships/slideLayout" Target="../slideLayouts/slideLayout7.xml"/><Relationship Id="rId4" Type="http://schemas.openxmlformats.org/officeDocument/2006/relationships/image" Target="../media/image15.emf"/></Relationships>
</file>

<file path=ppt/slides/_rels/slide18.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hyperlink" Target="https://www.scuolapromuovesalute.it/" TargetMode="External"/><Relationship Id="rId5" Type="http://schemas.openxmlformats.org/officeDocument/2006/relationships/image" Target="../media/image20.png"/><Relationship Id="rId4" Type="http://schemas.openxmlformats.org/officeDocument/2006/relationships/hyperlink" Target="https://www.reteshepiemonte.it/"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em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3.png"/><Relationship Id="rId7"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hyperlink" Target="http://www.reteoncologica.it/codice-europeo-contro-il-cancro" TargetMode="External"/><Relationship Id="rId5" Type="http://schemas.openxmlformats.org/officeDocument/2006/relationships/image" Target="../media/image25.png"/><Relationship Id="rId10" Type="http://schemas.openxmlformats.org/officeDocument/2006/relationships/image" Target="../media/image29.png"/><Relationship Id="rId4" Type="http://schemas.openxmlformats.org/officeDocument/2006/relationships/image" Target="../media/image24.png"/><Relationship Id="rId9"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hyperlink" Target="https://www.salute.gov.it/portale/temi/p2_4.jsp?area=stiliVita"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s://asugi.sanita.fvg.it/export/sites/aas1/it/eventi/_docs/2018/2018_007_microaree_paoletti.pdf" TargetMode="External"/><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hyperlink" Target="https://www.youtube.com/watch?v=vBodEaOYPso" TargetMode="External"/><Relationship Id="rId5" Type="http://schemas.openxmlformats.org/officeDocument/2006/relationships/image" Target="../media/image34.jpeg"/><Relationship Id="rId4" Type="http://schemas.openxmlformats.org/officeDocument/2006/relationships/hyperlink" Target="https://www.facebook.com/lacittachecura/"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35.emf"/><Relationship Id="rId1" Type="http://schemas.openxmlformats.org/officeDocument/2006/relationships/slideLayout" Target="../slideLayouts/slideLayout7.xml"/><Relationship Id="rId4" Type="http://schemas.openxmlformats.org/officeDocument/2006/relationships/hyperlink" Target="https://www.epicentro.iss.it/materno/progetto-per-la-promozione-della-salute-nei-primi-1000-giorni-convegno-2023"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hyperlink" Target="https://www.ncbi.nlm.nih.gov/pmc/articles/PMC2836340/" TargetMode="External"/><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7.xml"/><Relationship Id="rId5" Type="http://schemas.openxmlformats.org/officeDocument/2006/relationships/image" Target="../media/image45.jpeg"/><Relationship Id="rId4" Type="http://schemas.openxmlformats.org/officeDocument/2006/relationships/image" Target="../media/image44.png"/></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47.jpeg"/></Relationships>
</file>

<file path=ppt/slides/_rels/slide3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hyperlink" Target="whatsapp://send/?text=http://leleggidimurphy.it/%20Teoria%20delle%20fasi%20di%20un%20progetto" TargetMode="External"/><Relationship Id="rId2" Type="http://schemas.openxmlformats.org/officeDocument/2006/relationships/image" Target="../media/image49.png"/><Relationship Id="rId1" Type="http://schemas.openxmlformats.org/officeDocument/2006/relationships/slideLayout" Target="../slideLayouts/slideLayout7.xml"/><Relationship Id="rId4" Type="http://schemas.openxmlformats.org/officeDocument/2006/relationships/hyperlink" Target="http://leleggidimurphy.it/teoria-delle-fasi-di-un-progetto/"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png"/><Relationship Id="rId1" Type="http://schemas.openxmlformats.org/officeDocument/2006/relationships/slideLayout" Target="../slideLayouts/slideLayout7.xml"/><Relationship Id="rId5" Type="http://schemas.openxmlformats.org/officeDocument/2006/relationships/image" Target="../media/image59.png"/><Relationship Id="rId4" Type="http://schemas.openxmlformats.org/officeDocument/2006/relationships/image" Target="../media/image58.jpeg"/></Relationships>
</file>

<file path=ppt/slides/_rels/slide41.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wmf"/><Relationship Id="rId1" Type="http://schemas.openxmlformats.org/officeDocument/2006/relationships/slideLayout" Target="../slideLayouts/slideLayout7.xml"/><Relationship Id="rId5" Type="http://schemas.openxmlformats.org/officeDocument/2006/relationships/image" Target="../media/image63.png"/><Relationship Id="rId4" Type="http://schemas.microsoft.com/office/2007/relationships/hdphoto" Target="../media/hdphoto2.wdp"/></Relationships>
</file>

<file path=ppt/slides/_rels/slide4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50.png"/><Relationship Id="rId1" Type="http://schemas.openxmlformats.org/officeDocument/2006/relationships/slideLayout" Target="../slideLayouts/slideLayout7.xml"/><Relationship Id="rId5" Type="http://schemas.microsoft.com/office/2007/relationships/hdphoto" Target="../media/hdphoto3.wdp"/><Relationship Id="rId4" Type="http://schemas.openxmlformats.org/officeDocument/2006/relationships/image" Target="../media/image67.png"/></Relationships>
</file>

<file path=ppt/slides/_rels/slide45.xml.rels><?xml version="1.0" encoding="UTF-8" standalone="yes"?>
<Relationships xmlns="http://schemas.openxmlformats.org/package/2006/relationships"><Relationship Id="rId3" Type="http://schemas.openxmlformats.org/officeDocument/2006/relationships/image" Target="../media/image69.wmf"/><Relationship Id="rId2" Type="http://schemas.openxmlformats.org/officeDocument/2006/relationships/image" Target="../media/image68.wmf"/><Relationship Id="rId1" Type="http://schemas.openxmlformats.org/officeDocument/2006/relationships/slideLayout" Target="../slideLayouts/slideLayout7.xml"/><Relationship Id="rId4" Type="http://schemas.openxmlformats.org/officeDocument/2006/relationships/image" Target="../media/image70.emf"/></Relationships>
</file>

<file path=ppt/slides/_rels/slide4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hyperlink" Target="http://fondistrutturali.formez.it/content/testi-corso-project-cycle-management-e-project-management" TargetMode="External"/><Relationship Id="rId1" Type="http://schemas.openxmlformats.org/officeDocument/2006/relationships/slideLayout" Target="../slideLayouts/slideLayout7.xml"/><Relationship Id="rId5" Type="http://schemas.openxmlformats.org/officeDocument/2006/relationships/hyperlink" Target="https://www.guidaeuroprogettazione.eu/guida/al-lavoro-progettazione-europea/come-strutturare-un-progetto-il-processo-e-gli-strumenti/" TargetMode="External"/><Relationship Id="rId4" Type="http://schemas.microsoft.com/office/2007/relationships/hdphoto" Target="../media/hdphoto4.wdp"/></Relationships>
</file>

<file path=ppt/slides/_rels/slide4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hyperlink" Target="http://fondistrutturali.formez.it/content/testi-corso-project-cycle-management-e-project-management" TargetMode="External"/><Relationship Id="rId1" Type="http://schemas.openxmlformats.org/officeDocument/2006/relationships/slideLayout" Target="../slideLayouts/slideLayout7.xml"/><Relationship Id="rId5" Type="http://schemas.openxmlformats.org/officeDocument/2006/relationships/image" Target="../media/image69.wmf"/><Relationship Id="rId4" Type="http://schemas.microsoft.com/office/2007/relationships/hdphoto" Target="../media/hdphoto4.wdp"/></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72.wmf"/></Relationships>
</file>

<file path=ppt/slides/_rels/slide5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microsoft.com/office/2007/relationships/hdphoto" Target="../media/hdphoto5.wdp"/><Relationship Id="rId5" Type="http://schemas.openxmlformats.org/officeDocument/2006/relationships/image" Target="../media/image73.png"/><Relationship Id="rId4" Type="http://schemas.openxmlformats.org/officeDocument/2006/relationships/image" Target="../media/image72.wmf"/></Relationships>
</file>

<file path=ppt/slides/_rels/slide5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77.gif"/><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82.png"/></Relationships>
</file>

<file path=ppt/slides/_rels/slide6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83.jpeg"/></Relationships>
</file>

<file path=ppt/slides/_rels/slide6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85.emf"/><Relationship Id="rId2" Type="http://schemas.openxmlformats.org/officeDocument/2006/relationships/image" Target="../media/image84.emf"/><Relationship Id="rId1" Type="http://schemas.openxmlformats.org/officeDocument/2006/relationships/slideLayout" Target="../slideLayouts/slideLayout7.xml"/><Relationship Id="rId4" Type="http://schemas.openxmlformats.org/officeDocument/2006/relationships/image" Target="../media/image80.png"/></Relationships>
</file>

<file path=ppt/slides/_rels/slide6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emf"/><Relationship Id="rId1" Type="http://schemas.openxmlformats.org/officeDocument/2006/relationships/slideLayout" Target="../slideLayouts/slideLayout7.xml"/><Relationship Id="rId4" Type="http://schemas.openxmlformats.org/officeDocument/2006/relationships/image" Target="../media/image80.png"/></Relationships>
</file>

<file path=ppt/slides/_rels/slide6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7.xml"/><Relationship Id="rId5" Type="http://schemas.openxmlformats.org/officeDocument/2006/relationships/image" Target="../media/image93.jpeg"/><Relationship Id="rId4" Type="http://schemas.openxmlformats.org/officeDocument/2006/relationships/image" Target="../media/image92.png"/></Relationships>
</file>

<file path=ppt/slides/_rels/slide69.xml.rels><?xml version="1.0" encoding="UTF-8" standalone="yes"?>
<Relationships xmlns="http://schemas.openxmlformats.org/package/2006/relationships"><Relationship Id="rId8" Type="http://schemas.microsoft.com/office/2007/relationships/hdphoto" Target="../media/hdphoto6.wdp"/><Relationship Id="rId13" Type="http://schemas.microsoft.com/office/2007/relationships/hdphoto" Target="../media/hdphoto8.wdp"/><Relationship Id="rId3" Type="http://schemas.openxmlformats.org/officeDocument/2006/relationships/image" Target="../media/image90.png"/><Relationship Id="rId7" Type="http://schemas.openxmlformats.org/officeDocument/2006/relationships/image" Target="../media/image97.png"/><Relationship Id="rId12" Type="http://schemas.openxmlformats.org/officeDocument/2006/relationships/image" Target="../media/image100.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96.png"/><Relationship Id="rId11" Type="http://schemas.openxmlformats.org/officeDocument/2006/relationships/image" Target="../media/image99.png"/><Relationship Id="rId5" Type="http://schemas.openxmlformats.org/officeDocument/2006/relationships/image" Target="../media/image95.png"/><Relationship Id="rId10" Type="http://schemas.microsoft.com/office/2007/relationships/hdphoto" Target="../media/hdphoto7.wdp"/><Relationship Id="rId4" Type="http://schemas.openxmlformats.org/officeDocument/2006/relationships/image" Target="../media/image94.png"/><Relationship Id="rId9" Type="http://schemas.openxmlformats.org/officeDocument/2006/relationships/image" Target="../media/image98.png"/><Relationship Id="rId14" Type="http://schemas.openxmlformats.org/officeDocument/2006/relationships/image" Target="../media/image10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102.emf"/><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103.emf"/><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emf"/><Relationship Id="rId1" Type="http://schemas.openxmlformats.org/officeDocument/2006/relationships/slideLayout" Target="../slideLayouts/slideLayout7.xml"/><Relationship Id="rId4" Type="http://schemas.openxmlformats.org/officeDocument/2006/relationships/image" Target="../media/image80.png"/></Relationships>
</file>

<file path=ppt/slides/_rels/slide84.xml.rels><?xml version="1.0" encoding="UTF-8" standalone="yes"?>
<Relationships xmlns="http://schemas.openxmlformats.org/package/2006/relationships"><Relationship Id="rId2" Type="http://schemas.openxmlformats.org/officeDocument/2006/relationships/image" Target="../media/image86.emf"/><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69.wmf"/><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C27001B2-0CEC-4744-74F4-9F14E91820CC}"/>
              </a:ext>
            </a:extLst>
          </p:cNvPr>
          <p:cNvPicPr>
            <a:picLocks noChangeAspect="1"/>
          </p:cNvPicPr>
          <p:nvPr/>
        </p:nvPicPr>
        <p:blipFill>
          <a:blip r:embed="rId2">
            <a:duotone>
              <a:prstClr val="black"/>
              <a:srgbClr val="FCFEB0">
                <a:tint val="45000"/>
                <a:satMod val="400000"/>
              </a:srgbClr>
            </a:duotone>
          </a:blip>
          <a:stretch>
            <a:fillRect/>
          </a:stretch>
        </p:blipFill>
        <p:spPr>
          <a:xfrm>
            <a:off x="43061" y="1053830"/>
            <a:ext cx="9144000" cy="5804170"/>
          </a:xfrm>
          <a:prstGeom prst="rect">
            <a:avLst/>
          </a:prstGeom>
          <a:ln>
            <a:noFill/>
          </a:ln>
          <a:effectLst>
            <a:softEdge rad="112500"/>
          </a:effectLst>
        </p:spPr>
      </p:pic>
      <p:sp>
        <p:nvSpPr>
          <p:cNvPr id="15363" name="Rectangle 3">
            <a:extLst>
              <a:ext uri="{FF2B5EF4-FFF2-40B4-BE49-F238E27FC236}">
                <a16:creationId xmlns:a16="http://schemas.microsoft.com/office/drawing/2014/main" id="{DC0E0562-97E0-E91B-193E-C3CA96519EF5}"/>
              </a:ext>
            </a:extLst>
          </p:cNvPr>
          <p:cNvSpPr>
            <a:spLocks noChangeArrowheads="1"/>
          </p:cNvSpPr>
          <p:nvPr/>
        </p:nvSpPr>
        <p:spPr bwMode="auto">
          <a:xfrm>
            <a:off x="4086225" y="30289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endParaRPr lang="it-IT" altLang="it-IT" sz="2400"/>
          </a:p>
        </p:txBody>
      </p:sp>
      <p:pic>
        <p:nvPicPr>
          <p:cNvPr id="15364" name="Immagine 3">
            <a:extLst>
              <a:ext uri="{FF2B5EF4-FFF2-40B4-BE49-F238E27FC236}">
                <a16:creationId xmlns:a16="http://schemas.microsoft.com/office/drawing/2014/main" id="{5BFD9E00-B42B-FC3A-6B19-B250DB2558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71600"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5" name="Rectangle 6">
            <a:extLst>
              <a:ext uri="{FF2B5EF4-FFF2-40B4-BE49-F238E27FC236}">
                <a16:creationId xmlns:a16="http://schemas.microsoft.com/office/drawing/2014/main" id="{83BBE4A8-BA20-D38B-9FC9-A733CC4F253A}"/>
              </a:ext>
            </a:extLst>
          </p:cNvPr>
          <p:cNvSpPr>
            <a:spLocks noChangeArrowheads="1"/>
          </p:cNvSpPr>
          <p:nvPr/>
        </p:nvSpPr>
        <p:spPr bwMode="auto">
          <a:xfrm>
            <a:off x="2741613" y="3336925"/>
            <a:ext cx="6137275" cy="2246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r" eaLnBrk="1" hangingPunct="1">
              <a:spcBef>
                <a:spcPct val="0"/>
              </a:spcBef>
              <a:buFontTx/>
              <a:buNone/>
            </a:pPr>
            <a:r>
              <a:rPr lang="it-IT" altLang="it-IT" sz="4000" b="1" dirty="0">
                <a:solidFill>
                  <a:srgbClr val="8B0801"/>
                </a:solidFill>
                <a:latin typeface="Calibri" panose="020F0502020204030204" pitchFamily="34" charset="0"/>
              </a:rPr>
              <a:t>Promozione della salute - 5</a:t>
            </a:r>
          </a:p>
          <a:p>
            <a:pPr algn="r" eaLnBrk="1" hangingPunct="1">
              <a:spcBef>
                <a:spcPct val="0"/>
              </a:spcBef>
              <a:buFontTx/>
              <a:buNone/>
            </a:pPr>
            <a:endParaRPr lang="it-IT" altLang="it-IT" sz="3600" b="1" dirty="0">
              <a:solidFill>
                <a:srgbClr val="8B0801"/>
              </a:solidFill>
              <a:latin typeface="Calibri" panose="020F0502020204030204" pitchFamily="34" charset="0"/>
            </a:endParaRPr>
          </a:p>
          <a:p>
            <a:pPr algn="r" eaLnBrk="1" hangingPunct="1">
              <a:spcBef>
                <a:spcPct val="0"/>
              </a:spcBef>
              <a:buFontTx/>
              <a:buNone/>
            </a:pPr>
            <a:r>
              <a:rPr lang="it-IT" altLang="it-IT" sz="2800" b="1" dirty="0" err="1">
                <a:solidFill>
                  <a:srgbClr val="8B0801"/>
                </a:solidFill>
                <a:latin typeface="Calibri" panose="020F0502020204030204" pitchFamily="34" charset="0"/>
              </a:rPr>
              <a:t>M.Elena</a:t>
            </a:r>
            <a:r>
              <a:rPr lang="it-IT" altLang="it-IT" sz="2800" b="1" dirty="0">
                <a:solidFill>
                  <a:srgbClr val="8B0801"/>
                </a:solidFill>
                <a:latin typeface="Calibri" panose="020F0502020204030204" pitchFamily="34" charset="0"/>
              </a:rPr>
              <a:t> Coffano</a:t>
            </a:r>
          </a:p>
          <a:p>
            <a:pPr algn="r" eaLnBrk="1" hangingPunct="1">
              <a:spcBef>
                <a:spcPct val="0"/>
              </a:spcBef>
              <a:buFontTx/>
              <a:buNone/>
            </a:pPr>
            <a:r>
              <a:rPr lang="it-IT" altLang="it-IT" sz="2000" b="1" dirty="0">
                <a:latin typeface="Calibri" panose="020F0502020204030204" pitchFamily="34" charset="0"/>
              </a:rPr>
              <a:t>mariaelena.coffano@ius.to</a:t>
            </a:r>
            <a:r>
              <a:rPr lang="it-IT" altLang="it-IT" sz="3600" dirty="0"/>
              <a:t> </a:t>
            </a:r>
          </a:p>
        </p:txBody>
      </p:sp>
      <p:sp>
        <p:nvSpPr>
          <p:cNvPr id="15366" name="Text Box 7">
            <a:extLst>
              <a:ext uri="{FF2B5EF4-FFF2-40B4-BE49-F238E27FC236}">
                <a16:creationId xmlns:a16="http://schemas.microsoft.com/office/drawing/2014/main" id="{6F2D441E-F2A3-2468-DD95-8E8F179751D7}"/>
              </a:ext>
            </a:extLst>
          </p:cNvPr>
          <p:cNvSpPr txBox="1">
            <a:spLocks noChangeArrowheads="1"/>
          </p:cNvSpPr>
          <p:nvPr/>
        </p:nvSpPr>
        <p:spPr bwMode="auto">
          <a:xfrm>
            <a:off x="1619250" y="274638"/>
            <a:ext cx="4191000" cy="703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50000"/>
              </a:spcBef>
              <a:buFontTx/>
              <a:buNone/>
            </a:pPr>
            <a:r>
              <a:rPr lang="it-IT" altLang="it-IT" sz="1600">
                <a:latin typeface="Tahoma" panose="020B0604030504040204" pitchFamily="34" charset="0"/>
              </a:rPr>
              <a:t>Corso di Laurea in Scienze dell’Educazione</a:t>
            </a:r>
          </a:p>
          <a:p>
            <a:pPr algn="ctr" eaLnBrk="1" hangingPunct="1">
              <a:spcBef>
                <a:spcPct val="50000"/>
              </a:spcBef>
              <a:buFontTx/>
              <a:buNone/>
            </a:pPr>
            <a:r>
              <a:rPr lang="it-IT" altLang="it-IT" sz="1600">
                <a:latin typeface="Tahoma" panose="020B0604030504040204" pitchFamily="34" charset="0"/>
              </a:rPr>
              <a:t>2° triennale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la 2">
            <a:extLst>
              <a:ext uri="{FF2B5EF4-FFF2-40B4-BE49-F238E27FC236}">
                <a16:creationId xmlns:a16="http://schemas.microsoft.com/office/drawing/2014/main" id="{9CEE37B4-02A1-979E-87F6-76B4FF655D67}"/>
              </a:ext>
            </a:extLst>
          </p:cNvPr>
          <p:cNvGraphicFramePr>
            <a:graphicFrameLocks noGrp="1"/>
          </p:cNvGraphicFramePr>
          <p:nvPr>
            <p:extLst>
              <p:ext uri="{D42A27DB-BD31-4B8C-83A1-F6EECF244321}">
                <p14:modId xmlns:p14="http://schemas.microsoft.com/office/powerpoint/2010/main" val="1828329755"/>
              </p:ext>
            </p:extLst>
          </p:nvPr>
        </p:nvGraphicFramePr>
        <p:xfrm>
          <a:off x="323850" y="1014413"/>
          <a:ext cx="8208964" cy="1216083"/>
        </p:xfrm>
        <a:graphic>
          <a:graphicData uri="http://schemas.openxmlformats.org/drawingml/2006/table">
            <a:tbl>
              <a:tblPr firstRow="1" bandRow="1">
                <a:tableStyleId>{2D5ABB26-0587-4C30-8999-92F81FD0307C}</a:tableStyleId>
              </a:tblPr>
              <a:tblGrid>
                <a:gridCol w="4104482">
                  <a:extLst>
                    <a:ext uri="{9D8B030D-6E8A-4147-A177-3AD203B41FA5}">
                      <a16:colId xmlns:a16="http://schemas.microsoft.com/office/drawing/2014/main" val="20000"/>
                    </a:ext>
                  </a:extLst>
                </a:gridCol>
                <a:gridCol w="4104482">
                  <a:extLst>
                    <a:ext uri="{9D8B030D-6E8A-4147-A177-3AD203B41FA5}">
                      <a16:colId xmlns:a16="http://schemas.microsoft.com/office/drawing/2014/main" val="20001"/>
                    </a:ext>
                  </a:extLst>
                </a:gridCol>
              </a:tblGrid>
              <a:tr h="576011">
                <a:tc>
                  <a:txBody>
                    <a:bodyPr/>
                    <a:lstStyle/>
                    <a:p>
                      <a:r>
                        <a:rPr lang="it-IT" sz="1800" dirty="0"/>
                        <a:t>gruppo</a:t>
                      </a:r>
                    </a:p>
                  </a:txBody>
                  <a:tcPr marL="91442" marR="91442" marT="45716" marB="457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it-IT" sz="1800" dirty="0"/>
                        <a:t>componenti</a:t>
                      </a:r>
                    </a:p>
                  </a:txBody>
                  <a:tcPr marL="91442" marR="91442" marT="45716" marB="457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640064">
                <a:tc>
                  <a:txBody>
                    <a:bodyPr/>
                    <a:lstStyle/>
                    <a:p>
                      <a:r>
                        <a:rPr lang="it-IT" sz="1800" dirty="0"/>
                        <a:t>Quanto</a:t>
                      </a:r>
                      <a:r>
                        <a:rPr lang="it-IT" sz="1800" baseline="0" dirty="0"/>
                        <a:t> influisce la salute fisica sull’immagine che si ha di se stessi</a:t>
                      </a:r>
                      <a:endParaRPr lang="it-IT" sz="1800" dirty="0"/>
                    </a:p>
                  </a:txBody>
                  <a:tcPr marL="91442" marR="91442" marT="45716" marB="457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200" dirty="0" err="1"/>
                        <a:t>Bertotto</a:t>
                      </a:r>
                      <a:r>
                        <a:rPr lang="it-IT" sz="1200" dirty="0"/>
                        <a:t> Alice, Casale </a:t>
                      </a:r>
                      <a:r>
                        <a:rPr lang="it-IT" sz="1200" dirty="0" err="1"/>
                        <a:t>Roksana</a:t>
                      </a:r>
                      <a:r>
                        <a:rPr lang="it-IT" sz="1200" dirty="0"/>
                        <a:t>, </a:t>
                      </a:r>
                      <a:r>
                        <a:rPr lang="it-IT" sz="1200" dirty="0" err="1"/>
                        <a:t>Fargiorgio</a:t>
                      </a:r>
                      <a:r>
                        <a:rPr lang="it-IT" sz="1200" dirty="0"/>
                        <a:t> Asia, Ghezzo Alessia </a:t>
                      </a:r>
                    </a:p>
                  </a:txBody>
                  <a:tcPr marL="91442" marR="91442" marT="45716" marB="457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graphicFrame>
        <p:nvGraphicFramePr>
          <p:cNvPr id="2" name="Tabella 1">
            <a:extLst>
              <a:ext uri="{FF2B5EF4-FFF2-40B4-BE49-F238E27FC236}">
                <a16:creationId xmlns:a16="http://schemas.microsoft.com/office/drawing/2014/main" id="{0D183702-B9C4-BDC3-F2AB-45F602B247A9}"/>
              </a:ext>
            </a:extLst>
          </p:cNvPr>
          <p:cNvGraphicFramePr>
            <a:graphicFrameLocks noGrp="1"/>
          </p:cNvGraphicFramePr>
          <p:nvPr>
            <p:extLst>
              <p:ext uri="{D42A27DB-BD31-4B8C-83A1-F6EECF244321}">
                <p14:modId xmlns:p14="http://schemas.microsoft.com/office/powerpoint/2010/main" val="3744879371"/>
              </p:ext>
            </p:extLst>
          </p:nvPr>
        </p:nvGraphicFramePr>
        <p:xfrm>
          <a:off x="333690" y="2253329"/>
          <a:ext cx="8208964" cy="1554456"/>
        </p:xfrm>
        <a:graphic>
          <a:graphicData uri="http://schemas.openxmlformats.org/drawingml/2006/table">
            <a:tbl>
              <a:tblPr firstRow="1" bandRow="1">
                <a:tableStyleId>{2D5ABB26-0587-4C30-8999-92F81FD0307C}</a:tableStyleId>
              </a:tblPr>
              <a:tblGrid>
                <a:gridCol w="4104482">
                  <a:extLst>
                    <a:ext uri="{9D8B030D-6E8A-4147-A177-3AD203B41FA5}">
                      <a16:colId xmlns:a16="http://schemas.microsoft.com/office/drawing/2014/main" val="3137042747"/>
                    </a:ext>
                  </a:extLst>
                </a:gridCol>
                <a:gridCol w="4104482">
                  <a:extLst>
                    <a:ext uri="{9D8B030D-6E8A-4147-A177-3AD203B41FA5}">
                      <a16:colId xmlns:a16="http://schemas.microsoft.com/office/drawing/2014/main" val="1887894193"/>
                    </a:ext>
                  </a:extLst>
                </a:gridCol>
              </a:tblGrid>
              <a:tr h="640064">
                <a:tc>
                  <a:txBody>
                    <a:bodyPr/>
                    <a:lstStyle/>
                    <a:p>
                      <a:r>
                        <a:rPr lang="it-IT" sz="1800" dirty="0"/>
                        <a:t>Nome </a:t>
                      </a:r>
                      <a:r>
                        <a:rPr lang="it-IT" sz="1800" dirty="0" smtClean="0"/>
                        <a:t>breve</a:t>
                      </a:r>
                    </a:p>
                    <a:p>
                      <a:r>
                        <a:rPr lang="it-IT" sz="1800" dirty="0" smtClean="0"/>
                        <a:t>LO SPECCHIO DICE LA VERITA’ ? - SCOPRIAMOLO</a:t>
                      </a:r>
                      <a:endParaRPr lang="it-IT" sz="1800" dirty="0"/>
                    </a:p>
                  </a:txBody>
                  <a:tcPr marL="91442" marR="91442" marT="45716" marB="457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it-IT" sz="1200" dirty="0" smtClean="0"/>
                        <a:t>ORTORESSIA – ACCETTAZIONE DEL PROPRIO CORPO</a:t>
                      </a:r>
                      <a:endParaRPr lang="it-IT" sz="1200" dirty="0"/>
                    </a:p>
                  </a:txBody>
                  <a:tcPr marL="91442" marR="91442" marT="45716" marB="457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58528453"/>
                  </a:ext>
                </a:extLst>
              </a:tr>
              <a:tr h="640064">
                <a:tc gridSpan="2">
                  <a:txBody>
                    <a:bodyPr/>
                    <a:lstStyle/>
                    <a:p>
                      <a:r>
                        <a:rPr lang="it-IT" sz="1800" dirty="0"/>
                        <a:t>Suggerimenti </a:t>
                      </a:r>
                    </a:p>
                  </a:txBody>
                  <a:tcPr marL="91442" marR="91442" marT="45716" marB="457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it-IT" sz="1200" dirty="0"/>
                    </a:p>
                  </a:txBody>
                  <a:tcPr marL="91442" marR="91442" marT="45716" marB="457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60512017"/>
                  </a:ext>
                </a:extLst>
              </a:tr>
            </a:tbl>
          </a:graphicData>
        </a:graphic>
      </p:graphicFrame>
    </p:spTree>
    <p:extLst>
      <p:ext uri="{BB962C8B-B14F-4D97-AF65-F5344CB8AC3E}">
        <p14:creationId xmlns:p14="http://schemas.microsoft.com/office/powerpoint/2010/main" val="10271791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la 2">
            <a:extLst>
              <a:ext uri="{FF2B5EF4-FFF2-40B4-BE49-F238E27FC236}">
                <a16:creationId xmlns:a16="http://schemas.microsoft.com/office/drawing/2014/main" id="{9CEE37B4-02A1-979E-87F6-76B4FF655D67}"/>
              </a:ext>
            </a:extLst>
          </p:cNvPr>
          <p:cNvGraphicFramePr>
            <a:graphicFrameLocks noGrp="1"/>
          </p:cNvGraphicFramePr>
          <p:nvPr>
            <p:extLst>
              <p:ext uri="{D42A27DB-BD31-4B8C-83A1-F6EECF244321}">
                <p14:modId xmlns:p14="http://schemas.microsoft.com/office/powerpoint/2010/main" val="2318065398"/>
              </p:ext>
            </p:extLst>
          </p:nvPr>
        </p:nvGraphicFramePr>
        <p:xfrm>
          <a:off x="323850" y="1014413"/>
          <a:ext cx="8208964" cy="1152022"/>
        </p:xfrm>
        <a:graphic>
          <a:graphicData uri="http://schemas.openxmlformats.org/drawingml/2006/table">
            <a:tbl>
              <a:tblPr firstRow="1" bandRow="1">
                <a:tableStyleId>{2D5ABB26-0587-4C30-8999-92F81FD0307C}</a:tableStyleId>
              </a:tblPr>
              <a:tblGrid>
                <a:gridCol w="4104482">
                  <a:extLst>
                    <a:ext uri="{9D8B030D-6E8A-4147-A177-3AD203B41FA5}">
                      <a16:colId xmlns:a16="http://schemas.microsoft.com/office/drawing/2014/main" val="20000"/>
                    </a:ext>
                  </a:extLst>
                </a:gridCol>
                <a:gridCol w="4104482">
                  <a:extLst>
                    <a:ext uri="{9D8B030D-6E8A-4147-A177-3AD203B41FA5}">
                      <a16:colId xmlns:a16="http://schemas.microsoft.com/office/drawing/2014/main" val="20001"/>
                    </a:ext>
                  </a:extLst>
                </a:gridCol>
              </a:tblGrid>
              <a:tr h="576011">
                <a:tc>
                  <a:txBody>
                    <a:bodyPr/>
                    <a:lstStyle/>
                    <a:p>
                      <a:r>
                        <a:rPr lang="it-IT" sz="1800" dirty="0"/>
                        <a:t>gruppo</a:t>
                      </a:r>
                    </a:p>
                  </a:txBody>
                  <a:tcPr marL="91442" marR="91442" marT="45716" marB="457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it-IT" sz="1800" dirty="0"/>
                        <a:t>componenti</a:t>
                      </a:r>
                    </a:p>
                  </a:txBody>
                  <a:tcPr marL="91442" marR="91442" marT="45716" marB="457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576011">
                <a:tc>
                  <a:txBody>
                    <a:bodyPr/>
                    <a:lstStyle/>
                    <a:p>
                      <a:endParaRPr lang="it-IT" sz="1800" dirty="0"/>
                    </a:p>
                  </a:txBody>
                  <a:tcPr marL="91442" marR="91442" marT="45716" marB="457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it-IT" sz="1200" dirty="0"/>
                        <a:t>Brollo Carlotta, Cosentino </a:t>
                      </a:r>
                      <a:r>
                        <a:rPr lang="it-IT" sz="1200" dirty="0" err="1"/>
                        <a:t>Matilda</a:t>
                      </a:r>
                      <a:r>
                        <a:rPr lang="it-IT" sz="1200" dirty="0"/>
                        <a:t>, Pieri Giorgia, Zanini Miriam</a:t>
                      </a:r>
                    </a:p>
                  </a:txBody>
                  <a:tcPr marL="91442" marR="91442" marT="45716" marB="457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p:graphicFrame>
        <p:nvGraphicFramePr>
          <p:cNvPr id="2" name="Tabella 1">
            <a:extLst>
              <a:ext uri="{FF2B5EF4-FFF2-40B4-BE49-F238E27FC236}">
                <a16:creationId xmlns:a16="http://schemas.microsoft.com/office/drawing/2014/main" id="{EAB87982-3981-718D-00B4-F56D8A15D962}"/>
              </a:ext>
            </a:extLst>
          </p:cNvPr>
          <p:cNvGraphicFramePr>
            <a:graphicFrameLocks noGrp="1"/>
          </p:cNvGraphicFramePr>
          <p:nvPr>
            <p:extLst>
              <p:ext uri="{D42A27DB-BD31-4B8C-83A1-F6EECF244321}">
                <p14:modId xmlns:p14="http://schemas.microsoft.com/office/powerpoint/2010/main" val="755427956"/>
              </p:ext>
            </p:extLst>
          </p:nvPr>
        </p:nvGraphicFramePr>
        <p:xfrm>
          <a:off x="284661" y="2295458"/>
          <a:ext cx="8208964" cy="1280136"/>
        </p:xfrm>
        <a:graphic>
          <a:graphicData uri="http://schemas.openxmlformats.org/drawingml/2006/table">
            <a:tbl>
              <a:tblPr firstRow="1" bandRow="1">
                <a:tableStyleId>{2D5ABB26-0587-4C30-8999-92F81FD0307C}</a:tableStyleId>
              </a:tblPr>
              <a:tblGrid>
                <a:gridCol w="4104482">
                  <a:extLst>
                    <a:ext uri="{9D8B030D-6E8A-4147-A177-3AD203B41FA5}">
                      <a16:colId xmlns:a16="http://schemas.microsoft.com/office/drawing/2014/main" val="3137042747"/>
                    </a:ext>
                  </a:extLst>
                </a:gridCol>
                <a:gridCol w="4104482">
                  <a:extLst>
                    <a:ext uri="{9D8B030D-6E8A-4147-A177-3AD203B41FA5}">
                      <a16:colId xmlns:a16="http://schemas.microsoft.com/office/drawing/2014/main" val="1887894193"/>
                    </a:ext>
                  </a:extLst>
                </a:gridCol>
              </a:tblGrid>
              <a:tr h="640064">
                <a:tc>
                  <a:txBody>
                    <a:bodyPr/>
                    <a:lstStyle/>
                    <a:p>
                      <a:r>
                        <a:rPr lang="it-IT" sz="1800" dirty="0"/>
                        <a:t>Nome </a:t>
                      </a:r>
                      <a:r>
                        <a:rPr lang="it-IT" sz="1800" dirty="0" smtClean="0"/>
                        <a:t>breve</a:t>
                      </a:r>
                    </a:p>
                    <a:p>
                      <a:r>
                        <a:rPr lang="it-IT" sz="1800" dirty="0" smtClean="0"/>
                        <a:t>MALTRATTA-MENO</a:t>
                      </a:r>
                      <a:endParaRPr lang="it-IT" sz="1800" dirty="0"/>
                    </a:p>
                  </a:txBody>
                  <a:tcPr marL="91442" marR="91442" marT="45716" marB="457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it-IT" sz="1200" dirty="0" smtClean="0"/>
                        <a:t>Maltrattamenti dei minori</a:t>
                      </a:r>
                    </a:p>
                    <a:p>
                      <a:r>
                        <a:rPr lang="it-IT" sz="1200" dirty="0" smtClean="0"/>
                        <a:t>Luoghi cause attività</a:t>
                      </a:r>
                      <a:endParaRPr lang="it-IT" sz="1200" dirty="0"/>
                    </a:p>
                  </a:txBody>
                  <a:tcPr marL="91442" marR="91442" marT="45716" marB="457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58528453"/>
                  </a:ext>
                </a:extLst>
              </a:tr>
              <a:tr h="640064">
                <a:tc gridSpan="2">
                  <a:txBody>
                    <a:bodyPr/>
                    <a:lstStyle/>
                    <a:p>
                      <a:r>
                        <a:rPr lang="it-IT" sz="1800" dirty="0"/>
                        <a:t>Suggerimenti </a:t>
                      </a:r>
                    </a:p>
                  </a:txBody>
                  <a:tcPr marL="91442" marR="91442" marT="45716" marB="457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it-IT" sz="1200" dirty="0"/>
                    </a:p>
                  </a:txBody>
                  <a:tcPr marL="91442" marR="91442" marT="45716" marB="457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60512017"/>
                  </a:ext>
                </a:extLst>
              </a:tr>
            </a:tbl>
          </a:graphicData>
        </a:graphic>
      </p:graphicFrame>
      <p:sp>
        <p:nvSpPr>
          <p:cNvPr id="4" name="Rettangolo 3"/>
          <p:cNvSpPr/>
          <p:nvPr/>
        </p:nvSpPr>
        <p:spPr>
          <a:xfrm>
            <a:off x="323850" y="1520104"/>
            <a:ext cx="4572000" cy="646331"/>
          </a:xfrm>
          <a:prstGeom prst="rect">
            <a:avLst/>
          </a:prstGeom>
        </p:spPr>
        <p:txBody>
          <a:bodyPr>
            <a:spAutoFit/>
          </a:bodyPr>
          <a:lstStyle/>
          <a:p>
            <a:r>
              <a:rPr lang="it-IT" dirty="0"/>
              <a:t>Il maltrattamento può incidere sulla salute psicofisica del bambino?</a:t>
            </a:r>
            <a:endParaRPr lang="it-IT" dirty="0"/>
          </a:p>
        </p:txBody>
      </p:sp>
    </p:spTree>
    <p:extLst>
      <p:ext uri="{BB962C8B-B14F-4D97-AF65-F5344CB8AC3E}">
        <p14:creationId xmlns:p14="http://schemas.microsoft.com/office/powerpoint/2010/main" val="15606739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10">
            <a:extLst>
              <a:ext uri="{FF2B5EF4-FFF2-40B4-BE49-F238E27FC236}">
                <a16:creationId xmlns:a16="http://schemas.microsoft.com/office/drawing/2014/main" id="{2CED357E-09EE-4150-8FB9-01675CD7CAE0}"/>
              </a:ext>
            </a:extLst>
          </p:cNvPr>
          <p:cNvSpPr txBox="1">
            <a:spLocks noChangeArrowheads="1"/>
          </p:cNvSpPr>
          <p:nvPr/>
        </p:nvSpPr>
        <p:spPr bwMode="auto">
          <a:xfrm>
            <a:off x="0" y="0"/>
            <a:ext cx="9144000" cy="579438"/>
          </a:xfrm>
          <a:prstGeom prst="rect">
            <a:avLst/>
          </a:prstGeom>
          <a:solidFill>
            <a:schemeClr val="accent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r" eaLnBrk="1" hangingPunct="1">
              <a:spcBef>
                <a:spcPct val="50000"/>
              </a:spcBef>
              <a:buFontTx/>
              <a:buNone/>
            </a:pPr>
            <a:r>
              <a:rPr lang="it-IT" altLang="it-IT">
                <a:latin typeface="Calibri" panose="020F0502020204030204" pitchFamily="34" charset="0"/>
                <a:cs typeface="Calibri" panose="020F0502020204030204" pitchFamily="34" charset="0"/>
              </a:rPr>
              <a:t>La promozione della salute</a:t>
            </a:r>
          </a:p>
        </p:txBody>
      </p:sp>
      <p:pic>
        <p:nvPicPr>
          <p:cNvPr id="20483" name="Picture 2" descr="p">
            <a:extLst>
              <a:ext uri="{FF2B5EF4-FFF2-40B4-BE49-F238E27FC236}">
                <a16:creationId xmlns:a16="http://schemas.microsoft.com/office/drawing/2014/main" id="{B33109B8-AF8F-402F-86D1-19D8F48607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3276600" cy="194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0484" name="Group 4">
            <a:extLst>
              <a:ext uri="{FF2B5EF4-FFF2-40B4-BE49-F238E27FC236}">
                <a16:creationId xmlns:a16="http://schemas.microsoft.com/office/drawing/2014/main" id="{DD1B0DEF-6E80-46D3-BC91-B9C1854D9403}"/>
              </a:ext>
            </a:extLst>
          </p:cNvPr>
          <p:cNvGrpSpPr>
            <a:grpSpLocks/>
          </p:cNvGrpSpPr>
          <p:nvPr/>
        </p:nvGrpSpPr>
        <p:grpSpPr bwMode="auto">
          <a:xfrm>
            <a:off x="671513" y="1447800"/>
            <a:ext cx="8027987" cy="5081588"/>
            <a:chOff x="567" y="456"/>
            <a:chExt cx="5057" cy="3201"/>
          </a:xfrm>
        </p:grpSpPr>
        <p:sp>
          <p:nvSpPr>
            <p:cNvPr id="5125" name="Text Box 5">
              <a:extLst>
                <a:ext uri="{FF2B5EF4-FFF2-40B4-BE49-F238E27FC236}">
                  <a16:creationId xmlns:a16="http://schemas.microsoft.com/office/drawing/2014/main" id="{36D0FCF3-4FC0-4E7C-A206-89FBDA0DBC05}"/>
                </a:ext>
              </a:extLst>
            </p:cNvPr>
            <p:cNvSpPr txBox="1">
              <a:spLocks noChangeArrowheads="1"/>
            </p:cNvSpPr>
            <p:nvPr/>
          </p:nvSpPr>
          <p:spPr bwMode="auto">
            <a:xfrm>
              <a:off x="567" y="996"/>
              <a:ext cx="1633" cy="2117"/>
            </a:xfrm>
            <a:prstGeom prst="rect">
              <a:avLst/>
            </a:prstGeom>
            <a:solidFill>
              <a:srgbClr val="FFFFCC"/>
            </a:solidFill>
            <a:ln w="9525">
              <a:solidFill>
                <a:srgbClr val="FFFF99"/>
              </a:solidFill>
              <a:miter lim="800000"/>
              <a:headEnd/>
              <a:tailEnd/>
            </a:ln>
            <a:effectLst>
              <a:outerShdw dist="81320" dir="3080412" algn="ctr" rotWithShape="0">
                <a:schemeClr val="tx1"/>
              </a:outerShdw>
            </a:effectLst>
          </p:spPr>
          <p:txBody>
            <a:bodyPr>
              <a:spAutoFit/>
            </a:bodyPr>
            <a:lstStyle/>
            <a:p>
              <a:pPr algn="ctr" eaLnBrk="1" hangingPunct="1">
                <a:spcBef>
                  <a:spcPct val="50000"/>
                </a:spcBef>
                <a:defRPr/>
              </a:pPr>
              <a:r>
                <a:rPr lang="it-IT" altLang="it-IT" b="1">
                  <a:effectLst>
                    <a:outerShdw blurRad="38100" dist="38100" dir="2700000" algn="tl">
                      <a:srgbClr val="FFFFFF"/>
                    </a:outerShdw>
                  </a:effectLst>
                  <a:latin typeface="Calibri" panose="020F0502020204030204" pitchFamily="34" charset="0"/>
                  <a:cs typeface="Calibri" panose="020F0502020204030204" pitchFamily="34" charset="0"/>
                </a:rPr>
                <a:t>Teoria </a:t>
              </a:r>
              <a:br>
                <a:rPr lang="it-IT" altLang="it-IT" b="1">
                  <a:effectLst>
                    <a:outerShdw blurRad="38100" dist="38100" dir="2700000" algn="tl">
                      <a:srgbClr val="FFFFFF"/>
                    </a:outerShdw>
                  </a:effectLst>
                  <a:latin typeface="Calibri" panose="020F0502020204030204" pitchFamily="34" charset="0"/>
                  <a:cs typeface="Calibri" panose="020F0502020204030204" pitchFamily="34" charset="0"/>
                </a:rPr>
              </a:br>
              <a:r>
                <a:rPr lang="it-IT" altLang="it-IT" b="1">
                  <a:effectLst>
                    <a:outerShdw blurRad="38100" dist="38100" dir="2700000" algn="tl">
                      <a:srgbClr val="FFFFFF"/>
                    </a:outerShdw>
                  </a:effectLst>
                  <a:latin typeface="Calibri" panose="020F0502020204030204" pitchFamily="34" charset="0"/>
                  <a:cs typeface="Calibri" panose="020F0502020204030204" pitchFamily="34" charset="0"/>
                </a:rPr>
                <a:t>causale</a:t>
              </a:r>
            </a:p>
            <a:p>
              <a:pPr algn="ctr" eaLnBrk="1" hangingPunct="1">
                <a:spcBef>
                  <a:spcPct val="50000"/>
                </a:spcBef>
                <a:defRPr/>
              </a:pPr>
              <a:endParaRPr lang="it-IT" altLang="it-IT" b="1">
                <a:effectLst>
                  <a:outerShdw blurRad="38100" dist="38100" dir="2700000" algn="tl">
                    <a:srgbClr val="FFFFFF"/>
                  </a:outerShdw>
                </a:effectLst>
                <a:latin typeface="Calibri" panose="020F0502020204030204" pitchFamily="34" charset="0"/>
                <a:cs typeface="Calibri" panose="020F0502020204030204" pitchFamily="34" charset="0"/>
              </a:endParaRPr>
            </a:p>
            <a:p>
              <a:pPr algn="ctr" eaLnBrk="1" hangingPunct="1">
                <a:spcBef>
                  <a:spcPct val="50000"/>
                </a:spcBef>
                <a:defRPr/>
              </a:pPr>
              <a:r>
                <a:rPr lang="it-IT" altLang="it-IT" sz="2000" b="1">
                  <a:effectLst>
                    <a:outerShdw blurRad="38100" dist="38100" dir="2700000" algn="tl">
                      <a:srgbClr val="FFFFFF"/>
                    </a:outerShdw>
                  </a:effectLst>
                  <a:latin typeface="Calibri" panose="020F0502020204030204" pitchFamily="34" charset="0"/>
                  <a:cs typeface="Calibri" panose="020F0502020204030204" pitchFamily="34" charset="0"/>
                </a:rPr>
                <a:t>Perché?</a:t>
              </a:r>
            </a:p>
            <a:p>
              <a:pPr algn="ctr" eaLnBrk="1" hangingPunct="1">
                <a:spcBef>
                  <a:spcPct val="50000"/>
                </a:spcBef>
                <a:defRPr/>
              </a:pPr>
              <a:r>
                <a:rPr lang="it-IT" altLang="it-IT" sz="2000" b="1">
                  <a:effectLst>
                    <a:outerShdw blurRad="38100" dist="38100" dir="2700000" algn="tl">
                      <a:srgbClr val="FFFFFF"/>
                    </a:outerShdw>
                  </a:effectLst>
                  <a:latin typeface="Calibri" panose="020F0502020204030204" pitchFamily="34" charset="0"/>
                  <a:cs typeface="Calibri" panose="020F0502020204030204" pitchFamily="34" charset="0"/>
                </a:rPr>
                <a:t>Cosa può essere cambiato?</a:t>
              </a:r>
            </a:p>
            <a:p>
              <a:pPr algn="ctr" eaLnBrk="1" hangingPunct="1">
                <a:spcBef>
                  <a:spcPct val="50000"/>
                </a:spcBef>
                <a:defRPr/>
              </a:pPr>
              <a:r>
                <a:rPr lang="it-IT" altLang="it-IT" sz="2000" b="1">
                  <a:effectLst>
                    <a:outerShdw blurRad="38100" dist="38100" dir="2700000" algn="tl">
                      <a:srgbClr val="FFFFFF"/>
                    </a:outerShdw>
                  </a:effectLst>
                  <a:latin typeface="Calibri" panose="020F0502020204030204" pitchFamily="34" charset="0"/>
                  <a:cs typeface="Calibri" panose="020F0502020204030204" pitchFamily="34" charset="0"/>
                </a:rPr>
                <a:t/>
              </a:r>
              <a:br>
                <a:rPr lang="it-IT" altLang="it-IT" sz="2000" b="1">
                  <a:effectLst>
                    <a:outerShdw blurRad="38100" dist="38100" dir="2700000" algn="tl">
                      <a:srgbClr val="FFFFFF"/>
                    </a:outerShdw>
                  </a:effectLst>
                  <a:latin typeface="Calibri" panose="020F0502020204030204" pitchFamily="34" charset="0"/>
                  <a:cs typeface="Calibri" panose="020F0502020204030204" pitchFamily="34" charset="0"/>
                </a:rPr>
              </a:br>
              <a:endParaRPr lang="it-IT" altLang="it-IT" sz="2000" b="1">
                <a:effectLst>
                  <a:outerShdw blurRad="38100" dist="38100" dir="2700000" algn="tl">
                    <a:srgbClr val="FFFFFF"/>
                  </a:outerShdw>
                </a:effectLst>
                <a:latin typeface="Calibri" panose="020F0502020204030204" pitchFamily="34" charset="0"/>
                <a:cs typeface="Calibri" panose="020F0502020204030204" pitchFamily="34" charset="0"/>
              </a:endParaRPr>
            </a:p>
          </p:txBody>
        </p:sp>
        <p:sp>
          <p:nvSpPr>
            <p:cNvPr id="5126" name="Text Box 6">
              <a:extLst>
                <a:ext uri="{FF2B5EF4-FFF2-40B4-BE49-F238E27FC236}">
                  <a16:creationId xmlns:a16="http://schemas.microsoft.com/office/drawing/2014/main" id="{BAB81DBC-EEAA-4746-9B8F-FDF1025F3129}"/>
                </a:ext>
              </a:extLst>
            </p:cNvPr>
            <p:cNvSpPr txBox="1">
              <a:spLocks noChangeArrowheads="1"/>
            </p:cNvSpPr>
            <p:nvPr/>
          </p:nvSpPr>
          <p:spPr bwMode="auto">
            <a:xfrm>
              <a:off x="4059" y="1026"/>
              <a:ext cx="1565" cy="2133"/>
            </a:xfrm>
            <a:prstGeom prst="rect">
              <a:avLst/>
            </a:prstGeom>
            <a:solidFill>
              <a:srgbClr val="FFFFCC"/>
            </a:solidFill>
            <a:ln>
              <a:noFill/>
            </a:ln>
            <a:effectLst>
              <a:prstShdw prst="shdw17" dist="71842" dir="2700000">
                <a:schemeClr val="tx1"/>
              </a:prstShdw>
            </a:effectLst>
          </p:spPr>
          <p:txBody>
            <a:bodyPr>
              <a:spAutoFit/>
            </a:bodyPr>
            <a:lstStyle/>
            <a:p>
              <a:pPr algn="ctr" eaLnBrk="1" hangingPunct="1">
                <a:spcBef>
                  <a:spcPct val="50000"/>
                </a:spcBef>
                <a:defRPr/>
              </a:pPr>
              <a:r>
                <a:rPr lang="it-IT" altLang="it-IT" b="1" dirty="0">
                  <a:effectLst>
                    <a:outerShdw blurRad="38100" dist="38100" dir="2700000" algn="tl">
                      <a:srgbClr val="FFFFFF"/>
                    </a:outerShdw>
                  </a:effectLst>
                  <a:latin typeface="Calibri" panose="020F0502020204030204" pitchFamily="34" charset="0"/>
                  <a:cs typeface="Calibri" panose="020F0502020204030204" pitchFamily="34" charset="0"/>
                </a:rPr>
                <a:t>Teoria del cambiamento</a:t>
              </a:r>
            </a:p>
            <a:p>
              <a:pPr algn="ctr" eaLnBrk="1" hangingPunct="1">
                <a:spcBef>
                  <a:spcPct val="50000"/>
                </a:spcBef>
                <a:defRPr/>
              </a:pPr>
              <a:endParaRPr lang="it-IT" altLang="it-IT" b="1" dirty="0">
                <a:effectLst>
                  <a:outerShdw blurRad="38100" dist="38100" dir="2700000" algn="tl">
                    <a:srgbClr val="FFFFFF"/>
                  </a:outerShdw>
                </a:effectLst>
                <a:latin typeface="Calibri" panose="020F0502020204030204" pitchFamily="34" charset="0"/>
                <a:cs typeface="Calibri" panose="020F0502020204030204" pitchFamily="34" charset="0"/>
              </a:endParaRPr>
            </a:p>
            <a:p>
              <a:pPr algn="ctr" eaLnBrk="1" hangingPunct="1">
                <a:spcBef>
                  <a:spcPct val="50000"/>
                </a:spcBef>
                <a:defRPr/>
              </a:pPr>
              <a:r>
                <a:rPr lang="it-IT" altLang="it-IT" sz="2000" b="1" dirty="0">
                  <a:effectLst>
                    <a:outerShdw blurRad="38100" dist="38100" dir="2700000" algn="tl">
                      <a:srgbClr val="FFFFFF"/>
                    </a:outerShdw>
                  </a:effectLst>
                  <a:latin typeface="Calibri" panose="020F0502020204030204" pitchFamily="34" charset="0"/>
                  <a:cs typeface="Calibri" panose="020F0502020204030204" pitchFamily="34" charset="0"/>
                </a:rPr>
                <a:t>Quali strategie?</a:t>
              </a:r>
            </a:p>
            <a:p>
              <a:pPr algn="ctr" eaLnBrk="1" hangingPunct="1">
                <a:spcBef>
                  <a:spcPct val="50000"/>
                </a:spcBef>
                <a:defRPr/>
              </a:pPr>
              <a:r>
                <a:rPr lang="it-IT" altLang="it-IT" sz="2000" b="1" dirty="0">
                  <a:effectLst>
                    <a:outerShdw blurRad="38100" dist="38100" dir="2700000" algn="tl">
                      <a:srgbClr val="FFFFFF"/>
                    </a:outerShdw>
                  </a:effectLst>
                  <a:latin typeface="Calibri" panose="020F0502020204030204" pitchFamily="34" charset="0"/>
                  <a:cs typeface="Calibri" panose="020F0502020204030204" pitchFamily="34" charset="0"/>
                </a:rPr>
                <a:t>Quali messaggi?</a:t>
              </a:r>
            </a:p>
            <a:p>
              <a:pPr algn="ctr" eaLnBrk="1" hangingPunct="1">
                <a:spcBef>
                  <a:spcPct val="50000"/>
                </a:spcBef>
                <a:defRPr/>
              </a:pPr>
              <a:r>
                <a:rPr lang="it-IT" altLang="it-IT" sz="2000" b="1" dirty="0">
                  <a:effectLst>
                    <a:outerShdw blurRad="38100" dist="38100" dir="2700000" algn="tl">
                      <a:srgbClr val="FFFFFF"/>
                    </a:outerShdw>
                  </a:effectLst>
                  <a:latin typeface="Calibri" panose="020F0502020204030204" pitchFamily="34" charset="0"/>
                  <a:cs typeface="Calibri" panose="020F0502020204030204" pitchFamily="34" charset="0"/>
                </a:rPr>
                <a:t>Assunti su come un programma può funzionare</a:t>
              </a:r>
            </a:p>
          </p:txBody>
        </p:sp>
        <p:sp>
          <p:nvSpPr>
            <p:cNvPr id="5127" name="Text Box 7">
              <a:extLst>
                <a:ext uri="{FF2B5EF4-FFF2-40B4-BE49-F238E27FC236}">
                  <a16:creationId xmlns:a16="http://schemas.microsoft.com/office/drawing/2014/main" id="{7997F739-E099-478B-92F5-7434ED636533}"/>
                </a:ext>
              </a:extLst>
            </p:cNvPr>
            <p:cNvSpPr txBox="1">
              <a:spLocks noChangeArrowheads="1"/>
            </p:cNvSpPr>
            <p:nvPr/>
          </p:nvSpPr>
          <p:spPr bwMode="auto">
            <a:xfrm>
              <a:off x="2354" y="959"/>
              <a:ext cx="1542" cy="2385"/>
            </a:xfrm>
            <a:prstGeom prst="rect">
              <a:avLst/>
            </a:prstGeom>
            <a:solidFill>
              <a:srgbClr val="FFFFCC"/>
            </a:solidFill>
            <a:ln>
              <a:noFill/>
            </a:ln>
            <a:effectLst>
              <a:outerShdw dist="35921" dir="2700000" algn="ctr" rotWithShape="0">
                <a:schemeClr val="tx1"/>
              </a:outerShdw>
            </a:effectLst>
          </p:spPr>
          <p:txBody>
            <a:bodyPr>
              <a:spAutoFit/>
            </a:bodyPr>
            <a:lstStyle/>
            <a:p>
              <a:pPr algn="ctr" eaLnBrk="1" hangingPunct="1">
                <a:spcBef>
                  <a:spcPts val="0"/>
                </a:spcBef>
                <a:defRPr/>
              </a:pPr>
              <a:r>
                <a:rPr lang="it-IT" altLang="it-IT" b="1" dirty="0">
                  <a:effectLst>
                    <a:outerShdw blurRad="38100" dist="38100" dir="2700000" algn="tl">
                      <a:srgbClr val="FFFFFF"/>
                    </a:outerShdw>
                  </a:effectLst>
                  <a:latin typeface="Calibri" panose="020F0502020204030204" pitchFamily="34" charset="0"/>
                  <a:cs typeface="Calibri" panose="020F0502020204030204" pitchFamily="34" charset="0"/>
                </a:rPr>
                <a:t>Problema</a:t>
              </a:r>
            </a:p>
            <a:p>
              <a:pPr algn="ctr" eaLnBrk="1" hangingPunct="1">
                <a:spcBef>
                  <a:spcPts val="0"/>
                </a:spcBef>
                <a:defRPr/>
              </a:pPr>
              <a:r>
                <a:rPr lang="it-IT" altLang="it-IT" b="1" dirty="0">
                  <a:effectLst>
                    <a:outerShdw blurRad="38100" dist="38100" dir="2700000" algn="tl">
                      <a:srgbClr val="FFFFFF"/>
                    </a:outerShdw>
                  </a:effectLst>
                  <a:latin typeface="Calibri" panose="020F0502020204030204" pitchFamily="34" charset="0"/>
                  <a:cs typeface="Calibri" panose="020F0502020204030204" pitchFamily="34" charset="0"/>
                </a:rPr>
                <a:t>comportamento</a:t>
              </a:r>
            </a:p>
            <a:p>
              <a:pPr algn="ctr" eaLnBrk="1" hangingPunct="1">
                <a:spcBef>
                  <a:spcPts val="0"/>
                </a:spcBef>
                <a:defRPr/>
              </a:pPr>
              <a:r>
                <a:rPr lang="it-IT" altLang="it-IT" b="1" dirty="0">
                  <a:effectLst>
                    <a:outerShdw blurRad="38100" dist="38100" dir="2700000" algn="tl">
                      <a:srgbClr val="FFFFFF"/>
                    </a:outerShdw>
                  </a:effectLst>
                  <a:latin typeface="Calibri" panose="020F0502020204030204" pitchFamily="34" charset="0"/>
                  <a:cs typeface="Calibri" panose="020F0502020204030204" pitchFamily="34" charset="0"/>
                </a:rPr>
                <a:t> o </a:t>
              </a:r>
            </a:p>
            <a:p>
              <a:pPr algn="ctr" eaLnBrk="1" hangingPunct="1">
                <a:spcBef>
                  <a:spcPts val="0"/>
                </a:spcBef>
                <a:defRPr/>
              </a:pPr>
              <a:r>
                <a:rPr lang="it-IT" altLang="it-IT" b="1" dirty="0">
                  <a:effectLst>
                    <a:outerShdw blurRad="38100" dist="38100" dir="2700000" algn="tl">
                      <a:srgbClr val="FFFFFF"/>
                    </a:outerShdw>
                  </a:effectLst>
                  <a:latin typeface="Calibri" panose="020F0502020204030204" pitchFamily="34" charset="0"/>
                  <a:cs typeface="Calibri" panose="020F0502020204030204" pitchFamily="34" charset="0"/>
                </a:rPr>
                <a:t>situazione</a:t>
              </a:r>
            </a:p>
            <a:p>
              <a:pPr algn="ctr" eaLnBrk="1" hangingPunct="1">
                <a:spcBef>
                  <a:spcPts val="0"/>
                </a:spcBef>
                <a:defRPr/>
              </a:pPr>
              <a:r>
                <a:rPr lang="it-IT" altLang="it-IT" b="1" dirty="0">
                  <a:effectLst>
                    <a:outerShdw blurRad="38100" dist="38100" dir="2700000" algn="tl">
                      <a:srgbClr val="FFFFFF"/>
                    </a:outerShdw>
                  </a:effectLst>
                  <a:latin typeface="Calibri" panose="020F0502020204030204" pitchFamily="34" charset="0"/>
                  <a:cs typeface="Calibri" panose="020F0502020204030204" pitchFamily="34" charset="0"/>
                </a:rPr>
                <a:t>di salute</a:t>
              </a:r>
            </a:p>
            <a:p>
              <a:pPr algn="ctr" eaLnBrk="1" hangingPunct="1">
                <a:spcBef>
                  <a:spcPts val="0"/>
                </a:spcBef>
                <a:defRPr/>
              </a:pPr>
              <a:endParaRPr lang="it-IT" altLang="it-IT" b="1" dirty="0">
                <a:effectLst>
                  <a:outerShdw blurRad="38100" dist="38100" dir="2700000" algn="tl">
                    <a:srgbClr val="FFFFFF"/>
                  </a:outerShdw>
                </a:effectLst>
                <a:latin typeface="Calibri" panose="020F0502020204030204" pitchFamily="34" charset="0"/>
                <a:cs typeface="Calibri" panose="020F0502020204030204" pitchFamily="34" charset="0"/>
              </a:endParaRPr>
            </a:p>
            <a:p>
              <a:pPr algn="ctr" eaLnBrk="1" hangingPunct="1">
                <a:spcBef>
                  <a:spcPts val="0"/>
                </a:spcBef>
                <a:defRPr/>
              </a:pPr>
              <a:endParaRPr lang="it-IT" altLang="it-IT" b="1" dirty="0">
                <a:effectLst>
                  <a:outerShdw blurRad="38100" dist="38100" dir="2700000" algn="tl">
                    <a:srgbClr val="FFFFFF"/>
                  </a:outerShdw>
                </a:effectLst>
                <a:latin typeface="Calibri" panose="020F0502020204030204" pitchFamily="34" charset="0"/>
                <a:cs typeface="Calibri" panose="020F0502020204030204" pitchFamily="34" charset="0"/>
              </a:endParaRPr>
            </a:p>
            <a:p>
              <a:pPr algn="ctr" eaLnBrk="1" hangingPunct="1">
                <a:spcBef>
                  <a:spcPts val="0"/>
                </a:spcBef>
                <a:defRPr/>
              </a:pPr>
              <a:endParaRPr lang="it-IT" altLang="it-IT" b="1" dirty="0">
                <a:effectLst>
                  <a:outerShdw blurRad="38100" dist="38100" dir="2700000" algn="tl">
                    <a:srgbClr val="FFFFFF"/>
                  </a:outerShdw>
                </a:effectLst>
                <a:latin typeface="Calibri" panose="020F0502020204030204" pitchFamily="34" charset="0"/>
                <a:cs typeface="Calibri" panose="020F0502020204030204" pitchFamily="34" charset="0"/>
              </a:endParaRPr>
            </a:p>
            <a:p>
              <a:pPr algn="ctr" eaLnBrk="1" hangingPunct="1">
                <a:spcBef>
                  <a:spcPts val="0"/>
                </a:spcBef>
                <a:defRPr/>
              </a:pPr>
              <a:endParaRPr lang="it-IT" altLang="it-IT" b="1" dirty="0">
                <a:effectLst>
                  <a:outerShdw blurRad="38100" dist="38100" dir="2700000" algn="tl">
                    <a:srgbClr val="FFFFFF"/>
                  </a:outerShdw>
                </a:effectLst>
                <a:latin typeface="Calibri" panose="020F0502020204030204" pitchFamily="34" charset="0"/>
                <a:cs typeface="Calibri" panose="020F0502020204030204" pitchFamily="34" charset="0"/>
              </a:endParaRPr>
            </a:p>
            <a:p>
              <a:pPr algn="ctr" eaLnBrk="1" hangingPunct="1">
                <a:spcBef>
                  <a:spcPts val="0"/>
                </a:spcBef>
                <a:defRPr/>
              </a:pPr>
              <a:endParaRPr lang="it-IT" altLang="it-IT" b="1" dirty="0">
                <a:effectLst>
                  <a:outerShdw blurRad="38100" dist="38100" dir="2700000" algn="tl">
                    <a:srgbClr val="FFFFFF"/>
                  </a:outerShdw>
                </a:effectLst>
                <a:latin typeface="Calibri" panose="020F0502020204030204" pitchFamily="34" charset="0"/>
                <a:cs typeface="Calibri" panose="020F0502020204030204" pitchFamily="34" charset="0"/>
              </a:endParaRPr>
            </a:p>
          </p:txBody>
        </p:sp>
        <p:sp>
          <p:nvSpPr>
            <p:cNvPr id="20494" name="AutoShape 8">
              <a:extLst>
                <a:ext uri="{FF2B5EF4-FFF2-40B4-BE49-F238E27FC236}">
                  <a16:creationId xmlns:a16="http://schemas.microsoft.com/office/drawing/2014/main" id="{CD5E37F9-29CC-4284-B44A-ACB8A2D40A91}"/>
                </a:ext>
              </a:extLst>
            </p:cNvPr>
            <p:cNvSpPr>
              <a:spLocks noChangeArrowheads="1"/>
            </p:cNvSpPr>
            <p:nvPr/>
          </p:nvSpPr>
          <p:spPr bwMode="auto">
            <a:xfrm>
              <a:off x="2064" y="1706"/>
              <a:ext cx="362" cy="182"/>
            </a:xfrm>
            <a:prstGeom prst="rightArrow">
              <a:avLst>
                <a:gd name="adj1" fmla="val 50000"/>
                <a:gd name="adj2" fmla="val 49725"/>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endParaRPr lang="it-IT" altLang="it-IT" sz="2400">
                <a:latin typeface="Calibri" panose="020F0502020204030204" pitchFamily="34" charset="0"/>
                <a:cs typeface="Calibri" panose="020F0502020204030204" pitchFamily="34" charset="0"/>
              </a:endParaRPr>
            </a:p>
          </p:txBody>
        </p:sp>
        <p:sp>
          <p:nvSpPr>
            <p:cNvPr id="20495" name="AutoShape 9">
              <a:extLst>
                <a:ext uri="{FF2B5EF4-FFF2-40B4-BE49-F238E27FC236}">
                  <a16:creationId xmlns:a16="http://schemas.microsoft.com/office/drawing/2014/main" id="{E831426E-A77A-49AC-B681-341E16C2F4E5}"/>
                </a:ext>
              </a:extLst>
            </p:cNvPr>
            <p:cNvSpPr>
              <a:spLocks noChangeArrowheads="1"/>
            </p:cNvSpPr>
            <p:nvPr/>
          </p:nvSpPr>
          <p:spPr bwMode="auto">
            <a:xfrm>
              <a:off x="3787" y="1706"/>
              <a:ext cx="362" cy="182"/>
            </a:xfrm>
            <a:prstGeom prst="rightArrow">
              <a:avLst>
                <a:gd name="adj1" fmla="val 50000"/>
                <a:gd name="adj2" fmla="val 49725"/>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endParaRPr lang="it-IT" altLang="it-IT" sz="2400">
                <a:latin typeface="Calibri" panose="020F0502020204030204" pitchFamily="34" charset="0"/>
                <a:cs typeface="Calibri" panose="020F0502020204030204" pitchFamily="34" charset="0"/>
              </a:endParaRPr>
            </a:p>
          </p:txBody>
        </p:sp>
        <p:sp>
          <p:nvSpPr>
            <p:cNvPr id="20496" name="AutoShape 10">
              <a:extLst>
                <a:ext uri="{FF2B5EF4-FFF2-40B4-BE49-F238E27FC236}">
                  <a16:creationId xmlns:a16="http://schemas.microsoft.com/office/drawing/2014/main" id="{78C79449-148C-44EC-945E-F164316BE60B}"/>
                </a:ext>
              </a:extLst>
            </p:cNvPr>
            <p:cNvSpPr>
              <a:spLocks noChangeArrowheads="1"/>
            </p:cNvSpPr>
            <p:nvPr/>
          </p:nvSpPr>
          <p:spPr bwMode="auto">
            <a:xfrm flipH="1">
              <a:off x="3787" y="2160"/>
              <a:ext cx="362" cy="182"/>
            </a:xfrm>
            <a:prstGeom prst="rightArrow">
              <a:avLst>
                <a:gd name="adj1" fmla="val 50000"/>
                <a:gd name="adj2" fmla="val 49725"/>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endParaRPr lang="it-IT" altLang="it-IT" sz="2400">
                <a:latin typeface="Calibri" panose="020F0502020204030204" pitchFamily="34" charset="0"/>
                <a:cs typeface="Calibri" panose="020F0502020204030204" pitchFamily="34" charset="0"/>
              </a:endParaRPr>
            </a:p>
          </p:txBody>
        </p:sp>
        <p:sp>
          <p:nvSpPr>
            <p:cNvPr id="20497" name="AutoShape 11">
              <a:extLst>
                <a:ext uri="{FF2B5EF4-FFF2-40B4-BE49-F238E27FC236}">
                  <a16:creationId xmlns:a16="http://schemas.microsoft.com/office/drawing/2014/main" id="{A3183BB6-F705-4B73-B3C5-7FF39B2BE770}"/>
                </a:ext>
              </a:extLst>
            </p:cNvPr>
            <p:cNvSpPr>
              <a:spLocks noChangeArrowheads="1"/>
            </p:cNvSpPr>
            <p:nvPr/>
          </p:nvSpPr>
          <p:spPr bwMode="auto">
            <a:xfrm flipH="1">
              <a:off x="2064" y="2251"/>
              <a:ext cx="362" cy="182"/>
            </a:xfrm>
            <a:prstGeom prst="rightArrow">
              <a:avLst>
                <a:gd name="adj1" fmla="val 50000"/>
                <a:gd name="adj2" fmla="val 49725"/>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endParaRPr lang="it-IT" altLang="it-IT" sz="2400">
                <a:latin typeface="Calibri" panose="020F0502020204030204" pitchFamily="34" charset="0"/>
                <a:cs typeface="Calibri" panose="020F0502020204030204" pitchFamily="34" charset="0"/>
              </a:endParaRPr>
            </a:p>
          </p:txBody>
        </p:sp>
        <p:sp>
          <p:nvSpPr>
            <p:cNvPr id="20498" name="Freeform 12">
              <a:extLst>
                <a:ext uri="{FF2B5EF4-FFF2-40B4-BE49-F238E27FC236}">
                  <a16:creationId xmlns:a16="http://schemas.microsoft.com/office/drawing/2014/main" id="{CE98ACF5-DACE-48B9-8B4E-37AE86DEDAC7}"/>
                </a:ext>
              </a:extLst>
            </p:cNvPr>
            <p:cNvSpPr>
              <a:spLocks/>
            </p:cNvSpPr>
            <p:nvPr/>
          </p:nvSpPr>
          <p:spPr bwMode="auto">
            <a:xfrm>
              <a:off x="1247" y="456"/>
              <a:ext cx="3924" cy="542"/>
            </a:xfrm>
            <a:custGeom>
              <a:avLst/>
              <a:gdLst>
                <a:gd name="T0" fmla="*/ 0 w 3924"/>
                <a:gd name="T1" fmla="*/ 479 h 542"/>
                <a:gd name="T2" fmla="*/ 532 w 3924"/>
                <a:gd name="T3" fmla="*/ 197 h 542"/>
                <a:gd name="T4" fmla="*/ 1339 w 3924"/>
                <a:gd name="T5" fmla="*/ 30 h 542"/>
                <a:gd name="T6" fmla="*/ 2683 w 3924"/>
                <a:gd name="T7" fmla="*/ 43 h 542"/>
                <a:gd name="T8" fmla="*/ 3553 w 3924"/>
                <a:gd name="T9" fmla="*/ 286 h 542"/>
                <a:gd name="T10" fmla="*/ 3924 w 3924"/>
                <a:gd name="T11" fmla="*/ 542 h 54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924" h="542">
                  <a:moveTo>
                    <a:pt x="0" y="479"/>
                  </a:moveTo>
                  <a:cubicBezTo>
                    <a:pt x="89" y="432"/>
                    <a:pt x="309" y="272"/>
                    <a:pt x="532" y="197"/>
                  </a:cubicBezTo>
                  <a:cubicBezTo>
                    <a:pt x="755" y="122"/>
                    <a:pt x="981" y="56"/>
                    <a:pt x="1339" y="30"/>
                  </a:cubicBezTo>
                  <a:cubicBezTo>
                    <a:pt x="1697" y="4"/>
                    <a:pt x="2314" y="0"/>
                    <a:pt x="2683" y="43"/>
                  </a:cubicBezTo>
                  <a:cubicBezTo>
                    <a:pt x="3052" y="86"/>
                    <a:pt x="3346" y="203"/>
                    <a:pt x="3553" y="286"/>
                  </a:cubicBezTo>
                  <a:cubicBezTo>
                    <a:pt x="3760" y="369"/>
                    <a:pt x="3847" y="489"/>
                    <a:pt x="3924" y="542"/>
                  </a:cubicBezTo>
                </a:path>
              </a:pathLst>
            </a:custGeom>
            <a:noFill/>
            <a:ln w="76200" cmpd="sng">
              <a:solidFill>
                <a:schemeClr val="accent1"/>
              </a:solidFill>
              <a:round/>
              <a:headEnd type="arrow" w="med" len="med"/>
              <a:tailEnd type="arrow" w="med" len="med"/>
            </a:ln>
            <a:effectLst>
              <a:prstShdw prst="shdw17" dist="53882" dir="2700000">
                <a:schemeClr val="tx1"/>
              </a:prstShdw>
            </a:effectLst>
            <a:extLst>
              <a:ext uri="{909E8E84-426E-40DD-AFC4-6F175D3DCCD1}">
                <a14:hiddenFill xmlns:a14="http://schemas.microsoft.com/office/drawing/2010/main">
                  <a:solidFill>
                    <a:schemeClr val="accent1"/>
                  </a:solidFill>
                </a14:hiddenFill>
              </a:ext>
            </a:extLst>
          </p:spPr>
          <p:txBody>
            <a:bodyPr/>
            <a:lstStyle/>
            <a:p>
              <a:endParaRPr lang="it-IT"/>
            </a:p>
          </p:txBody>
        </p:sp>
        <p:sp>
          <p:nvSpPr>
            <p:cNvPr id="3" name="Freeform 13">
              <a:extLst>
                <a:ext uri="{FF2B5EF4-FFF2-40B4-BE49-F238E27FC236}">
                  <a16:creationId xmlns:a16="http://schemas.microsoft.com/office/drawing/2014/main" id="{A1723D47-1C4D-4C21-928A-6881156E52AF}"/>
                </a:ext>
              </a:extLst>
            </p:cNvPr>
            <p:cNvSpPr>
              <a:spLocks/>
            </p:cNvSpPr>
            <p:nvPr/>
          </p:nvSpPr>
          <p:spPr bwMode="auto">
            <a:xfrm flipV="1">
              <a:off x="1383" y="3115"/>
              <a:ext cx="3924" cy="542"/>
            </a:xfrm>
            <a:custGeom>
              <a:avLst/>
              <a:gdLst>
                <a:gd name="T0" fmla="*/ 0 w 3924"/>
                <a:gd name="T1" fmla="*/ 479 h 542"/>
                <a:gd name="T2" fmla="*/ 532 w 3924"/>
                <a:gd name="T3" fmla="*/ 197 h 542"/>
                <a:gd name="T4" fmla="*/ 1339 w 3924"/>
                <a:gd name="T5" fmla="*/ 30 h 542"/>
                <a:gd name="T6" fmla="*/ 2683 w 3924"/>
                <a:gd name="T7" fmla="*/ 43 h 542"/>
                <a:gd name="T8" fmla="*/ 3553 w 3924"/>
                <a:gd name="T9" fmla="*/ 286 h 542"/>
                <a:gd name="T10" fmla="*/ 3924 w 3924"/>
                <a:gd name="T11" fmla="*/ 542 h 54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924" h="542">
                  <a:moveTo>
                    <a:pt x="0" y="479"/>
                  </a:moveTo>
                  <a:cubicBezTo>
                    <a:pt x="89" y="432"/>
                    <a:pt x="309" y="272"/>
                    <a:pt x="532" y="197"/>
                  </a:cubicBezTo>
                  <a:cubicBezTo>
                    <a:pt x="755" y="122"/>
                    <a:pt x="981" y="56"/>
                    <a:pt x="1339" y="30"/>
                  </a:cubicBezTo>
                  <a:cubicBezTo>
                    <a:pt x="1697" y="4"/>
                    <a:pt x="2314" y="0"/>
                    <a:pt x="2683" y="43"/>
                  </a:cubicBezTo>
                  <a:cubicBezTo>
                    <a:pt x="3052" y="86"/>
                    <a:pt x="3346" y="203"/>
                    <a:pt x="3553" y="286"/>
                  </a:cubicBezTo>
                  <a:cubicBezTo>
                    <a:pt x="3760" y="369"/>
                    <a:pt x="3847" y="489"/>
                    <a:pt x="3924" y="542"/>
                  </a:cubicBezTo>
                </a:path>
              </a:pathLst>
            </a:custGeom>
            <a:noFill/>
            <a:ln w="76200" cmpd="sng">
              <a:solidFill>
                <a:schemeClr val="accent1"/>
              </a:solidFill>
              <a:round/>
              <a:headEnd type="arrow" w="med" len="med"/>
              <a:tailEnd type="arrow" w="med" len="med"/>
            </a:ln>
            <a:effectLst>
              <a:prstShdw prst="shdw17" dist="53882" dir="2700000">
                <a:schemeClr val="tx1"/>
              </a:prstShdw>
            </a:effectLst>
            <a:extLst>
              <a:ext uri="{909E8E84-426E-40DD-AFC4-6F175D3DCCD1}">
                <a14:hiddenFill xmlns:a14="http://schemas.microsoft.com/office/drawing/2010/main">
                  <a:solidFill>
                    <a:schemeClr val="accent1"/>
                  </a:solidFill>
                </a14:hiddenFill>
              </a:ext>
            </a:extLst>
          </p:spPr>
          <p:txBody>
            <a:bodyPr/>
            <a:lstStyle/>
            <a:p>
              <a:endParaRPr lang="it-IT"/>
            </a:p>
          </p:txBody>
        </p:sp>
      </p:grpSp>
      <p:sp>
        <p:nvSpPr>
          <p:cNvPr id="5134" name="Text Box 14">
            <a:extLst>
              <a:ext uri="{FF2B5EF4-FFF2-40B4-BE49-F238E27FC236}">
                <a16:creationId xmlns:a16="http://schemas.microsoft.com/office/drawing/2014/main" id="{DB969367-BDE6-4AAE-8747-D79457096ECB}"/>
              </a:ext>
            </a:extLst>
          </p:cNvPr>
          <p:cNvSpPr txBox="1">
            <a:spLocks noChangeArrowheads="1"/>
          </p:cNvSpPr>
          <p:nvPr/>
        </p:nvSpPr>
        <p:spPr bwMode="auto">
          <a:xfrm>
            <a:off x="3983038" y="1247775"/>
            <a:ext cx="2016125" cy="457200"/>
          </a:xfrm>
          <a:prstGeom prst="rect">
            <a:avLst/>
          </a:prstGeom>
          <a:solidFill>
            <a:srgbClr val="FFFFCC"/>
          </a:solidFill>
          <a:ln>
            <a:noFill/>
          </a:ln>
          <a:effectLst>
            <a:outerShdw dist="35921" dir="2700000" algn="ctr" rotWithShape="0">
              <a:schemeClr val="tx1"/>
            </a:outerShdw>
          </a:effectLst>
        </p:spPr>
        <p:txBody>
          <a:bodyPr>
            <a:spAutoFit/>
          </a:bodyPr>
          <a:lstStyle/>
          <a:p>
            <a:pPr algn="ctr" eaLnBrk="1" hangingPunct="1">
              <a:spcBef>
                <a:spcPct val="50000"/>
              </a:spcBef>
              <a:defRPr/>
            </a:pPr>
            <a:r>
              <a:rPr lang="it-IT" altLang="it-IT" b="1">
                <a:effectLst>
                  <a:outerShdw blurRad="38100" dist="38100" dir="2700000" algn="tl">
                    <a:srgbClr val="FFFFFF"/>
                  </a:outerShdw>
                </a:effectLst>
                <a:latin typeface="Calibri" panose="020F0502020204030204" pitchFamily="34" charset="0"/>
                <a:cs typeface="Calibri" panose="020F0502020204030204" pitchFamily="34" charset="0"/>
              </a:rPr>
              <a:t>valutazione</a:t>
            </a:r>
          </a:p>
        </p:txBody>
      </p:sp>
      <p:sp>
        <p:nvSpPr>
          <p:cNvPr id="5135" name="Text Box 15">
            <a:extLst>
              <a:ext uri="{FF2B5EF4-FFF2-40B4-BE49-F238E27FC236}">
                <a16:creationId xmlns:a16="http://schemas.microsoft.com/office/drawing/2014/main" id="{7CAD62F9-A69C-418D-8644-23DCFB0C8FB9}"/>
              </a:ext>
            </a:extLst>
          </p:cNvPr>
          <p:cNvSpPr txBox="1">
            <a:spLocks noChangeArrowheads="1"/>
          </p:cNvSpPr>
          <p:nvPr/>
        </p:nvSpPr>
        <p:spPr bwMode="auto">
          <a:xfrm>
            <a:off x="3895725" y="6076950"/>
            <a:ext cx="2232025" cy="457200"/>
          </a:xfrm>
          <a:prstGeom prst="rect">
            <a:avLst/>
          </a:prstGeom>
          <a:solidFill>
            <a:srgbClr val="FFFFCC"/>
          </a:solidFill>
          <a:ln>
            <a:noFill/>
          </a:ln>
          <a:effectLst>
            <a:outerShdw dist="35921" dir="2700000" algn="ctr" rotWithShape="0">
              <a:schemeClr val="tx1"/>
            </a:outerShdw>
          </a:effectLst>
        </p:spPr>
        <p:txBody>
          <a:bodyPr>
            <a:spAutoFit/>
          </a:bodyPr>
          <a:lstStyle/>
          <a:p>
            <a:pPr algn="ctr" eaLnBrk="1" hangingPunct="1">
              <a:spcBef>
                <a:spcPct val="50000"/>
              </a:spcBef>
              <a:defRPr/>
            </a:pPr>
            <a:r>
              <a:rPr lang="it-IT" altLang="it-IT" b="1" dirty="0">
                <a:effectLst>
                  <a:outerShdw blurRad="38100" dist="38100" dir="2700000" algn="tl">
                    <a:srgbClr val="FFFFFF"/>
                  </a:outerShdw>
                </a:effectLst>
                <a:latin typeface="Calibri" panose="020F0502020204030204" pitchFamily="34" charset="0"/>
                <a:cs typeface="Calibri" panose="020F0502020204030204" pitchFamily="34" charset="0"/>
              </a:rPr>
              <a:t>progettazione</a:t>
            </a:r>
          </a:p>
        </p:txBody>
      </p:sp>
      <p:sp>
        <p:nvSpPr>
          <p:cNvPr id="2" name="Rettangolo 1">
            <a:extLst>
              <a:ext uri="{FF2B5EF4-FFF2-40B4-BE49-F238E27FC236}">
                <a16:creationId xmlns:a16="http://schemas.microsoft.com/office/drawing/2014/main" id="{E50B15C5-C334-449D-86C1-10EFD23A32F1}"/>
              </a:ext>
            </a:extLst>
          </p:cNvPr>
          <p:cNvSpPr/>
          <p:nvPr/>
        </p:nvSpPr>
        <p:spPr>
          <a:xfrm>
            <a:off x="684213" y="2276475"/>
            <a:ext cx="2592387" cy="33845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latin typeface="Calibri" panose="020F0502020204030204" pitchFamily="34" charset="0"/>
              <a:cs typeface="Calibri" panose="020F0502020204030204" pitchFamily="34" charset="0"/>
            </a:endParaRPr>
          </a:p>
        </p:txBody>
      </p:sp>
      <p:sp>
        <p:nvSpPr>
          <p:cNvPr id="17" name="Rettangolo 16">
            <a:extLst>
              <a:ext uri="{FF2B5EF4-FFF2-40B4-BE49-F238E27FC236}">
                <a16:creationId xmlns:a16="http://schemas.microsoft.com/office/drawing/2014/main" id="{92AB72F5-939F-477D-8D8E-1053765F14E0}"/>
              </a:ext>
            </a:extLst>
          </p:cNvPr>
          <p:cNvSpPr/>
          <p:nvPr/>
        </p:nvSpPr>
        <p:spPr>
          <a:xfrm>
            <a:off x="6215063" y="2355850"/>
            <a:ext cx="2592388" cy="33829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latin typeface="Calibri" panose="020F0502020204030204" pitchFamily="34" charset="0"/>
              <a:cs typeface="Calibri" panose="020F0502020204030204" pitchFamily="34" charset="0"/>
            </a:endParaRPr>
          </a:p>
        </p:txBody>
      </p:sp>
      <p:pic>
        <p:nvPicPr>
          <p:cNvPr id="20499" name="Picture 19" descr="Obesità infantile | Benessere.com">
            <a:extLst>
              <a:ext uri="{FF2B5EF4-FFF2-40B4-BE49-F238E27FC236}">
                <a16:creationId xmlns:a16="http://schemas.microsoft.com/office/drawing/2014/main" id="{42BE2988-E229-4980-BA54-BC00159679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68713" y="4090988"/>
            <a:ext cx="2200275" cy="192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90" name="CasellaDiTesto 2">
            <a:extLst>
              <a:ext uri="{FF2B5EF4-FFF2-40B4-BE49-F238E27FC236}">
                <a16:creationId xmlns:a16="http://schemas.microsoft.com/office/drawing/2014/main" id="{8E52E5A5-0A50-47BC-8037-455228251C59}"/>
              </a:ext>
            </a:extLst>
          </p:cNvPr>
          <p:cNvSpPr txBox="1">
            <a:spLocks noChangeArrowheads="1"/>
          </p:cNvSpPr>
          <p:nvPr/>
        </p:nvSpPr>
        <p:spPr bwMode="auto">
          <a:xfrm>
            <a:off x="107950" y="1704975"/>
            <a:ext cx="6477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spcBef>
                <a:spcPct val="0"/>
              </a:spcBef>
              <a:buFontTx/>
              <a:buNone/>
            </a:pPr>
            <a:r>
              <a:rPr lang="it-IT" altLang="it-IT" sz="1000">
                <a:latin typeface="Calibri" panose="020F0502020204030204" pitchFamily="34" charset="0"/>
                <a:cs typeface="Calibri" panose="020F0502020204030204" pitchFamily="34" charset="0"/>
              </a:rPr>
              <a:t>L.Green</a:t>
            </a:r>
          </a:p>
        </p:txBody>
      </p:sp>
      <p:sp>
        <p:nvSpPr>
          <p:cNvPr id="4" name="Rettangolo con angoli arrotondati 3">
            <a:extLst>
              <a:ext uri="{FF2B5EF4-FFF2-40B4-BE49-F238E27FC236}">
                <a16:creationId xmlns:a16="http://schemas.microsoft.com/office/drawing/2014/main" id="{2385D927-7CC3-4477-82CA-34ABA3988157}"/>
              </a:ext>
            </a:extLst>
          </p:cNvPr>
          <p:cNvSpPr/>
          <p:nvPr/>
        </p:nvSpPr>
        <p:spPr>
          <a:xfrm>
            <a:off x="5999163" y="1949450"/>
            <a:ext cx="2743200" cy="3938732"/>
          </a:xfrm>
          <a:prstGeom prst="roundRect">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xit" presetSubtype="21" fill="hold" grpId="0" nodeType="clickEffect">
                                  <p:stCondLst>
                                    <p:cond delay="0"/>
                                  </p:stCondLst>
                                  <p:childTnLst>
                                    <p:animEffect transition="out" filter="barn(inVertical)">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xit" presetSubtype="21" fill="hold" grpId="0" nodeType="clickEffect">
                                  <p:stCondLst>
                                    <p:cond delay="0"/>
                                  </p:stCondLst>
                                  <p:childTnLst>
                                    <p:animEffect transition="out" filter="barn(inVertical)">
                                      <p:cBhvr>
                                        <p:cTn id="11" dur="500"/>
                                        <p:tgtEl>
                                          <p:spTgt spid="17"/>
                                        </p:tgtEl>
                                      </p:cBhvr>
                                    </p:animEffect>
                                    <p:set>
                                      <p:cBhvr>
                                        <p:cTn id="12" dur="1" fill="hold">
                                          <p:stCondLst>
                                            <p:cond delay="499"/>
                                          </p:stCondLst>
                                        </p:cTn>
                                        <p:tgtEl>
                                          <p:spTgt spid="17"/>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499"/>
                                          </p:stCondLst>
                                        </p:cTn>
                                        <p:tgtEl>
                                          <p:spTgt spid="5135"/>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499"/>
                                          </p:stCondLst>
                                        </p:cTn>
                                        <p:tgtEl>
                                          <p:spTgt spid="513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barn(inVertical)">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34" grpId="0" animBg="1" autoUpdateAnimBg="0"/>
      <p:bldP spid="5135" grpId="0" animBg="1" autoUpdateAnimBg="0"/>
      <p:bldP spid="2" grpId="0" animBg="1"/>
      <p:bldP spid="17" grpId="0" animBg="1"/>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4" name="Picture 13" descr="Risultati immagini per lente di ingrandimento vettoriale">
            <a:extLst>
              <a:ext uri="{FF2B5EF4-FFF2-40B4-BE49-F238E27FC236}">
                <a16:creationId xmlns:a16="http://schemas.microsoft.com/office/drawing/2014/main" id="{AD312BBC-FDF6-403D-A460-E408B9E3F9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755" b="28160"/>
          <a:stretch>
            <a:fillRect/>
          </a:stretch>
        </p:blipFill>
        <p:spPr bwMode="auto">
          <a:xfrm>
            <a:off x="2819400" y="2508251"/>
            <a:ext cx="6324600" cy="4349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5" name="Text Box 9">
            <a:extLst>
              <a:ext uri="{FF2B5EF4-FFF2-40B4-BE49-F238E27FC236}">
                <a16:creationId xmlns:a16="http://schemas.microsoft.com/office/drawing/2014/main" id="{555D4986-05C3-46CB-BACE-C9B6375A41F1}"/>
              </a:ext>
            </a:extLst>
          </p:cNvPr>
          <p:cNvSpPr txBox="1">
            <a:spLocks noChangeArrowheads="1"/>
          </p:cNvSpPr>
          <p:nvPr/>
        </p:nvSpPr>
        <p:spPr bwMode="auto">
          <a:xfrm>
            <a:off x="3348038" y="3141665"/>
            <a:ext cx="3052763" cy="2123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50000"/>
              </a:spcBef>
              <a:buFontTx/>
              <a:buNone/>
            </a:pPr>
            <a:r>
              <a:rPr lang="it-IT" altLang="it-IT" sz="4400" b="1" dirty="0">
                <a:solidFill>
                  <a:srgbClr val="990033"/>
                </a:solidFill>
                <a:latin typeface="HelveticaNeueLT Std Lt" pitchFamily="34" charset="0"/>
              </a:rPr>
              <a:t>Che cosa</a:t>
            </a:r>
            <a:r>
              <a:rPr lang="it-IT" altLang="it-IT" sz="4400" b="1" dirty="0">
                <a:latin typeface="HelveticaNeueLT Std Lt" pitchFamily="34" charset="0"/>
              </a:rPr>
              <a:t> vogliamo modificare</a:t>
            </a:r>
          </a:p>
        </p:txBody>
      </p:sp>
      <p:sp>
        <p:nvSpPr>
          <p:cNvPr id="5" name="Text Box 10">
            <a:extLst>
              <a:ext uri="{FF2B5EF4-FFF2-40B4-BE49-F238E27FC236}">
                <a16:creationId xmlns:a16="http://schemas.microsoft.com/office/drawing/2014/main" id="{3E599AD4-B8E9-D1AA-B151-C0F3F74B89DA}"/>
              </a:ext>
            </a:extLst>
          </p:cNvPr>
          <p:cNvSpPr txBox="1">
            <a:spLocks noChangeArrowheads="1"/>
          </p:cNvSpPr>
          <p:nvPr/>
        </p:nvSpPr>
        <p:spPr bwMode="auto">
          <a:xfrm>
            <a:off x="0" y="-15990"/>
            <a:ext cx="9144000" cy="579438"/>
          </a:xfrm>
          <a:prstGeom prst="rect">
            <a:avLst/>
          </a:prstGeom>
          <a:solidFill>
            <a:schemeClr val="accent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r" eaLnBrk="1" hangingPunct="1">
              <a:spcBef>
                <a:spcPct val="50000"/>
              </a:spcBef>
              <a:buFontTx/>
              <a:buNone/>
            </a:pPr>
            <a:r>
              <a:rPr lang="it-IT" altLang="it-IT">
                <a:latin typeface="Calibri" panose="020F0502020204030204" pitchFamily="34" charset="0"/>
                <a:cs typeface="Calibri" panose="020F0502020204030204" pitchFamily="34" charset="0"/>
              </a:rPr>
              <a:t>La promozione della salute</a:t>
            </a:r>
          </a:p>
        </p:txBody>
      </p:sp>
      <p:pic>
        <p:nvPicPr>
          <p:cNvPr id="2" name="Picture 2" descr="p">
            <a:extLst>
              <a:ext uri="{FF2B5EF4-FFF2-40B4-BE49-F238E27FC236}">
                <a16:creationId xmlns:a16="http://schemas.microsoft.com/office/drawing/2014/main" id="{E3E5DABE-29D4-C262-760F-3450526B1D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38" y="681493"/>
            <a:ext cx="3276600" cy="194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uppo 5">
            <a:extLst>
              <a:ext uri="{FF2B5EF4-FFF2-40B4-BE49-F238E27FC236}">
                <a16:creationId xmlns:a16="http://schemas.microsoft.com/office/drawing/2014/main" id="{4D4655E9-ACE1-F871-8B28-8819F8FFB545}"/>
              </a:ext>
            </a:extLst>
          </p:cNvPr>
          <p:cNvGrpSpPr/>
          <p:nvPr/>
        </p:nvGrpSpPr>
        <p:grpSpPr>
          <a:xfrm>
            <a:off x="1889767" y="954609"/>
            <a:ext cx="4933077" cy="1276135"/>
            <a:chOff x="1889767" y="954609"/>
            <a:chExt cx="4933077" cy="1276135"/>
          </a:xfrm>
        </p:grpSpPr>
        <p:sp>
          <p:nvSpPr>
            <p:cNvPr id="3" name="CasellaDiTesto 2">
              <a:extLst>
                <a:ext uri="{FF2B5EF4-FFF2-40B4-BE49-F238E27FC236}">
                  <a16:creationId xmlns:a16="http://schemas.microsoft.com/office/drawing/2014/main" id="{3704B244-8873-7BBA-B058-941A961A626B}"/>
                </a:ext>
              </a:extLst>
            </p:cNvPr>
            <p:cNvSpPr txBox="1"/>
            <p:nvPr/>
          </p:nvSpPr>
          <p:spPr>
            <a:xfrm>
              <a:off x="1889767" y="1018068"/>
              <a:ext cx="4638366" cy="954107"/>
            </a:xfrm>
            <a:prstGeom prst="rect">
              <a:avLst/>
            </a:prstGeom>
            <a:noFill/>
          </p:spPr>
          <p:txBody>
            <a:bodyPr wrap="square">
              <a:spAutoFit/>
            </a:bodyPr>
            <a:lstStyle/>
            <a:p>
              <a:pPr algn="ctr" eaLnBrk="1" hangingPunct="1">
                <a:spcBef>
                  <a:spcPct val="50000"/>
                </a:spcBef>
                <a:defRPr/>
              </a:pPr>
              <a:r>
                <a:rPr lang="it-IT" altLang="it-IT" sz="2800" b="1" dirty="0">
                  <a:effectLst>
                    <a:outerShdw blurRad="38100" dist="38100" dir="2700000" algn="tl">
                      <a:srgbClr val="FFFFFF"/>
                    </a:outerShdw>
                  </a:effectLst>
                  <a:latin typeface="Calibri" panose="020F0502020204030204" pitchFamily="34" charset="0"/>
                  <a:cs typeface="Calibri" panose="020F0502020204030204" pitchFamily="34" charset="0"/>
                </a:rPr>
                <a:t>Assunti su come un programma può funzionare</a:t>
              </a:r>
            </a:p>
          </p:txBody>
        </p:sp>
        <p:sp>
          <p:nvSpPr>
            <p:cNvPr id="4" name="Rettangolo con angoli arrotondati 3">
              <a:extLst>
                <a:ext uri="{FF2B5EF4-FFF2-40B4-BE49-F238E27FC236}">
                  <a16:creationId xmlns:a16="http://schemas.microsoft.com/office/drawing/2014/main" id="{0E8DC1F6-7CA1-E09E-D318-0EFE7534A3E1}"/>
                </a:ext>
              </a:extLst>
            </p:cNvPr>
            <p:cNvSpPr/>
            <p:nvPr/>
          </p:nvSpPr>
          <p:spPr>
            <a:xfrm>
              <a:off x="2035277" y="954609"/>
              <a:ext cx="4787567" cy="1276135"/>
            </a:xfrm>
            <a:prstGeom prst="roundRect">
              <a:avLst/>
            </a:prstGeom>
            <a:solidFill>
              <a:srgbClr val="FFFFFF">
                <a:alpha val="61176"/>
              </a:srgbClr>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485"/>
                                        </p:tgtEl>
                                        <p:attrNameLst>
                                          <p:attrName>style.visibility</p:attrName>
                                        </p:attrNameLst>
                                      </p:cBhvr>
                                      <p:to>
                                        <p:strVal val="visible"/>
                                      </p:to>
                                    </p:set>
                                    <p:animEffect transition="in" filter="fade">
                                      <p:cBhvr>
                                        <p:cTn id="12" dur="500"/>
                                        <p:tgtEl>
                                          <p:spTgt spid="204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5" name="Picture 9" descr="Determinanti-di-Salute">
            <a:extLst>
              <a:ext uri="{FF2B5EF4-FFF2-40B4-BE49-F238E27FC236}">
                <a16:creationId xmlns:a16="http://schemas.microsoft.com/office/drawing/2014/main" id="{2CF81FBB-55F6-42B8-8961-613728A3EE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045744"/>
            <a:ext cx="3886200" cy="244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2" name="Segnaposto numero diapositiva 5">
            <a:extLst>
              <a:ext uri="{FF2B5EF4-FFF2-40B4-BE49-F238E27FC236}">
                <a16:creationId xmlns:a16="http://schemas.microsoft.com/office/drawing/2014/main" id="{40104642-BB66-4421-B0DB-665B249A2940}"/>
              </a:ext>
            </a:extLst>
          </p:cNvPr>
          <p:cNvSpPr txBox="1">
            <a:spLocks noGrp="1"/>
          </p:cNvSpPr>
          <p:nvPr/>
        </p:nvSpPr>
        <p:spPr bwMode="auto">
          <a:xfrm>
            <a:off x="8748716" y="6381750"/>
            <a:ext cx="395287" cy="476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r" eaLnBrk="1" hangingPunct="1">
              <a:spcBef>
                <a:spcPct val="0"/>
              </a:spcBef>
              <a:buFontTx/>
              <a:buNone/>
            </a:pPr>
            <a:fld id="{DF386638-7EA2-407A-9F4F-4CAB32C2398B}" type="slidenum">
              <a:rPr lang="it-IT" altLang="it-IT" sz="1400"/>
              <a:pPr algn="r" eaLnBrk="1" hangingPunct="1">
                <a:spcBef>
                  <a:spcPct val="0"/>
                </a:spcBef>
                <a:buFontTx/>
                <a:buNone/>
              </a:pPr>
              <a:t>14</a:t>
            </a:fld>
            <a:endParaRPr lang="it-IT" altLang="it-IT" sz="1400"/>
          </a:p>
        </p:txBody>
      </p:sp>
      <p:sp>
        <p:nvSpPr>
          <p:cNvPr id="25603" name="Rectangle 10">
            <a:extLst>
              <a:ext uri="{FF2B5EF4-FFF2-40B4-BE49-F238E27FC236}">
                <a16:creationId xmlns:a16="http://schemas.microsoft.com/office/drawing/2014/main" id="{F08CDC81-04CD-4A4A-9883-D84076E2B48E}"/>
              </a:ext>
            </a:extLst>
          </p:cNvPr>
          <p:cNvSpPr>
            <a:spLocks noChangeArrowheads="1"/>
          </p:cNvSpPr>
          <p:nvPr/>
        </p:nvSpPr>
        <p:spPr bwMode="auto">
          <a:xfrm>
            <a:off x="0" y="6415089"/>
            <a:ext cx="914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r>
              <a:rPr lang="it-IT" altLang="it-IT" sz="1800" dirty="0">
                <a:latin typeface="+mn-lt"/>
              </a:rPr>
              <a:t>Determinanti di salute - Modello di </a:t>
            </a:r>
            <a:r>
              <a:rPr lang="it-IT" altLang="it-IT" sz="1800" dirty="0" err="1">
                <a:latin typeface="+mn-lt"/>
              </a:rPr>
              <a:t>Dahlgren</a:t>
            </a:r>
            <a:r>
              <a:rPr lang="it-IT" altLang="it-IT" sz="1800" dirty="0">
                <a:latin typeface="+mn-lt"/>
              </a:rPr>
              <a:t> and Whitehead, 1991</a:t>
            </a:r>
          </a:p>
        </p:txBody>
      </p:sp>
      <p:pic>
        <p:nvPicPr>
          <p:cNvPr id="25604" name="Picture 5" descr="determi_1">
            <a:extLst>
              <a:ext uri="{FF2B5EF4-FFF2-40B4-BE49-F238E27FC236}">
                <a16:creationId xmlns:a16="http://schemas.microsoft.com/office/drawing/2014/main" id="{8A93AB1C-024A-46C3-B7E3-471E3009C4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5611" y="556560"/>
            <a:ext cx="7244381" cy="5132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Box 10">
            <a:extLst>
              <a:ext uri="{FF2B5EF4-FFF2-40B4-BE49-F238E27FC236}">
                <a16:creationId xmlns:a16="http://schemas.microsoft.com/office/drawing/2014/main" id="{4A71458D-CF39-4935-9DF8-AB9478708668}"/>
              </a:ext>
            </a:extLst>
          </p:cNvPr>
          <p:cNvSpPr txBox="1">
            <a:spLocks noChangeArrowheads="1"/>
          </p:cNvSpPr>
          <p:nvPr/>
        </p:nvSpPr>
        <p:spPr bwMode="auto">
          <a:xfrm>
            <a:off x="0" y="1"/>
            <a:ext cx="9144000" cy="523220"/>
          </a:xfrm>
          <a:prstGeom prst="rect">
            <a:avLst/>
          </a:prstGeom>
          <a:solidFill>
            <a:srgbClr val="0000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r" eaLnBrk="1" hangingPunct="1">
              <a:spcBef>
                <a:spcPct val="50000"/>
              </a:spcBef>
              <a:buFontTx/>
              <a:buNone/>
            </a:pPr>
            <a:r>
              <a:rPr lang="it-IT" altLang="it-IT" sz="2800" dirty="0">
                <a:solidFill>
                  <a:schemeClr val="bg1"/>
                </a:solidFill>
                <a:latin typeface="+mn-lt"/>
              </a:rPr>
              <a:t>Modificare …cosa</a:t>
            </a:r>
          </a:p>
        </p:txBody>
      </p:sp>
    </p:spTree>
    <p:extLst>
      <p:ext uri="{BB962C8B-B14F-4D97-AF65-F5344CB8AC3E}">
        <p14:creationId xmlns:p14="http://schemas.microsoft.com/office/powerpoint/2010/main" val="111996006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10">
            <a:extLst>
              <a:ext uri="{FF2B5EF4-FFF2-40B4-BE49-F238E27FC236}">
                <a16:creationId xmlns:a16="http://schemas.microsoft.com/office/drawing/2014/main" id="{792E4602-65D5-49F1-9795-C387722F21F3}"/>
              </a:ext>
            </a:extLst>
          </p:cNvPr>
          <p:cNvSpPr txBox="1">
            <a:spLocks noChangeArrowheads="1"/>
          </p:cNvSpPr>
          <p:nvPr/>
        </p:nvSpPr>
        <p:spPr bwMode="auto">
          <a:xfrm>
            <a:off x="0" y="1"/>
            <a:ext cx="9144000" cy="523220"/>
          </a:xfrm>
          <a:prstGeom prst="rect">
            <a:avLst/>
          </a:prstGeom>
          <a:solidFill>
            <a:srgbClr val="0000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r" eaLnBrk="1" hangingPunct="1">
              <a:spcBef>
                <a:spcPct val="50000"/>
              </a:spcBef>
              <a:buFontTx/>
              <a:buNone/>
            </a:pPr>
            <a:r>
              <a:rPr lang="it-IT" altLang="it-IT" sz="2800" dirty="0">
                <a:solidFill>
                  <a:schemeClr val="bg1"/>
                </a:solidFill>
                <a:latin typeface="+mn-lt"/>
              </a:rPr>
              <a:t>Modificare …cosa</a:t>
            </a:r>
          </a:p>
        </p:txBody>
      </p:sp>
      <p:sp>
        <p:nvSpPr>
          <p:cNvPr id="33794" name="Text Box 2">
            <a:extLst>
              <a:ext uri="{FF2B5EF4-FFF2-40B4-BE49-F238E27FC236}">
                <a16:creationId xmlns:a16="http://schemas.microsoft.com/office/drawing/2014/main" id="{D4C889F7-AC3D-4E8C-ABA0-DD371118A955}"/>
              </a:ext>
            </a:extLst>
          </p:cNvPr>
          <p:cNvSpPr txBox="1">
            <a:spLocks noChangeArrowheads="1"/>
          </p:cNvSpPr>
          <p:nvPr/>
        </p:nvSpPr>
        <p:spPr bwMode="auto">
          <a:xfrm>
            <a:off x="457200" y="1676402"/>
            <a:ext cx="4114800" cy="46474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50000"/>
              </a:spcBef>
              <a:buFontTx/>
              <a:buNone/>
            </a:pPr>
            <a:r>
              <a:rPr lang="it-IT" altLang="it-IT" sz="2800" b="1">
                <a:solidFill>
                  <a:srgbClr val="FF3300"/>
                </a:solidFill>
                <a:latin typeface="Tahoma" panose="020B0604030504040204" pitchFamily="34" charset="0"/>
              </a:rPr>
              <a:t>Comportamento individuale</a:t>
            </a:r>
          </a:p>
          <a:p>
            <a:pPr eaLnBrk="1" hangingPunct="1">
              <a:spcBef>
                <a:spcPct val="50000"/>
              </a:spcBef>
              <a:buFontTx/>
              <a:buNone/>
            </a:pPr>
            <a:r>
              <a:rPr lang="it-IT" altLang="it-IT" sz="2400">
                <a:latin typeface="Tahoma" panose="020B0604030504040204" pitchFamily="34" charset="0"/>
              </a:rPr>
              <a:t>Causa: stile di vita inadeguato dell’individuo</a:t>
            </a:r>
          </a:p>
          <a:p>
            <a:pPr eaLnBrk="1" hangingPunct="1">
              <a:spcBef>
                <a:spcPct val="50000"/>
              </a:spcBef>
              <a:buFontTx/>
              <a:buNone/>
            </a:pPr>
            <a:endParaRPr lang="it-IT" altLang="it-IT" sz="2400">
              <a:latin typeface="Tahoma" panose="020B0604030504040204" pitchFamily="34" charset="0"/>
            </a:endParaRPr>
          </a:p>
          <a:p>
            <a:pPr eaLnBrk="1" hangingPunct="1">
              <a:spcBef>
                <a:spcPct val="50000"/>
              </a:spcBef>
              <a:buFontTx/>
              <a:buNone/>
            </a:pPr>
            <a:endParaRPr lang="it-IT" altLang="it-IT" sz="2400">
              <a:latin typeface="Tahoma" panose="020B0604030504040204" pitchFamily="34" charset="0"/>
            </a:endParaRPr>
          </a:p>
          <a:p>
            <a:pPr eaLnBrk="1" hangingPunct="1">
              <a:spcBef>
                <a:spcPct val="50000"/>
              </a:spcBef>
              <a:buFontTx/>
              <a:buNone/>
            </a:pPr>
            <a:endParaRPr lang="it-IT" altLang="it-IT" sz="2400">
              <a:latin typeface="Tahoma" panose="020B0604030504040204" pitchFamily="34" charset="0"/>
            </a:endParaRPr>
          </a:p>
          <a:p>
            <a:pPr eaLnBrk="1" hangingPunct="1">
              <a:spcBef>
                <a:spcPct val="50000"/>
              </a:spcBef>
              <a:buFontTx/>
              <a:buNone/>
            </a:pPr>
            <a:endParaRPr lang="it-IT" altLang="it-IT" sz="2400">
              <a:latin typeface="Tahoma" panose="020B0604030504040204" pitchFamily="34" charset="0"/>
            </a:endParaRPr>
          </a:p>
          <a:p>
            <a:pPr eaLnBrk="1" hangingPunct="1">
              <a:spcBef>
                <a:spcPct val="50000"/>
              </a:spcBef>
              <a:buFontTx/>
              <a:buNone/>
            </a:pPr>
            <a:r>
              <a:rPr lang="it-IT" altLang="it-IT" sz="2400">
                <a:latin typeface="Tahoma" panose="020B0604030504040204" pitchFamily="34" charset="0"/>
              </a:rPr>
              <a:t>Soluzione: educazione</a:t>
            </a:r>
          </a:p>
        </p:txBody>
      </p:sp>
      <p:pic>
        <p:nvPicPr>
          <p:cNvPr id="33795" name="Picture 3" descr="Risultati immagini per bambino grasso clip art">
            <a:extLst>
              <a:ext uri="{FF2B5EF4-FFF2-40B4-BE49-F238E27FC236}">
                <a16:creationId xmlns:a16="http://schemas.microsoft.com/office/drawing/2014/main" id="{8F6C63CD-AD2D-409D-8B00-38F8612FC522}"/>
              </a:ext>
            </a:extLst>
          </p:cNvPr>
          <p:cNvPicPr>
            <a:picLocks noChangeAspect="1" noChangeArrowheads="1"/>
          </p:cNvPicPr>
          <p:nvPr/>
        </p:nvPicPr>
        <p:blipFill>
          <a:blip r:embed="rId2">
            <a:clrChange>
              <a:clrFrom>
                <a:srgbClr val="B64C0C"/>
              </a:clrFrom>
              <a:clrTo>
                <a:srgbClr val="B64C0C">
                  <a:alpha val="0"/>
                </a:srgbClr>
              </a:clrTo>
            </a:clrChange>
            <a:extLst>
              <a:ext uri="{28A0092B-C50C-407E-A947-70E740481C1C}">
                <a14:useLocalDpi xmlns:a14="http://schemas.microsoft.com/office/drawing/2010/main" val="0"/>
              </a:ext>
            </a:extLst>
          </a:blip>
          <a:srcRect/>
          <a:stretch>
            <a:fillRect/>
          </a:stretch>
        </p:blipFill>
        <p:spPr bwMode="auto">
          <a:xfrm>
            <a:off x="914400" y="3505203"/>
            <a:ext cx="2427288" cy="243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3796" name="Group 4">
            <a:extLst>
              <a:ext uri="{FF2B5EF4-FFF2-40B4-BE49-F238E27FC236}">
                <a16:creationId xmlns:a16="http://schemas.microsoft.com/office/drawing/2014/main" id="{F7D3F3D4-6F22-4B04-A839-19FCDB1900DB}"/>
              </a:ext>
            </a:extLst>
          </p:cNvPr>
          <p:cNvGrpSpPr>
            <a:grpSpLocks/>
          </p:cNvGrpSpPr>
          <p:nvPr/>
        </p:nvGrpSpPr>
        <p:grpSpPr bwMode="auto">
          <a:xfrm>
            <a:off x="4800600" y="1676403"/>
            <a:ext cx="4114800" cy="5016499"/>
            <a:chOff x="3024" y="432"/>
            <a:chExt cx="2592" cy="3160"/>
          </a:xfrm>
        </p:grpSpPr>
        <p:sp>
          <p:nvSpPr>
            <p:cNvPr id="33800" name="Text Box 5">
              <a:extLst>
                <a:ext uri="{FF2B5EF4-FFF2-40B4-BE49-F238E27FC236}">
                  <a16:creationId xmlns:a16="http://schemas.microsoft.com/office/drawing/2014/main" id="{3C0AFD7E-F897-4DAD-973A-110886C43033}"/>
                </a:ext>
              </a:extLst>
            </p:cNvPr>
            <p:cNvSpPr txBox="1">
              <a:spLocks noChangeArrowheads="1"/>
            </p:cNvSpPr>
            <p:nvPr/>
          </p:nvSpPr>
          <p:spPr bwMode="auto">
            <a:xfrm>
              <a:off x="3024" y="432"/>
              <a:ext cx="2592" cy="3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50000"/>
                </a:spcBef>
                <a:buFontTx/>
                <a:buNone/>
              </a:pPr>
              <a:r>
                <a:rPr lang="it-IT" altLang="it-IT" sz="2800" b="1">
                  <a:solidFill>
                    <a:srgbClr val="FF3300"/>
                  </a:solidFill>
                  <a:latin typeface="Tahoma" panose="020B0604030504040204" pitchFamily="34" charset="0"/>
                </a:rPr>
                <a:t>Salute </a:t>
              </a:r>
              <a:br>
                <a:rPr lang="it-IT" altLang="it-IT" sz="2800" b="1">
                  <a:solidFill>
                    <a:srgbClr val="FF3300"/>
                  </a:solidFill>
                  <a:latin typeface="Tahoma" panose="020B0604030504040204" pitchFamily="34" charset="0"/>
                </a:rPr>
              </a:br>
              <a:r>
                <a:rPr lang="it-IT" altLang="it-IT" sz="2800" b="1">
                  <a:solidFill>
                    <a:srgbClr val="FF3300"/>
                  </a:solidFill>
                  <a:latin typeface="Tahoma" panose="020B0604030504040204" pitchFamily="34" charset="0"/>
                </a:rPr>
                <a:t>della comunità</a:t>
              </a:r>
            </a:p>
            <a:p>
              <a:pPr eaLnBrk="1" hangingPunct="1">
                <a:spcBef>
                  <a:spcPct val="50000"/>
                </a:spcBef>
                <a:buFontTx/>
                <a:buNone/>
              </a:pPr>
              <a:r>
                <a:rPr lang="it-IT" altLang="it-IT" sz="2400">
                  <a:latin typeface="Tahoma" panose="020B0604030504040204" pitchFamily="34" charset="0"/>
                </a:rPr>
                <a:t>Causa: ambiente obesogenico</a:t>
              </a:r>
            </a:p>
            <a:p>
              <a:pPr eaLnBrk="1" hangingPunct="1">
                <a:spcBef>
                  <a:spcPct val="50000"/>
                </a:spcBef>
                <a:buFontTx/>
                <a:buNone/>
              </a:pPr>
              <a:endParaRPr lang="it-IT" altLang="it-IT" sz="2400">
                <a:latin typeface="Tahoma" panose="020B0604030504040204" pitchFamily="34" charset="0"/>
              </a:endParaRPr>
            </a:p>
            <a:p>
              <a:pPr eaLnBrk="1" hangingPunct="1">
                <a:spcBef>
                  <a:spcPct val="50000"/>
                </a:spcBef>
                <a:buFontTx/>
                <a:buNone/>
              </a:pPr>
              <a:endParaRPr lang="it-IT" altLang="it-IT" sz="2400">
                <a:latin typeface="Tahoma" panose="020B0604030504040204" pitchFamily="34" charset="0"/>
              </a:endParaRPr>
            </a:p>
            <a:p>
              <a:pPr eaLnBrk="1" hangingPunct="1">
                <a:spcBef>
                  <a:spcPct val="50000"/>
                </a:spcBef>
                <a:buFontTx/>
                <a:buNone/>
              </a:pPr>
              <a:endParaRPr lang="it-IT" altLang="it-IT" sz="2400">
                <a:latin typeface="Tahoma" panose="020B0604030504040204" pitchFamily="34" charset="0"/>
              </a:endParaRPr>
            </a:p>
            <a:p>
              <a:pPr eaLnBrk="1" hangingPunct="1">
                <a:spcBef>
                  <a:spcPct val="50000"/>
                </a:spcBef>
                <a:buFontTx/>
                <a:buNone/>
              </a:pPr>
              <a:endParaRPr lang="it-IT" altLang="it-IT" sz="2400">
                <a:latin typeface="Tahoma" panose="020B0604030504040204" pitchFamily="34" charset="0"/>
              </a:endParaRPr>
            </a:p>
            <a:p>
              <a:pPr eaLnBrk="1" hangingPunct="1">
                <a:spcBef>
                  <a:spcPct val="50000"/>
                </a:spcBef>
                <a:buFontTx/>
                <a:buNone/>
              </a:pPr>
              <a:r>
                <a:rPr lang="it-IT" altLang="it-IT" sz="2400">
                  <a:latin typeface="Tahoma" panose="020B0604030504040204" pitchFamily="34" charset="0"/>
                </a:rPr>
                <a:t>Soluzione: politiche, regolamentazione, sostegno</a:t>
              </a:r>
            </a:p>
          </p:txBody>
        </p:sp>
        <p:pic>
          <p:nvPicPr>
            <p:cNvPr id="33801" name="Picture 6">
              <a:extLst>
                <a:ext uri="{FF2B5EF4-FFF2-40B4-BE49-F238E27FC236}">
                  <a16:creationId xmlns:a16="http://schemas.microsoft.com/office/drawing/2014/main" id="{939CEDAC-F1F1-4DBF-93AE-609DF8A09C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12" y="1680"/>
              <a:ext cx="1434" cy="12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3797" name="AutoShape 7" descr="Risultati immagini per occhiali">
            <a:extLst>
              <a:ext uri="{FF2B5EF4-FFF2-40B4-BE49-F238E27FC236}">
                <a16:creationId xmlns:a16="http://schemas.microsoft.com/office/drawing/2014/main" id="{F38D5264-050C-44CD-A43D-898765FE7FF3}"/>
              </a:ext>
            </a:extLst>
          </p:cNvPr>
          <p:cNvSpPr>
            <a:spLocks noChangeAspect="1" noChangeArrowheads="1"/>
          </p:cNvSpPr>
          <p:nvPr/>
        </p:nvSpPr>
        <p:spPr bwMode="auto">
          <a:xfrm>
            <a:off x="3000376" y="2382841"/>
            <a:ext cx="3143251" cy="209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endParaRPr lang="it-IT" altLang="it-IT" sz="2400"/>
          </a:p>
        </p:txBody>
      </p:sp>
      <p:pic>
        <p:nvPicPr>
          <p:cNvPr id="33799" name="Picture 8">
            <a:extLst>
              <a:ext uri="{FF2B5EF4-FFF2-40B4-BE49-F238E27FC236}">
                <a16:creationId xmlns:a16="http://schemas.microsoft.com/office/drawing/2014/main" id="{3EA02C2C-353D-465B-BD40-C47089C53CD4}"/>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23866" b="19453"/>
          <a:stretch>
            <a:fillRect/>
          </a:stretch>
        </p:blipFill>
        <p:spPr bwMode="auto">
          <a:xfrm rot="21048390">
            <a:off x="2424116" y="160339"/>
            <a:ext cx="3838575"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3795"/>
                                        </p:tgtEl>
                                        <p:attrNameLst>
                                          <p:attrName>style.visibility</p:attrName>
                                        </p:attrNameLst>
                                      </p:cBhvr>
                                      <p:to>
                                        <p:strVal val="visible"/>
                                      </p:to>
                                    </p:set>
                                    <p:animEffect transition="in" filter="fade">
                                      <p:cBhvr>
                                        <p:cTn id="7" dur="500"/>
                                        <p:tgtEl>
                                          <p:spTgt spid="3379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3794"/>
                                        </p:tgtEl>
                                        <p:attrNameLst>
                                          <p:attrName>style.visibility</p:attrName>
                                        </p:attrNameLst>
                                      </p:cBhvr>
                                      <p:to>
                                        <p:strVal val="visible"/>
                                      </p:to>
                                    </p:set>
                                    <p:animEffect transition="in" filter="dissolve">
                                      <p:cBhvr>
                                        <p:cTn id="12" dur="500"/>
                                        <p:tgtEl>
                                          <p:spTgt spid="3379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33796"/>
                                        </p:tgtEl>
                                        <p:attrNameLst>
                                          <p:attrName>style.visibility</p:attrName>
                                        </p:attrNameLst>
                                      </p:cBhvr>
                                      <p:to>
                                        <p:strVal val="visible"/>
                                      </p:to>
                                    </p:set>
                                    <p:animEffect transition="in" filter="dissolve">
                                      <p:cBhvr>
                                        <p:cTn id="17" dur="500"/>
                                        <p:tgtEl>
                                          <p:spTgt spid="337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4" grpId="0"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4">
            <a:extLst>
              <a:ext uri="{FF2B5EF4-FFF2-40B4-BE49-F238E27FC236}">
                <a16:creationId xmlns:a16="http://schemas.microsoft.com/office/drawing/2014/main" id="{FABDA368-D0DE-4452-9F1D-4C581CB5F2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3673" t="23633" r="30299" b="9196"/>
          <a:stretch>
            <a:fillRect/>
          </a:stretch>
        </p:blipFill>
        <p:spPr bwMode="auto">
          <a:xfrm>
            <a:off x="2057401" y="0"/>
            <a:ext cx="459898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747" name="Text Box 4">
            <a:extLst>
              <a:ext uri="{FF2B5EF4-FFF2-40B4-BE49-F238E27FC236}">
                <a16:creationId xmlns:a16="http://schemas.microsoft.com/office/drawing/2014/main" id="{F37ADD6C-3522-4F34-A830-6AE9154A2A80}"/>
              </a:ext>
            </a:extLst>
          </p:cNvPr>
          <p:cNvSpPr txBox="1">
            <a:spLocks noChangeArrowheads="1"/>
          </p:cNvSpPr>
          <p:nvPr/>
        </p:nvSpPr>
        <p:spPr bwMode="auto">
          <a:xfrm>
            <a:off x="3581400" y="4876802"/>
            <a:ext cx="1600200" cy="369332"/>
          </a:xfrm>
          <a:prstGeom prst="rect">
            <a:avLst/>
          </a:prstGeom>
          <a:solidFill>
            <a:srgbClr val="66FFFF"/>
          </a:solidFill>
          <a:ln>
            <a:noFill/>
          </a:ln>
          <a:effec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50000"/>
              </a:spcBef>
              <a:buFontTx/>
              <a:buNone/>
            </a:pPr>
            <a:r>
              <a:rPr lang="it-IT" altLang="it-IT" sz="1800" b="1">
                <a:latin typeface="+mn-lt"/>
              </a:rPr>
              <a:t>individuale</a:t>
            </a:r>
          </a:p>
        </p:txBody>
      </p:sp>
      <p:sp>
        <p:nvSpPr>
          <p:cNvPr id="31748" name="Text Box 5">
            <a:extLst>
              <a:ext uri="{FF2B5EF4-FFF2-40B4-BE49-F238E27FC236}">
                <a16:creationId xmlns:a16="http://schemas.microsoft.com/office/drawing/2014/main" id="{58C60963-2DE7-4A22-87AF-8B0FFA69799F}"/>
              </a:ext>
            </a:extLst>
          </p:cNvPr>
          <p:cNvSpPr txBox="1">
            <a:spLocks noChangeArrowheads="1"/>
          </p:cNvSpPr>
          <p:nvPr/>
        </p:nvSpPr>
        <p:spPr bwMode="auto">
          <a:xfrm>
            <a:off x="3397021" y="3989442"/>
            <a:ext cx="1919748" cy="369332"/>
          </a:xfrm>
          <a:prstGeom prst="rect">
            <a:avLst/>
          </a:prstGeom>
          <a:solidFill>
            <a:srgbClr val="66FFFF"/>
          </a:solidFill>
          <a:ln>
            <a:noFill/>
          </a:ln>
          <a:effectLst/>
        </p:spPr>
        <p:txBody>
          <a:bodyPr wrap="square">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50000"/>
              </a:spcBef>
              <a:buFontTx/>
              <a:buNone/>
            </a:pPr>
            <a:r>
              <a:rPr lang="it-IT" altLang="it-IT" sz="1800" b="1" dirty="0">
                <a:latin typeface="+mn-lt"/>
              </a:rPr>
              <a:t>interpersonale</a:t>
            </a:r>
          </a:p>
        </p:txBody>
      </p:sp>
      <p:sp>
        <p:nvSpPr>
          <p:cNvPr id="31749" name="Text Box 6">
            <a:extLst>
              <a:ext uri="{FF2B5EF4-FFF2-40B4-BE49-F238E27FC236}">
                <a16:creationId xmlns:a16="http://schemas.microsoft.com/office/drawing/2014/main" id="{882A6A5B-A729-49B6-98AF-A8B2DD681EB6}"/>
              </a:ext>
            </a:extLst>
          </p:cNvPr>
          <p:cNvSpPr txBox="1">
            <a:spLocks noChangeArrowheads="1"/>
          </p:cNvSpPr>
          <p:nvPr/>
        </p:nvSpPr>
        <p:spPr bwMode="auto">
          <a:xfrm>
            <a:off x="3426542" y="3124201"/>
            <a:ext cx="1919748" cy="369332"/>
          </a:xfrm>
          <a:prstGeom prst="rect">
            <a:avLst/>
          </a:prstGeom>
          <a:solidFill>
            <a:srgbClr val="66FFFF"/>
          </a:solidFill>
          <a:ln>
            <a:noFill/>
          </a:ln>
          <a:effectLst/>
        </p:spPr>
        <p:txBody>
          <a:bodyPr wrap="square">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50000"/>
              </a:spcBef>
              <a:buFontTx/>
              <a:buNone/>
            </a:pPr>
            <a:r>
              <a:rPr lang="it-IT" altLang="it-IT" sz="1800" b="1">
                <a:latin typeface="+mn-lt"/>
              </a:rPr>
              <a:t>organizzazione</a:t>
            </a:r>
          </a:p>
        </p:txBody>
      </p:sp>
      <p:sp>
        <p:nvSpPr>
          <p:cNvPr id="31750" name="Text Box 7">
            <a:extLst>
              <a:ext uri="{FF2B5EF4-FFF2-40B4-BE49-F238E27FC236}">
                <a16:creationId xmlns:a16="http://schemas.microsoft.com/office/drawing/2014/main" id="{F69D6391-2E81-402A-8405-8DD6307558A2}"/>
              </a:ext>
            </a:extLst>
          </p:cNvPr>
          <p:cNvSpPr txBox="1">
            <a:spLocks noChangeArrowheads="1"/>
          </p:cNvSpPr>
          <p:nvPr/>
        </p:nvSpPr>
        <p:spPr bwMode="auto">
          <a:xfrm>
            <a:off x="3581400" y="2286001"/>
            <a:ext cx="1600200" cy="369332"/>
          </a:xfrm>
          <a:prstGeom prst="rect">
            <a:avLst/>
          </a:prstGeom>
          <a:solidFill>
            <a:srgbClr val="66FFFF"/>
          </a:solidFill>
          <a:ln>
            <a:noFill/>
          </a:ln>
          <a:effec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50000"/>
              </a:spcBef>
              <a:buFontTx/>
              <a:buNone/>
            </a:pPr>
            <a:r>
              <a:rPr lang="it-IT" altLang="it-IT" sz="1800" b="1">
                <a:latin typeface="+mn-lt"/>
              </a:rPr>
              <a:t>comunità</a:t>
            </a:r>
          </a:p>
        </p:txBody>
      </p:sp>
      <p:sp>
        <p:nvSpPr>
          <p:cNvPr id="31751" name="Text Box 8">
            <a:extLst>
              <a:ext uri="{FF2B5EF4-FFF2-40B4-BE49-F238E27FC236}">
                <a16:creationId xmlns:a16="http://schemas.microsoft.com/office/drawing/2014/main" id="{37BF1D80-89A0-43BF-9A9E-E44C5031CEEC}"/>
              </a:ext>
            </a:extLst>
          </p:cNvPr>
          <p:cNvSpPr txBox="1">
            <a:spLocks noChangeArrowheads="1"/>
          </p:cNvSpPr>
          <p:nvPr/>
        </p:nvSpPr>
        <p:spPr bwMode="auto">
          <a:xfrm>
            <a:off x="3581400" y="1447801"/>
            <a:ext cx="1600200" cy="369332"/>
          </a:xfrm>
          <a:prstGeom prst="rect">
            <a:avLst/>
          </a:prstGeom>
          <a:solidFill>
            <a:srgbClr val="66FFFF"/>
          </a:solidFill>
          <a:ln>
            <a:noFill/>
          </a:ln>
          <a:effec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50000"/>
              </a:spcBef>
              <a:buFontTx/>
              <a:buNone/>
            </a:pPr>
            <a:r>
              <a:rPr lang="it-IT" altLang="it-IT" sz="1800" b="1">
                <a:latin typeface="+mn-lt"/>
              </a:rPr>
              <a:t>società</a:t>
            </a:r>
          </a:p>
        </p:txBody>
      </p:sp>
      <p:sp>
        <p:nvSpPr>
          <p:cNvPr id="31752" name="Text Box 9">
            <a:extLst>
              <a:ext uri="{FF2B5EF4-FFF2-40B4-BE49-F238E27FC236}">
                <a16:creationId xmlns:a16="http://schemas.microsoft.com/office/drawing/2014/main" id="{9E952969-6282-4F94-9579-1D905006A15A}"/>
              </a:ext>
            </a:extLst>
          </p:cNvPr>
          <p:cNvSpPr txBox="1">
            <a:spLocks noChangeArrowheads="1"/>
          </p:cNvSpPr>
          <p:nvPr/>
        </p:nvSpPr>
        <p:spPr bwMode="auto">
          <a:xfrm>
            <a:off x="3458497" y="624975"/>
            <a:ext cx="1919748" cy="369332"/>
          </a:xfrm>
          <a:prstGeom prst="rect">
            <a:avLst/>
          </a:prstGeom>
          <a:solidFill>
            <a:srgbClr val="66FFFF"/>
          </a:solidFill>
          <a:ln>
            <a:noFill/>
          </a:ln>
          <a:effectLst/>
        </p:spPr>
        <p:txBody>
          <a:bodyPr wrap="square">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50000"/>
              </a:spcBef>
              <a:buFontTx/>
              <a:buNone/>
            </a:pPr>
            <a:r>
              <a:rPr lang="it-IT" altLang="it-IT" sz="1800" b="1" dirty="0">
                <a:latin typeface="+mn-lt"/>
              </a:rPr>
              <a:t>sovranazionale</a:t>
            </a:r>
          </a:p>
        </p:txBody>
      </p:sp>
      <p:sp>
        <p:nvSpPr>
          <p:cNvPr id="31753" name="Text Box 10">
            <a:extLst>
              <a:ext uri="{FF2B5EF4-FFF2-40B4-BE49-F238E27FC236}">
                <a16:creationId xmlns:a16="http://schemas.microsoft.com/office/drawing/2014/main" id="{FCC4B933-A046-46CC-97CE-F9EA21E22CFE}"/>
              </a:ext>
            </a:extLst>
          </p:cNvPr>
          <p:cNvSpPr txBox="1">
            <a:spLocks noChangeArrowheads="1"/>
          </p:cNvSpPr>
          <p:nvPr/>
        </p:nvSpPr>
        <p:spPr bwMode="auto">
          <a:xfrm>
            <a:off x="449828" y="97879"/>
            <a:ext cx="2428875" cy="20005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50000"/>
              </a:spcBef>
              <a:buFontTx/>
              <a:buNone/>
            </a:pPr>
            <a:r>
              <a:rPr lang="it-IT" altLang="it-IT" sz="2800" b="1" dirty="0">
                <a:latin typeface="+mn-lt"/>
              </a:rPr>
              <a:t>Approccio ecologico</a:t>
            </a:r>
            <a:br>
              <a:rPr lang="it-IT" altLang="it-IT" sz="2800" b="1" dirty="0">
                <a:latin typeface="+mn-lt"/>
              </a:rPr>
            </a:br>
            <a:r>
              <a:rPr lang="it-IT" altLang="it-IT" sz="2800" b="1" dirty="0">
                <a:latin typeface="+mn-lt"/>
              </a:rPr>
              <a:t> </a:t>
            </a:r>
            <a:r>
              <a:rPr lang="it-IT" altLang="it-IT" sz="2000" b="1" dirty="0">
                <a:latin typeface="+mn-lt"/>
              </a:rPr>
              <a:t>ai programmi di promozione della salute</a:t>
            </a:r>
          </a:p>
        </p:txBody>
      </p:sp>
      <p:sp>
        <p:nvSpPr>
          <p:cNvPr id="41991" name="Oval 7">
            <a:extLst>
              <a:ext uri="{FF2B5EF4-FFF2-40B4-BE49-F238E27FC236}">
                <a16:creationId xmlns:a16="http://schemas.microsoft.com/office/drawing/2014/main" id="{F0DE947F-2A09-45E5-AEB2-CE0AB76DE977}"/>
              </a:ext>
            </a:extLst>
          </p:cNvPr>
          <p:cNvSpPr>
            <a:spLocks noChangeArrowheads="1"/>
          </p:cNvSpPr>
          <p:nvPr/>
        </p:nvSpPr>
        <p:spPr bwMode="auto">
          <a:xfrm>
            <a:off x="5715002" y="533403"/>
            <a:ext cx="2428875" cy="2074863"/>
          </a:xfrm>
          <a:prstGeom prst="ellipse">
            <a:avLst/>
          </a:prstGeom>
          <a:solidFill>
            <a:srgbClr val="FFFF99">
              <a:alpha val="50000"/>
            </a:srgbClr>
          </a:solidFill>
          <a:ln w="9525">
            <a:solidFill>
              <a:schemeClr val="tx1"/>
            </a:solidFill>
            <a:round/>
            <a:headEnd/>
            <a:tailEnd/>
          </a:ln>
          <a:effectLst/>
        </p:spPr>
        <p:txBody>
          <a:bodyPr wrap="none" anchor="ctr"/>
          <a:lstStyle/>
          <a:p>
            <a:pPr algn="ctr" eaLnBrk="1" hangingPunct="1">
              <a:defRPr/>
            </a:pPr>
            <a:r>
              <a:rPr lang="it-IT" altLang="it-IT" sz="3200" b="1">
                <a:solidFill>
                  <a:srgbClr val="CC0000"/>
                </a:solidFill>
                <a:effectLst>
                  <a:outerShdw blurRad="38100" dist="38100" dir="2700000" algn="tl">
                    <a:srgbClr val="000000"/>
                  </a:outerShdw>
                </a:effectLst>
              </a:rPr>
              <a:t>Politiche </a:t>
            </a:r>
          </a:p>
        </p:txBody>
      </p:sp>
      <p:sp>
        <p:nvSpPr>
          <p:cNvPr id="3" name="Oval 8">
            <a:extLst>
              <a:ext uri="{FF2B5EF4-FFF2-40B4-BE49-F238E27FC236}">
                <a16:creationId xmlns:a16="http://schemas.microsoft.com/office/drawing/2014/main" id="{341642EB-86CD-739A-2E46-97F36391AED5}"/>
              </a:ext>
            </a:extLst>
          </p:cNvPr>
          <p:cNvSpPr>
            <a:spLocks noChangeArrowheads="1"/>
          </p:cNvSpPr>
          <p:nvPr/>
        </p:nvSpPr>
        <p:spPr bwMode="auto">
          <a:xfrm>
            <a:off x="5287297" y="4249735"/>
            <a:ext cx="2632587" cy="2061563"/>
          </a:xfrm>
          <a:prstGeom prst="ellipse">
            <a:avLst/>
          </a:prstGeom>
          <a:solidFill>
            <a:srgbClr val="FFFF99">
              <a:alpha val="50000"/>
            </a:srgbClr>
          </a:solidFill>
          <a:ln w="9525">
            <a:solidFill>
              <a:schemeClr val="tx1"/>
            </a:solidFill>
            <a:round/>
            <a:headEnd/>
            <a:tailEnd/>
          </a:ln>
          <a:effectLst/>
        </p:spPr>
        <p:txBody>
          <a:bodyPr wrap="none" anchor="ctr"/>
          <a:lstStyle/>
          <a:p>
            <a:pPr algn="ctr"/>
            <a:r>
              <a:rPr lang="it-IT" altLang="it-IT" sz="3200" b="1" dirty="0">
                <a:solidFill>
                  <a:srgbClr val="CC0000"/>
                </a:solidFill>
                <a:effectLst>
                  <a:outerShdw blurRad="38100" dist="38100" dir="2700000" algn="tl">
                    <a:srgbClr val="000000"/>
                  </a:outerShdw>
                </a:effectLst>
              </a:rPr>
              <a:t>Interventi</a:t>
            </a:r>
            <a:br>
              <a:rPr lang="it-IT" altLang="it-IT" sz="3200" b="1" dirty="0">
                <a:solidFill>
                  <a:srgbClr val="CC0000"/>
                </a:solidFill>
                <a:effectLst>
                  <a:outerShdw blurRad="38100" dist="38100" dir="2700000" algn="tl">
                    <a:srgbClr val="000000"/>
                  </a:outerShdw>
                </a:effectLst>
              </a:rPr>
            </a:br>
            <a:r>
              <a:rPr lang="it-IT" altLang="it-IT" sz="3200" b="1" dirty="0">
                <a:solidFill>
                  <a:srgbClr val="CC0000"/>
                </a:solidFill>
                <a:effectLst>
                  <a:outerShdw blurRad="38100" dist="38100" dir="2700000" algn="tl">
                    <a:srgbClr val="000000"/>
                  </a:outerShdw>
                </a:effectLst>
              </a:rPr>
              <a:t>educativi </a:t>
            </a:r>
          </a:p>
        </p:txBody>
      </p:sp>
      <p:sp>
        <p:nvSpPr>
          <p:cNvPr id="4" name="Oval 6">
            <a:extLst>
              <a:ext uri="{FF2B5EF4-FFF2-40B4-BE49-F238E27FC236}">
                <a16:creationId xmlns:a16="http://schemas.microsoft.com/office/drawing/2014/main" id="{9C479F1E-AF79-CB1E-992F-BB29B16102B8}"/>
              </a:ext>
            </a:extLst>
          </p:cNvPr>
          <p:cNvSpPr>
            <a:spLocks noChangeArrowheads="1"/>
          </p:cNvSpPr>
          <p:nvPr/>
        </p:nvSpPr>
        <p:spPr bwMode="auto">
          <a:xfrm>
            <a:off x="457201" y="2362201"/>
            <a:ext cx="2590797" cy="2217739"/>
          </a:xfrm>
          <a:prstGeom prst="ellipse">
            <a:avLst/>
          </a:prstGeom>
          <a:solidFill>
            <a:srgbClr val="FFFF99">
              <a:alpha val="50000"/>
            </a:srgbClr>
          </a:solidFill>
          <a:ln w="9525">
            <a:solidFill>
              <a:schemeClr val="tx1"/>
            </a:solidFill>
            <a:round/>
            <a:headEnd/>
            <a:tailEnd/>
          </a:ln>
          <a:effectLst/>
        </p:spPr>
        <p:txBody>
          <a:bodyPr wrap="none" anchor="ctr"/>
          <a:lstStyle/>
          <a:p>
            <a:pPr algn="ctr" eaLnBrk="1" hangingPunct="1">
              <a:defRPr/>
            </a:pPr>
            <a:r>
              <a:rPr lang="it-IT" altLang="it-IT" sz="2800" b="1">
                <a:solidFill>
                  <a:srgbClr val="CC0000"/>
                </a:solidFill>
                <a:effectLst>
                  <a:outerShdw blurRad="38100" dist="38100" dir="2700000" algn="tl">
                    <a:srgbClr val="000000"/>
                  </a:outerShdw>
                </a:effectLst>
              </a:rPr>
              <a:t>Programmi</a:t>
            </a:r>
            <a:br>
              <a:rPr lang="it-IT" altLang="it-IT" sz="2800" b="1">
                <a:solidFill>
                  <a:srgbClr val="CC0000"/>
                </a:solidFill>
                <a:effectLst>
                  <a:outerShdw blurRad="38100" dist="38100" dir="2700000" algn="tl">
                    <a:srgbClr val="000000"/>
                  </a:outerShdw>
                </a:effectLst>
              </a:rPr>
            </a:br>
            <a:r>
              <a:rPr lang="it-IT" altLang="it-IT" sz="2800" b="1">
                <a:solidFill>
                  <a:srgbClr val="CC0000"/>
                </a:solidFill>
                <a:effectLst>
                  <a:outerShdw blurRad="38100" dist="38100" dir="2700000" algn="tl">
                    <a:srgbClr val="000000"/>
                  </a:outerShdw>
                </a:effectLst>
              </a:rPr>
              <a:t>multilivello</a:t>
            </a:r>
            <a:r>
              <a:rPr lang="it-IT" altLang="it-IT" sz="3200" b="1">
                <a:solidFill>
                  <a:srgbClr val="CC0000"/>
                </a:solidFill>
                <a:effectLst>
                  <a:outerShdw blurRad="38100" dist="38100" dir="2700000" algn="tl">
                    <a:srgbClr val="000000"/>
                  </a:outerShdw>
                </a:effectLst>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753"/>
                                        </p:tgtEl>
                                        <p:attrNameLst>
                                          <p:attrName>style.visibility</p:attrName>
                                        </p:attrNameLst>
                                      </p:cBhvr>
                                      <p:to>
                                        <p:strVal val="visible"/>
                                      </p:to>
                                    </p:set>
                                    <p:animEffect transition="in" filter="fade">
                                      <p:cBhvr>
                                        <p:cTn id="7" dur="500"/>
                                        <p:tgtEl>
                                          <p:spTgt spid="3175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41991"/>
                                        </p:tgtEl>
                                        <p:attrNameLst>
                                          <p:attrName>style.visibility</p:attrName>
                                        </p:attrNameLst>
                                      </p:cBhvr>
                                      <p:to>
                                        <p:strVal val="visible"/>
                                      </p:to>
                                    </p:set>
                                    <p:animEffect transition="in" filter="fade">
                                      <p:cBhvr>
                                        <p:cTn id="22" dur="1000"/>
                                        <p:tgtEl>
                                          <p:spTgt spid="41991"/>
                                        </p:tgtEl>
                                      </p:cBhvr>
                                    </p:animEffect>
                                    <p:anim calcmode="lin" valueType="num">
                                      <p:cBhvr>
                                        <p:cTn id="23" dur="1000" fill="hold"/>
                                        <p:tgtEl>
                                          <p:spTgt spid="41991"/>
                                        </p:tgtEl>
                                        <p:attrNameLst>
                                          <p:attrName>ppt_x</p:attrName>
                                        </p:attrNameLst>
                                      </p:cBhvr>
                                      <p:tavLst>
                                        <p:tav tm="0">
                                          <p:val>
                                            <p:strVal val="#ppt_x"/>
                                          </p:val>
                                        </p:tav>
                                        <p:tav tm="100000">
                                          <p:val>
                                            <p:strVal val="#ppt_x"/>
                                          </p:val>
                                        </p:tav>
                                      </p:tavLst>
                                    </p:anim>
                                    <p:anim calcmode="lin" valueType="num">
                                      <p:cBhvr>
                                        <p:cTn id="24" dur="1000" fill="hold"/>
                                        <p:tgtEl>
                                          <p:spTgt spid="4199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53" grpId="0"/>
      <p:bldP spid="41991" grpId="0" animBg="1"/>
      <p:bldP spid="3" grpId="0" animBg="1"/>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11" descr="Risultati immagini per unplugged">
            <a:extLst>
              <a:ext uri="{FF2B5EF4-FFF2-40B4-BE49-F238E27FC236}">
                <a16:creationId xmlns:a16="http://schemas.microsoft.com/office/drawing/2014/main" id="{9F79791B-ACEE-4FAD-A088-0CEC6B9BB7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5919" y="2005340"/>
            <a:ext cx="5209341" cy="3470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asellaDiTesto 7">
            <a:extLst>
              <a:ext uri="{FF2B5EF4-FFF2-40B4-BE49-F238E27FC236}">
                <a16:creationId xmlns:a16="http://schemas.microsoft.com/office/drawing/2014/main" id="{33DC5086-5229-4129-B312-B02E3EBBF0C0}"/>
              </a:ext>
            </a:extLst>
          </p:cNvPr>
          <p:cNvSpPr txBox="1"/>
          <p:nvPr/>
        </p:nvSpPr>
        <p:spPr>
          <a:xfrm>
            <a:off x="4007427" y="1190485"/>
            <a:ext cx="4634344" cy="646331"/>
          </a:xfrm>
          <a:prstGeom prst="rect">
            <a:avLst/>
          </a:prstGeom>
          <a:noFill/>
        </p:spPr>
        <p:txBody>
          <a:bodyPr wrap="square">
            <a:spAutoFit/>
          </a:bodyPr>
          <a:lstStyle/>
          <a:p>
            <a:r>
              <a:rPr lang="it-IT" dirty="0">
                <a:hlinkClick r:id="rId3"/>
              </a:rPr>
              <a:t>Osservatorio Epidemiologico delle Dipendenze - Unplugged Italia (oed.piemonte.it)</a:t>
            </a:r>
            <a:endParaRPr lang="it-IT" dirty="0"/>
          </a:p>
        </p:txBody>
      </p:sp>
      <p:pic>
        <p:nvPicPr>
          <p:cNvPr id="6" name="Immagine 5">
            <a:extLst>
              <a:ext uri="{FF2B5EF4-FFF2-40B4-BE49-F238E27FC236}">
                <a16:creationId xmlns:a16="http://schemas.microsoft.com/office/drawing/2014/main" id="{7ABA7E03-E3C0-4A0B-A7EA-EB98AA0E423D}"/>
              </a:ext>
            </a:extLst>
          </p:cNvPr>
          <p:cNvPicPr>
            <a:picLocks noChangeAspect="1"/>
          </p:cNvPicPr>
          <p:nvPr/>
        </p:nvPicPr>
        <p:blipFill>
          <a:blip r:embed="rId4"/>
          <a:stretch>
            <a:fillRect/>
          </a:stretch>
        </p:blipFill>
        <p:spPr>
          <a:xfrm rot="19798906">
            <a:off x="5853009" y="2429721"/>
            <a:ext cx="2770111" cy="4003896"/>
          </a:xfrm>
          <a:prstGeom prst="rect">
            <a:avLst/>
          </a:prstGeom>
        </p:spPr>
      </p:pic>
      <p:sp>
        <p:nvSpPr>
          <p:cNvPr id="2" name="Text Box 10">
            <a:extLst>
              <a:ext uri="{FF2B5EF4-FFF2-40B4-BE49-F238E27FC236}">
                <a16:creationId xmlns:a16="http://schemas.microsoft.com/office/drawing/2014/main" id="{76ED6099-E73C-48FC-F75B-1787C4244E7C}"/>
              </a:ext>
            </a:extLst>
          </p:cNvPr>
          <p:cNvSpPr txBox="1">
            <a:spLocks noChangeArrowheads="1"/>
          </p:cNvSpPr>
          <p:nvPr/>
        </p:nvSpPr>
        <p:spPr bwMode="auto">
          <a:xfrm>
            <a:off x="0" y="1"/>
            <a:ext cx="9144000" cy="523220"/>
          </a:xfrm>
          <a:prstGeom prst="rect">
            <a:avLst/>
          </a:prstGeom>
          <a:solidFill>
            <a:srgbClr val="0000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r" eaLnBrk="1" hangingPunct="1">
              <a:spcBef>
                <a:spcPct val="50000"/>
              </a:spcBef>
              <a:buFontTx/>
              <a:buNone/>
            </a:pPr>
            <a:r>
              <a:rPr lang="it-IT" altLang="it-IT" sz="2800" dirty="0">
                <a:solidFill>
                  <a:schemeClr val="bg1"/>
                </a:solidFill>
                <a:latin typeface="+mn-lt"/>
              </a:rPr>
              <a:t>Modificare …cosa</a:t>
            </a:r>
          </a:p>
        </p:txBody>
      </p:sp>
      <p:sp>
        <p:nvSpPr>
          <p:cNvPr id="10" name="Oval 8">
            <a:extLst>
              <a:ext uri="{FF2B5EF4-FFF2-40B4-BE49-F238E27FC236}">
                <a16:creationId xmlns:a16="http://schemas.microsoft.com/office/drawing/2014/main" id="{D0CBFA2E-FF5A-4F49-A309-D8680DB950BE}"/>
              </a:ext>
            </a:extLst>
          </p:cNvPr>
          <p:cNvSpPr>
            <a:spLocks noChangeArrowheads="1"/>
          </p:cNvSpPr>
          <p:nvPr/>
        </p:nvSpPr>
        <p:spPr bwMode="auto">
          <a:xfrm>
            <a:off x="363906" y="151015"/>
            <a:ext cx="2047875" cy="1770063"/>
          </a:xfrm>
          <a:prstGeom prst="ellipse">
            <a:avLst/>
          </a:prstGeom>
          <a:solidFill>
            <a:srgbClr val="FFFF99">
              <a:alpha val="50000"/>
            </a:srgbClr>
          </a:solidFill>
          <a:ln w="9525">
            <a:solidFill>
              <a:schemeClr val="tx1"/>
            </a:solidFill>
            <a:round/>
            <a:headEnd/>
            <a:tailEnd/>
          </a:ln>
          <a:effectLst/>
        </p:spPr>
        <p:txBody>
          <a:bodyPr wrap="none" anchor="ctr"/>
          <a:lstStyle/>
          <a:p>
            <a:pPr algn="ctr" eaLnBrk="1" hangingPunct="1">
              <a:defRPr/>
            </a:pPr>
            <a:r>
              <a:rPr lang="it-IT" altLang="it-IT" sz="2800" b="1" dirty="0">
                <a:solidFill>
                  <a:srgbClr val="CC0000"/>
                </a:solidFill>
                <a:effectLst>
                  <a:outerShdw blurRad="38100" dist="38100" dir="2700000" algn="tl">
                    <a:srgbClr val="000000">
                      <a:alpha val="43137"/>
                    </a:srgbClr>
                  </a:outerShdw>
                </a:effectLst>
              </a:rPr>
              <a:t>Interventi</a:t>
            </a:r>
            <a:br>
              <a:rPr lang="it-IT" altLang="it-IT" sz="2800" b="1" dirty="0">
                <a:solidFill>
                  <a:srgbClr val="CC0000"/>
                </a:solidFill>
                <a:effectLst>
                  <a:outerShdw blurRad="38100" dist="38100" dir="2700000" algn="tl">
                    <a:srgbClr val="000000">
                      <a:alpha val="43137"/>
                    </a:srgbClr>
                  </a:outerShdw>
                </a:effectLst>
              </a:rPr>
            </a:br>
            <a:r>
              <a:rPr lang="it-IT" altLang="it-IT" sz="2800" b="1" dirty="0">
                <a:solidFill>
                  <a:srgbClr val="CC0000"/>
                </a:solidFill>
                <a:effectLst>
                  <a:outerShdw blurRad="38100" dist="38100" dir="2700000" algn="tl">
                    <a:srgbClr val="000000">
                      <a:alpha val="43137"/>
                    </a:srgbClr>
                  </a:outerShdw>
                </a:effectLst>
              </a:rPr>
              <a:t>educativi</a:t>
            </a:r>
            <a:r>
              <a:rPr lang="it-IT" altLang="it-IT" sz="3200" b="1" dirty="0">
                <a:solidFill>
                  <a:srgbClr val="CC0000"/>
                </a:solidFill>
                <a:effectLst>
                  <a:outerShdw blurRad="38100" dist="38100" dir="2700000" algn="tl">
                    <a:srgbClr val="000000">
                      <a:alpha val="43137"/>
                    </a:srgbClr>
                  </a:outerShdw>
                </a:effectLst>
              </a:rPr>
              <a:t> </a:t>
            </a:r>
          </a:p>
        </p:txBody>
      </p:sp>
      <p:sp>
        <p:nvSpPr>
          <p:cNvPr id="3" name="CasellaDiTesto 2">
            <a:extLst>
              <a:ext uri="{FF2B5EF4-FFF2-40B4-BE49-F238E27FC236}">
                <a16:creationId xmlns:a16="http://schemas.microsoft.com/office/drawing/2014/main" id="{1AAC6243-9560-2C41-D717-C0EE190D67DC}"/>
              </a:ext>
            </a:extLst>
          </p:cNvPr>
          <p:cNvSpPr txBox="1"/>
          <p:nvPr/>
        </p:nvSpPr>
        <p:spPr>
          <a:xfrm>
            <a:off x="516194" y="5648632"/>
            <a:ext cx="5486400" cy="830997"/>
          </a:xfrm>
          <a:prstGeom prst="rect">
            <a:avLst/>
          </a:prstGeom>
          <a:noFill/>
        </p:spPr>
        <p:txBody>
          <a:bodyPr wrap="square" rtlCol="0">
            <a:spAutoFit/>
          </a:bodyPr>
          <a:lstStyle/>
          <a:p>
            <a:r>
              <a:rPr lang="it-IT" sz="2400" dirty="0"/>
              <a:t>Alto livello di strutturazione</a:t>
            </a:r>
          </a:p>
          <a:p>
            <a:r>
              <a:rPr lang="it-IT" sz="2400" dirty="0"/>
              <a:t>Prove di efficacia </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0">
            <a:extLst>
              <a:ext uri="{FF2B5EF4-FFF2-40B4-BE49-F238E27FC236}">
                <a16:creationId xmlns:a16="http://schemas.microsoft.com/office/drawing/2014/main" id="{76ED6099-E73C-48FC-F75B-1787C4244E7C}"/>
              </a:ext>
            </a:extLst>
          </p:cNvPr>
          <p:cNvSpPr txBox="1">
            <a:spLocks noChangeArrowheads="1"/>
          </p:cNvSpPr>
          <p:nvPr/>
        </p:nvSpPr>
        <p:spPr bwMode="auto">
          <a:xfrm>
            <a:off x="0" y="1"/>
            <a:ext cx="9144000" cy="523220"/>
          </a:xfrm>
          <a:prstGeom prst="rect">
            <a:avLst/>
          </a:prstGeom>
          <a:solidFill>
            <a:srgbClr val="0000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r" eaLnBrk="1" hangingPunct="1">
              <a:spcBef>
                <a:spcPct val="50000"/>
              </a:spcBef>
              <a:buFontTx/>
              <a:buNone/>
            </a:pPr>
            <a:r>
              <a:rPr lang="it-IT" altLang="it-IT" sz="2800" dirty="0">
                <a:solidFill>
                  <a:schemeClr val="bg1"/>
                </a:solidFill>
                <a:latin typeface="+mn-lt"/>
              </a:rPr>
              <a:t>Modificare …cosa</a:t>
            </a:r>
          </a:p>
        </p:txBody>
      </p:sp>
      <p:sp>
        <p:nvSpPr>
          <p:cNvPr id="10" name="Oval 8">
            <a:extLst>
              <a:ext uri="{FF2B5EF4-FFF2-40B4-BE49-F238E27FC236}">
                <a16:creationId xmlns:a16="http://schemas.microsoft.com/office/drawing/2014/main" id="{D0CBFA2E-FF5A-4F49-A309-D8680DB950BE}"/>
              </a:ext>
            </a:extLst>
          </p:cNvPr>
          <p:cNvSpPr>
            <a:spLocks noChangeArrowheads="1"/>
          </p:cNvSpPr>
          <p:nvPr/>
        </p:nvSpPr>
        <p:spPr bwMode="auto">
          <a:xfrm>
            <a:off x="363906" y="151015"/>
            <a:ext cx="2047875" cy="1770063"/>
          </a:xfrm>
          <a:prstGeom prst="ellipse">
            <a:avLst/>
          </a:prstGeom>
          <a:solidFill>
            <a:srgbClr val="FFFF99">
              <a:alpha val="50000"/>
            </a:srgbClr>
          </a:solidFill>
          <a:ln w="9525">
            <a:solidFill>
              <a:schemeClr val="tx1"/>
            </a:solidFill>
            <a:round/>
            <a:headEnd/>
            <a:tailEnd/>
          </a:ln>
          <a:effectLst/>
        </p:spPr>
        <p:txBody>
          <a:bodyPr wrap="none" anchor="ctr"/>
          <a:lstStyle/>
          <a:p>
            <a:pPr algn="ctr" eaLnBrk="1" hangingPunct="1">
              <a:defRPr/>
            </a:pPr>
            <a:r>
              <a:rPr lang="it-IT" altLang="it-IT" sz="2800" b="1" dirty="0">
                <a:solidFill>
                  <a:srgbClr val="CC0000"/>
                </a:solidFill>
                <a:effectLst>
                  <a:outerShdw blurRad="38100" dist="38100" dir="2700000" algn="tl">
                    <a:srgbClr val="000000">
                      <a:alpha val="43137"/>
                    </a:srgbClr>
                  </a:outerShdw>
                </a:effectLst>
              </a:rPr>
              <a:t>Interventi</a:t>
            </a:r>
            <a:br>
              <a:rPr lang="it-IT" altLang="it-IT" sz="2800" b="1" dirty="0">
                <a:solidFill>
                  <a:srgbClr val="CC0000"/>
                </a:solidFill>
                <a:effectLst>
                  <a:outerShdw blurRad="38100" dist="38100" dir="2700000" algn="tl">
                    <a:srgbClr val="000000">
                      <a:alpha val="43137"/>
                    </a:srgbClr>
                  </a:outerShdw>
                </a:effectLst>
              </a:rPr>
            </a:br>
            <a:r>
              <a:rPr lang="it-IT" altLang="it-IT" sz="2800" b="1" dirty="0">
                <a:solidFill>
                  <a:srgbClr val="CC0000"/>
                </a:solidFill>
                <a:effectLst>
                  <a:outerShdw blurRad="38100" dist="38100" dir="2700000" algn="tl">
                    <a:srgbClr val="000000">
                      <a:alpha val="43137"/>
                    </a:srgbClr>
                  </a:outerShdw>
                </a:effectLst>
              </a:rPr>
              <a:t>educativi</a:t>
            </a:r>
            <a:r>
              <a:rPr lang="it-IT" altLang="it-IT" sz="3200" b="1" dirty="0">
                <a:solidFill>
                  <a:srgbClr val="CC0000"/>
                </a:solidFill>
                <a:effectLst>
                  <a:outerShdw blurRad="38100" dist="38100" dir="2700000" algn="tl">
                    <a:srgbClr val="000000">
                      <a:alpha val="43137"/>
                    </a:srgbClr>
                  </a:outerShdw>
                </a:effectLst>
              </a:rPr>
              <a:t> </a:t>
            </a:r>
          </a:p>
        </p:txBody>
      </p:sp>
      <p:sp>
        <p:nvSpPr>
          <p:cNvPr id="3" name="CasellaDiTesto 2">
            <a:extLst>
              <a:ext uri="{FF2B5EF4-FFF2-40B4-BE49-F238E27FC236}">
                <a16:creationId xmlns:a16="http://schemas.microsoft.com/office/drawing/2014/main" id="{1AAC6243-9560-2C41-D717-C0EE190D67DC}"/>
              </a:ext>
            </a:extLst>
          </p:cNvPr>
          <p:cNvSpPr txBox="1"/>
          <p:nvPr/>
        </p:nvSpPr>
        <p:spPr>
          <a:xfrm>
            <a:off x="516194" y="5648632"/>
            <a:ext cx="5486400" cy="830997"/>
          </a:xfrm>
          <a:prstGeom prst="rect">
            <a:avLst/>
          </a:prstGeom>
          <a:noFill/>
        </p:spPr>
        <p:txBody>
          <a:bodyPr wrap="square" rtlCol="0">
            <a:spAutoFit/>
          </a:bodyPr>
          <a:lstStyle/>
          <a:p>
            <a:r>
              <a:rPr lang="it-IT" sz="2400" dirty="0"/>
              <a:t>Alto livello di strutturazione</a:t>
            </a:r>
          </a:p>
          <a:p>
            <a:r>
              <a:rPr lang="it-IT" sz="2400" dirty="0"/>
              <a:t>Prove di efficacia </a:t>
            </a:r>
          </a:p>
        </p:txBody>
      </p:sp>
      <p:pic>
        <p:nvPicPr>
          <p:cNvPr id="5" name="Immagine 4">
            <a:extLst>
              <a:ext uri="{FF2B5EF4-FFF2-40B4-BE49-F238E27FC236}">
                <a16:creationId xmlns:a16="http://schemas.microsoft.com/office/drawing/2014/main" id="{E78FBAA2-E4DE-3202-4F7B-F58CD69259BD}"/>
              </a:ext>
            </a:extLst>
          </p:cNvPr>
          <p:cNvPicPr>
            <a:picLocks noChangeAspect="1"/>
          </p:cNvPicPr>
          <p:nvPr/>
        </p:nvPicPr>
        <p:blipFill rotWithShape="1">
          <a:blip r:embed="rId2"/>
          <a:srcRect r="1211"/>
          <a:stretch/>
        </p:blipFill>
        <p:spPr>
          <a:xfrm>
            <a:off x="2637985" y="1342103"/>
            <a:ext cx="5739099" cy="4306530"/>
          </a:xfrm>
          <a:prstGeom prst="rect">
            <a:avLst/>
          </a:prstGeom>
        </p:spPr>
      </p:pic>
    </p:spTree>
    <p:extLst>
      <p:ext uri="{BB962C8B-B14F-4D97-AF65-F5344CB8AC3E}">
        <p14:creationId xmlns:p14="http://schemas.microsoft.com/office/powerpoint/2010/main" val="409670922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infographic_health_promotion_12_tips">
            <a:extLst>
              <a:ext uri="{FF2B5EF4-FFF2-40B4-BE49-F238E27FC236}">
                <a16:creationId xmlns:a16="http://schemas.microsoft.com/office/drawing/2014/main" id="{AA797685-C97B-4530-BB00-968623CCD7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6637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1299" name="Oval 3">
            <a:extLst>
              <a:ext uri="{FF2B5EF4-FFF2-40B4-BE49-F238E27FC236}">
                <a16:creationId xmlns:a16="http://schemas.microsoft.com/office/drawing/2014/main" id="{C10FC720-329D-4AD9-86EB-E54A051442D7}"/>
              </a:ext>
            </a:extLst>
          </p:cNvPr>
          <p:cNvSpPr>
            <a:spLocks noChangeArrowheads="1"/>
          </p:cNvSpPr>
          <p:nvPr/>
        </p:nvSpPr>
        <p:spPr bwMode="auto">
          <a:xfrm>
            <a:off x="5943602" y="3"/>
            <a:ext cx="2047875" cy="1770063"/>
          </a:xfrm>
          <a:prstGeom prst="ellipse">
            <a:avLst/>
          </a:prstGeom>
          <a:solidFill>
            <a:schemeClr val="bg1">
              <a:alpha val="50000"/>
            </a:schemeClr>
          </a:solidFill>
          <a:ln w="9525">
            <a:solidFill>
              <a:schemeClr val="tx1"/>
            </a:solidFill>
            <a:round/>
            <a:headEnd/>
            <a:tailEnd/>
          </a:ln>
          <a:effectLst/>
        </p:spPr>
        <p:txBody>
          <a:bodyPr wrap="none" anchor="ctr"/>
          <a:lstStyle/>
          <a:p>
            <a:pPr algn="ctr" eaLnBrk="1" hangingPunct="1">
              <a:defRPr/>
            </a:pPr>
            <a:r>
              <a:rPr lang="it-IT" altLang="it-IT" sz="2800" b="1">
                <a:solidFill>
                  <a:srgbClr val="CC0000"/>
                </a:solidFill>
                <a:effectLst>
                  <a:outerShdw blurRad="38100" dist="38100" dir="2700000" algn="tl">
                    <a:srgbClr val="C0C0C0"/>
                  </a:outerShdw>
                </a:effectLst>
                <a:latin typeface="Comic Sans MS" panose="030F0702030302020204" pitchFamily="66" charset="0"/>
              </a:rPr>
              <a:t>Interventi</a:t>
            </a:r>
            <a:br>
              <a:rPr lang="it-IT" altLang="it-IT" sz="2800" b="1">
                <a:solidFill>
                  <a:srgbClr val="CC0000"/>
                </a:solidFill>
                <a:effectLst>
                  <a:outerShdw blurRad="38100" dist="38100" dir="2700000" algn="tl">
                    <a:srgbClr val="C0C0C0"/>
                  </a:outerShdw>
                </a:effectLst>
                <a:latin typeface="Comic Sans MS" panose="030F0702030302020204" pitchFamily="66" charset="0"/>
              </a:rPr>
            </a:br>
            <a:r>
              <a:rPr lang="it-IT" altLang="it-IT" sz="2800" b="1">
                <a:solidFill>
                  <a:srgbClr val="CC0000"/>
                </a:solidFill>
                <a:effectLst>
                  <a:outerShdw blurRad="38100" dist="38100" dir="2700000" algn="tl">
                    <a:srgbClr val="C0C0C0"/>
                  </a:outerShdw>
                </a:effectLst>
                <a:latin typeface="Comic Sans MS" panose="030F0702030302020204" pitchFamily="66" charset="0"/>
              </a:rPr>
              <a:t>educativi</a:t>
            </a:r>
            <a:r>
              <a:rPr lang="it-IT" altLang="it-IT" sz="3200" b="1">
                <a:solidFill>
                  <a:srgbClr val="CC0000"/>
                </a:solidFill>
                <a:effectLst>
                  <a:outerShdw blurRad="38100" dist="38100" dir="2700000" algn="tl">
                    <a:srgbClr val="C0C0C0"/>
                  </a:outerShdw>
                </a:effectLst>
                <a:latin typeface="Comic Sans MS" panose="030F0702030302020204" pitchFamily="66" charset="0"/>
              </a:rPr>
              <a:t> </a:t>
            </a:r>
          </a:p>
        </p:txBody>
      </p:sp>
      <p:sp>
        <p:nvSpPr>
          <p:cNvPr id="2" name="CasellaDiTesto 1">
            <a:extLst>
              <a:ext uri="{FF2B5EF4-FFF2-40B4-BE49-F238E27FC236}">
                <a16:creationId xmlns:a16="http://schemas.microsoft.com/office/drawing/2014/main" id="{5B2757FB-DEBC-719D-652F-D7B7F2842EC0}"/>
              </a:ext>
            </a:extLst>
          </p:cNvPr>
          <p:cNvSpPr txBox="1"/>
          <p:nvPr/>
        </p:nvSpPr>
        <p:spPr>
          <a:xfrm>
            <a:off x="516194" y="5648632"/>
            <a:ext cx="3908322" cy="830997"/>
          </a:xfrm>
          <a:prstGeom prst="rect">
            <a:avLst/>
          </a:prstGeom>
          <a:solidFill>
            <a:srgbClr val="FFFFFF">
              <a:alpha val="76863"/>
            </a:srgbClr>
          </a:solidFill>
        </p:spPr>
        <p:txBody>
          <a:bodyPr wrap="square" rtlCol="0">
            <a:spAutoFit/>
          </a:bodyPr>
          <a:lstStyle/>
          <a:p>
            <a:r>
              <a:rPr lang="it-IT" sz="2400" dirty="0"/>
              <a:t>Basso livello di strutturazione</a:t>
            </a:r>
          </a:p>
          <a:p>
            <a:r>
              <a:rPr lang="it-IT" sz="2400" dirty="0"/>
              <a:t>Prove di efficacia?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Immagine 2">
            <a:extLst>
              <a:ext uri="{FF2B5EF4-FFF2-40B4-BE49-F238E27FC236}">
                <a16:creationId xmlns:a16="http://schemas.microsoft.com/office/drawing/2014/main" id="{30AE8256-D8A9-5104-955D-AE4145D1C6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429000"/>
            <a:ext cx="9144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asellaDiTesto 1">
            <a:extLst>
              <a:ext uri="{FF2B5EF4-FFF2-40B4-BE49-F238E27FC236}">
                <a16:creationId xmlns:a16="http://schemas.microsoft.com/office/drawing/2014/main" id="{3987D0BE-6FCA-D437-B52F-EA91910FE65D}"/>
              </a:ext>
            </a:extLst>
          </p:cNvPr>
          <p:cNvSpPr txBox="1">
            <a:spLocks noChangeArrowheads="1"/>
          </p:cNvSpPr>
          <p:nvPr/>
        </p:nvSpPr>
        <p:spPr bwMode="auto">
          <a:xfrm>
            <a:off x="360363" y="549275"/>
            <a:ext cx="8423275"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spcBef>
                <a:spcPct val="0"/>
              </a:spcBef>
            </a:pPr>
            <a:r>
              <a:rPr lang="it-IT" altLang="it-IT" sz="3600" dirty="0">
                <a:latin typeface="Calibri" panose="020F0502020204030204" pitchFamily="34" charset="0"/>
                <a:ea typeface="Tahoma" panose="020B0604030504040204" pitchFamily="34" charset="0"/>
                <a:cs typeface="Calibri" panose="020F0502020204030204" pitchFamily="34" charset="0"/>
              </a:rPr>
              <a:t>Progettare in promozione della salute</a:t>
            </a:r>
          </a:p>
          <a:p>
            <a:pPr>
              <a:spcBef>
                <a:spcPct val="0"/>
              </a:spcBef>
            </a:pPr>
            <a:r>
              <a:rPr lang="it-IT" altLang="it-IT" sz="3600" dirty="0">
                <a:latin typeface="Calibri" panose="020F0502020204030204" pitchFamily="34" charset="0"/>
                <a:ea typeface="Tahoma" panose="020B0604030504040204" pitchFamily="34" charset="0"/>
                <a:cs typeface="Calibri" panose="020F0502020204030204" pitchFamily="34" charset="0"/>
              </a:rPr>
              <a:t>Quale cambiamento atteso</a:t>
            </a:r>
          </a:p>
          <a:p>
            <a:pPr>
              <a:spcBef>
                <a:spcPct val="0"/>
              </a:spcBef>
            </a:pPr>
            <a:r>
              <a:rPr lang="it-IT" altLang="it-IT" sz="3600" dirty="0">
                <a:latin typeface="Calibri" panose="020F0502020204030204" pitchFamily="34" charset="0"/>
                <a:ea typeface="Tahoma" panose="020B0604030504040204" pitchFamily="34" charset="0"/>
                <a:cs typeface="Calibri" panose="020F0502020204030204" pitchFamily="34" charset="0"/>
              </a:rPr>
              <a:t>Come progettare – i principali modelli</a:t>
            </a:r>
          </a:p>
          <a:p>
            <a:pPr>
              <a:spcBef>
                <a:spcPct val="0"/>
              </a:spcBef>
            </a:pPr>
            <a:r>
              <a:rPr lang="it-IT" altLang="it-IT" sz="3600" dirty="0">
                <a:latin typeface="Calibri" panose="020F0502020204030204" pitchFamily="34" charset="0"/>
                <a:ea typeface="Tahoma" panose="020B0604030504040204" pitchFamily="34" charset="0"/>
                <a:cs typeface="Calibri" panose="020F0502020204030204" pitchFamily="34" charset="0"/>
              </a:rPr>
              <a:t>PCM – albero </a:t>
            </a:r>
            <a:r>
              <a:rPr lang="it-IT" altLang="it-IT" sz="3600">
                <a:latin typeface="Calibri" panose="020F0502020204030204" pitchFamily="34" charset="0"/>
                <a:ea typeface="Tahoma" panose="020B0604030504040204" pitchFamily="34" charset="0"/>
                <a:cs typeface="Calibri" panose="020F0502020204030204" pitchFamily="34" charset="0"/>
              </a:rPr>
              <a:t>dei problemi</a:t>
            </a:r>
            <a:br>
              <a:rPr lang="it-IT" altLang="it-IT" sz="3600">
                <a:latin typeface="Calibri" panose="020F0502020204030204" pitchFamily="34" charset="0"/>
                <a:ea typeface="Tahoma" panose="020B0604030504040204" pitchFamily="34" charset="0"/>
                <a:cs typeface="Calibri" panose="020F0502020204030204" pitchFamily="34" charset="0"/>
              </a:rPr>
            </a:br>
            <a:endParaRPr lang="it-IT" altLang="it-IT" sz="3600" dirty="0">
              <a:latin typeface="Calibri" panose="020F0502020204030204" pitchFamily="34" charset="0"/>
              <a:ea typeface="Tahoma" panose="020B0604030504040204" pitchFamily="34" charset="0"/>
              <a:cs typeface="Calibri" panose="020F0502020204030204" pitchFamily="34" charset="0"/>
            </a:endParaRPr>
          </a:p>
          <a:p>
            <a:pPr>
              <a:spcBef>
                <a:spcPct val="0"/>
              </a:spcBef>
            </a:pPr>
            <a:r>
              <a:rPr lang="it-IT" altLang="it-IT" sz="3600" dirty="0">
                <a:latin typeface="Calibri" panose="020F0502020204030204" pitchFamily="34" charset="0"/>
                <a:ea typeface="Tahoma" panose="020B0604030504040204" pitchFamily="34" charset="0"/>
                <a:cs typeface="Calibri" panose="020F0502020204030204" pitchFamily="34" charset="0"/>
              </a:rPr>
              <a:t>ma  prima…</a:t>
            </a:r>
          </a:p>
        </p:txBody>
      </p:sp>
      <p:pic>
        <p:nvPicPr>
          <p:cNvPr id="16388" name="Picture 5" descr="Today (@Today_it) | Twitter">
            <a:extLst>
              <a:ext uri="{FF2B5EF4-FFF2-40B4-BE49-F238E27FC236}">
                <a16:creationId xmlns:a16="http://schemas.microsoft.com/office/drawing/2014/main" id="{8AB71A7B-4AD5-72DD-5A4A-F70FFE9BB5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0438" y="3763963"/>
            <a:ext cx="2143125"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6">
            <a:extLst>
              <a:ext uri="{FF2B5EF4-FFF2-40B4-BE49-F238E27FC236}">
                <a16:creationId xmlns:a16="http://schemas.microsoft.com/office/drawing/2014/main" id="{5A05C4B7-F0A9-E2B9-2D2D-8D1CE5C9D260}"/>
              </a:ext>
            </a:extLst>
          </p:cNvPr>
          <p:cNvSpPr>
            <a:spLocks noChangeArrowheads="1"/>
          </p:cNvSpPr>
          <p:nvPr/>
        </p:nvSpPr>
        <p:spPr bwMode="auto">
          <a:xfrm>
            <a:off x="147485" y="0"/>
            <a:ext cx="2590797" cy="2217739"/>
          </a:xfrm>
          <a:prstGeom prst="ellipse">
            <a:avLst/>
          </a:prstGeom>
          <a:solidFill>
            <a:srgbClr val="FFFF99">
              <a:alpha val="50000"/>
            </a:srgbClr>
          </a:solidFill>
          <a:ln w="9525">
            <a:solidFill>
              <a:schemeClr val="tx1"/>
            </a:solidFill>
            <a:round/>
            <a:headEnd/>
            <a:tailEnd/>
          </a:ln>
          <a:effectLst/>
        </p:spPr>
        <p:txBody>
          <a:bodyPr wrap="none" anchor="ctr"/>
          <a:lstStyle/>
          <a:p>
            <a:pPr algn="ctr" eaLnBrk="1" hangingPunct="1">
              <a:defRPr/>
            </a:pPr>
            <a:r>
              <a:rPr lang="it-IT" altLang="it-IT" sz="2800" b="1">
                <a:solidFill>
                  <a:srgbClr val="CC0000"/>
                </a:solidFill>
                <a:effectLst>
                  <a:outerShdw blurRad="38100" dist="38100" dir="2700000" algn="tl">
                    <a:srgbClr val="000000"/>
                  </a:outerShdw>
                </a:effectLst>
                <a:latin typeface="Comic Sans MS" panose="030F0702030302020204" pitchFamily="66" charset="0"/>
              </a:rPr>
              <a:t>Programmi</a:t>
            </a:r>
            <a:br>
              <a:rPr lang="it-IT" altLang="it-IT" sz="2800" b="1">
                <a:solidFill>
                  <a:srgbClr val="CC0000"/>
                </a:solidFill>
                <a:effectLst>
                  <a:outerShdw blurRad="38100" dist="38100" dir="2700000" algn="tl">
                    <a:srgbClr val="000000"/>
                  </a:outerShdw>
                </a:effectLst>
                <a:latin typeface="Comic Sans MS" panose="030F0702030302020204" pitchFamily="66" charset="0"/>
              </a:rPr>
            </a:br>
            <a:r>
              <a:rPr lang="it-IT" altLang="it-IT" sz="2800" b="1">
                <a:solidFill>
                  <a:srgbClr val="CC0000"/>
                </a:solidFill>
                <a:effectLst>
                  <a:outerShdw blurRad="38100" dist="38100" dir="2700000" algn="tl">
                    <a:srgbClr val="000000"/>
                  </a:outerShdw>
                </a:effectLst>
                <a:latin typeface="Comic Sans MS" panose="030F0702030302020204" pitchFamily="66" charset="0"/>
              </a:rPr>
              <a:t>multilivello</a:t>
            </a:r>
            <a:r>
              <a:rPr lang="it-IT" altLang="it-IT" sz="3200" b="1">
                <a:solidFill>
                  <a:srgbClr val="CC0000"/>
                </a:solidFill>
                <a:effectLst>
                  <a:outerShdw blurRad="38100" dist="38100" dir="2700000" algn="tl">
                    <a:srgbClr val="000000"/>
                  </a:outerShdw>
                </a:effectLst>
                <a:latin typeface="Comic Sans MS" panose="030F0702030302020204" pitchFamily="66" charset="0"/>
              </a:rPr>
              <a:t> </a:t>
            </a:r>
          </a:p>
        </p:txBody>
      </p:sp>
      <p:pic>
        <p:nvPicPr>
          <p:cNvPr id="1026" name="Picture 2" descr="500x630-01">
            <a:extLst>
              <a:ext uri="{FF2B5EF4-FFF2-40B4-BE49-F238E27FC236}">
                <a16:creationId xmlns:a16="http://schemas.microsoft.com/office/drawing/2014/main" id="{A1E64B8F-F805-FD58-8F15-C0980E50A0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9730" y="-229432"/>
            <a:ext cx="2056785" cy="2591549"/>
          </a:xfrm>
          <a:prstGeom prst="rect">
            <a:avLst/>
          </a:prstGeom>
          <a:noFill/>
          <a:extLst>
            <a:ext uri="{909E8E84-426E-40DD-AFC4-6F175D3DCCD1}">
              <a14:hiddenFill xmlns:a14="http://schemas.microsoft.com/office/drawing/2010/main">
                <a:solidFill>
                  <a:srgbClr val="FFFFFF"/>
                </a:solidFill>
              </a14:hiddenFill>
            </a:ext>
          </a:extLst>
        </p:spPr>
      </p:pic>
      <p:pic>
        <p:nvPicPr>
          <p:cNvPr id="7" name="Immagine 6">
            <a:extLst>
              <a:ext uri="{FF2B5EF4-FFF2-40B4-BE49-F238E27FC236}">
                <a16:creationId xmlns:a16="http://schemas.microsoft.com/office/drawing/2014/main" id="{2C2AC6E7-7FED-0202-8D76-89418D2C5F97}"/>
              </a:ext>
            </a:extLst>
          </p:cNvPr>
          <p:cNvPicPr>
            <a:picLocks noChangeAspect="1"/>
          </p:cNvPicPr>
          <p:nvPr/>
        </p:nvPicPr>
        <p:blipFill rotWithShape="1">
          <a:blip r:embed="rId3"/>
          <a:srcRect l="52483" t="39772" r="12903" b="25378"/>
          <a:stretch/>
        </p:blipFill>
        <p:spPr>
          <a:xfrm>
            <a:off x="1588876" y="2023982"/>
            <a:ext cx="6929803" cy="3922726"/>
          </a:xfrm>
          <a:prstGeom prst="rect">
            <a:avLst/>
          </a:prstGeom>
        </p:spPr>
      </p:pic>
      <p:sp>
        <p:nvSpPr>
          <p:cNvPr id="9" name="CasellaDiTesto 8">
            <a:extLst>
              <a:ext uri="{FF2B5EF4-FFF2-40B4-BE49-F238E27FC236}">
                <a16:creationId xmlns:a16="http://schemas.microsoft.com/office/drawing/2014/main" id="{7FC51FDF-6EC0-3F1D-8F67-211B86028BBE}"/>
              </a:ext>
            </a:extLst>
          </p:cNvPr>
          <p:cNvSpPr txBox="1"/>
          <p:nvPr/>
        </p:nvSpPr>
        <p:spPr>
          <a:xfrm>
            <a:off x="2767778" y="569203"/>
            <a:ext cx="4572000" cy="1384995"/>
          </a:xfrm>
          <a:prstGeom prst="rect">
            <a:avLst/>
          </a:prstGeom>
          <a:noFill/>
        </p:spPr>
        <p:txBody>
          <a:bodyPr wrap="square">
            <a:spAutoFit/>
          </a:bodyPr>
          <a:lstStyle/>
          <a:p>
            <a:pPr algn="ctr" rtl="0"/>
            <a:r>
              <a:rPr lang="it-IT" sz="2800" b="0" i="0" dirty="0">
                <a:solidFill>
                  <a:srgbClr val="FF0000"/>
                </a:solidFill>
                <a:effectLst/>
                <a:latin typeface="Roboto" panose="02000000000000000000" pitchFamily="2" charset="0"/>
              </a:rPr>
              <a:t>Rete piemontese delle Scuole che promuovono Salute</a:t>
            </a:r>
          </a:p>
        </p:txBody>
      </p:sp>
      <p:sp>
        <p:nvSpPr>
          <p:cNvPr id="5" name="CasellaDiTesto 4">
            <a:extLst>
              <a:ext uri="{FF2B5EF4-FFF2-40B4-BE49-F238E27FC236}">
                <a16:creationId xmlns:a16="http://schemas.microsoft.com/office/drawing/2014/main" id="{FB02291F-0D8E-202C-7DFD-22A24D4715C1}"/>
              </a:ext>
            </a:extLst>
          </p:cNvPr>
          <p:cNvSpPr txBox="1"/>
          <p:nvPr/>
        </p:nvSpPr>
        <p:spPr>
          <a:xfrm>
            <a:off x="73741" y="6140465"/>
            <a:ext cx="3898184" cy="646331"/>
          </a:xfrm>
          <a:prstGeom prst="rect">
            <a:avLst/>
          </a:prstGeom>
          <a:noFill/>
        </p:spPr>
        <p:txBody>
          <a:bodyPr wrap="square">
            <a:spAutoFit/>
          </a:bodyPr>
          <a:lstStyle/>
          <a:p>
            <a:r>
              <a:rPr lang="it-IT" dirty="0">
                <a:hlinkClick r:id="rId4"/>
              </a:rPr>
              <a:t>Rete SHE Piemonte – Rete Regionale Scuole che promuovono Salute</a:t>
            </a:r>
            <a:endParaRPr lang="it-IT" dirty="0"/>
          </a:p>
        </p:txBody>
      </p:sp>
      <p:grpSp>
        <p:nvGrpSpPr>
          <p:cNvPr id="6" name="Gruppo 5">
            <a:extLst>
              <a:ext uri="{FF2B5EF4-FFF2-40B4-BE49-F238E27FC236}">
                <a16:creationId xmlns:a16="http://schemas.microsoft.com/office/drawing/2014/main" id="{58E4307D-F6D8-6AAB-F7B4-EA079DFDA1AA}"/>
              </a:ext>
            </a:extLst>
          </p:cNvPr>
          <p:cNvGrpSpPr/>
          <p:nvPr/>
        </p:nvGrpSpPr>
        <p:grpSpPr>
          <a:xfrm>
            <a:off x="3809077" y="5674852"/>
            <a:ext cx="5334923" cy="1116657"/>
            <a:chOff x="3809077" y="5674852"/>
            <a:chExt cx="5334923" cy="1116657"/>
          </a:xfrm>
        </p:grpSpPr>
        <p:pic>
          <p:nvPicPr>
            <p:cNvPr id="10" name="Immagine 9">
              <a:extLst>
                <a:ext uri="{FF2B5EF4-FFF2-40B4-BE49-F238E27FC236}">
                  <a16:creationId xmlns:a16="http://schemas.microsoft.com/office/drawing/2014/main" id="{6795CA94-ADE2-1FF6-6165-55F861152B32}"/>
                </a:ext>
              </a:extLst>
            </p:cNvPr>
            <p:cNvPicPr>
              <a:picLocks noChangeAspect="1"/>
            </p:cNvPicPr>
            <p:nvPr/>
          </p:nvPicPr>
          <p:blipFill>
            <a:blip r:embed="rId5"/>
            <a:stretch>
              <a:fillRect/>
            </a:stretch>
          </p:blipFill>
          <p:spPr>
            <a:xfrm>
              <a:off x="3971925" y="5674852"/>
              <a:ext cx="5172075" cy="885825"/>
            </a:xfrm>
            <a:prstGeom prst="rect">
              <a:avLst/>
            </a:prstGeom>
          </p:spPr>
        </p:pic>
        <p:sp>
          <p:nvSpPr>
            <p:cNvPr id="4" name="CasellaDiTesto 3">
              <a:extLst>
                <a:ext uri="{FF2B5EF4-FFF2-40B4-BE49-F238E27FC236}">
                  <a16:creationId xmlns:a16="http://schemas.microsoft.com/office/drawing/2014/main" id="{07DA4C54-F3BC-2C34-1FE6-8FE970F6C938}"/>
                </a:ext>
              </a:extLst>
            </p:cNvPr>
            <p:cNvSpPr txBox="1"/>
            <p:nvPr/>
          </p:nvSpPr>
          <p:spPr>
            <a:xfrm>
              <a:off x="3809077" y="6560677"/>
              <a:ext cx="5172074" cy="230832"/>
            </a:xfrm>
            <a:prstGeom prst="rect">
              <a:avLst/>
            </a:prstGeom>
            <a:noFill/>
          </p:spPr>
          <p:txBody>
            <a:bodyPr wrap="square">
              <a:spAutoFit/>
            </a:bodyPr>
            <a:lstStyle/>
            <a:p>
              <a:r>
                <a:rPr lang="it-IT" sz="900" dirty="0">
                  <a:hlinkClick r:id="rId6"/>
                </a:rPr>
                <a:t>SCUOLE CHE PROMUOVONO SALUTE – LOMBARDIA – SPS LOMBARDIA (scuolapromuovesalute.it)</a:t>
              </a:r>
              <a:endParaRPr lang="it-IT" sz="900" dirty="0"/>
            </a:p>
          </p:txBody>
        </p:sp>
      </p:grpSp>
    </p:spTree>
    <p:extLst>
      <p:ext uri="{BB962C8B-B14F-4D97-AF65-F5344CB8AC3E}">
        <p14:creationId xmlns:p14="http://schemas.microsoft.com/office/powerpoint/2010/main" val="4055276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6">
            <a:extLst>
              <a:ext uri="{FF2B5EF4-FFF2-40B4-BE49-F238E27FC236}">
                <a16:creationId xmlns:a16="http://schemas.microsoft.com/office/drawing/2014/main" id="{5A05C4B7-F0A9-E2B9-2D2D-8D1CE5C9D260}"/>
              </a:ext>
            </a:extLst>
          </p:cNvPr>
          <p:cNvSpPr>
            <a:spLocks noChangeArrowheads="1"/>
          </p:cNvSpPr>
          <p:nvPr/>
        </p:nvSpPr>
        <p:spPr bwMode="auto">
          <a:xfrm>
            <a:off x="147485" y="0"/>
            <a:ext cx="2590797" cy="2217739"/>
          </a:xfrm>
          <a:prstGeom prst="ellipse">
            <a:avLst/>
          </a:prstGeom>
          <a:solidFill>
            <a:srgbClr val="FFFF99">
              <a:alpha val="50000"/>
            </a:srgbClr>
          </a:solidFill>
          <a:ln w="9525">
            <a:solidFill>
              <a:schemeClr val="tx1"/>
            </a:solidFill>
            <a:round/>
            <a:headEnd/>
            <a:tailEnd/>
          </a:ln>
          <a:effectLst/>
        </p:spPr>
        <p:txBody>
          <a:bodyPr wrap="none" anchor="ctr"/>
          <a:lstStyle/>
          <a:p>
            <a:pPr algn="ctr" eaLnBrk="1" hangingPunct="1">
              <a:defRPr/>
            </a:pPr>
            <a:r>
              <a:rPr lang="it-IT" altLang="it-IT" sz="2800" b="1">
                <a:solidFill>
                  <a:srgbClr val="CC0000"/>
                </a:solidFill>
                <a:effectLst>
                  <a:outerShdw blurRad="38100" dist="38100" dir="2700000" algn="tl">
                    <a:srgbClr val="000000"/>
                  </a:outerShdw>
                </a:effectLst>
                <a:latin typeface="Comic Sans MS" panose="030F0702030302020204" pitchFamily="66" charset="0"/>
              </a:rPr>
              <a:t>Programmi</a:t>
            </a:r>
            <a:br>
              <a:rPr lang="it-IT" altLang="it-IT" sz="2800" b="1">
                <a:solidFill>
                  <a:srgbClr val="CC0000"/>
                </a:solidFill>
                <a:effectLst>
                  <a:outerShdw blurRad="38100" dist="38100" dir="2700000" algn="tl">
                    <a:srgbClr val="000000"/>
                  </a:outerShdw>
                </a:effectLst>
                <a:latin typeface="Comic Sans MS" panose="030F0702030302020204" pitchFamily="66" charset="0"/>
              </a:rPr>
            </a:br>
            <a:r>
              <a:rPr lang="it-IT" altLang="it-IT" sz="2800" b="1">
                <a:solidFill>
                  <a:srgbClr val="CC0000"/>
                </a:solidFill>
                <a:effectLst>
                  <a:outerShdw blurRad="38100" dist="38100" dir="2700000" algn="tl">
                    <a:srgbClr val="000000"/>
                  </a:outerShdw>
                </a:effectLst>
                <a:latin typeface="Comic Sans MS" panose="030F0702030302020204" pitchFamily="66" charset="0"/>
              </a:rPr>
              <a:t>multilivello</a:t>
            </a:r>
            <a:r>
              <a:rPr lang="it-IT" altLang="it-IT" sz="3200" b="1">
                <a:solidFill>
                  <a:srgbClr val="CC0000"/>
                </a:solidFill>
                <a:effectLst>
                  <a:outerShdw blurRad="38100" dist="38100" dir="2700000" algn="tl">
                    <a:srgbClr val="000000"/>
                  </a:outerShdw>
                </a:effectLst>
                <a:latin typeface="Comic Sans MS" panose="030F0702030302020204" pitchFamily="66" charset="0"/>
              </a:rPr>
              <a:t> </a:t>
            </a:r>
          </a:p>
        </p:txBody>
      </p:sp>
      <p:pic>
        <p:nvPicPr>
          <p:cNvPr id="12" name="Immagine 11">
            <a:extLst>
              <a:ext uri="{FF2B5EF4-FFF2-40B4-BE49-F238E27FC236}">
                <a16:creationId xmlns:a16="http://schemas.microsoft.com/office/drawing/2014/main" id="{3A55DA91-1781-FF13-E68D-664181A54D75}"/>
              </a:ext>
            </a:extLst>
          </p:cNvPr>
          <p:cNvPicPr>
            <a:picLocks noChangeAspect="1"/>
          </p:cNvPicPr>
          <p:nvPr/>
        </p:nvPicPr>
        <p:blipFill>
          <a:blip r:embed="rId2"/>
          <a:stretch>
            <a:fillRect/>
          </a:stretch>
        </p:blipFill>
        <p:spPr>
          <a:xfrm>
            <a:off x="147485" y="2050610"/>
            <a:ext cx="9017251" cy="4807390"/>
          </a:xfrm>
          <a:prstGeom prst="rect">
            <a:avLst/>
          </a:prstGeom>
        </p:spPr>
      </p:pic>
      <p:pic>
        <p:nvPicPr>
          <p:cNvPr id="14" name="Immagine 13">
            <a:extLst>
              <a:ext uri="{FF2B5EF4-FFF2-40B4-BE49-F238E27FC236}">
                <a16:creationId xmlns:a16="http://schemas.microsoft.com/office/drawing/2014/main" id="{D8D2C9B9-13A0-881C-D835-F581968EAD15}"/>
              </a:ext>
            </a:extLst>
          </p:cNvPr>
          <p:cNvPicPr>
            <a:picLocks noChangeAspect="1"/>
          </p:cNvPicPr>
          <p:nvPr/>
        </p:nvPicPr>
        <p:blipFill>
          <a:blip r:embed="rId3"/>
          <a:stretch>
            <a:fillRect/>
          </a:stretch>
        </p:blipFill>
        <p:spPr>
          <a:xfrm>
            <a:off x="3818033" y="397303"/>
            <a:ext cx="4444485" cy="6136419"/>
          </a:xfrm>
          <a:prstGeom prst="rect">
            <a:avLst/>
          </a:prstGeom>
        </p:spPr>
      </p:pic>
    </p:spTree>
    <p:extLst>
      <p:ext uri="{BB962C8B-B14F-4D97-AF65-F5344CB8AC3E}">
        <p14:creationId xmlns:p14="http://schemas.microsoft.com/office/powerpoint/2010/main" val="327847547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Immagine 1">
            <a:extLst>
              <a:ext uri="{FF2B5EF4-FFF2-40B4-BE49-F238E27FC236}">
                <a16:creationId xmlns:a16="http://schemas.microsoft.com/office/drawing/2014/main" id="{BA032638-263E-406C-AFED-002BD3D7B7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3778" r="1962" b="5179"/>
          <a:stretch>
            <a:fillRect/>
          </a:stretch>
        </p:blipFill>
        <p:spPr bwMode="auto">
          <a:xfrm>
            <a:off x="3811590" y="2"/>
            <a:ext cx="5187951" cy="270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0" name="Picture 4">
            <a:extLst>
              <a:ext uri="{FF2B5EF4-FFF2-40B4-BE49-F238E27FC236}">
                <a16:creationId xmlns:a16="http://schemas.microsoft.com/office/drawing/2014/main" id="{242091A5-2318-4992-B722-FE6A718293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222" b="2222"/>
          <a:stretch>
            <a:fillRect/>
          </a:stretch>
        </p:blipFill>
        <p:spPr bwMode="auto">
          <a:xfrm>
            <a:off x="3" y="0"/>
            <a:ext cx="580072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Immagine 2">
            <a:extLst>
              <a:ext uri="{FF2B5EF4-FFF2-40B4-BE49-F238E27FC236}">
                <a16:creationId xmlns:a16="http://schemas.microsoft.com/office/drawing/2014/main" id="{B7B5CB3C-24DF-4103-9066-C945515DF32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94154" y="4793226"/>
            <a:ext cx="6186583" cy="2064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2" name="Rettangolo 4">
            <a:extLst>
              <a:ext uri="{FF2B5EF4-FFF2-40B4-BE49-F238E27FC236}">
                <a16:creationId xmlns:a16="http://schemas.microsoft.com/office/drawing/2014/main" id="{F2AFB4F2-6AC9-430F-B576-E5A94F0F573F}"/>
              </a:ext>
            </a:extLst>
          </p:cNvPr>
          <p:cNvSpPr>
            <a:spLocks noChangeArrowheads="1"/>
          </p:cNvSpPr>
          <p:nvPr/>
        </p:nvSpPr>
        <p:spPr bwMode="auto">
          <a:xfrm>
            <a:off x="5856470" y="59283"/>
            <a:ext cx="3087329" cy="923330"/>
          </a:xfrm>
          <a:prstGeom prst="rect">
            <a:avLst/>
          </a:prstGeom>
          <a:solidFill>
            <a:srgbClr val="FFFFFF">
              <a:alpha val="58824"/>
            </a:srgbClr>
          </a:solidFill>
          <a:ln>
            <a:noFill/>
          </a:ln>
        </p:spPr>
        <p:txBody>
          <a:bodyPr wrap="square">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spcBef>
                <a:spcPct val="0"/>
              </a:spcBef>
              <a:buFontTx/>
              <a:buNone/>
            </a:pPr>
            <a:r>
              <a:rPr lang="it-IT" altLang="it-IT" sz="1800" dirty="0">
                <a:latin typeface="Tahoma" panose="020B0604030504040204" pitchFamily="34" charset="0"/>
                <a:cs typeface="Tahoma" panose="020B0604030504040204" pitchFamily="34" charset="0"/>
                <a:hlinkClick r:id="rId6"/>
              </a:rPr>
              <a:t>http://www.reteoncologica.it/codice-europeo-contro-il-cancro</a:t>
            </a:r>
            <a:r>
              <a:rPr lang="it-IT" altLang="it-IT" sz="1800" dirty="0">
                <a:latin typeface="Tahoma" panose="020B0604030504040204" pitchFamily="34" charset="0"/>
                <a:cs typeface="Tahoma" panose="020B0604030504040204" pitchFamily="34" charset="0"/>
              </a:rPr>
              <a:t> </a:t>
            </a:r>
          </a:p>
        </p:txBody>
      </p:sp>
      <p:pic>
        <p:nvPicPr>
          <p:cNvPr id="1026" name="Picture 2" descr="pag interna Il segreto delle 12 regole">
            <a:extLst>
              <a:ext uri="{FF2B5EF4-FFF2-40B4-BE49-F238E27FC236}">
                <a16:creationId xmlns:a16="http://schemas.microsoft.com/office/drawing/2014/main" id="{93F466C6-8E80-0DF9-70D3-2E135C6C1383}"/>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9815" r="72263"/>
          <a:stretch/>
        </p:blipFill>
        <p:spPr bwMode="auto">
          <a:xfrm>
            <a:off x="6783657" y="4063756"/>
            <a:ext cx="2286524" cy="2877379"/>
          </a:xfrm>
          <a:prstGeom prst="rect">
            <a:avLst/>
          </a:prstGeom>
          <a:noFill/>
          <a:extLst>
            <a:ext uri="{909E8E84-426E-40DD-AFC4-6F175D3DCCD1}">
              <a14:hiddenFill xmlns:a14="http://schemas.microsoft.com/office/drawing/2010/main">
                <a:solidFill>
                  <a:srgbClr val="FFFFFF"/>
                </a:solidFill>
              </a14:hiddenFill>
            </a:ext>
          </a:extLst>
        </p:spPr>
      </p:pic>
      <p:pic>
        <p:nvPicPr>
          <p:cNvPr id="4" name="Immagine 3">
            <a:extLst>
              <a:ext uri="{FF2B5EF4-FFF2-40B4-BE49-F238E27FC236}">
                <a16:creationId xmlns:a16="http://schemas.microsoft.com/office/drawing/2014/main" id="{460F3287-9A63-BCB9-8E83-CC36A00B64B7}"/>
              </a:ext>
            </a:extLst>
          </p:cNvPr>
          <p:cNvPicPr>
            <a:picLocks noChangeAspect="1"/>
          </p:cNvPicPr>
          <p:nvPr/>
        </p:nvPicPr>
        <p:blipFill rotWithShape="1">
          <a:blip r:embed="rId8"/>
          <a:srcRect l="25813" t="40963" r="27022"/>
          <a:stretch/>
        </p:blipFill>
        <p:spPr>
          <a:xfrm rot="20345857">
            <a:off x="4813874" y="3994431"/>
            <a:ext cx="2126627" cy="1496597"/>
          </a:xfrm>
          <a:prstGeom prst="rect">
            <a:avLst/>
          </a:prstGeom>
          <a:ln>
            <a:solidFill>
              <a:schemeClr val="tx2"/>
            </a:solidFill>
          </a:ln>
        </p:spPr>
      </p:pic>
      <p:pic>
        <p:nvPicPr>
          <p:cNvPr id="6" name="Immagine 5">
            <a:extLst>
              <a:ext uri="{FF2B5EF4-FFF2-40B4-BE49-F238E27FC236}">
                <a16:creationId xmlns:a16="http://schemas.microsoft.com/office/drawing/2014/main" id="{AC45E724-C043-28FE-F633-FF394E7789EC}"/>
              </a:ext>
            </a:extLst>
          </p:cNvPr>
          <p:cNvPicPr>
            <a:picLocks noChangeAspect="1"/>
          </p:cNvPicPr>
          <p:nvPr/>
        </p:nvPicPr>
        <p:blipFill rotWithShape="1">
          <a:blip r:embed="rId9"/>
          <a:srcRect l="12581" t="9682" r="17097" b="6538"/>
          <a:stretch/>
        </p:blipFill>
        <p:spPr>
          <a:xfrm rot="1293055">
            <a:off x="4507450" y="1414438"/>
            <a:ext cx="2821370" cy="1889811"/>
          </a:xfrm>
          <a:prstGeom prst="rect">
            <a:avLst/>
          </a:prstGeom>
          <a:ln>
            <a:solidFill>
              <a:schemeClr val="tx1"/>
            </a:solidFill>
          </a:ln>
        </p:spPr>
      </p:pic>
      <p:sp>
        <p:nvSpPr>
          <p:cNvPr id="340997" name="Oval 5">
            <a:extLst>
              <a:ext uri="{FF2B5EF4-FFF2-40B4-BE49-F238E27FC236}">
                <a16:creationId xmlns:a16="http://schemas.microsoft.com/office/drawing/2014/main" id="{BC62EAE9-CD6B-40CF-BA24-322C8C6BABC5}"/>
              </a:ext>
            </a:extLst>
          </p:cNvPr>
          <p:cNvSpPr>
            <a:spLocks noChangeArrowheads="1"/>
          </p:cNvSpPr>
          <p:nvPr/>
        </p:nvSpPr>
        <p:spPr bwMode="auto">
          <a:xfrm>
            <a:off x="6179344" y="1876427"/>
            <a:ext cx="2881312" cy="2543175"/>
          </a:xfrm>
          <a:prstGeom prst="ellipse">
            <a:avLst/>
          </a:prstGeom>
          <a:solidFill>
            <a:srgbClr val="FFFF99">
              <a:alpha val="50000"/>
            </a:srgbClr>
          </a:solidFill>
          <a:ln w="9525">
            <a:solidFill>
              <a:schemeClr val="tx1"/>
            </a:solidFill>
            <a:round/>
            <a:headEnd/>
            <a:tailEnd/>
          </a:ln>
          <a:effectLst/>
        </p:spPr>
        <p:txBody>
          <a:bodyPr wrap="none" anchor="ctr"/>
          <a:lstStyle/>
          <a:p>
            <a:pPr algn="ctr" eaLnBrk="1" hangingPunct="1">
              <a:defRPr/>
            </a:pPr>
            <a:r>
              <a:rPr lang="it-IT" altLang="it-IT" sz="2800" b="1" dirty="0">
                <a:solidFill>
                  <a:srgbClr val="CC0000"/>
                </a:solidFill>
                <a:effectLst>
                  <a:outerShdw blurRad="38100" dist="38100" dir="2700000" algn="tl">
                    <a:srgbClr val="000000"/>
                  </a:outerShdw>
                </a:effectLst>
                <a:latin typeface="Comic Sans MS" panose="030F0702030302020204" pitchFamily="66" charset="0"/>
              </a:rPr>
              <a:t>Programmi </a:t>
            </a:r>
            <a:br>
              <a:rPr lang="it-IT" altLang="it-IT" sz="2800" b="1" dirty="0">
                <a:solidFill>
                  <a:srgbClr val="CC0000"/>
                </a:solidFill>
                <a:effectLst>
                  <a:outerShdw blurRad="38100" dist="38100" dir="2700000" algn="tl">
                    <a:srgbClr val="000000"/>
                  </a:outerShdw>
                </a:effectLst>
                <a:latin typeface="Comic Sans MS" panose="030F0702030302020204" pitchFamily="66" charset="0"/>
              </a:rPr>
            </a:br>
            <a:r>
              <a:rPr lang="it-IT" altLang="it-IT" sz="2800" b="1" dirty="0">
                <a:solidFill>
                  <a:srgbClr val="CC0000"/>
                </a:solidFill>
                <a:effectLst>
                  <a:outerShdw blurRad="38100" dist="38100" dir="2700000" algn="tl">
                    <a:srgbClr val="000000"/>
                  </a:outerShdw>
                </a:effectLst>
                <a:latin typeface="Comic Sans MS" panose="030F0702030302020204" pitchFamily="66" charset="0"/>
              </a:rPr>
              <a:t>multilivello </a:t>
            </a:r>
          </a:p>
          <a:p>
            <a:pPr algn="ctr" eaLnBrk="1" hangingPunct="1">
              <a:defRPr/>
            </a:pPr>
            <a:r>
              <a:rPr lang="it-IT" altLang="it-IT" b="1" dirty="0">
                <a:solidFill>
                  <a:srgbClr val="CC0000"/>
                </a:solidFill>
                <a:effectLst>
                  <a:outerShdw blurRad="38100" dist="38100" dir="2700000" algn="tl">
                    <a:srgbClr val="000000"/>
                  </a:outerShdw>
                </a:effectLst>
                <a:latin typeface="Comic Sans MS" panose="030F0702030302020204" pitchFamily="66" charset="0"/>
              </a:rPr>
              <a:t>Marketing </a:t>
            </a:r>
            <a:br>
              <a:rPr lang="it-IT" altLang="it-IT" b="1" dirty="0">
                <a:solidFill>
                  <a:srgbClr val="CC0000"/>
                </a:solidFill>
                <a:effectLst>
                  <a:outerShdw blurRad="38100" dist="38100" dir="2700000" algn="tl">
                    <a:srgbClr val="000000"/>
                  </a:outerShdw>
                </a:effectLst>
                <a:latin typeface="Comic Sans MS" panose="030F0702030302020204" pitchFamily="66" charset="0"/>
              </a:rPr>
            </a:br>
            <a:r>
              <a:rPr lang="it-IT" altLang="it-IT" b="1" dirty="0">
                <a:solidFill>
                  <a:srgbClr val="CC0000"/>
                </a:solidFill>
                <a:effectLst>
                  <a:outerShdw blurRad="38100" dist="38100" dir="2700000" algn="tl">
                    <a:srgbClr val="000000"/>
                  </a:outerShdw>
                </a:effectLst>
                <a:latin typeface="Comic Sans MS" panose="030F0702030302020204" pitchFamily="66" charset="0"/>
              </a:rPr>
              <a:t>sociale</a:t>
            </a:r>
          </a:p>
        </p:txBody>
      </p:sp>
      <p:pic>
        <p:nvPicPr>
          <p:cNvPr id="8" name="Immagine 7">
            <a:extLst>
              <a:ext uri="{FF2B5EF4-FFF2-40B4-BE49-F238E27FC236}">
                <a16:creationId xmlns:a16="http://schemas.microsoft.com/office/drawing/2014/main" id="{855791F4-198E-04BE-0C83-D221EB900453}"/>
              </a:ext>
            </a:extLst>
          </p:cNvPr>
          <p:cNvPicPr>
            <a:picLocks noChangeAspect="1"/>
          </p:cNvPicPr>
          <p:nvPr/>
        </p:nvPicPr>
        <p:blipFill rotWithShape="1">
          <a:blip r:embed="rId10"/>
          <a:srcRect l="19839" t="16603" r="30623" b="4350"/>
          <a:stretch/>
        </p:blipFill>
        <p:spPr>
          <a:xfrm rot="20593038">
            <a:off x="1235274" y="3707986"/>
            <a:ext cx="2306827" cy="2069485"/>
          </a:xfrm>
          <a:prstGeom prst="rect">
            <a:avLst/>
          </a:prstGeom>
          <a:ln>
            <a:solidFill>
              <a:schemeClr val="tx1"/>
            </a:solidFill>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2530"/>
                                        </p:tgtEl>
                                        <p:attrNameLst>
                                          <p:attrName>style.visibility</p:attrName>
                                        </p:attrNameLst>
                                      </p:cBhvr>
                                      <p:to>
                                        <p:strVal val="visible"/>
                                      </p:to>
                                    </p:set>
                                    <p:animEffect transition="in" filter="fade">
                                      <p:cBhvr>
                                        <p:cTn id="7" dur="500"/>
                                        <p:tgtEl>
                                          <p:spTgt spid="2253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026"/>
                                        </p:tgtEl>
                                        <p:attrNameLst>
                                          <p:attrName>style.visibility</p:attrName>
                                        </p:attrNameLst>
                                      </p:cBhvr>
                                      <p:to>
                                        <p:strVal val="visible"/>
                                      </p:to>
                                    </p:set>
                                    <p:animEffect transition="in" filter="barn(inVertical)">
                                      <p:cBhvr>
                                        <p:cTn id="22" dur="500"/>
                                        <p:tgtEl>
                                          <p:spTgt spid="102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arn(inVertical)">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Guadagnare Salute">
            <a:extLst>
              <a:ext uri="{FF2B5EF4-FFF2-40B4-BE49-F238E27FC236}">
                <a16:creationId xmlns:a16="http://schemas.microsoft.com/office/drawing/2014/main" id="{59FE6932-BE9E-8901-4368-4C6735B4C4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28875" y="241558"/>
            <a:ext cx="5316747" cy="1424348"/>
          </a:xfrm>
          <a:prstGeom prst="rect">
            <a:avLst/>
          </a:prstGeom>
          <a:noFill/>
          <a:extLst>
            <a:ext uri="{909E8E84-426E-40DD-AFC4-6F175D3DCCD1}">
              <a14:hiddenFill xmlns:a14="http://schemas.microsoft.com/office/drawing/2010/main">
                <a:solidFill>
                  <a:srgbClr val="FFFFFF"/>
                </a:solidFill>
              </a14:hiddenFill>
            </a:ext>
          </a:extLst>
        </p:spPr>
      </p:pic>
      <p:pic>
        <p:nvPicPr>
          <p:cNvPr id="6" name="Immagine 5">
            <a:extLst>
              <a:ext uri="{FF2B5EF4-FFF2-40B4-BE49-F238E27FC236}">
                <a16:creationId xmlns:a16="http://schemas.microsoft.com/office/drawing/2014/main" id="{2422CCAE-E416-8C07-D8F9-7FA59D16CA65}"/>
              </a:ext>
            </a:extLst>
          </p:cNvPr>
          <p:cNvPicPr>
            <a:picLocks noChangeAspect="1"/>
          </p:cNvPicPr>
          <p:nvPr/>
        </p:nvPicPr>
        <p:blipFill rotWithShape="1">
          <a:blip r:embed="rId3"/>
          <a:srcRect l="32257" t="12563" r="36936" b="13710"/>
          <a:stretch/>
        </p:blipFill>
        <p:spPr>
          <a:xfrm rot="634905">
            <a:off x="5832987" y="2841244"/>
            <a:ext cx="2816942" cy="3790336"/>
          </a:xfrm>
          <a:prstGeom prst="rect">
            <a:avLst/>
          </a:prstGeom>
        </p:spPr>
      </p:pic>
      <p:sp>
        <p:nvSpPr>
          <p:cNvPr id="7" name="Oval 7">
            <a:extLst>
              <a:ext uri="{FF2B5EF4-FFF2-40B4-BE49-F238E27FC236}">
                <a16:creationId xmlns:a16="http://schemas.microsoft.com/office/drawing/2014/main" id="{7C61E122-ADD7-E81F-0384-028574A46E41}"/>
              </a:ext>
            </a:extLst>
          </p:cNvPr>
          <p:cNvSpPr>
            <a:spLocks noChangeArrowheads="1"/>
          </p:cNvSpPr>
          <p:nvPr/>
        </p:nvSpPr>
        <p:spPr bwMode="auto">
          <a:xfrm>
            <a:off x="0" y="-13331"/>
            <a:ext cx="2428875" cy="2074863"/>
          </a:xfrm>
          <a:prstGeom prst="ellipse">
            <a:avLst/>
          </a:prstGeom>
          <a:solidFill>
            <a:srgbClr val="FFFF99">
              <a:alpha val="50000"/>
            </a:srgbClr>
          </a:solidFill>
          <a:ln w="9525">
            <a:solidFill>
              <a:schemeClr val="tx1"/>
            </a:solidFill>
            <a:round/>
            <a:headEnd/>
            <a:tailEnd/>
          </a:ln>
          <a:effectLst/>
        </p:spPr>
        <p:txBody>
          <a:bodyPr wrap="none" anchor="ctr"/>
          <a:lstStyle/>
          <a:p>
            <a:pPr algn="ctr" eaLnBrk="1" hangingPunct="1">
              <a:defRPr/>
            </a:pPr>
            <a:r>
              <a:rPr lang="it-IT" altLang="it-IT" sz="3200" b="1">
                <a:solidFill>
                  <a:srgbClr val="CC0000"/>
                </a:solidFill>
                <a:effectLst>
                  <a:outerShdw blurRad="38100" dist="38100" dir="2700000" algn="tl">
                    <a:srgbClr val="000000"/>
                  </a:outerShdw>
                </a:effectLst>
                <a:latin typeface="Comic Sans MS" panose="030F0702030302020204" pitchFamily="66" charset="0"/>
              </a:rPr>
              <a:t>Politiche </a:t>
            </a:r>
          </a:p>
        </p:txBody>
      </p:sp>
      <p:sp>
        <p:nvSpPr>
          <p:cNvPr id="9" name="CasellaDiTesto 8">
            <a:extLst>
              <a:ext uri="{FF2B5EF4-FFF2-40B4-BE49-F238E27FC236}">
                <a16:creationId xmlns:a16="http://schemas.microsoft.com/office/drawing/2014/main" id="{CEB77861-0807-7971-894B-CDA4AF3FB33C}"/>
              </a:ext>
            </a:extLst>
          </p:cNvPr>
          <p:cNvSpPr txBox="1"/>
          <p:nvPr/>
        </p:nvSpPr>
        <p:spPr>
          <a:xfrm>
            <a:off x="2791" y="1907462"/>
            <a:ext cx="9141209" cy="4708981"/>
          </a:xfrm>
          <a:prstGeom prst="rect">
            <a:avLst/>
          </a:prstGeom>
          <a:solidFill>
            <a:srgbClr val="FFFFFF">
              <a:alpha val="74118"/>
            </a:srgbClr>
          </a:solidFill>
        </p:spPr>
        <p:txBody>
          <a:bodyPr wrap="square">
            <a:spAutoFit/>
          </a:bodyPr>
          <a:lstStyle/>
          <a:p>
            <a:pPr algn="l"/>
            <a:r>
              <a:rPr lang="it-IT" sz="2000" b="0" i="0" dirty="0">
                <a:solidFill>
                  <a:srgbClr val="2A2A25"/>
                </a:solidFill>
                <a:effectLst/>
                <a:latin typeface="Calibri" panose="020F0502020204030204" pitchFamily="34" charset="0"/>
                <a:cs typeface="Calibri" panose="020F0502020204030204" pitchFamily="34" charset="0"/>
              </a:rPr>
              <a:t>Guadagnare Salute mira a contrastare i quattro principali fattori di rischio modificabili di malattie croniche in Italia:</a:t>
            </a:r>
          </a:p>
          <a:p>
            <a:pPr algn="l">
              <a:buFont typeface="Arial" panose="020B0604020202020204" pitchFamily="34" charset="0"/>
              <a:buChar char="•"/>
            </a:pPr>
            <a:r>
              <a:rPr lang="it-IT" sz="2000" b="0" i="0" dirty="0">
                <a:solidFill>
                  <a:srgbClr val="2A2A25"/>
                </a:solidFill>
                <a:effectLst/>
                <a:latin typeface="Calibri" panose="020F0502020204030204" pitchFamily="34" charset="0"/>
                <a:cs typeface="Calibri" panose="020F0502020204030204" pitchFamily="34" charset="0"/>
              </a:rPr>
              <a:t>tabagismo</a:t>
            </a:r>
          </a:p>
          <a:p>
            <a:pPr algn="l">
              <a:buFont typeface="Arial" panose="020B0604020202020204" pitchFamily="34" charset="0"/>
              <a:buChar char="•"/>
            </a:pPr>
            <a:r>
              <a:rPr lang="it-IT" sz="2000" b="0" i="0" dirty="0">
                <a:solidFill>
                  <a:srgbClr val="2A2A25"/>
                </a:solidFill>
                <a:effectLst/>
                <a:latin typeface="Calibri" panose="020F0502020204030204" pitchFamily="34" charset="0"/>
                <a:cs typeface="Calibri" panose="020F0502020204030204" pitchFamily="34" charset="0"/>
              </a:rPr>
              <a:t>consumo dannoso e rischioso di alcol</a:t>
            </a:r>
          </a:p>
          <a:p>
            <a:pPr algn="l">
              <a:buFont typeface="Arial" panose="020B0604020202020204" pitchFamily="34" charset="0"/>
              <a:buChar char="•"/>
            </a:pPr>
            <a:r>
              <a:rPr lang="it-IT" sz="2000" b="0" i="0" dirty="0">
                <a:solidFill>
                  <a:srgbClr val="2A2A25"/>
                </a:solidFill>
                <a:effectLst/>
                <a:latin typeface="Calibri" panose="020F0502020204030204" pitchFamily="34" charset="0"/>
                <a:cs typeface="Calibri" panose="020F0502020204030204" pitchFamily="34" charset="0"/>
              </a:rPr>
              <a:t>alimentazione scorretta </a:t>
            </a:r>
          </a:p>
          <a:p>
            <a:pPr algn="l">
              <a:buFont typeface="Arial" panose="020B0604020202020204" pitchFamily="34" charset="0"/>
              <a:buChar char="•"/>
            </a:pPr>
            <a:r>
              <a:rPr lang="it-IT" sz="2000" b="0" i="0" dirty="0">
                <a:solidFill>
                  <a:srgbClr val="2A2A25"/>
                </a:solidFill>
                <a:effectLst/>
                <a:latin typeface="Calibri" panose="020F0502020204030204" pitchFamily="34" charset="0"/>
                <a:cs typeface="Calibri" panose="020F0502020204030204" pitchFamily="34" charset="0"/>
              </a:rPr>
              <a:t>inattività fisica e sedentarietà</a:t>
            </a:r>
          </a:p>
          <a:p>
            <a:pPr algn="l"/>
            <a:r>
              <a:rPr lang="it-IT" sz="2000" b="0" i="0" dirty="0">
                <a:solidFill>
                  <a:srgbClr val="2A2A25"/>
                </a:solidFill>
                <a:effectLst/>
                <a:latin typeface="Calibri" panose="020F0502020204030204" pitchFamily="34" charset="0"/>
                <a:cs typeface="Calibri" panose="020F0502020204030204" pitchFamily="34" charset="0"/>
              </a:rPr>
              <a:t>per garantire una società più equa e più sana e ridurre le disparità di salute all’interno delle fasce di popolazione, focalizzando l’azione sulla promozione della salute, non solo attraverso interventi  diretti a rafforzare le capacità dei singoli (empowerment), ma anche attraverso interventi </a:t>
            </a:r>
            <a:r>
              <a:rPr lang="it-IT" sz="2000" b="0" i="0" dirty="0">
                <a:solidFill>
                  <a:srgbClr val="FF0000"/>
                </a:solidFill>
                <a:effectLst/>
                <a:latin typeface="Calibri" panose="020F0502020204030204" pitchFamily="34" charset="0"/>
                <a:cs typeface="Calibri" panose="020F0502020204030204" pitchFamily="34" charset="0"/>
              </a:rPr>
              <a:t>mirati a modificare i contesti di vita</a:t>
            </a:r>
            <a:r>
              <a:rPr lang="it-IT" sz="2000" b="0" i="0" dirty="0">
                <a:solidFill>
                  <a:srgbClr val="2A2A25"/>
                </a:solidFill>
                <a:effectLst/>
                <a:latin typeface="Calibri" panose="020F0502020204030204" pitchFamily="34" charset="0"/>
                <a:cs typeface="Calibri" panose="020F0502020204030204" pitchFamily="34" charset="0"/>
              </a:rPr>
              <a:t>.</a:t>
            </a:r>
          </a:p>
          <a:p>
            <a:pPr algn="l"/>
            <a:r>
              <a:rPr lang="it-IT" sz="2000" b="0" i="0" dirty="0">
                <a:solidFill>
                  <a:srgbClr val="2A2A25"/>
                </a:solidFill>
                <a:effectLst/>
                <a:latin typeface="Calibri" panose="020F0502020204030204" pitchFamily="34" charset="0"/>
                <a:cs typeface="Calibri" panose="020F0502020204030204" pitchFamily="34" charset="0"/>
              </a:rPr>
              <a:t/>
            </a:r>
            <a:br>
              <a:rPr lang="it-IT" sz="2000" b="0" i="0" dirty="0">
                <a:solidFill>
                  <a:srgbClr val="2A2A25"/>
                </a:solidFill>
                <a:effectLst/>
                <a:latin typeface="Calibri" panose="020F0502020204030204" pitchFamily="34" charset="0"/>
                <a:cs typeface="Calibri" panose="020F0502020204030204" pitchFamily="34" charset="0"/>
              </a:rPr>
            </a:br>
            <a:r>
              <a:rPr lang="it-IT" sz="2000" b="0" i="0" dirty="0">
                <a:solidFill>
                  <a:srgbClr val="2A2A25"/>
                </a:solidFill>
                <a:effectLst/>
                <a:latin typeface="Calibri" panose="020F0502020204030204" pitchFamily="34" charset="0"/>
                <a:cs typeface="Calibri" panose="020F0502020204030204" pitchFamily="34" charset="0"/>
              </a:rPr>
              <a:t>Molteplici interventi, anche </a:t>
            </a:r>
            <a:r>
              <a:rPr lang="it-IT" sz="2000" b="0" i="0" dirty="0">
                <a:solidFill>
                  <a:srgbClr val="FF0000"/>
                </a:solidFill>
                <a:effectLst/>
                <a:latin typeface="Calibri" panose="020F0502020204030204" pitchFamily="34" charset="0"/>
                <a:cs typeface="Calibri" panose="020F0502020204030204" pitchFamily="34" charset="0"/>
              </a:rPr>
              <a:t>regolatori</a:t>
            </a:r>
            <a:r>
              <a:rPr lang="it-IT" sz="2000" b="0" i="0" dirty="0">
                <a:solidFill>
                  <a:srgbClr val="2A2A25"/>
                </a:solidFill>
                <a:effectLst/>
                <a:latin typeface="Calibri" panose="020F0502020204030204" pitchFamily="34" charset="0"/>
                <a:cs typeface="Calibri" panose="020F0502020204030204" pitchFamily="34" charset="0"/>
              </a:rPr>
              <a:t> e </a:t>
            </a:r>
            <a:r>
              <a:rPr lang="it-IT" sz="2000" b="0" i="0" dirty="0">
                <a:solidFill>
                  <a:srgbClr val="FF0000"/>
                </a:solidFill>
                <a:effectLst/>
                <a:latin typeface="Calibri" panose="020F0502020204030204" pitchFamily="34" charset="0"/>
                <a:cs typeface="Calibri" panose="020F0502020204030204" pitchFamily="34" charset="0"/>
              </a:rPr>
              <a:t>normativi</a:t>
            </a:r>
            <a:r>
              <a:rPr lang="it-IT" sz="2000" b="0" i="0" dirty="0">
                <a:solidFill>
                  <a:srgbClr val="2A2A25"/>
                </a:solidFill>
                <a:effectLst/>
                <a:latin typeface="Calibri" panose="020F0502020204030204" pitchFamily="34" charset="0"/>
                <a:cs typeface="Calibri" panose="020F0502020204030204" pitchFamily="34" charset="0"/>
              </a:rPr>
              <a:t>, in </a:t>
            </a:r>
            <a:r>
              <a:rPr lang="it-IT" sz="2000" b="0" i="0" dirty="0">
                <a:solidFill>
                  <a:srgbClr val="FF0000"/>
                </a:solidFill>
                <a:effectLst/>
                <a:latin typeface="Calibri" panose="020F0502020204030204" pitchFamily="34" charset="0"/>
                <a:cs typeface="Calibri" panose="020F0502020204030204" pitchFamily="34" charset="0"/>
              </a:rPr>
              <a:t>ambiti non sanitari</a:t>
            </a:r>
            <a:r>
              <a:rPr lang="it-IT" sz="2000" b="0" i="0" dirty="0">
                <a:solidFill>
                  <a:srgbClr val="2A2A25"/>
                </a:solidFill>
                <a:effectLst/>
                <a:latin typeface="Calibri" panose="020F0502020204030204" pitchFamily="34" charset="0"/>
                <a:cs typeface="Calibri" panose="020F0502020204030204" pitchFamily="34" charset="0"/>
              </a:rPr>
              <a:t>, infatti, impattano sulla salute della popolazione, agendo sui determinanti sociali e sulle cause di disuguaglianze in salute (politiche agricole, economiche, mobilità sostenibile, divieti di fumo, miglioramento del livello di istruzione etc.).</a:t>
            </a:r>
          </a:p>
        </p:txBody>
      </p:sp>
      <p:sp>
        <p:nvSpPr>
          <p:cNvPr id="4" name="CasellaDiTesto 3">
            <a:extLst>
              <a:ext uri="{FF2B5EF4-FFF2-40B4-BE49-F238E27FC236}">
                <a16:creationId xmlns:a16="http://schemas.microsoft.com/office/drawing/2014/main" id="{94C43747-2B33-1229-D878-AAB2FD5627F3}"/>
              </a:ext>
            </a:extLst>
          </p:cNvPr>
          <p:cNvSpPr txBox="1"/>
          <p:nvPr/>
        </p:nvSpPr>
        <p:spPr>
          <a:xfrm>
            <a:off x="5511706" y="6488668"/>
            <a:ext cx="3632294" cy="369332"/>
          </a:xfrm>
          <a:prstGeom prst="rect">
            <a:avLst/>
          </a:prstGeom>
          <a:noFill/>
        </p:spPr>
        <p:txBody>
          <a:bodyPr wrap="square">
            <a:spAutoFit/>
          </a:bodyPr>
          <a:lstStyle/>
          <a:p>
            <a:r>
              <a:rPr lang="it-IT" dirty="0">
                <a:hlinkClick r:id="rId4"/>
              </a:rPr>
              <a:t>Guadagnare salute - Stili di vita</a:t>
            </a:r>
            <a:endParaRPr lang="it-IT" dirty="0"/>
          </a:p>
        </p:txBody>
      </p:sp>
      <p:pic>
        <p:nvPicPr>
          <p:cNvPr id="10" name="Immagine 9">
            <a:extLst>
              <a:ext uri="{FF2B5EF4-FFF2-40B4-BE49-F238E27FC236}">
                <a16:creationId xmlns:a16="http://schemas.microsoft.com/office/drawing/2014/main" id="{1A37BF12-8127-7C2E-CC33-AED2718F108C}"/>
              </a:ext>
            </a:extLst>
          </p:cNvPr>
          <p:cNvPicPr>
            <a:picLocks noChangeAspect="1"/>
          </p:cNvPicPr>
          <p:nvPr/>
        </p:nvPicPr>
        <p:blipFill>
          <a:blip r:embed="rId5"/>
          <a:stretch>
            <a:fillRect/>
          </a:stretch>
        </p:blipFill>
        <p:spPr>
          <a:xfrm>
            <a:off x="7167715" y="-13331"/>
            <a:ext cx="1976285" cy="1315128"/>
          </a:xfrm>
          <a:prstGeom prst="rect">
            <a:avLst/>
          </a:prstGeom>
        </p:spPr>
      </p:pic>
    </p:spTree>
    <p:extLst>
      <p:ext uri="{BB962C8B-B14F-4D97-AF65-F5344CB8AC3E}">
        <p14:creationId xmlns:p14="http://schemas.microsoft.com/office/powerpoint/2010/main" val="791503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Immagine 3">
            <a:extLst>
              <a:ext uri="{FF2B5EF4-FFF2-40B4-BE49-F238E27FC236}">
                <a16:creationId xmlns:a16="http://schemas.microsoft.com/office/drawing/2014/main" id="{8AE90ED9-D63A-4DEF-AF27-BC987742C2C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613" r="9936"/>
          <a:stretch/>
        </p:blipFill>
        <p:spPr bwMode="auto">
          <a:xfrm>
            <a:off x="32629" y="-3421"/>
            <a:ext cx="2710576" cy="2246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asellaDiTesto 2">
            <a:extLst>
              <a:ext uri="{FF2B5EF4-FFF2-40B4-BE49-F238E27FC236}">
                <a16:creationId xmlns:a16="http://schemas.microsoft.com/office/drawing/2014/main" id="{4BDF54D6-B49D-8F7A-483D-CEA2EC8465CB}"/>
              </a:ext>
            </a:extLst>
          </p:cNvPr>
          <p:cNvSpPr txBox="1"/>
          <p:nvPr/>
        </p:nvSpPr>
        <p:spPr>
          <a:xfrm>
            <a:off x="788431" y="5387086"/>
            <a:ext cx="4638366" cy="369332"/>
          </a:xfrm>
          <a:prstGeom prst="rect">
            <a:avLst/>
          </a:prstGeom>
          <a:noFill/>
        </p:spPr>
        <p:txBody>
          <a:bodyPr wrap="square">
            <a:spAutoFit/>
          </a:bodyPr>
          <a:lstStyle/>
          <a:p>
            <a:r>
              <a:rPr lang="it-IT" dirty="0">
                <a:hlinkClick r:id="rId3"/>
              </a:rPr>
              <a:t>2018_007_microaree_paoletti.pdf (sanita.fvg.it)</a:t>
            </a:r>
            <a:endParaRPr lang="it-IT" dirty="0"/>
          </a:p>
        </p:txBody>
      </p:sp>
      <p:sp>
        <p:nvSpPr>
          <p:cNvPr id="5" name="CasellaDiTesto 4">
            <a:extLst>
              <a:ext uri="{FF2B5EF4-FFF2-40B4-BE49-F238E27FC236}">
                <a16:creationId xmlns:a16="http://schemas.microsoft.com/office/drawing/2014/main" id="{0CAC7FAE-5CFF-A047-BFAB-5EA5F6427712}"/>
              </a:ext>
            </a:extLst>
          </p:cNvPr>
          <p:cNvSpPr txBox="1"/>
          <p:nvPr/>
        </p:nvSpPr>
        <p:spPr>
          <a:xfrm>
            <a:off x="788431" y="6349312"/>
            <a:ext cx="4638366" cy="369332"/>
          </a:xfrm>
          <a:prstGeom prst="rect">
            <a:avLst/>
          </a:prstGeom>
          <a:noFill/>
        </p:spPr>
        <p:txBody>
          <a:bodyPr wrap="square">
            <a:spAutoFit/>
          </a:bodyPr>
          <a:lstStyle/>
          <a:p>
            <a:r>
              <a:rPr lang="it-IT" dirty="0">
                <a:hlinkClick r:id="rId4"/>
              </a:rPr>
              <a:t>La Città che Cura | Facebook</a:t>
            </a:r>
            <a:endParaRPr lang="it-IT" dirty="0"/>
          </a:p>
        </p:txBody>
      </p:sp>
      <p:pic>
        <p:nvPicPr>
          <p:cNvPr id="2050" name="Picture 2" descr="La città che cura. Microaree e periferie della salute  - Libro Alpha &amp; Beta 2018, 180 Archivio critico della salute mentale | Libraccio.it">
            <a:extLst>
              <a:ext uri="{FF2B5EF4-FFF2-40B4-BE49-F238E27FC236}">
                <a16:creationId xmlns:a16="http://schemas.microsoft.com/office/drawing/2014/main" id="{307F32A9-8F03-92C5-DDAF-9167DA4C268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4861" y="2746283"/>
            <a:ext cx="1533623" cy="2390647"/>
          </a:xfrm>
          <a:prstGeom prst="rect">
            <a:avLst/>
          </a:prstGeom>
          <a:noFill/>
          <a:extLst>
            <a:ext uri="{909E8E84-426E-40DD-AFC4-6F175D3DCCD1}">
              <a14:hiddenFill xmlns:a14="http://schemas.microsoft.com/office/drawing/2010/main">
                <a:solidFill>
                  <a:srgbClr val="FFFFFF"/>
                </a:solidFill>
              </a14:hiddenFill>
            </a:ext>
          </a:extLst>
        </p:spPr>
      </p:pic>
      <p:sp>
        <p:nvSpPr>
          <p:cNvPr id="7" name="CasellaDiTesto 6">
            <a:extLst>
              <a:ext uri="{FF2B5EF4-FFF2-40B4-BE49-F238E27FC236}">
                <a16:creationId xmlns:a16="http://schemas.microsoft.com/office/drawing/2014/main" id="{7D6CDEFE-632B-F139-0444-279D06C38314}"/>
              </a:ext>
            </a:extLst>
          </p:cNvPr>
          <p:cNvSpPr txBox="1"/>
          <p:nvPr/>
        </p:nvSpPr>
        <p:spPr>
          <a:xfrm>
            <a:off x="2389016" y="1856333"/>
            <a:ext cx="6663359" cy="3477875"/>
          </a:xfrm>
          <a:prstGeom prst="rect">
            <a:avLst/>
          </a:prstGeom>
          <a:solidFill>
            <a:srgbClr val="FFFFFF"/>
          </a:solidFill>
        </p:spPr>
        <p:txBody>
          <a:bodyPr wrap="square">
            <a:spAutoFit/>
          </a:bodyPr>
          <a:lstStyle/>
          <a:p>
            <a:pPr algn="l"/>
            <a:r>
              <a:rPr lang="it-IT" sz="2000" b="0" i="0" dirty="0">
                <a:solidFill>
                  <a:srgbClr val="000000"/>
                </a:solidFill>
                <a:effectLst/>
                <a:latin typeface="Calibri" panose="020F0502020204030204" pitchFamily="34" charset="0"/>
                <a:cs typeface="Calibri" panose="020F0502020204030204" pitchFamily="34" charset="0"/>
              </a:rPr>
              <a:t>L'esperienza delle Microaree di Trieste:</a:t>
            </a:r>
          </a:p>
          <a:p>
            <a:pPr algn="l">
              <a:buFont typeface="Arial" panose="020B0604020202020204" pitchFamily="34" charset="0"/>
              <a:buChar char="•"/>
            </a:pPr>
            <a:r>
              <a:rPr lang="it-IT" sz="2000" b="0" i="0" dirty="0">
                <a:solidFill>
                  <a:srgbClr val="000000"/>
                </a:solidFill>
                <a:effectLst/>
                <a:latin typeface="Calibri" panose="020F0502020204030204" pitchFamily="34" charset="0"/>
                <a:cs typeface="Calibri" panose="020F0502020204030204" pitchFamily="34" charset="0"/>
              </a:rPr>
              <a:t>promossa nel 2005 dall'Azienda per i Servizi Sanitari n. 1 "Triestina" in collaborazione con Comune e Azienda Territoriale per l'Edilizia Residenziale</a:t>
            </a:r>
          </a:p>
          <a:p>
            <a:pPr algn="l">
              <a:buFont typeface="Arial" panose="020B0604020202020204" pitchFamily="34" charset="0"/>
              <a:buChar char="•"/>
            </a:pPr>
            <a:r>
              <a:rPr lang="it-IT" sz="2000" b="0" i="0" dirty="0">
                <a:solidFill>
                  <a:srgbClr val="000000"/>
                </a:solidFill>
                <a:effectLst/>
                <a:latin typeface="Calibri" panose="020F0502020204030204" pitchFamily="34" charset="0"/>
                <a:cs typeface="Calibri" panose="020F0502020204030204" pitchFamily="34" charset="0"/>
              </a:rPr>
              <a:t>maturata in contesti di sanità pubblica locale</a:t>
            </a:r>
          </a:p>
          <a:p>
            <a:pPr algn="l">
              <a:buFont typeface="Arial" panose="020B0604020202020204" pitchFamily="34" charset="0"/>
              <a:buChar char="•"/>
            </a:pPr>
            <a:r>
              <a:rPr lang="it-IT" sz="2000" b="0" i="0" dirty="0">
                <a:solidFill>
                  <a:srgbClr val="000000"/>
                </a:solidFill>
                <a:effectLst/>
                <a:latin typeface="Calibri" panose="020F0502020204030204" pitchFamily="34" charset="0"/>
                <a:cs typeface="Calibri" panose="020F0502020204030204" pitchFamily="34" charset="0"/>
              </a:rPr>
              <a:t>interessa piccole frazioni di 500-2500 abitanti</a:t>
            </a:r>
          </a:p>
          <a:p>
            <a:pPr algn="l">
              <a:buFont typeface="Arial" panose="020B0604020202020204" pitchFamily="34" charset="0"/>
              <a:buChar char="•"/>
            </a:pPr>
            <a:r>
              <a:rPr lang="it-IT" sz="2000" b="0" i="0" dirty="0">
                <a:solidFill>
                  <a:srgbClr val="000000"/>
                </a:solidFill>
                <a:effectLst/>
                <a:latin typeface="Calibri" panose="020F0502020204030204" pitchFamily="34" charset="0"/>
                <a:cs typeface="Calibri" panose="020F0502020204030204" pitchFamily="34" charset="0"/>
              </a:rPr>
              <a:t>volta a garantire aiuti diretti in ambito sanitario e a sviluppare relazioni di aiuto tra i cittadini e sinergia tra i servizi</a:t>
            </a:r>
          </a:p>
          <a:p>
            <a:pPr algn="l">
              <a:buFont typeface="Arial" panose="020B0604020202020204" pitchFamily="34" charset="0"/>
              <a:buChar char="•"/>
            </a:pPr>
            <a:r>
              <a:rPr lang="it-IT" sz="2000" b="0" i="0" dirty="0">
                <a:solidFill>
                  <a:srgbClr val="000000"/>
                </a:solidFill>
                <a:effectLst/>
                <a:latin typeface="Calibri" panose="020F0502020204030204" pitchFamily="34" charset="0"/>
                <a:cs typeface="Calibri" panose="020F0502020204030204" pitchFamily="34" charset="0"/>
              </a:rPr>
              <a:t>prevede di intervenire in modo produttivo su tutta la popolazione residente e non solo su quella parte di cittadinanza che presenta specifiche problematiche sanitarie</a:t>
            </a:r>
          </a:p>
        </p:txBody>
      </p:sp>
      <p:sp>
        <p:nvSpPr>
          <p:cNvPr id="9" name="CasellaDiTesto 8">
            <a:extLst>
              <a:ext uri="{FF2B5EF4-FFF2-40B4-BE49-F238E27FC236}">
                <a16:creationId xmlns:a16="http://schemas.microsoft.com/office/drawing/2014/main" id="{11FE9A25-B803-F6F7-DA62-B71FA23F9385}"/>
              </a:ext>
            </a:extLst>
          </p:cNvPr>
          <p:cNvSpPr txBox="1"/>
          <p:nvPr/>
        </p:nvSpPr>
        <p:spPr>
          <a:xfrm>
            <a:off x="788431" y="5927102"/>
            <a:ext cx="5322821" cy="369332"/>
          </a:xfrm>
          <a:prstGeom prst="rect">
            <a:avLst/>
          </a:prstGeom>
          <a:noFill/>
        </p:spPr>
        <p:txBody>
          <a:bodyPr wrap="square">
            <a:spAutoFit/>
          </a:bodyPr>
          <a:lstStyle/>
          <a:p>
            <a:r>
              <a:rPr lang="it-IT" dirty="0">
                <a:hlinkClick r:id="rId6"/>
              </a:rPr>
              <a:t>https://www.youtube.com/watch?v=vBodEaOYPso</a:t>
            </a:r>
            <a:r>
              <a:rPr lang="it-IT" dirty="0"/>
              <a:t> </a:t>
            </a:r>
          </a:p>
        </p:txBody>
      </p:sp>
      <p:sp>
        <p:nvSpPr>
          <p:cNvPr id="10" name="Oval 7">
            <a:extLst>
              <a:ext uri="{FF2B5EF4-FFF2-40B4-BE49-F238E27FC236}">
                <a16:creationId xmlns:a16="http://schemas.microsoft.com/office/drawing/2014/main" id="{60832604-8607-797D-4117-52B7262CB2D1}"/>
              </a:ext>
            </a:extLst>
          </p:cNvPr>
          <p:cNvSpPr>
            <a:spLocks noChangeArrowheads="1"/>
          </p:cNvSpPr>
          <p:nvPr/>
        </p:nvSpPr>
        <p:spPr bwMode="auto">
          <a:xfrm>
            <a:off x="6667522" y="0"/>
            <a:ext cx="2428875" cy="2074863"/>
          </a:xfrm>
          <a:prstGeom prst="ellipse">
            <a:avLst/>
          </a:prstGeom>
          <a:solidFill>
            <a:srgbClr val="FFFF99">
              <a:alpha val="50000"/>
            </a:srgbClr>
          </a:solidFill>
          <a:ln w="9525">
            <a:solidFill>
              <a:schemeClr val="tx1"/>
            </a:solidFill>
            <a:round/>
            <a:headEnd/>
            <a:tailEnd/>
          </a:ln>
          <a:effectLst/>
        </p:spPr>
        <p:txBody>
          <a:bodyPr wrap="none" anchor="ctr"/>
          <a:lstStyle/>
          <a:p>
            <a:pPr algn="ctr" eaLnBrk="1" hangingPunct="1">
              <a:defRPr/>
            </a:pPr>
            <a:r>
              <a:rPr lang="it-IT" altLang="it-IT" sz="3200" b="1" dirty="0">
                <a:solidFill>
                  <a:srgbClr val="CC0000"/>
                </a:solidFill>
                <a:effectLst>
                  <a:outerShdw blurRad="38100" dist="38100" dir="2700000" algn="tl">
                    <a:srgbClr val="000000"/>
                  </a:outerShdw>
                </a:effectLst>
                <a:latin typeface="Comic Sans MS" panose="030F0702030302020204" pitchFamily="66" charset="0"/>
              </a:rPr>
              <a:t>Politiche</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val 7">
            <a:extLst>
              <a:ext uri="{FF2B5EF4-FFF2-40B4-BE49-F238E27FC236}">
                <a16:creationId xmlns:a16="http://schemas.microsoft.com/office/drawing/2014/main" id="{60832604-8607-797D-4117-52B7262CB2D1}"/>
              </a:ext>
            </a:extLst>
          </p:cNvPr>
          <p:cNvSpPr>
            <a:spLocks noChangeArrowheads="1"/>
          </p:cNvSpPr>
          <p:nvPr/>
        </p:nvSpPr>
        <p:spPr bwMode="auto">
          <a:xfrm>
            <a:off x="6667522" y="0"/>
            <a:ext cx="2428875" cy="2074863"/>
          </a:xfrm>
          <a:prstGeom prst="ellipse">
            <a:avLst/>
          </a:prstGeom>
          <a:solidFill>
            <a:srgbClr val="FFFF99">
              <a:alpha val="50000"/>
            </a:srgbClr>
          </a:solidFill>
          <a:ln w="9525">
            <a:solidFill>
              <a:schemeClr val="tx1"/>
            </a:solidFill>
            <a:round/>
            <a:headEnd/>
            <a:tailEnd/>
          </a:ln>
          <a:effectLst/>
        </p:spPr>
        <p:txBody>
          <a:bodyPr wrap="none" anchor="ctr"/>
          <a:lstStyle/>
          <a:p>
            <a:pPr algn="ctr" eaLnBrk="1" hangingPunct="1">
              <a:defRPr/>
            </a:pPr>
            <a:r>
              <a:rPr lang="it-IT" altLang="it-IT" sz="3200" b="1" dirty="0">
                <a:solidFill>
                  <a:srgbClr val="CC0000"/>
                </a:solidFill>
                <a:effectLst>
                  <a:outerShdw blurRad="38100" dist="38100" dir="2700000" algn="tl">
                    <a:srgbClr val="000000"/>
                  </a:outerShdw>
                </a:effectLst>
                <a:latin typeface="Comic Sans MS" panose="030F0702030302020204" pitchFamily="66" charset="0"/>
              </a:rPr>
              <a:t>Politiche</a:t>
            </a:r>
          </a:p>
        </p:txBody>
      </p:sp>
      <p:pic>
        <p:nvPicPr>
          <p:cNvPr id="4" name="Immagine 3">
            <a:extLst>
              <a:ext uri="{FF2B5EF4-FFF2-40B4-BE49-F238E27FC236}">
                <a16:creationId xmlns:a16="http://schemas.microsoft.com/office/drawing/2014/main" id="{D7E02072-A364-B278-28D8-E46DE425573D}"/>
              </a:ext>
            </a:extLst>
          </p:cNvPr>
          <p:cNvPicPr>
            <a:picLocks noChangeAspect="1"/>
          </p:cNvPicPr>
          <p:nvPr/>
        </p:nvPicPr>
        <p:blipFill>
          <a:blip r:embed="rId2"/>
          <a:stretch>
            <a:fillRect/>
          </a:stretch>
        </p:blipFill>
        <p:spPr>
          <a:xfrm>
            <a:off x="47603" y="1421172"/>
            <a:ext cx="9144000" cy="5696972"/>
          </a:xfrm>
          <a:prstGeom prst="rect">
            <a:avLst/>
          </a:prstGeom>
        </p:spPr>
      </p:pic>
      <p:pic>
        <p:nvPicPr>
          <p:cNvPr id="12" name="Immagine 11">
            <a:extLst>
              <a:ext uri="{FF2B5EF4-FFF2-40B4-BE49-F238E27FC236}">
                <a16:creationId xmlns:a16="http://schemas.microsoft.com/office/drawing/2014/main" id="{AC47E656-FA90-854F-6B71-367599D4624E}"/>
              </a:ext>
            </a:extLst>
          </p:cNvPr>
          <p:cNvPicPr>
            <a:picLocks noChangeAspect="1"/>
          </p:cNvPicPr>
          <p:nvPr/>
        </p:nvPicPr>
        <p:blipFill>
          <a:blip r:embed="rId3"/>
          <a:stretch>
            <a:fillRect/>
          </a:stretch>
        </p:blipFill>
        <p:spPr>
          <a:xfrm>
            <a:off x="872345" y="2543428"/>
            <a:ext cx="7494516" cy="4314572"/>
          </a:xfrm>
          <a:prstGeom prst="rect">
            <a:avLst/>
          </a:prstGeom>
        </p:spPr>
      </p:pic>
      <p:sp>
        <p:nvSpPr>
          <p:cNvPr id="14" name="CasellaDiTesto 13">
            <a:extLst>
              <a:ext uri="{FF2B5EF4-FFF2-40B4-BE49-F238E27FC236}">
                <a16:creationId xmlns:a16="http://schemas.microsoft.com/office/drawing/2014/main" id="{96AF888E-E001-426F-2E4F-C55B919BEE33}"/>
              </a:ext>
            </a:extLst>
          </p:cNvPr>
          <p:cNvSpPr txBox="1"/>
          <p:nvPr/>
        </p:nvSpPr>
        <p:spPr>
          <a:xfrm>
            <a:off x="179418" y="85209"/>
            <a:ext cx="4594122" cy="923330"/>
          </a:xfrm>
          <a:prstGeom prst="rect">
            <a:avLst/>
          </a:prstGeom>
          <a:noFill/>
        </p:spPr>
        <p:txBody>
          <a:bodyPr wrap="square">
            <a:spAutoFit/>
          </a:bodyPr>
          <a:lstStyle/>
          <a:p>
            <a:r>
              <a:rPr lang="it-IT" dirty="0">
                <a:hlinkClick r:id="rId4"/>
              </a:rPr>
              <a:t>Progetto “Promozione della salute nei primi 1000 giorni di vita del bambino”: il convegno di presentazione dei risultati (iss.it)</a:t>
            </a:r>
            <a:endParaRPr lang="it-IT" dirty="0"/>
          </a:p>
        </p:txBody>
      </p:sp>
    </p:spTree>
    <p:extLst>
      <p:ext uri="{BB962C8B-B14F-4D97-AF65-F5344CB8AC3E}">
        <p14:creationId xmlns:p14="http://schemas.microsoft.com/office/powerpoint/2010/main" val="62233887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Immagine 1">
            <a:extLst>
              <a:ext uri="{FF2B5EF4-FFF2-40B4-BE49-F238E27FC236}">
                <a16:creationId xmlns:a16="http://schemas.microsoft.com/office/drawing/2014/main" id="{A3F644C3-D7CB-4C86-86B7-8343ED61DE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3376" y="1325566"/>
            <a:ext cx="5937251" cy="420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5" name="Text Box 5">
            <a:extLst>
              <a:ext uri="{FF2B5EF4-FFF2-40B4-BE49-F238E27FC236}">
                <a16:creationId xmlns:a16="http://schemas.microsoft.com/office/drawing/2014/main" id="{99A96EF5-EC06-471A-BBDC-1747E8F3F979}"/>
              </a:ext>
            </a:extLst>
          </p:cNvPr>
          <p:cNvSpPr txBox="1">
            <a:spLocks noChangeArrowheads="1"/>
          </p:cNvSpPr>
          <p:nvPr/>
        </p:nvSpPr>
        <p:spPr bwMode="auto">
          <a:xfrm rot="16200000">
            <a:off x="-489743" y="2501021"/>
            <a:ext cx="3455987" cy="1200329"/>
          </a:xfrm>
          <a:prstGeom prst="rect">
            <a:avLst/>
          </a:prstGeom>
          <a:solidFill>
            <a:srgbClr val="008000"/>
          </a:solidFill>
          <a:ln w="9525">
            <a:solidFill>
              <a:srgbClr val="FFFF00"/>
            </a:solidFill>
            <a:miter lim="800000"/>
            <a:headEnd/>
            <a:tailEnd/>
          </a:ln>
          <a:effectLst/>
        </p:spPr>
        <p:txBody>
          <a:bodyPr>
            <a:spAutoFit/>
          </a:bodyPr>
          <a:lstStyle/>
          <a:p>
            <a:pPr eaLnBrk="1" hangingPunct="1">
              <a:spcBef>
                <a:spcPct val="50000"/>
              </a:spcBef>
              <a:defRPr/>
            </a:pPr>
            <a:r>
              <a:rPr lang="it-IT" altLang="it-IT" sz="2400" dirty="0">
                <a:solidFill>
                  <a:schemeClr val="bg1"/>
                </a:solidFill>
                <a:effectLst>
                  <a:outerShdw blurRad="38100" dist="38100" dir="2700000" algn="tl">
                    <a:srgbClr val="000000"/>
                  </a:outerShdw>
                </a:effectLst>
                <a:ea typeface="Tahoma" panose="020B0604030504040204" pitchFamily="34" charset="0"/>
                <a:cs typeface="Tahoma" panose="020B0604030504040204" pitchFamily="34" charset="0"/>
              </a:rPr>
              <a:t>Screenings,</a:t>
            </a:r>
            <a:br>
              <a:rPr lang="it-IT" altLang="it-IT" sz="2400" dirty="0">
                <a:solidFill>
                  <a:schemeClr val="bg1"/>
                </a:solidFill>
                <a:effectLst>
                  <a:outerShdw blurRad="38100" dist="38100" dir="2700000" algn="tl">
                    <a:srgbClr val="000000"/>
                  </a:outerShdw>
                </a:effectLst>
                <a:ea typeface="Tahoma" panose="020B0604030504040204" pitchFamily="34" charset="0"/>
                <a:cs typeface="Tahoma" panose="020B0604030504040204" pitchFamily="34" charset="0"/>
              </a:rPr>
            </a:br>
            <a:r>
              <a:rPr lang="it-IT" altLang="it-IT" sz="2400" dirty="0">
                <a:solidFill>
                  <a:schemeClr val="bg1"/>
                </a:solidFill>
                <a:effectLst>
                  <a:outerShdw blurRad="38100" dist="38100" dir="2700000" algn="tl">
                    <a:srgbClr val="000000"/>
                  </a:outerShdw>
                </a:effectLst>
                <a:ea typeface="Tahoma" panose="020B0604030504040204" pitchFamily="34" charset="0"/>
                <a:cs typeface="Tahoma" panose="020B0604030504040204" pitchFamily="34" charset="0"/>
              </a:rPr>
              <a:t>stima rischio individuale </a:t>
            </a:r>
            <a:br>
              <a:rPr lang="it-IT" altLang="it-IT" sz="2400" dirty="0">
                <a:solidFill>
                  <a:schemeClr val="bg1"/>
                </a:solidFill>
                <a:effectLst>
                  <a:outerShdw blurRad="38100" dist="38100" dir="2700000" algn="tl">
                    <a:srgbClr val="000000"/>
                  </a:outerShdw>
                </a:effectLst>
                <a:ea typeface="Tahoma" panose="020B0604030504040204" pitchFamily="34" charset="0"/>
                <a:cs typeface="Tahoma" panose="020B0604030504040204" pitchFamily="34" charset="0"/>
              </a:rPr>
            </a:br>
            <a:r>
              <a:rPr lang="it-IT" altLang="it-IT" sz="2400" dirty="0">
                <a:solidFill>
                  <a:schemeClr val="bg1"/>
                </a:solidFill>
                <a:effectLst>
                  <a:outerShdw blurRad="38100" dist="38100" dir="2700000" algn="tl">
                    <a:srgbClr val="000000"/>
                  </a:outerShdw>
                </a:effectLst>
                <a:ea typeface="Tahoma" panose="020B0604030504040204" pitchFamily="34" charset="0"/>
                <a:cs typeface="Tahoma" panose="020B0604030504040204" pitchFamily="34" charset="0"/>
              </a:rPr>
              <a:t> vaccinazioni</a:t>
            </a:r>
          </a:p>
        </p:txBody>
      </p:sp>
      <p:sp>
        <p:nvSpPr>
          <p:cNvPr id="40966" name="Text Box 6">
            <a:extLst>
              <a:ext uri="{FF2B5EF4-FFF2-40B4-BE49-F238E27FC236}">
                <a16:creationId xmlns:a16="http://schemas.microsoft.com/office/drawing/2014/main" id="{B87C8292-8AA5-4A5A-86AB-3E8C2BB37E84}"/>
              </a:ext>
            </a:extLst>
          </p:cNvPr>
          <p:cNvSpPr txBox="1">
            <a:spLocks noChangeArrowheads="1"/>
          </p:cNvSpPr>
          <p:nvPr/>
        </p:nvSpPr>
        <p:spPr bwMode="auto">
          <a:xfrm rot="16200000">
            <a:off x="654051" y="2501814"/>
            <a:ext cx="3454400" cy="1200329"/>
          </a:xfrm>
          <a:prstGeom prst="rect">
            <a:avLst/>
          </a:prstGeom>
          <a:solidFill>
            <a:srgbClr val="009900"/>
          </a:solidFill>
          <a:ln w="9525">
            <a:solidFill>
              <a:srgbClr val="FFFF00"/>
            </a:solidFill>
            <a:miter lim="800000"/>
            <a:headEnd/>
            <a:tailEnd/>
          </a:ln>
          <a:effectLst/>
        </p:spPr>
        <p:txBody>
          <a:bodyPr>
            <a:spAutoFit/>
          </a:bodyPr>
          <a:lstStyle/>
          <a:p>
            <a:pPr eaLnBrk="1" hangingPunct="1">
              <a:spcBef>
                <a:spcPct val="50000"/>
              </a:spcBef>
              <a:defRPr/>
            </a:pPr>
            <a:r>
              <a:rPr lang="it-IT" altLang="it-IT" sz="2400">
                <a:solidFill>
                  <a:schemeClr val="bg1"/>
                </a:solidFill>
                <a:effectLst>
                  <a:outerShdw blurRad="38100" dist="38100" dir="2700000" algn="tl">
                    <a:srgbClr val="000000"/>
                  </a:outerShdw>
                </a:effectLst>
                <a:ea typeface="Tahoma" panose="020B0604030504040204" pitchFamily="34" charset="0"/>
                <a:cs typeface="Tahoma" panose="020B0604030504040204" pitchFamily="34" charset="0"/>
              </a:rPr>
              <a:t>Informazione</a:t>
            </a:r>
            <a:br>
              <a:rPr lang="it-IT" altLang="it-IT" sz="2400">
                <a:solidFill>
                  <a:schemeClr val="bg1"/>
                </a:solidFill>
                <a:effectLst>
                  <a:outerShdw blurRad="38100" dist="38100" dir="2700000" algn="tl">
                    <a:srgbClr val="000000"/>
                  </a:outerShdw>
                </a:effectLst>
                <a:ea typeface="Tahoma" panose="020B0604030504040204" pitchFamily="34" charset="0"/>
                <a:cs typeface="Tahoma" panose="020B0604030504040204" pitchFamily="34" charset="0"/>
              </a:rPr>
            </a:br>
            <a:r>
              <a:rPr lang="it-IT" altLang="it-IT" sz="2400">
                <a:solidFill>
                  <a:schemeClr val="bg1"/>
                </a:solidFill>
                <a:effectLst>
                  <a:outerShdw blurRad="38100" dist="38100" dir="2700000" algn="tl">
                    <a:srgbClr val="000000"/>
                  </a:outerShdw>
                </a:effectLst>
                <a:ea typeface="Tahoma" panose="020B0604030504040204" pitchFamily="34" charset="0"/>
                <a:cs typeface="Tahoma" panose="020B0604030504040204" pitchFamily="34" charset="0"/>
              </a:rPr>
              <a:t/>
            </a:r>
            <a:br>
              <a:rPr lang="it-IT" altLang="it-IT" sz="2400">
                <a:solidFill>
                  <a:schemeClr val="bg1"/>
                </a:solidFill>
                <a:effectLst>
                  <a:outerShdw blurRad="38100" dist="38100" dir="2700000" algn="tl">
                    <a:srgbClr val="000000"/>
                  </a:outerShdw>
                </a:effectLst>
                <a:ea typeface="Tahoma" panose="020B0604030504040204" pitchFamily="34" charset="0"/>
                <a:cs typeface="Tahoma" panose="020B0604030504040204" pitchFamily="34" charset="0"/>
              </a:rPr>
            </a:br>
            <a:endParaRPr lang="it-IT" altLang="it-IT" sz="2400">
              <a:solidFill>
                <a:schemeClr val="bg1"/>
              </a:solidFill>
              <a:effectLst>
                <a:outerShdw blurRad="38100" dist="38100" dir="2700000" algn="tl">
                  <a:srgbClr val="000000"/>
                </a:outerShdw>
              </a:effectLst>
              <a:ea typeface="Tahoma" panose="020B0604030504040204" pitchFamily="34" charset="0"/>
              <a:cs typeface="Tahoma" panose="020B0604030504040204" pitchFamily="34" charset="0"/>
            </a:endParaRPr>
          </a:p>
        </p:txBody>
      </p:sp>
      <p:sp>
        <p:nvSpPr>
          <p:cNvPr id="40967" name="Text Box 7">
            <a:extLst>
              <a:ext uri="{FF2B5EF4-FFF2-40B4-BE49-F238E27FC236}">
                <a16:creationId xmlns:a16="http://schemas.microsoft.com/office/drawing/2014/main" id="{B823BC2C-A0ED-4B71-A875-0030A0A2E2DE}"/>
              </a:ext>
            </a:extLst>
          </p:cNvPr>
          <p:cNvSpPr txBox="1">
            <a:spLocks noChangeArrowheads="1"/>
          </p:cNvSpPr>
          <p:nvPr/>
        </p:nvSpPr>
        <p:spPr bwMode="auto">
          <a:xfrm rot="16200000">
            <a:off x="1797051" y="2501814"/>
            <a:ext cx="3454400" cy="1200329"/>
          </a:xfrm>
          <a:prstGeom prst="rect">
            <a:avLst/>
          </a:prstGeom>
          <a:solidFill>
            <a:srgbClr val="33CC33"/>
          </a:solidFill>
          <a:ln w="9525">
            <a:solidFill>
              <a:srgbClr val="FFFF00"/>
            </a:solidFill>
            <a:miter lim="800000"/>
            <a:headEnd/>
            <a:tailEnd/>
          </a:ln>
          <a:effectLst/>
        </p:spPr>
        <p:txBody>
          <a:bodyPr>
            <a:spAutoFit/>
          </a:bodyPr>
          <a:lstStyle/>
          <a:p>
            <a:pPr eaLnBrk="1" hangingPunct="1">
              <a:spcBef>
                <a:spcPct val="50000"/>
              </a:spcBef>
              <a:defRPr/>
            </a:pPr>
            <a:r>
              <a:rPr lang="it-IT" altLang="it-IT" sz="2400">
                <a:solidFill>
                  <a:schemeClr val="bg1"/>
                </a:solidFill>
                <a:effectLst>
                  <a:outerShdw blurRad="38100" dist="38100" dir="2700000" algn="tl">
                    <a:srgbClr val="000000"/>
                  </a:outerShdw>
                </a:effectLst>
                <a:ea typeface="Tahoma" panose="020B0604030504040204" pitchFamily="34" charset="0"/>
                <a:cs typeface="Tahoma" panose="020B0604030504040204" pitchFamily="34" charset="0"/>
              </a:rPr>
              <a:t>Educazione alla salute</a:t>
            </a:r>
            <a:br>
              <a:rPr lang="it-IT" altLang="it-IT" sz="2400">
                <a:solidFill>
                  <a:schemeClr val="bg1"/>
                </a:solidFill>
                <a:effectLst>
                  <a:outerShdw blurRad="38100" dist="38100" dir="2700000" algn="tl">
                    <a:srgbClr val="000000"/>
                  </a:outerShdw>
                </a:effectLst>
                <a:ea typeface="Tahoma" panose="020B0604030504040204" pitchFamily="34" charset="0"/>
                <a:cs typeface="Tahoma" panose="020B0604030504040204" pitchFamily="34" charset="0"/>
              </a:rPr>
            </a:br>
            <a:r>
              <a:rPr lang="it-IT" altLang="it-IT" sz="2400">
                <a:solidFill>
                  <a:schemeClr val="bg1"/>
                </a:solidFill>
                <a:effectLst>
                  <a:outerShdw blurRad="38100" dist="38100" dir="2700000" algn="tl">
                    <a:srgbClr val="000000"/>
                  </a:outerShdw>
                </a:effectLst>
                <a:ea typeface="Tahoma" panose="020B0604030504040204" pitchFamily="34" charset="0"/>
                <a:cs typeface="Tahoma" panose="020B0604030504040204" pitchFamily="34" charset="0"/>
              </a:rPr>
              <a:t/>
            </a:r>
            <a:br>
              <a:rPr lang="it-IT" altLang="it-IT" sz="2400">
                <a:solidFill>
                  <a:schemeClr val="bg1"/>
                </a:solidFill>
                <a:effectLst>
                  <a:outerShdw blurRad="38100" dist="38100" dir="2700000" algn="tl">
                    <a:srgbClr val="000000"/>
                  </a:outerShdw>
                </a:effectLst>
                <a:ea typeface="Tahoma" panose="020B0604030504040204" pitchFamily="34" charset="0"/>
                <a:cs typeface="Tahoma" panose="020B0604030504040204" pitchFamily="34" charset="0"/>
              </a:rPr>
            </a:br>
            <a:endParaRPr lang="it-IT" altLang="it-IT" sz="2400">
              <a:solidFill>
                <a:schemeClr val="bg1"/>
              </a:solidFill>
              <a:effectLst>
                <a:outerShdw blurRad="38100" dist="38100" dir="2700000" algn="tl">
                  <a:srgbClr val="000000"/>
                </a:outerShdw>
              </a:effectLst>
              <a:ea typeface="Tahoma" panose="020B0604030504040204" pitchFamily="34" charset="0"/>
              <a:cs typeface="Tahoma" panose="020B0604030504040204" pitchFamily="34" charset="0"/>
            </a:endParaRPr>
          </a:p>
        </p:txBody>
      </p:sp>
      <p:sp>
        <p:nvSpPr>
          <p:cNvPr id="40968" name="Text Box 8">
            <a:extLst>
              <a:ext uri="{FF2B5EF4-FFF2-40B4-BE49-F238E27FC236}">
                <a16:creationId xmlns:a16="http://schemas.microsoft.com/office/drawing/2014/main" id="{36F0F698-DDE5-4434-9462-C0092AB396D7}"/>
              </a:ext>
            </a:extLst>
          </p:cNvPr>
          <p:cNvSpPr txBox="1">
            <a:spLocks noChangeArrowheads="1"/>
          </p:cNvSpPr>
          <p:nvPr/>
        </p:nvSpPr>
        <p:spPr bwMode="auto">
          <a:xfrm rot="16200000">
            <a:off x="2959100" y="2411069"/>
            <a:ext cx="3454400" cy="1384995"/>
          </a:xfrm>
          <a:prstGeom prst="rect">
            <a:avLst/>
          </a:prstGeom>
          <a:solidFill>
            <a:srgbClr val="66FF66"/>
          </a:solidFill>
          <a:ln w="9525">
            <a:solidFill>
              <a:srgbClr val="FFFF00"/>
            </a:solidFill>
            <a:miter lim="800000"/>
            <a:headEnd/>
            <a:tailEnd/>
          </a:ln>
          <a:effectLst/>
        </p:spPr>
        <p:txBody>
          <a:bodyPr>
            <a:spAutoFit/>
          </a:bodyPr>
          <a:lstStyle/>
          <a:p>
            <a:pPr eaLnBrk="1" hangingPunct="1">
              <a:spcBef>
                <a:spcPct val="50000"/>
              </a:spcBef>
              <a:defRPr/>
            </a:pPr>
            <a:r>
              <a:rPr lang="it-IT" altLang="it-IT" sz="2400" dirty="0">
                <a:solidFill>
                  <a:srgbClr val="006600"/>
                </a:solidFill>
                <a:effectLst>
                  <a:outerShdw blurRad="38100" dist="38100" dir="2700000" algn="tl">
                    <a:srgbClr val="000000"/>
                  </a:outerShdw>
                </a:effectLst>
                <a:ea typeface="Tahoma" panose="020B0604030504040204" pitchFamily="34" charset="0"/>
                <a:cs typeface="Tahoma" panose="020B0604030504040204" pitchFamily="34" charset="0"/>
              </a:rPr>
              <a:t>Marketing sociale</a:t>
            </a:r>
          </a:p>
          <a:p>
            <a:pPr eaLnBrk="1" hangingPunct="1">
              <a:spcBef>
                <a:spcPct val="50000"/>
              </a:spcBef>
              <a:defRPr/>
            </a:pPr>
            <a:r>
              <a:rPr lang="it-IT" altLang="it-IT" sz="2400" dirty="0">
                <a:solidFill>
                  <a:srgbClr val="006600"/>
                </a:solidFill>
                <a:effectLst>
                  <a:outerShdw blurRad="38100" dist="38100" dir="2700000" algn="tl">
                    <a:srgbClr val="000000"/>
                  </a:outerShdw>
                </a:effectLst>
                <a:ea typeface="Tahoma" panose="020B0604030504040204" pitchFamily="34" charset="0"/>
                <a:cs typeface="Tahoma" panose="020B0604030504040204" pitchFamily="34" charset="0"/>
              </a:rPr>
              <a:t/>
            </a:r>
            <a:br>
              <a:rPr lang="it-IT" altLang="it-IT" sz="2400" dirty="0">
                <a:solidFill>
                  <a:srgbClr val="006600"/>
                </a:solidFill>
                <a:effectLst>
                  <a:outerShdw blurRad="38100" dist="38100" dir="2700000" algn="tl">
                    <a:srgbClr val="000000"/>
                  </a:outerShdw>
                </a:effectLst>
                <a:ea typeface="Tahoma" panose="020B0604030504040204" pitchFamily="34" charset="0"/>
                <a:cs typeface="Tahoma" panose="020B0604030504040204" pitchFamily="34" charset="0"/>
              </a:rPr>
            </a:br>
            <a:endParaRPr lang="it-IT" altLang="it-IT" sz="2400" dirty="0">
              <a:solidFill>
                <a:srgbClr val="006600"/>
              </a:solidFill>
              <a:effectLst>
                <a:outerShdw blurRad="38100" dist="38100" dir="2700000" algn="tl">
                  <a:srgbClr val="000000"/>
                </a:outerShdw>
              </a:effectLst>
              <a:ea typeface="Tahoma" panose="020B0604030504040204" pitchFamily="34" charset="0"/>
              <a:cs typeface="Tahoma" panose="020B0604030504040204" pitchFamily="34" charset="0"/>
            </a:endParaRPr>
          </a:p>
        </p:txBody>
      </p:sp>
      <p:sp>
        <p:nvSpPr>
          <p:cNvPr id="40971" name="Text Box 11">
            <a:extLst>
              <a:ext uri="{FF2B5EF4-FFF2-40B4-BE49-F238E27FC236}">
                <a16:creationId xmlns:a16="http://schemas.microsoft.com/office/drawing/2014/main" id="{6F3DEC1A-F5EF-4182-A69D-703D42F53FB9}"/>
              </a:ext>
            </a:extLst>
          </p:cNvPr>
          <p:cNvSpPr txBox="1">
            <a:spLocks noChangeArrowheads="1"/>
          </p:cNvSpPr>
          <p:nvPr/>
        </p:nvSpPr>
        <p:spPr bwMode="auto">
          <a:xfrm rot="16200000">
            <a:off x="6369051" y="2501814"/>
            <a:ext cx="3454400" cy="1200329"/>
          </a:xfrm>
          <a:prstGeom prst="rect">
            <a:avLst/>
          </a:prstGeom>
          <a:solidFill>
            <a:srgbClr val="CCFFCC"/>
          </a:solidFill>
          <a:ln w="9525">
            <a:solidFill>
              <a:srgbClr val="FFFF00"/>
            </a:solidFill>
            <a:miter lim="800000"/>
            <a:headEnd/>
            <a:tailEnd/>
          </a:ln>
          <a:effectLst/>
        </p:spPr>
        <p:txBody>
          <a:bodyPr>
            <a:spAutoFit/>
          </a:bodyPr>
          <a:lstStyle/>
          <a:p>
            <a:pPr eaLnBrk="1" hangingPunct="1">
              <a:spcBef>
                <a:spcPct val="50000"/>
              </a:spcBef>
              <a:defRPr/>
            </a:pPr>
            <a:r>
              <a:rPr lang="it-IT" altLang="it-IT" sz="2400" dirty="0">
                <a:solidFill>
                  <a:srgbClr val="006600"/>
                </a:solidFill>
                <a:effectLst>
                  <a:outerShdw blurRad="38100" dist="38100" dir="2700000" algn="tl">
                    <a:srgbClr val="000000"/>
                  </a:outerShdw>
                </a:effectLst>
                <a:ea typeface="Tahoma" panose="020B0604030504040204" pitchFamily="34" charset="0"/>
                <a:cs typeface="Tahoma" panose="020B0604030504040204" pitchFamily="34" charset="0"/>
              </a:rPr>
              <a:t>Politiche e interventi strutturali</a:t>
            </a:r>
            <a:br>
              <a:rPr lang="it-IT" altLang="it-IT" sz="2400" dirty="0">
                <a:solidFill>
                  <a:srgbClr val="006600"/>
                </a:solidFill>
                <a:effectLst>
                  <a:outerShdw blurRad="38100" dist="38100" dir="2700000" algn="tl">
                    <a:srgbClr val="000000"/>
                  </a:outerShdw>
                </a:effectLst>
                <a:ea typeface="Tahoma" panose="020B0604030504040204" pitchFamily="34" charset="0"/>
                <a:cs typeface="Tahoma" panose="020B0604030504040204" pitchFamily="34" charset="0"/>
              </a:rPr>
            </a:br>
            <a:endParaRPr lang="it-IT" altLang="it-IT" sz="2400" dirty="0">
              <a:solidFill>
                <a:srgbClr val="006600"/>
              </a:solidFill>
              <a:effectLst>
                <a:outerShdw blurRad="38100" dist="38100" dir="2700000" algn="tl">
                  <a:srgbClr val="000000"/>
                </a:outerShdw>
              </a:effectLst>
              <a:ea typeface="Tahoma" panose="020B0604030504040204" pitchFamily="34" charset="0"/>
              <a:cs typeface="Tahoma" panose="020B0604030504040204" pitchFamily="34" charset="0"/>
            </a:endParaRPr>
          </a:p>
        </p:txBody>
      </p:sp>
      <p:sp>
        <p:nvSpPr>
          <p:cNvPr id="26633" name="Text Box 12">
            <a:extLst>
              <a:ext uri="{FF2B5EF4-FFF2-40B4-BE49-F238E27FC236}">
                <a16:creationId xmlns:a16="http://schemas.microsoft.com/office/drawing/2014/main" id="{48B4C64E-D77E-4DE0-8D2F-F23CC70438FA}"/>
              </a:ext>
            </a:extLst>
          </p:cNvPr>
          <p:cNvSpPr txBox="1">
            <a:spLocks noChangeArrowheads="1"/>
          </p:cNvSpPr>
          <p:nvPr/>
        </p:nvSpPr>
        <p:spPr bwMode="auto">
          <a:xfrm>
            <a:off x="381000" y="6553202"/>
            <a:ext cx="861060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50000"/>
              </a:spcBef>
              <a:buFontTx/>
              <a:buNone/>
            </a:pPr>
            <a:r>
              <a:rPr lang="it-IT" altLang="it-IT" sz="1400">
                <a:latin typeface="+mn-lt"/>
                <a:cs typeface="Tahoma" panose="020B0604030504040204" pitchFamily="34" charset="0"/>
              </a:rPr>
              <a:t>Modificato da Health promotion, Department of Human Services, Victoria</a:t>
            </a:r>
          </a:p>
        </p:txBody>
      </p:sp>
      <p:grpSp>
        <p:nvGrpSpPr>
          <p:cNvPr id="26627" name="Gruppo 2">
            <a:extLst>
              <a:ext uri="{FF2B5EF4-FFF2-40B4-BE49-F238E27FC236}">
                <a16:creationId xmlns:a16="http://schemas.microsoft.com/office/drawing/2014/main" id="{61BE12BD-A594-4228-B349-DABBA59F9E5E}"/>
              </a:ext>
            </a:extLst>
          </p:cNvPr>
          <p:cNvGrpSpPr>
            <a:grpSpLocks/>
          </p:cNvGrpSpPr>
          <p:nvPr/>
        </p:nvGrpSpPr>
        <p:grpSpPr bwMode="auto">
          <a:xfrm>
            <a:off x="714375" y="5386387"/>
            <a:ext cx="7848600" cy="609600"/>
            <a:chOff x="730448" y="4907632"/>
            <a:chExt cx="7848600" cy="609600"/>
          </a:xfrm>
        </p:grpSpPr>
        <p:sp>
          <p:nvSpPr>
            <p:cNvPr id="26639" name="Rectangle 2">
              <a:extLst>
                <a:ext uri="{FF2B5EF4-FFF2-40B4-BE49-F238E27FC236}">
                  <a16:creationId xmlns:a16="http://schemas.microsoft.com/office/drawing/2014/main" id="{BC1BB80D-F80F-4D3A-8DB9-AC568E41D052}"/>
                </a:ext>
              </a:extLst>
            </p:cNvPr>
            <p:cNvSpPr>
              <a:spLocks noChangeArrowheads="1"/>
            </p:cNvSpPr>
            <p:nvPr/>
          </p:nvSpPr>
          <p:spPr bwMode="auto">
            <a:xfrm>
              <a:off x="730448" y="4907632"/>
              <a:ext cx="7848600" cy="609600"/>
            </a:xfrm>
            <a:prstGeom prst="rect">
              <a:avLst/>
            </a:prstGeom>
            <a:gradFill rotWithShape="0">
              <a:gsLst>
                <a:gs pos="0">
                  <a:srgbClr val="5E7618"/>
                </a:gs>
                <a:gs pos="100000">
                  <a:srgbClr val="CCFF33"/>
                </a:gs>
              </a:gsLst>
              <a:lin ang="0" scaled="1"/>
            </a:gradFill>
            <a:ln w="9525">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endParaRPr lang="it-IT" altLang="it-IT" sz="1800">
                <a:latin typeface="+mn-lt"/>
                <a:cs typeface="Tahoma" panose="020B0604030504040204" pitchFamily="34" charset="0"/>
              </a:endParaRPr>
            </a:p>
          </p:txBody>
        </p:sp>
        <p:sp>
          <p:nvSpPr>
            <p:cNvPr id="40963" name="Text Box 3">
              <a:extLst>
                <a:ext uri="{FF2B5EF4-FFF2-40B4-BE49-F238E27FC236}">
                  <a16:creationId xmlns:a16="http://schemas.microsoft.com/office/drawing/2014/main" id="{1DE62762-E6B8-467E-ADB5-37ABFB5E267B}"/>
                </a:ext>
              </a:extLst>
            </p:cNvPr>
            <p:cNvSpPr txBox="1">
              <a:spLocks noChangeArrowheads="1"/>
            </p:cNvSpPr>
            <p:nvPr/>
          </p:nvSpPr>
          <p:spPr bwMode="auto">
            <a:xfrm>
              <a:off x="806648" y="4983832"/>
              <a:ext cx="1447800" cy="369332"/>
            </a:xfrm>
            <a:prstGeom prst="rect">
              <a:avLst/>
            </a:prstGeom>
            <a:noFill/>
            <a:ln>
              <a:noFill/>
            </a:ln>
            <a:effectLst/>
          </p:spPr>
          <p:txBody>
            <a:bodyPr>
              <a:spAutoFit/>
            </a:bodyPr>
            <a:lstStyle/>
            <a:p>
              <a:pPr eaLnBrk="1" hangingPunct="1">
                <a:spcBef>
                  <a:spcPct val="50000"/>
                </a:spcBef>
                <a:defRPr/>
              </a:pPr>
              <a:r>
                <a:rPr lang="it-IT" altLang="it-IT">
                  <a:solidFill>
                    <a:schemeClr val="bg1"/>
                  </a:solidFill>
                  <a:effectLst>
                    <a:outerShdw blurRad="38100" dist="38100" dir="2700000" algn="tl">
                      <a:srgbClr val="C0C0C0"/>
                    </a:outerShdw>
                  </a:effectLst>
                  <a:ea typeface="Tahoma" panose="020B0604030504040204" pitchFamily="34" charset="0"/>
                  <a:cs typeface="Tahoma" panose="020B0604030504040204" pitchFamily="34" charset="0"/>
                </a:rPr>
                <a:t>individuo</a:t>
              </a:r>
            </a:p>
          </p:txBody>
        </p:sp>
        <p:sp>
          <p:nvSpPr>
            <p:cNvPr id="40964" name="Text Box 4">
              <a:extLst>
                <a:ext uri="{FF2B5EF4-FFF2-40B4-BE49-F238E27FC236}">
                  <a16:creationId xmlns:a16="http://schemas.microsoft.com/office/drawing/2014/main" id="{32A365E5-E471-44C9-B2F4-8160122D6F69}"/>
                </a:ext>
              </a:extLst>
            </p:cNvPr>
            <p:cNvSpPr txBox="1">
              <a:spLocks noChangeArrowheads="1"/>
            </p:cNvSpPr>
            <p:nvPr/>
          </p:nvSpPr>
          <p:spPr bwMode="auto">
            <a:xfrm>
              <a:off x="6750248" y="4983832"/>
              <a:ext cx="1828800" cy="369332"/>
            </a:xfrm>
            <a:prstGeom prst="rect">
              <a:avLst/>
            </a:prstGeom>
            <a:noFill/>
            <a:ln>
              <a:noFill/>
            </a:ln>
            <a:effectLst/>
          </p:spPr>
          <p:txBody>
            <a:bodyPr>
              <a:spAutoFit/>
            </a:bodyPr>
            <a:lstStyle/>
            <a:p>
              <a:pPr eaLnBrk="1" hangingPunct="1">
                <a:spcBef>
                  <a:spcPct val="50000"/>
                </a:spcBef>
                <a:defRPr/>
              </a:pPr>
              <a:r>
                <a:rPr lang="it-IT" altLang="it-IT" dirty="0">
                  <a:solidFill>
                    <a:srgbClr val="006600"/>
                  </a:solidFill>
                  <a:effectLst>
                    <a:outerShdw blurRad="38100" dist="38100" dir="2700000" algn="tl">
                      <a:srgbClr val="C0C0C0"/>
                    </a:outerShdw>
                  </a:effectLst>
                  <a:ea typeface="Tahoma" panose="020B0604030504040204" pitchFamily="34" charset="0"/>
                  <a:cs typeface="Tahoma" panose="020B0604030504040204" pitchFamily="34" charset="0"/>
                </a:rPr>
                <a:t>popolazione</a:t>
              </a:r>
            </a:p>
          </p:txBody>
        </p:sp>
      </p:grpSp>
      <p:sp>
        <p:nvSpPr>
          <p:cNvPr id="40969" name="Text Box 9">
            <a:extLst>
              <a:ext uri="{FF2B5EF4-FFF2-40B4-BE49-F238E27FC236}">
                <a16:creationId xmlns:a16="http://schemas.microsoft.com/office/drawing/2014/main" id="{E6B67F9E-2DA6-4C45-8A37-67AAF4D69469}"/>
              </a:ext>
            </a:extLst>
          </p:cNvPr>
          <p:cNvSpPr txBox="1">
            <a:spLocks noChangeArrowheads="1"/>
          </p:cNvSpPr>
          <p:nvPr/>
        </p:nvSpPr>
        <p:spPr bwMode="auto">
          <a:xfrm rot="16200000">
            <a:off x="4083051" y="2501814"/>
            <a:ext cx="3454400" cy="1200329"/>
          </a:xfrm>
          <a:prstGeom prst="rect">
            <a:avLst/>
          </a:prstGeom>
          <a:solidFill>
            <a:srgbClr val="99FF66"/>
          </a:solidFill>
          <a:ln w="9525">
            <a:solidFill>
              <a:srgbClr val="FFFF00"/>
            </a:solidFill>
            <a:miter lim="800000"/>
            <a:headEnd/>
            <a:tailEnd/>
          </a:ln>
          <a:effectLst/>
        </p:spPr>
        <p:txBody>
          <a:bodyPr>
            <a:spAutoFit/>
          </a:bodyPr>
          <a:lstStyle/>
          <a:p>
            <a:pPr eaLnBrk="1" hangingPunct="1">
              <a:spcBef>
                <a:spcPct val="50000"/>
              </a:spcBef>
              <a:defRPr/>
            </a:pPr>
            <a:r>
              <a:rPr lang="it-IT" altLang="it-IT" sz="2400">
                <a:solidFill>
                  <a:srgbClr val="006600"/>
                </a:solidFill>
                <a:effectLst>
                  <a:outerShdw blurRad="38100" dist="38100" dir="2700000" algn="tl">
                    <a:srgbClr val="000000"/>
                  </a:outerShdw>
                </a:effectLst>
                <a:ea typeface="Tahoma" panose="020B0604030504040204" pitchFamily="34" charset="0"/>
                <a:cs typeface="Tahoma" panose="020B0604030504040204" pitchFamily="34" charset="0"/>
              </a:rPr>
              <a:t>Sviluppo comunitario</a:t>
            </a:r>
            <a:br>
              <a:rPr lang="it-IT" altLang="it-IT" sz="2400">
                <a:solidFill>
                  <a:srgbClr val="006600"/>
                </a:solidFill>
                <a:effectLst>
                  <a:outerShdw blurRad="38100" dist="38100" dir="2700000" algn="tl">
                    <a:srgbClr val="000000"/>
                  </a:outerShdw>
                </a:effectLst>
                <a:ea typeface="Tahoma" panose="020B0604030504040204" pitchFamily="34" charset="0"/>
                <a:cs typeface="Tahoma" panose="020B0604030504040204" pitchFamily="34" charset="0"/>
              </a:rPr>
            </a:br>
            <a:r>
              <a:rPr lang="it-IT" altLang="it-IT" sz="2400">
                <a:solidFill>
                  <a:srgbClr val="006600"/>
                </a:solidFill>
                <a:effectLst>
                  <a:outerShdw blurRad="38100" dist="38100" dir="2700000" algn="tl">
                    <a:srgbClr val="000000"/>
                  </a:outerShdw>
                </a:effectLst>
                <a:ea typeface="Tahoma" panose="020B0604030504040204" pitchFamily="34" charset="0"/>
                <a:cs typeface="Tahoma" panose="020B0604030504040204" pitchFamily="34" charset="0"/>
              </a:rPr>
              <a:t/>
            </a:r>
            <a:br>
              <a:rPr lang="it-IT" altLang="it-IT" sz="2400">
                <a:solidFill>
                  <a:srgbClr val="006600"/>
                </a:solidFill>
                <a:effectLst>
                  <a:outerShdw blurRad="38100" dist="38100" dir="2700000" algn="tl">
                    <a:srgbClr val="000000"/>
                  </a:outerShdw>
                </a:effectLst>
                <a:ea typeface="Tahoma" panose="020B0604030504040204" pitchFamily="34" charset="0"/>
                <a:cs typeface="Tahoma" panose="020B0604030504040204" pitchFamily="34" charset="0"/>
              </a:rPr>
            </a:br>
            <a:endParaRPr lang="it-IT" altLang="it-IT" sz="2400">
              <a:solidFill>
                <a:srgbClr val="006600"/>
              </a:solidFill>
              <a:effectLst>
                <a:outerShdw blurRad="38100" dist="38100" dir="2700000" algn="tl">
                  <a:srgbClr val="000000"/>
                </a:outerShdw>
              </a:effectLst>
              <a:ea typeface="Tahoma" panose="020B0604030504040204" pitchFamily="34" charset="0"/>
              <a:cs typeface="Tahoma" panose="020B0604030504040204" pitchFamily="34" charset="0"/>
            </a:endParaRPr>
          </a:p>
        </p:txBody>
      </p:sp>
      <p:sp>
        <p:nvSpPr>
          <p:cNvPr id="40970" name="Text Box 10">
            <a:extLst>
              <a:ext uri="{FF2B5EF4-FFF2-40B4-BE49-F238E27FC236}">
                <a16:creationId xmlns:a16="http://schemas.microsoft.com/office/drawing/2014/main" id="{A9D317AD-0385-40A3-A57E-6D9777742ACC}"/>
              </a:ext>
            </a:extLst>
          </p:cNvPr>
          <p:cNvSpPr txBox="1">
            <a:spLocks noChangeArrowheads="1"/>
          </p:cNvSpPr>
          <p:nvPr/>
        </p:nvSpPr>
        <p:spPr bwMode="auto">
          <a:xfrm rot="16200000">
            <a:off x="5226051" y="2501814"/>
            <a:ext cx="3454400" cy="1200329"/>
          </a:xfrm>
          <a:prstGeom prst="rect">
            <a:avLst/>
          </a:prstGeom>
          <a:solidFill>
            <a:srgbClr val="CCFF99"/>
          </a:solidFill>
          <a:ln w="9525">
            <a:solidFill>
              <a:srgbClr val="FFFF00"/>
            </a:solidFill>
            <a:miter lim="800000"/>
            <a:headEnd/>
            <a:tailEnd/>
          </a:ln>
          <a:effectLst/>
        </p:spPr>
        <p:txBody>
          <a:bodyPr>
            <a:spAutoFit/>
          </a:bodyPr>
          <a:lstStyle/>
          <a:p>
            <a:pPr eaLnBrk="1" hangingPunct="1">
              <a:spcBef>
                <a:spcPct val="50000"/>
              </a:spcBef>
              <a:defRPr/>
            </a:pPr>
            <a:r>
              <a:rPr lang="it-IT" altLang="it-IT" sz="2400" dirty="0">
                <a:solidFill>
                  <a:srgbClr val="006600"/>
                </a:solidFill>
                <a:effectLst>
                  <a:outerShdw blurRad="38100" dist="38100" dir="2700000" algn="tl">
                    <a:srgbClr val="000000"/>
                  </a:outerShdw>
                </a:effectLst>
                <a:ea typeface="Tahoma" panose="020B0604030504040204" pitchFamily="34" charset="0"/>
                <a:cs typeface="Tahoma" panose="020B0604030504040204" pitchFamily="34" charset="0"/>
              </a:rPr>
              <a:t>Sviluppo organizzativo</a:t>
            </a:r>
            <a:br>
              <a:rPr lang="it-IT" altLang="it-IT" sz="2400" dirty="0">
                <a:solidFill>
                  <a:srgbClr val="006600"/>
                </a:solidFill>
                <a:effectLst>
                  <a:outerShdw blurRad="38100" dist="38100" dir="2700000" algn="tl">
                    <a:srgbClr val="000000"/>
                  </a:outerShdw>
                </a:effectLst>
                <a:ea typeface="Tahoma" panose="020B0604030504040204" pitchFamily="34" charset="0"/>
                <a:cs typeface="Tahoma" panose="020B0604030504040204" pitchFamily="34" charset="0"/>
              </a:rPr>
            </a:br>
            <a:r>
              <a:rPr lang="it-IT" altLang="it-IT" sz="2400" dirty="0">
                <a:solidFill>
                  <a:srgbClr val="006600"/>
                </a:solidFill>
                <a:effectLst>
                  <a:outerShdw blurRad="38100" dist="38100" dir="2700000" algn="tl">
                    <a:srgbClr val="000000"/>
                  </a:outerShdw>
                </a:effectLst>
                <a:ea typeface="Tahoma" panose="020B0604030504040204" pitchFamily="34" charset="0"/>
                <a:cs typeface="Tahoma" panose="020B0604030504040204" pitchFamily="34" charset="0"/>
              </a:rPr>
              <a:t/>
            </a:r>
            <a:br>
              <a:rPr lang="it-IT" altLang="it-IT" sz="2400" dirty="0">
                <a:solidFill>
                  <a:srgbClr val="006600"/>
                </a:solidFill>
                <a:effectLst>
                  <a:outerShdw blurRad="38100" dist="38100" dir="2700000" algn="tl">
                    <a:srgbClr val="000000"/>
                  </a:outerShdw>
                </a:effectLst>
                <a:ea typeface="Tahoma" panose="020B0604030504040204" pitchFamily="34" charset="0"/>
                <a:cs typeface="Tahoma" panose="020B0604030504040204" pitchFamily="34" charset="0"/>
              </a:rPr>
            </a:br>
            <a:endParaRPr lang="it-IT" altLang="it-IT" sz="2400" dirty="0">
              <a:solidFill>
                <a:srgbClr val="006600"/>
              </a:solidFill>
              <a:effectLst>
                <a:outerShdw blurRad="38100" dist="38100" dir="2700000" algn="tl">
                  <a:srgbClr val="000000"/>
                </a:outerShdw>
              </a:effectLst>
              <a:ea typeface="Tahoma" panose="020B0604030504040204" pitchFamily="34" charset="0"/>
              <a:cs typeface="Tahoma" panose="020B0604030504040204" pitchFamily="34" charset="0"/>
            </a:endParaRPr>
          </a:p>
        </p:txBody>
      </p:sp>
      <p:sp>
        <p:nvSpPr>
          <p:cNvPr id="18" name="Text Box 10">
            <a:extLst>
              <a:ext uri="{FF2B5EF4-FFF2-40B4-BE49-F238E27FC236}">
                <a16:creationId xmlns:a16="http://schemas.microsoft.com/office/drawing/2014/main" id="{C454E9CE-4C99-4D31-B3A3-8BBFDA6D364E}"/>
              </a:ext>
            </a:extLst>
          </p:cNvPr>
          <p:cNvSpPr txBox="1">
            <a:spLocks noChangeArrowheads="1"/>
          </p:cNvSpPr>
          <p:nvPr/>
        </p:nvSpPr>
        <p:spPr bwMode="auto">
          <a:xfrm>
            <a:off x="0" y="1"/>
            <a:ext cx="9144000" cy="523220"/>
          </a:xfrm>
          <a:prstGeom prst="rect">
            <a:avLst/>
          </a:prstGeom>
          <a:solidFill>
            <a:srgbClr val="0000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r" eaLnBrk="1" hangingPunct="1">
              <a:spcBef>
                <a:spcPct val="50000"/>
              </a:spcBef>
              <a:buFontTx/>
              <a:buNone/>
            </a:pPr>
            <a:r>
              <a:rPr lang="it-IT" altLang="it-IT" sz="2800" dirty="0">
                <a:solidFill>
                  <a:schemeClr val="bg1"/>
                </a:solidFill>
                <a:latin typeface="+mn-lt"/>
              </a:rPr>
              <a:t>Modificare …cosa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965"/>
                                        </p:tgtEl>
                                        <p:attrNameLst>
                                          <p:attrName>style.visibility</p:attrName>
                                        </p:attrNameLst>
                                      </p:cBhvr>
                                      <p:to>
                                        <p:strVal val="visible"/>
                                      </p:to>
                                    </p:set>
                                    <p:animEffect transition="in" filter="fade">
                                      <p:cBhvr>
                                        <p:cTn id="7" dur="500"/>
                                        <p:tgtEl>
                                          <p:spTgt spid="4096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0966"/>
                                        </p:tgtEl>
                                        <p:attrNameLst>
                                          <p:attrName>style.visibility</p:attrName>
                                        </p:attrNameLst>
                                      </p:cBhvr>
                                      <p:to>
                                        <p:strVal val="visible"/>
                                      </p:to>
                                    </p:set>
                                    <p:animEffect transition="in" filter="fade">
                                      <p:cBhvr>
                                        <p:cTn id="12" dur="500"/>
                                        <p:tgtEl>
                                          <p:spTgt spid="4096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0967"/>
                                        </p:tgtEl>
                                        <p:attrNameLst>
                                          <p:attrName>style.visibility</p:attrName>
                                        </p:attrNameLst>
                                      </p:cBhvr>
                                      <p:to>
                                        <p:strVal val="visible"/>
                                      </p:to>
                                    </p:set>
                                    <p:animEffect transition="in" filter="fade">
                                      <p:cBhvr>
                                        <p:cTn id="17" dur="500"/>
                                        <p:tgtEl>
                                          <p:spTgt spid="4096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0968"/>
                                        </p:tgtEl>
                                        <p:attrNameLst>
                                          <p:attrName>style.visibility</p:attrName>
                                        </p:attrNameLst>
                                      </p:cBhvr>
                                      <p:to>
                                        <p:strVal val="visible"/>
                                      </p:to>
                                    </p:set>
                                    <p:animEffect transition="in" filter="fade">
                                      <p:cBhvr>
                                        <p:cTn id="22" dur="500"/>
                                        <p:tgtEl>
                                          <p:spTgt spid="4096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0969"/>
                                        </p:tgtEl>
                                        <p:attrNameLst>
                                          <p:attrName>style.visibility</p:attrName>
                                        </p:attrNameLst>
                                      </p:cBhvr>
                                      <p:to>
                                        <p:strVal val="visible"/>
                                      </p:to>
                                    </p:set>
                                    <p:animEffect transition="in" filter="fade">
                                      <p:cBhvr>
                                        <p:cTn id="27" dur="500"/>
                                        <p:tgtEl>
                                          <p:spTgt spid="4096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0970"/>
                                        </p:tgtEl>
                                        <p:attrNameLst>
                                          <p:attrName>style.visibility</p:attrName>
                                        </p:attrNameLst>
                                      </p:cBhvr>
                                      <p:to>
                                        <p:strVal val="visible"/>
                                      </p:to>
                                    </p:set>
                                    <p:animEffect transition="in" filter="fade">
                                      <p:cBhvr>
                                        <p:cTn id="32" dur="500"/>
                                        <p:tgtEl>
                                          <p:spTgt spid="4097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0971"/>
                                        </p:tgtEl>
                                        <p:attrNameLst>
                                          <p:attrName>style.visibility</p:attrName>
                                        </p:attrNameLst>
                                      </p:cBhvr>
                                      <p:to>
                                        <p:strVal val="visible"/>
                                      </p:to>
                                    </p:set>
                                    <p:animEffect transition="in" filter="fade">
                                      <p:cBhvr>
                                        <p:cTn id="37" dur="500"/>
                                        <p:tgtEl>
                                          <p:spTgt spid="409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5" grpId="0" animBg="1"/>
      <p:bldP spid="40966" grpId="0" animBg="1"/>
      <p:bldP spid="40967" grpId="0" animBg="1"/>
      <p:bldP spid="40968" grpId="0" animBg="1"/>
      <p:bldP spid="40971" grpId="0" animBg="1"/>
      <p:bldP spid="40969" grpId="0" animBg="1"/>
      <p:bldP spid="4097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Radice - Tessere">
            <a:extLst>
              <a:ext uri="{FF2B5EF4-FFF2-40B4-BE49-F238E27FC236}">
                <a16:creationId xmlns:a16="http://schemas.microsoft.com/office/drawing/2014/main" id="{C080CE06-56B7-41B9-98C9-AFFE41622B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87676" y="1687516"/>
            <a:ext cx="5810251" cy="5170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CasellaDiTesto 2">
            <a:extLst>
              <a:ext uri="{FF2B5EF4-FFF2-40B4-BE49-F238E27FC236}">
                <a16:creationId xmlns:a16="http://schemas.microsoft.com/office/drawing/2014/main" id="{6997D597-369A-4599-8042-6EA793A85160}"/>
              </a:ext>
            </a:extLst>
          </p:cNvPr>
          <p:cNvSpPr txBox="1">
            <a:spLocks noChangeArrowheads="1"/>
          </p:cNvSpPr>
          <p:nvPr/>
        </p:nvSpPr>
        <p:spPr bwMode="auto">
          <a:xfrm>
            <a:off x="179389" y="901701"/>
            <a:ext cx="4392611"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Times New Roman" panose="02020603050405020304" pitchFamily="18" charset="0"/>
              </a:defRPr>
            </a:lvl1pPr>
            <a:lvl2pPr marL="742950" indent="-285750">
              <a:defRPr sz="2400">
                <a:solidFill>
                  <a:schemeClr val="tx1"/>
                </a:solidFill>
                <a:latin typeface="Times New Roman" panose="02020603050405020304" pitchFamily="18" charset="0"/>
                <a:cs typeface="Times New Roman" panose="02020603050405020304" pitchFamily="18" charset="0"/>
              </a:defRPr>
            </a:lvl2pPr>
            <a:lvl3pPr marL="1143000" indent="-228600">
              <a:defRPr sz="2400">
                <a:solidFill>
                  <a:schemeClr val="tx1"/>
                </a:solidFill>
                <a:latin typeface="Times New Roman" panose="02020603050405020304" pitchFamily="18" charset="0"/>
                <a:cs typeface="Times New Roman" panose="02020603050405020304" pitchFamily="18" charset="0"/>
              </a:defRPr>
            </a:lvl3pPr>
            <a:lvl4pPr marL="1600200" indent="-228600">
              <a:defRPr sz="2400">
                <a:solidFill>
                  <a:schemeClr val="tx1"/>
                </a:solidFill>
                <a:latin typeface="Times New Roman" panose="02020603050405020304" pitchFamily="18" charset="0"/>
                <a:cs typeface="Times New Roman" panose="02020603050405020304" pitchFamily="18" charset="0"/>
              </a:defRPr>
            </a:lvl4pPr>
            <a:lvl5pPr marL="2057400" indent="-22860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r>
              <a:rPr lang="it-IT" altLang="it-IT" sz="3200" dirty="0">
                <a:latin typeface="Calibri" panose="020F0502020204030204" pitchFamily="34" charset="0"/>
                <a:cs typeface="Calibri" panose="020F0502020204030204" pitchFamily="34" charset="0"/>
              </a:rPr>
              <a:t>Per produrre un impatto </a:t>
            </a:r>
            <a:br>
              <a:rPr lang="it-IT" altLang="it-IT" sz="3200" dirty="0">
                <a:latin typeface="Calibri" panose="020F0502020204030204" pitchFamily="34" charset="0"/>
                <a:cs typeface="Calibri" panose="020F0502020204030204" pitchFamily="34" charset="0"/>
              </a:rPr>
            </a:br>
            <a:r>
              <a:rPr lang="it-IT" altLang="it-IT" sz="3200" dirty="0">
                <a:latin typeface="Calibri" panose="020F0502020204030204" pitchFamily="34" charset="0"/>
                <a:cs typeface="Calibri" panose="020F0502020204030204" pitchFamily="34" charset="0"/>
              </a:rPr>
              <a:t>a livello di </a:t>
            </a:r>
            <a:r>
              <a:rPr lang="it-IT" altLang="it-IT" sz="3200" dirty="0">
                <a:solidFill>
                  <a:srgbClr val="FF0000"/>
                </a:solidFill>
                <a:latin typeface="Calibri" panose="020F0502020204030204" pitchFamily="34" charset="0"/>
                <a:cs typeface="Calibri" panose="020F0502020204030204" pitchFamily="34" charset="0"/>
              </a:rPr>
              <a:t>popolazione</a:t>
            </a:r>
            <a:r>
              <a:rPr lang="it-IT" altLang="it-IT" sz="3200" dirty="0">
                <a:latin typeface="Calibri" panose="020F0502020204030204" pitchFamily="34" charset="0"/>
                <a:cs typeface="Calibri" panose="020F0502020204030204" pitchFamily="34" charset="0"/>
              </a:rPr>
              <a:t>, </a:t>
            </a:r>
            <a:br>
              <a:rPr lang="it-IT" altLang="it-IT" sz="3200" dirty="0">
                <a:latin typeface="Calibri" panose="020F0502020204030204" pitchFamily="34" charset="0"/>
                <a:cs typeface="Calibri" panose="020F0502020204030204" pitchFamily="34" charset="0"/>
              </a:rPr>
            </a:br>
            <a:r>
              <a:rPr lang="it-IT" altLang="it-IT" sz="3200" dirty="0">
                <a:latin typeface="Calibri" panose="020F0502020204030204" pitchFamily="34" charset="0"/>
                <a:cs typeface="Calibri" panose="020F0502020204030204" pitchFamily="34" charset="0"/>
              </a:rPr>
              <a:t>ci si deve assicurare </a:t>
            </a:r>
            <a:br>
              <a:rPr lang="it-IT" altLang="it-IT" sz="3200" dirty="0">
                <a:latin typeface="Calibri" panose="020F0502020204030204" pitchFamily="34" charset="0"/>
                <a:cs typeface="Calibri" panose="020F0502020204030204" pitchFamily="34" charset="0"/>
              </a:rPr>
            </a:br>
            <a:r>
              <a:rPr lang="it-IT" altLang="it-IT" sz="3200" dirty="0">
                <a:latin typeface="Calibri" panose="020F0502020204030204" pitchFamily="34" charset="0"/>
                <a:cs typeface="Calibri" panose="020F0502020204030204" pitchFamily="34" charset="0"/>
              </a:rPr>
              <a:t>che la strategia </a:t>
            </a:r>
            <a:br>
              <a:rPr lang="it-IT" altLang="it-IT" sz="3200" dirty="0">
                <a:latin typeface="Calibri" panose="020F0502020204030204" pitchFamily="34" charset="0"/>
                <a:cs typeface="Calibri" panose="020F0502020204030204" pitchFamily="34" charset="0"/>
              </a:rPr>
            </a:br>
            <a:r>
              <a:rPr lang="it-IT" altLang="it-IT" sz="3200" dirty="0">
                <a:latin typeface="Calibri" panose="020F0502020204030204" pitchFamily="34" charset="0"/>
                <a:cs typeface="Calibri" panose="020F0502020204030204" pitchFamily="34" charset="0"/>
              </a:rPr>
              <a:t>vada alla </a:t>
            </a:r>
            <a:r>
              <a:rPr lang="it-IT" altLang="it-IT" sz="3200" dirty="0">
                <a:solidFill>
                  <a:srgbClr val="FF0000"/>
                </a:solidFill>
                <a:latin typeface="Calibri" panose="020F0502020204030204" pitchFamily="34" charset="0"/>
                <a:cs typeface="Calibri" panose="020F0502020204030204" pitchFamily="34" charset="0"/>
              </a:rPr>
              <a:t>radice</a:t>
            </a:r>
            <a:r>
              <a:rPr lang="it-IT" altLang="it-IT" sz="3200" dirty="0">
                <a:latin typeface="Calibri" panose="020F0502020204030204" pitchFamily="34" charset="0"/>
                <a:cs typeface="Calibri" panose="020F0502020204030204" pitchFamily="34" charset="0"/>
              </a:rPr>
              <a:t> </a:t>
            </a:r>
            <a:br>
              <a:rPr lang="it-IT" altLang="it-IT" sz="3200" dirty="0">
                <a:latin typeface="Calibri" panose="020F0502020204030204" pitchFamily="34" charset="0"/>
                <a:cs typeface="Calibri" panose="020F0502020204030204" pitchFamily="34" charset="0"/>
              </a:rPr>
            </a:br>
            <a:r>
              <a:rPr lang="it-IT" altLang="it-IT" sz="3200" dirty="0">
                <a:latin typeface="Calibri" panose="020F0502020204030204" pitchFamily="34" charset="0"/>
                <a:cs typeface="Calibri" panose="020F0502020204030204" pitchFamily="34" charset="0"/>
              </a:rPr>
              <a:t>dei </a:t>
            </a:r>
            <a:r>
              <a:rPr lang="it-IT" altLang="it-IT" sz="3200" dirty="0">
                <a:solidFill>
                  <a:srgbClr val="FF0000"/>
                </a:solidFill>
                <a:latin typeface="Calibri" panose="020F0502020204030204" pitchFamily="34" charset="0"/>
                <a:cs typeface="Calibri" panose="020F0502020204030204" pitchFamily="34" charset="0"/>
              </a:rPr>
              <a:t>bisogni/problemi</a:t>
            </a:r>
            <a:r>
              <a:rPr lang="it-IT" altLang="it-IT" sz="3200" dirty="0">
                <a:latin typeface="Calibri" panose="020F0502020204030204" pitchFamily="34" charset="0"/>
                <a:cs typeface="Calibri" panose="020F0502020204030204" pitchFamily="34" charset="0"/>
              </a:rPr>
              <a:t> identificati. </a:t>
            </a:r>
          </a:p>
        </p:txBody>
      </p:sp>
      <p:sp>
        <p:nvSpPr>
          <p:cNvPr id="35844" name="Text Box 6">
            <a:extLst>
              <a:ext uri="{FF2B5EF4-FFF2-40B4-BE49-F238E27FC236}">
                <a16:creationId xmlns:a16="http://schemas.microsoft.com/office/drawing/2014/main" id="{0895B665-FFAC-4239-9A5F-7EC04935AAC8}"/>
              </a:ext>
            </a:extLst>
          </p:cNvPr>
          <p:cNvSpPr txBox="1">
            <a:spLocks noChangeArrowheads="1"/>
          </p:cNvSpPr>
          <p:nvPr/>
        </p:nvSpPr>
        <p:spPr bwMode="auto">
          <a:xfrm>
            <a:off x="34925" y="-25399"/>
            <a:ext cx="9144000" cy="523220"/>
          </a:xfrm>
          <a:prstGeom prst="rect">
            <a:avLst/>
          </a:prstGeom>
          <a:solidFill>
            <a:srgbClr val="0000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algn="r">
              <a:spcBef>
                <a:spcPct val="50000"/>
              </a:spcBef>
              <a:buFontTx/>
              <a:buNone/>
              <a:defRPr sz="2800">
                <a:solidFill>
                  <a:schemeClr val="bg1"/>
                </a:solidFill>
                <a:cs typeface="Times New Roman" panose="02020603050405020304" pitchFamily="18" charset="0"/>
              </a:defRPr>
            </a:lvl1pPr>
            <a:lvl2pPr marL="742950" indent="-285750">
              <a:spcBef>
                <a:spcPct val="20000"/>
              </a:spcBef>
              <a:buChar char="–"/>
              <a:defRPr sz="2800">
                <a:latin typeface="Times New Roman" panose="02020603050405020304" pitchFamily="18" charset="0"/>
                <a:cs typeface="Times New Roman" panose="02020603050405020304" pitchFamily="18" charset="0"/>
              </a:defRPr>
            </a:lvl2pPr>
            <a:lvl3pPr marL="1143000" indent="-228600">
              <a:spcBef>
                <a:spcPct val="20000"/>
              </a:spcBef>
              <a:buChar char="•"/>
              <a:defRPr sz="2400">
                <a:latin typeface="Times New Roman" panose="02020603050405020304" pitchFamily="18" charset="0"/>
                <a:cs typeface="Times New Roman" panose="02020603050405020304" pitchFamily="18" charset="0"/>
              </a:defRPr>
            </a:lvl3pPr>
            <a:lvl4pPr marL="1600200" indent="-228600">
              <a:spcBef>
                <a:spcPct val="20000"/>
              </a:spcBef>
              <a:buChar char="–"/>
              <a:defRPr sz="2000">
                <a:latin typeface="Times New Roman" panose="02020603050405020304" pitchFamily="18" charset="0"/>
                <a:cs typeface="Times New Roman" panose="02020603050405020304" pitchFamily="18" charset="0"/>
              </a:defRPr>
            </a:lvl4pPr>
            <a:lvl5pPr marL="2057400" indent="-228600">
              <a:spcBef>
                <a:spcPct val="20000"/>
              </a:spcBef>
              <a:buChar char="»"/>
              <a:defRPr sz="2000">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latin typeface="Times New Roman" panose="02020603050405020304" pitchFamily="18" charset="0"/>
                <a:cs typeface="Times New Roman" panose="02020603050405020304" pitchFamily="18" charset="0"/>
              </a:defRPr>
            </a:lvl9pPr>
          </a:lstStyle>
          <a:p>
            <a:r>
              <a:rPr lang="it-IT" altLang="it-IT"/>
              <a:t>Piramide dell’impatto sulla salute (Frieden 2010) </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The Health Impact Pyramid. Thomas R. Frieden. A Framework for Public... |  Download Scientific Diagram">
            <a:extLst>
              <a:ext uri="{FF2B5EF4-FFF2-40B4-BE49-F238E27FC236}">
                <a16:creationId xmlns:a16="http://schemas.microsoft.com/office/drawing/2014/main" id="{D9592BA3-0158-46F8-B2F0-AEBD88A653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358" y="74890"/>
            <a:ext cx="8937284" cy="6708220"/>
          </a:xfrm>
          <a:prstGeom prst="rect">
            <a:avLst/>
          </a:prstGeom>
          <a:noFill/>
          <a:extLst>
            <a:ext uri="{909E8E84-426E-40DD-AFC4-6F175D3DCCD1}">
              <a14:hiddenFill xmlns:a14="http://schemas.microsoft.com/office/drawing/2010/main">
                <a:solidFill>
                  <a:srgbClr val="FFFFFF"/>
                </a:solidFill>
              </a14:hiddenFill>
            </a:ext>
          </a:extLst>
        </p:spPr>
      </p:pic>
      <p:sp>
        <p:nvSpPr>
          <p:cNvPr id="36867" name="Rectangle 3">
            <a:extLst>
              <a:ext uri="{FF2B5EF4-FFF2-40B4-BE49-F238E27FC236}">
                <a16:creationId xmlns:a16="http://schemas.microsoft.com/office/drawing/2014/main" id="{7A5FC5A7-CDBA-4724-928D-9CB8DB396B04}"/>
              </a:ext>
            </a:extLst>
          </p:cNvPr>
          <p:cNvSpPr>
            <a:spLocks noChangeArrowheads="1"/>
          </p:cNvSpPr>
          <p:nvPr/>
        </p:nvSpPr>
        <p:spPr bwMode="auto">
          <a:xfrm>
            <a:off x="2040405" y="6214198"/>
            <a:ext cx="561346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r>
              <a:rPr lang="it-IT" altLang="it-IT" sz="1800" dirty="0">
                <a:solidFill>
                  <a:schemeClr val="bg1"/>
                </a:solidFill>
                <a:cs typeface="Arial" panose="020B0604020202020204" pitchFamily="34" charset="0"/>
                <a:hlinkClick r:id="rId3">
                  <a:extLst>
                    <a:ext uri="{A12FA001-AC4F-418D-AE19-62706E023703}">
                      <ahyp:hlinkClr xmlns:ahyp="http://schemas.microsoft.com/office/drawing/2018/hyperlinkcolor" xmlns="" val="tx"/>
                    </a:ext>
                  </a:extLst>
                </a:hlinkClick>
              </a:rPr>
              <a:t>https://www.ncbi.nlm.nih.gov/pmc/articles/PMC2836340/</a:t>
            </a:r>
            <a:r>
              <a:rPr lang="it-IT" altLang="it-IT" sz="1800" dirty="0">
                <a:solidFill>
                  <a:schemeClr val="bg1"/>
                </a:solidFill>
                <a:cs typeface="Arial" panose="020B0604020202020204" pitchFamily="34" charset="0"/>
              </a:rPr>
              <a:t> </a:t>
            </a:r>
          </a:p>
        </p:txBody>
      </p:sp>
      <p:sp>
        <p:nvSpPr>
          <p:cNvPr id="36868" name="Text Box 6">
            <a:extLst>
              <a:ext uri="{FF2B5EF4-FFF2-40B4-BE49-F238E27FC236}">
                <a16:creationId xmlns:a16="http://schemas.microsoft.com/office/drawing/2014/main" id="{EF217FAB-185D-439D-9314-4DD50A5435A6}"/>
              </a:ext>
            </a:extLst>
          </p:cNvPr>
          <p:cNvSpPr txBox="1">
            <a:spLocks noChangeArrowheads="1"/>
          </p:cNvSpPr>
          <p:nvPr/>
        </p:nvSpPr>
        <p:spPr bwMode="auto">
          <a:xfrm>
            <a:off x="34925" y="-25399"/>
            <a:ext cx="9144000" cy="523220"/>
          </a:xfrm>
          <a:prstGeom prst="rect">
            <a:avLst/>
          </a:prstGeom>
          <a:solidFill>
            <a:srgbClr val="0000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algn="r">
              <a:spcBef>
                <a:spcPct val="50000"/>
              </a:spcBef>
              <a:buFontTx/>
              <a:buNone/>
              <a:defRPr sz="2800">
                <a:solidFill>
                  <a:schemeClr val="bg1"/>
                </a:solidFill>
                <a:cs typeface="Times New Roman" panose="02020603050405020304" pitchFamily="18" charset="0"/>
              </a:defRPr>
            </a:lvl1pPr>
            <a:lvl2pPr marL="742950" indent="-285750">
              <a:spcBef>
                <a:spcPct val="20000"/>
              </a:spcBef>
              <a:buChar char="–"/>
              <a:defRPr sz="2800">
                <a:latin typeface="Times New Roman" panose="02020603050405020304" pitchFamily="18" charset="0"/>
                <a:cs typeface="Times New Roman" panose="02020603050405020304" pitchFamily="18" charset="0"/>
              </a:defRPr>
            </a:lvl2pPr>
            <a:lvl3pPr marL="1143000" indent="-228600">
              <a:spcBef>
                <a:spcPct val="20000"/>
              </a:spcBef>
              <a:buChar char="•"/>
              <a:defRPr sz="2400">
                <a:latin typeface="Times New Roman" panose="02020603050405020304" pitchFamily="18" charset="0"/>
                <a:cs typeface="Times New Roman" panose="02020603050405020304" pitchFamily="18" charset="0"/>
              </a:defRPr>
            </a:lvl3pPr>
            <a:lvl4pPr marL="1600200" indent="-228600">
              <a:spcBef>
                <a:spcPct val="20000"/>
              </a:spcBef>
              <a:buChar char="–"/>
              <a:defRPr sz="2000">
                <a:latin typeface="Times New Roman" panose="02020603050405020304" pitchFamily="18" charset="0"/>
                <a:cs typeface="Times New Roman" panose="02020603050405020304" pitchFamily="18" charset="0"/>
              </a:defRPr>
            </a:lvl4pPr>
            <a:lvl5pPr marL="2057400" indent="-228600">
              <a:spcBef>
                <a:spcPct val="20000"/>
              </a:spcBef>
              <a:buChar char="»"/>
              <a:defRPr sz="2000">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latin typeface="Times New Roman" panose="02020603050405020304" pitchFamily="18" charset="0"/>
                <a:cs typeface="Times New Roman" panose="02020603050405020304" pitchFamily="18" charset="0"/>
              </a:defRPr>
            </a:lvl9pPr>
          </a:lstStyle>
          <a:p>
            <a:r>
              <a:rPr lang="it-IT" altLang="it-IT"/>
              <a:t>Piramide dell’impatto sulla salute (Frieden 2010) </a:t>
            </a:r>
          </a:p>
        </p:txBody>
      </p:sp>
      <p:sp>
        <p:nvSpPr>
          <p:cNvPr id="2" name="Freccia in giù 1">
            <a:extLst>
              <a:ext uri="{FF2B5EF4-FFF2-40B4-BE49-F238E27FC236}">
                <a16:creationId xmlns:a16="http://schemas.microsoft.com/office/drawing/2014/main" id="{BA50F6CD-2F88-48B9-845F-23EEC22AF08B}"/>
              </a:ext>
            </a:extLst>
          </p:cNvPr>
          <p:cNvSpPr/>
          <p:nvPr/>
        </p:nvSpPr>
        <p:spPr>
          <a:xfrm>
            <a:off x="613387" y="1993744"/>
            <a:ext cx="688940" cy="2992582"/>
          </a:xfrm>
          <a:prstGeom prst="downArrow">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Freccia in giù 11">
            <a:extLst>
              <a:ext uri="{FF2B5EF4-FFF2-40B4-BE49-F238E27FC236}">
                <a16:creationId xmlns:a16="http://schemas.microsoft.com/office/drawing/2014/main" id="{1D0A2A38-7C38-44BB-80B0-45B89EE85A4A}"/>
              </a:ext>
            </a:extLst>
          </p:cNvPr>
          <p:cNvSpPr/>
          <p:nvPr/>
        </p:nvSpPr>
        <p:spPr>
          <a:xfrm rot="10800000">
            <a:off x="7529174" y="1932709"/>
            <a:ext cx="688940" cy="2992582"/>
          </a:xfrm>
          <a:prstGeom prst="downArrow">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CasellaDiTesto 2">
            <a:extLst>
              <a:ext uri="{FF2B5EF4-FFF2-40B4-BE49-F238E27FC236}">
                <a16:creationId xmlns:a16="http://schemas.microsoft.com/office/drawing/2014/main" id="{6D0D37DC-1AC9-48AA-B94F-34FE857C99D8}"/>
              </a:ext>
            </a:extLst>
          </p:cNvPr>
          <p:cNvSpPr txBox="1">
            <a:spLocks noChangeArrowheads="1"/>
          </p:cNvSpPr>
          <p:nvPr/>
        </p:nvSpPr>
        <p:spPr bwMode="auto">
          <a:xfrm>
            <a:off x="3793550" y="1979395"/>
            <a:ext cx="4824413" cy="4832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cs typeface="Times New Roman" panose="02020603050405020304" pitchFamily="18" charset="0"/>
              </a:defRPr>
            </a:lvl1pPr>
            <a:lvl2pPr marL="742950" indent="-285750">
              <a:defRPr sz="2400">
                <a:solidFill>
                  <a:schemeClr val="tx1"/>
                </a:solidFill>
                <a:latin typeface="Times New Roman" panose="02020603050405020304" pitchFamily="18" charset="0"/>
                <a:cs typeface="Times New Roman" panose="02020603050405020304" pitchFamily="18" charset="0"/>
              </a:defRPr>
            </a:lvl2pPr>
            <a:lvl3pPr marL="1143000" indent="-228600">
              <a:defRPr sz="2400">
                <a:solidFill>
                  <a:schemeClr val="tx1"/>
                </a:solidFill>
                <a:latin typeface="Times New Roman" panose="02020603050405020304" pitchFamily="18" charset="0"/>
                <a:cs typeface="Times New Roman" panose="02020603050405020304" pitchFamily="18" charset="0"/>
              </a:defRPr>
            </a:lvl3pPr>
            <a:lvl4pPr marL="1600200" indent="-228600">
              <a:defRPr sz="2400">
                <a:solidFill>
                  <a:schemeClr val="tx1"/>
                </a:solidFill>
                <a:latin typeface="Times New Roman" panose="02020603050405020304" pitchFamily="18" charset="0"/>
                <a:cs typeface="Times New Roman" panose="02020603050405020304" pitchFamily="18" charset="0"/>
              </a:defRPr>
            </a:lvl4pPr>
            <a:lvl5pPr marL="2057400" indent="-22860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r>
              <a:rPr lang="it-IT" altLang="it-IT" sz="2800" dirty="0">
                <a:latin typeface="Calibri" panose="020F0502020204030204" pitchFamily="34" charset="0"/>
                <a:cs typeface="Calibri" panose="020F0502020204030204" pitchFamily="34" charset="0"/>
              </a:rPr>
              <a:t>Le azioni rivolte </a:t>
            </a:r>
            <a:br>
              <a:rPr lang="it-IT" altLang="it-IT" sz="2800" dirty="0">
                <a:latin typeface="Calibri" panose="020F0502020204030204" pitchFamily="34" charset="0"/>
                <a:cs typeface="Calibri" panose="020F0502020204030204" pitchFamily="34" charset="0"/>
              </a:rPr>
            </a:br>
            <a:r>
              <a:rPr lang="it-IT" altLang="it-IT" sz="2800" dirty="0">
                <a:latin typeface="Calibri" panose="020F0502020204030204" pitchFamily="34" charset="0"/>
                <a:cs typeface="Calibri" panose="020F0502020204030204" pitchFamily="34" charset="0"/>
              </a:rPr>
              <a:t>ai </a:t>
            </a:r>
            <a:r>
              <a:rPr lang="it-IT" altLang="it-IT" sz="2800" dirty="0">
                <a:solidFill>
                  <a:srgbClr val="FF0000"/>
                </a:solidFill>
                <a:latin typeface="Calibri" panose="020F0502020204030204" pitchFamily="34" charset="0"/>
                <a:cs typeface="Calibri" panose="020F0502020204030204" pitchFamily="34" charset="0"/>
              </a:rPr>
              <a:t>fattori socioeconomici </a:t>
            </a:r>
            <a:r>
              <a:rPr lang="it-IT" altLang="it-IT" sz="2800" dirty="0">
                <a:latin typeface="Calibri" panose="020F0502020204030204" pitchFamily="34" charset="0"/>
                <a:cs typeface="Calibri" panose="020F0502020204030204" pitchFamily="34" charset="0"/>
              </a:rPr>
              <a:t/>
            </a:r>
            <a:br>
              <a:rPr lang="it-IT" altLang="it-IT" sz="2800" dirty="0">
                <a:latin typeface="Calibri" panose="020F0502020204030204" pitchFamily="34" charset="0"/>
                <a:cs typeface="Calibri" panose="020F0502020204030204" pitchFamily="34" charset="0"/>
              </a:rPr>
            </a:br>
            <a:r>
              <a:rPr lang="it-IT" altLang="it-IT" sz="2800" dirty="0">
                <a:latin typeface="Calibri" panose="020F0502020204030204" pitchFamily="34" charset="0"/>
                <a:cs typeface="Calibri" panose="020F0502020204030204" pitchFamily="34" charset="0"/>
              </a:rPr>
              <a:t>e al cambiamento del </a:t>
            </a:r>
            <a:r>
              <a:rPr lang="it-IT" altLang="it-IT" sz="2800" dirty="0">
                <a:solidFill>
                  <a:srgbClr val="FF0000"/>
                </a:solidFill>
                <a:latin typeface="Calibri" panose="020F0502020204030204" pitchFamily="34" charset="0"/>
                <a:cs typeface="Calibri" panose="020F0502020204030204" pitchFamily="34" charset="0"/>
              </a:rPr>
              <a:t>contesto</a:t>
            </a:r>
            <a:r>
              <a:rPr lang="it-IT" altLang="it-IT" sz="2800" dirty="0">
                <a:latin typeface="Calibri" panose="020F0502020204030204" pitchFamily="34" charset="0"/>
                <a:cs typeface="Calibri" panose="020F0502020204030204" pitchFamily="34" charset="0"/>
              </a:rPr>
              <a:t> </a:t>
            </a:r>
            <a:br>
              <a:rPr lang="it-IT" altLang="it-IT" sz="2800" dirty="0">
                <a:latin typeface="Calibri" panose="020F0502020204030204" pitchFamily="34" charset="0"/>
                <a:cs typeface="Calibri" panose="020F0502020204030204" pitchFamily="34" charset="0"/>
              </a:rPr>
            </a:br>
            <a:r>
              <a:rPr lang="it-IT" altLang="it-IT" sz="2800" dirty="0">
                <a:latin typeface="Calibri" panose="020F0502020204030204" pitchFamily="34" charset="0"/>
                <a:cs typeface="Calibri" panose="020F0502020204030204" pitchFamily="34" charset="0"/>
              </a:rPr>
              <a:t>in cui le persone prendono </a:t>
            </a:r>
            <a:br>
              <a:rPr lang="it-IT" altLang="it-IT" sz="2800" dirty="0">
                <a:latin typeface="Calibri" panose="020F0502020204030204" pitchFamily="34" charset="0"/>
                <a:cs typeface="Calibri" panose="020F0502020204030204" pitchFamily="34" charset="0"/>
              </a:rPr>
            </a:br>
            <a:r>
              <a:rPr lang="it-IT" altLang="it-IT" sz="2800" dirty="0">
                <a:latin typeface="Calibri" panose="020F0502020204030204" pitchFamily="34" charset="0"/>
                <a:cs typeface="Calibri" panose="020F0502020204030204" pitchFamily="34" charset="0"/>
              </a:rPr>
              <a:t>le loro decisioni </a:t>
            </a:r>
            <a:br>
              <a:rPr lang="it-IT" altLang="it-IT" sz="2800" dirty="0">
                <a:latin typeface="Calibri" panose="020F0502020204030204" pitchFamily="34" charset="0"/>
                <a:cs typeface="Calibri" panose="020F0502020204030204" pitchFamily="34" charset="0"/>
              </a:rPr>
            </a:br>
            <a:r>
              <a:rPr lang="it-IT" altLang="it-IT" sz="2800" dirty="0">
                <a:latin typeface="Calibri" panose="020F0502020204030204" pitchFamily="34" charset="0"/>
                <a:cs typeface="Calibri" panose="020F0502020204030204" pitchFamily="34" charset="0"/>
              </a:rPr>
              <a:t>possono avere un </a:t>
            </a:r>
            <a:r>
              <a:rPr lang="it-IT" altLang="it-IT" sz="2800" dirty="0">
                <a:solidFill>
                  <a:srgbClr val="FF0000"/>
                </a:solidFill>
                <a:latin typeface="Calibri" panose="020F0502020204030204" pitchFamily="34" charset="0"/>
                <a:cs typeface="Calibri" panose="020F0502020204030204" pitchFamily="34" charset="0"/>
              </a:rPr>
              <a:t>impatto maggiore</a:t>
            </a:r>
            <a:r>
              <a:rPr lang="it-IT" altLang="it-IT" sz="2800" dirty="0">
                <a:latin typeface="Calibri" panose="020F0502020204030204" pitchFamily="34" charset="0"/>
                <a:cs typeface="Calibri" panose="020F0502020204030204" pitchFamily="34" charset="0"/>
              </a:rPr>
              <a:t> sulla salute </a:t>
            </a:r>
            <a:br>
              <a:rPr lang="it-IT" altLang="it-IT" sz="2800" dirty="0">
                <a:latin typeface="Calibri" panose="020F0502020204030204" pitchFamily="34" charset="0"/>
                <a:cs typeface="Calibri" panose="020F0502020204030204" pitchFamily="34" charset="0"/>
              </a:rPr>
            </a:br>
            <a:r>
              <a:rPr lang="it-IT" altLang="it-IT" sz="2800" dirty="0">
                <a:latin typeface="Calibri" panose="020F0502020204030204" pitchFamily="34" charset="0"/>
                <a:cs typeface="Calibri" panose="020F0502020204030204" pitchFamily="34" charset="0"/>
              </a:rPr>
              <a:t>della popolazione </a:t>
            </a:r>
            <a:br>
              <a:rPr lang="it-IT" altLang="it-IT" sz="2800" dirty="0">
                <a:latin typeface="Calibri" panose="020F0502020204030204" pitchFamily="34" charset="0"/>
                <a:cs typeface="Calibri" panose="020F0502020204030204" pitchFamily="34" charset="0"/>
              </a:rPr>
            </a:br>
            <a:r>
              <a:rPr lang="it-IT" altLang="it-IT" sz="2800" dirty="0">
                <a:latin typeface="Calibri" panose="020F0502020204030204" pitchFamily="34" charset="0"/>
                <a:cs typeface="Calibri" panose="020F0502020204030204" pitchFamily="34" charset="0"/>
              </a:rPr>
              <a:t>che altre più tradizionali azioni focalizzate sulla clinica </a:t>
            </a:r>
            <a:br>
              <a:rPr lang="it-IT" altLang="it-IT" sz="2800" dirty="0">
                <a:latin typeface="Calibri" panose="020F0502020204030204" pitchFamily="34" charset="0"/>
                <a:cs typeface="Calibri" panose="020F0502020204030204" pitchFamily="34" charset="0"/>
              </a:rPr>
            </a:br>
            <a:r>
              <a:rPr lang="it-IT" altLang="it-IT" sz="2800" dirty="0">
                <a:latin typeface="Calibri" panose="020F0502020204030204" pitchFamily="34" charset="0"/>
                <a:cs typeface="Calibri" panose="020F0502020204030204" pitchFamily="34" charset="0"/>
              </a:rPr>
              <a:t>o sull’educazione </a:t>
            </a:r>
          </a:p>
        </p:txBody>
      </p:sp>
      <p:sp>
        <p:nvSpPr>
          <p:cNvPr id="37892" name="Text Box 6">
            <a:extLst>
              <a:ext uri="{FF2B5EF4-FFF2-40B4-BE49-F238E27FC236}">
                <a16:creationId xmlns:a16="http://schemas.microsoft.com/office/drawing/2014/main" id="{E2193E98-21BF-4078-8ACF-348F069D3885}"/>
              </a:ext>
            </a:extLst>
          </p:cNvPr>
          <p:cNvSpPr txBox="1">
            <a:spLocks noChangeArrowheads="1"/>
          </p:cNvSpPr>
          <p:nvPr/>
        </p:nvSpPr>
        <p:spPr bwMode="auto">
          <a:xfrm>
            <a:off x="34925" y="-25399"/>
            <a:ext cx="9144000" cy="523220"/>
          </a:xfrm>
          <a:prstGeom prst="rect">
            <a:avLst/>
          </a:prstGeom>
          <a:solidFill>
            <a:srgbClr val="0000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algn="r">
              <a:spcBef>
                <a:spcPct val="50000"/>
              </a:spcBef>
              <a:buFontTx/>
              <a:buNone/>
              <a:defRPr sz="2800">
                <a:solidFill>
                  <a:schemeClr val="bg1"/>
                </a:solidFill>
                <a:cs typeface="Times New Roman" panose="02020603050405020304" pitchFamily="18" charset="0"/>
              </a:defRPr>
            </a:lvl1pPr>
            <a:lvl2pPr marL="742950" indent="-285750">
              <a:spcBef>
                <a:spcPct val="20000"/>
              </a:spcBef>
              <a:buChar char="–"/>
              <a:defRPr sz="2800">
                <a:latin typeface="Times New Roman" panose="02020603050405020304" pitchFamily="18" charset="0"/>
                <a:cs typeface="Times New Roman" panose="02020603050405020304" pitchFamily="18" charset="0"/>
              </a:defRPr>
            </a:lvl2pPr>
            <a:lvl3pPr marL="1143000" indent="-228600">
              <a:spcBef>
                <a:spcPct val="20000"/>
              </a:spcBef>
              <a:buChar char="•"/>
              <a:defRPr sz="2400">
                <a:latin typeface="Times New Roman" panose="02020603050405020304" pitchFamily="18" charset="0"/>
                <a:cs typeface="Times New Roman" panose="02020603050405020304" pitchFamily="18" charset="0"/>
              </a:defRPr>
            </a:lvl3pPr>
            <a:lvl4pPr marL="1600200" indent="-228600">
              <a:spcBef>
                <a:spcPct val="20000"/>
              </a:spcBef>
              <a:buChar char="–"/>
              <a:defRPr sz="2000">
                <a:latin typeface="Times New Roman" panose="02020603050405020304" pitchFamily="18" charset="0"/>
                <a:cs typeface="Times New Roman" panose="02020603050405020304" pitchFamily="18" charset="0"/>
              </a:defRPr>
            </a:lvl4pPr>
            <a:lvl5pPr marL="2057400" indent="-228600">
              <a:spcBef>
                <a:spcPct val="20000"/>
              </a:spcBef>
              <a:buChar char="»"/>
              <a:defRPr sz="2000">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latin typeface="Times New Roman" panose="02020603050405020304" pitchFamily="18" charset="0"/>
                <a:cs typeface="Times New Roman" panose="02020603050405020304" pitchFamily="18" charset="0"/>
              </a:defRPr>
            </a:lvl9pPr>
          </a:lstStyle>
          <a:p>
            <a:r>
              <a:rPr lang="it-IT" altLang="it-IT"/>
              <a:t>Piramide dell’impatto sulla salute (Frieden 2010) </a:t>
            </a:r>
          </a:p>
        </p:txBody>
      </p:sp>
      <p:pic>
        <p:nvPicPr>
          <p:cNvPr id="2" name="Immagine 1">
            <a:extLst>
              <a:ext uri="{FF2B5EF4-FFF2-40B4-BE49-F238E27FC236}">
                <a16:creationId xmlns:a16="http://schemas.microsoft.com/office/drawing/2014/main" id="{B00DA8B5-BBCA-496C-8489-27AA25E3C28F}"/>
              </a:ext>
            </a:extLst>
          </p:cNvPr>
          <p:cNvPicPr>
            <a:picLocks noChangeAspect="1"/>
          </p:cNvPicPr>
          <p:nvPr/>
        </p:nvPicPr>
        <p:blipFill>
          <a:blip r:embed="rId2"/>
          <a:stretch>
            <a:fillRect/>
          </a:stretch>
        </p:blipFill>
        <p:spPr>
          <a:xfrm>
            <a:off x="93990" y="730680"/>
            <a:ext cx="3329907" cy="2497430"/>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la 2">
            <a:extLst>
              <a:ext uri="{FF2B5EF4-FFF2-40B4-BE49-F238E27FC236}">
                <a16:creationId xmlns:a16="http://schemas.microsoft.com/office/drawing/2014/main" id="{9CEE37B4-02A1-979E-87F6-76B4FF655D67}"/>
              </a:ext>
            </a:extLst>
          </p:cNvPr>
          <p:cNvGraphicFramePr>
            <a:graphicFrameLocks noGrp="1"/>
          </p:cNvGraphicFramePr>
          <p:nvPr>
            <p:extLst>
              <p:ext uri="{D42A27DB-BD31-4B8C-83A1-F6EECF244321}">
                <p14:modId xmlns:p14="http://schemas.microsoft.com/office/powerpoint/2010/main" val="415014097"/>
              </p:ext>
            </p:extLst>
          </p:nvPr>
        </p:nvGraphicFramePr>
        <p:xfrm>
          <a:off x="364279" y="275906"/>
          <a:ext cx="8208964" cy="6428107"/>
        </p:xfrm>
        <a:graphic>
          <a:graphicData uri="http://schemas.openxmlformats.org/drawingml/2006/table">
            <a:tbl>
              <a:tblPr firstRow="1" bandRow="1">
                <a:tableStyleId>{2D5ABB26-0587-4C30-8999-92F81FD0307C}</a:tableStyleId>
              </a:tblPr>
              <a:tblGrid>
                <a:gridCol w="4104482">
                  <a:extLst>
                    <a:ext uri="{9D8B030D-6E8A-4147-A177-3AD203B41FA5}">
                      <a16:colId xmlns:a16="http://schemas.microsoft.com/office/drawing/2014/main" val="20000"/>
                    </a:ext>
                  </a:extLst>
                </a:gridCol>
                <a:gridCol w="4104482">
                  <a:extLst>
                    <a:ext uri="{9D8B030D-6E8A-4147-A177-3AD203B41FA5}">
                      <a16:colId xmlns:a16="http://schemas.microsoft.com/office/drawing/2014/main" val="20001"/>
                    </a:ext>
                  </a:extLst>
                </a:gridCol>
              </a:tblGrid>
              <a:tr h="576011">
                <a:tc>
                  <a:txBody>
                    <a:bodyPr/>
                    <a:lstStyle/>
                    <a:p>
                      <a:r>
                        <a:rPr lang="it-IT" sz="1800" dirty="0"/>
                        <a:t>gruppo</a:t>
                      </a:r>
                    </a:p>
                  </a:txBody>
                  <a:tcPr marL="91442" marR="91442" marT="45716" marB="457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it-IT" sz="1800" dirty="0"/>
                        <a:t>componenti</a:t>
                      </a:r>
                    </a:p>
                  </a:txBody>
                  <a:tcPr marL="91442" marR="91442" marT="45716" marB="457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640064">
                <a:tc>
                  <a:txBody>
                    <a:bodyPr/>
                    <a:lstStyle/>
                    <a:p>
                      <a:r>
                        <a:rPr lang="it-IT" sz="2000" dirty="0"/>
                        <a:t>I genitori possono compromettere la salute del bambino</a:t>
                      </a:r>
                    </a:p>
                  </a:txBody>
                  <a:tcPr marL="91442" marR="91442" marT="45716" marB="457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it-IT" sz="1600" dirty="0" err="1"/>
                        <a:t>Garnero</a:t>
                      </a:r>
                      <a:r>
                        <a:rPr lang="it-IT" sz="1600" dirty="0"/>
                        <a:t> Alessandra, Grande Asia, Rea Sabrina, </a:t>
                      </a:r>
                      <a:r>
                        <a:rPr lang="it-IT" sz="1600" dirty="0" err="1"/>
                        <a:t>Soldani</a:t>
                      </a:r>
                      <a:r>
                        <a:rPr lang="it-IT" sz="1600" dirty="0"/>
                        <a:t> Martina, </a:t>
                      </a:r>
                      <a:r>
                        <a:rPr lang="it-IT" sz="1600" dirty="0" err="1"/>
                        <a:t>Saccomando</a:t>
                      </a:r>
                      <a:r>
                        <a:rPr lang="it-IT" sz="1600" dirty="0"/>
                        <a:t> Rebecca</a:t>
                      </a:r>
                    </a:p>
                  </a:txBody>
                  <a:tcPr marL="91442" marR="91442" marT="45716" marB="457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640064">
                <a:tc>
                  <a:txBody>
                    <a:bodyPr/>
                    <a:lstStyle/>
                    <a:p>
                      <a:r>
                        <a:rPr lang="it-IT" sz="2000" dirty="0"/>
                        <a:t>Come prendersi cura della propria salute mentale dopo una diagnosi</a:t>
                      </a:r>
                    </a:p>
                  </a:txBody>
                  <a:tcPr marL="91442" marR="91442" marT="45716" marB="457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it-IT" sz="1600" dirty="0"/>
                        <a:t>Cavalli Alice, </a:t>
                      </a:r>
                      <a:r>
                        <a:rPr lang="it-IT" sz="1600" dirty="0" err="1"/>
                        <a:t>Erdt</a:t>
                      </a:r>
                      <a:r>
                        <a:rPr lang="it-IT" sz="1600" dirty="0"/>
                        <a:t> </a:t>
                      </a:r>
                      <a:r>
                        <a:rPr lang="it-IT" sz="1600" dirty="0" err="1"/>
                        <a:t>Zaneta</a:t>
                      </a:r>
                      <a:r>
                        <a:rPr lang="it-IT" sz="1600" dirty="0"/>
                        <a:t>, </a:t>
                      </a:r>
                      <a:r>
                        <a:rPr lang="it-IT" sz="1600" dirty="0" err="1"/>
                        <a:t>Flori</a:t>
                      </a:r>
                      <a:r>
                        <a:rPr lang="it-IT" sz="1600" dirty="0"/>
                        <a:t> Olivia, </a:t>
                      </a:r>
                      <a:r>
                        <a:rPr lang="it-IT" sz="1600" dirty="0" err="1"/>
                        <a:t>Gilardi</a:t>
                      </a:r>
                      <a:r>
                        <a:rPr lang="it-IT" sz="1600" dirty="0"/>
                        <a:t> Francesca, Lombardo Marta, </a:t>
                      </a:r>
                      <a:r>
                        <a:rPr lang="it-IT" sz="1600" dirty="0" err="1"/>
                        <a:t>Sr</a:t>
                      </a:r>
                      <a:r>
                        <a:rPr lang="it-IT" sz="1600" dirty="0"/>
                        <a:t> Madeleine, </a:t>
                      </a:r>
                      <a:r>
                        <a:rPr lang="it-IT" sz="1600" dirty="0" err="1"/>
                        <a:t>Passadore</a:t>
                      </a:r>
                      <a:r>
                        <a:rPr lang="it-IT" sz="1600" dirty="0"/>
                        <a:t> Adelaide,</a:t>
                      </a:r>
                      <a:r>
                        <a:rPr lang="it-IT" sz="1600" baseline="0" dirty="0"/>
                        <a:t> </a:t>
                      </a:r>
                      <a:r>
                        <a:rPr lang="it-IT" sz="1600" baseline="0" dirty="0" err="1"/>
                        <a:t>Zabulic</a:t>
                      </a:r>
                      <a:r>
                        <a:rPr lang="it-IT" sz="1600" baseline="0" dirty="0"/>
                        <a:t> Liliana, </a:t>
                      </a:r>
                      <a:endParaRPr lang="it-IT" sz="1600" dirty="0"/>
                    </a:p>
                  </a:txBody>
                  <a:tcPr marL="91442" marR="91442" marT="45716" marB="457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640048">
                <a:tc>
                  <a:txBody>
                    <a:bodyPr/>
                    <a:lstStyle/>
                    <a:p>
                      <a:r>
                        <a:rPr lang="it-IT" sz="2000" dirty="0"/>
                        <a:t>Influenza del </a:t>
                      </a:r>
                      <a:r>
                        <a:rPr lang="it-IT" sz="2000" dirty="0" err="1"/>
                        <a:t>covid</a:t>
                      </a:r>
                      <a:r>
                        <a:rPr lang="it-IT" sz="2000" dirty="0"/>
                        <a:t> sulla salute mentale</a:t>
                      </a:r>
                    </a:p>
                  </a:txBody>
                  <a:tcPr marL="91442" marR="91442" marT="45716" marB="457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it-IT" sz="1600" dirty="0" err="1"/>
                        <a:t>Brero</a:t>
                      </a:r>
                      <a:r>
                        <a:rPr lang="it-IT" sz="1600" dirty="0"/>
                        <a:t> Cristina, </a:t>
                      </a:r>
                      <a:r>
                        <a:rPr lang="it-IT" sz="1600" dirty="0" err="1"/>
                        <a:t>Chionio</a:t>
                      </a:r>
                      <a:r>
                        <a:rPr lang="it-IT" sz="1600" dirty="0"/>
                        <a:t> Alessia, </a:t>
                      </a:r>
                      <a:r>
                        <a:rPr lang="it-IT" sz="1600" dirty="0" err="1"/>
                        <a:t>Errera</a:t>
                      </a:r>
                      <a:r>
                        <a:rPr lang="it-IT" sz="1600" dirty="0"/>
                        <a:t> Letizia, Martini Cecilia, Monaco Stella, </a:t>
                      </a:r>
                      <a:r>
                        <a:rPr lang="it-IT" sz="1600" dirty="0" err="1"/>
                        <a:t>Pessetti</a:t>
                      </a:r>
                      <a:r>
                        <a:rPr lang="it-IT" sz="1600" dirty="0"/>
                        <a:t> Massimiliano</a:t>
                      </a:r>
                    </a:p>
                  </a:txBody>
                  <a:tcPr marL="91442" marR="91442" marT="45716" marB="457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640064">
                <a:tc>
                  <a:txBody>
                    <a:bodyPr/>
                    <a:lstStyle/>
                    <a:p>
                      <a:r>
                        <a:rPr lang="it-IT" sz="2000" dirty="0"/>
                        <a:t>Quanto la salute mentale influenza quella fisica e viceversa</a:t>
                      </a:r>
                    </a:p>
                  </a:txBody>
                  <a:tcPr marL="91442" marR="91442" marT="45716" marB="457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it-IT" sz="1600" dirty="0"/>
                        <a:t>Biagetti Nadia, Fiore Beatrice, </a:t>
                      </a:r>
                      <a:r>
                        <a:rPr lang="it-IT" sz="1600" dirty="0" err="1"/>
                        <a:t>Sottimano</a:t>
                      </a:r>
                      <a:r>
                        <a:rPr lang="it-IT" sz="1600" dirty="0"/>
                        <a:t> Chiara</a:t>
                      </a:r>
                    </a:p>
                  </a:txBody>
                  <a:tcPr marL="91442" marR="91442" marT="45716" marB="457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640064">
                <a:tc>
                  <a:txBody>
                    <a:bodyPr/>
                    <a:lstStyle/>
                    <a:p>
                      <a:r>
                        <a:rPr lang="it-IT" sz="2000" dirty="0"/>
                        <a:t>Depressione post </a:t>
                      </a:r>
                      <a:r>
                        <a:rPr lang="it-IT" sz="2000" dirty="0" err="1"/>
                        <a:t>partum</a:t>
                      </a:r>
                      <a:r>
                        <a:rPr lang="it-IT" sz="2000" dirty="0"/>
                        <a:t> in</a:t>
                      </a:r>
                      <a:r>
                        <a:rPr lang="it-IT" sz="2000" baseline="0" dirty="0"/>
                        <a:t> tempo di </a:t>
                      </a:r>
                      <a:r>
                        <a:rPr lang="it-IT" sz="2000" baseline="0" dirty="0" err="1"/>
                        <a:t>covid</a:t>
                      </a:r>
                      <a:endParaRPr lang="it-IT" sz="2000" dirty="0"/>
                    </a:p>
                  </a:txBody>
                  <a:tcPr marL="91442" marR="91442" marT="45716" marB="457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it-IT" sz="1600" dirty="0" err="1"/>
                        <a:t>Caligaris</a:t>
                      </a:r>
                      <a:r>
                        <a:rPr lang="it-IT" sz="1600" dirty="0"/>
                        <a:t> Clara, </a:t>
                      </a:r>
                      <a:r>
                        <a:rPr lang="it-IT" sz="1600" dirty="0" err="1"/>
                        <a:t>Checchin</a:t>
                      </a:r>
                      <a:r>
                        <a:rPr lang="it-IT" sz="1600" dirty="0"/>
                        <a:t> </a:t>
                      </a:r>
                      <a:r>
                        <a:rPr lang="it-IT" sz="1600" dirty="0" err="1"/>
                        <a:t>Ottavia,Torterolo</a:t>
                      </a:r>
                      <a:r>
                        <a:rPr lang="it-IT" sz="1600" dirty="0"/>
                        <a:t> Camilla, </a:t>
                      </a:r>
                      <a:r>
                        <a:rPr lang="it-IT" sz="1600" dirty="0" err="1"/>
                        <a:t>Turletti</a:t>
                      </a:r>
                      <a:r>
                        <a:rPr lang="it-IT" sz="1600" dirty="0"/>
                        <a:t> Sofia, </a:t>
                      </a:r>
                      <a:r>
                        <a:rPr lang="it-IT" sz="1600" dirty="0" err="1"/>
                        <a:t>Zemide</a:t>
                      </a:r>
                      <a:r>
                        <a:rPr lang="it-IT" sz="1600" dirty="0"/>
                        <a:t> Caterina</a:t>
                      </a:r>
                    </a:p>
                  </a:txBody>
                  <a:tcPr marL="91442" marR="91442" marT="45716" marB="457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640064">
                <a:tc>
                  <a:txBody>
                    <a:bodyPr/>
                    <a:lstStyle/>
                    <a:p>
                      <a:r>
                        <a:rPr lang="it-IT" sz="2000" dirty="0"/>
                        <a:t>Ruolo del padre nella depressione post </a:t>
                      </a:r>
                      <a:r>
                        <a:rPr lang="it-IT" sz="2000" dirty="0" err="1"/>
                        <a:t>partum</a:t>
                      </a:r>
                      <a:endParaRPr lang="it-IT" sz="2000" dirty="0"/>
                    </a:p>
                  </a:txBody>
                  <a:tcPr marL="91442" marR="91442" marT="45716" marB="457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it-IT" sz="1600" dirty="0" err="1"/>
                        <a:t>Ciambrone</a:t>
                      </a:r>
                      <a:r>
                        <a:rPr lang="it-IT" sz="1600" dirty="0"/>
                        <a:t> Veronica, </a:t>
                      </a:r>
                      <a:r>
                        <a:rPr lang="it-IT" sz="1600" dirty="0" err="1"/>
                        <a:t>Cudia</a:t>
                      </a:r>
                      <a:r>
                        <a:rPr lang="it-IT" sz="1600" dirty="0"/>
                        <a:t> Oriana, Fornelli Noemi, Marengo Cristina</a:t>
                      </a:r>
                    </a:p>
                  </a:txBody>
                  <a:tcPr marL="91442" marR="91442" marT="45716" marB="457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640064">
                <a:tc>
                  <a:txBody>
                    <a:bodyPr/>
                    <a:lstStyle/>
                    <a:p>
                      <a:r>
                        <a:rPr lang="it-IT" sz="2000" dirty="0"/>
                        <a:t>Quanto</a:t>
                      </a:r>
                      <a:r>
                        <a:rPr lang="it-IT" sz="2000" baseline="0" dirty="0"/>
                        <a:t> influisce la salute fisica sull’immagine che si ha di se stessi</a:t>
                      </a:r>
                      <a:endParaRPr lang="it-IT" sz="2000" dirty="0"/>
                    </a:p>
                  </a:txBody>
                  <a:tcPr marL="91442" marR="91442" marT="45716" marB="457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600" dirty="0" err="1"/>
                        <a:t>Bertotto</a:t>
                      </a:r>
                      <a:r>
                        <a:rPr lang="it-IT" sz="1600" dirty="0"/>
                        <a:t> Alice, Casale </a:t>
                      </a:r>
                      <a:r>
                        <a:rPr lang="it-IT" sz="1600" dirty="0" err="1"/>
                        <a:t>Roksana</a:t>
                      </a:r>
                      <a:r>
                        <a:rPr lang="it-IT" sz="1600" dirty="0"/>
                        <a:t>, </a:t>
                      </a:r>
                      <a:r>
                        <a:rPr lang="it-IT" sz="1600" dirty="0" err="1"/>
                        <a:t>Fargiorgio</a:t>
                      </a:r>
                      <a:r>
                        <a:rPr lang="it-IT" sz="1600" dirty="0"/>
                        <a:t> Asia, Ghezzo Alessia </a:t>
                      </a:r>
                    </a:p>
                  </a:txBody>
                  <a:tcPr marL="91442" marR="91442" marT="45716" marB="457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r h="576011">
                <a:tc>
                  <a:txBody>
                    <a:bodyPr/>
                    <a:lstStyle/>
                    <a:p>
                      <a:r>
                        <a:rPr lang="it-IT" sz="2000" dirty="0" smtClean="0"/>
                        <a:t>Il maltrattamento può incidere sulla salute psicofisica del bambino?</a:t>
                      </a:r>
                      <a:endParaRPr lang="it-IT" sz="2000" dirty="0"/>
                    </a:p>
                  </a:txBody>
                  <a:tcPr marL="91442" marR="91442" marT="45716" marB="457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it-IT" sz="1600" dirty="0"/>
                        <a:t>Brollo Carlotta, Cosentino </a:t>
                      </a:r>
                      <a:r>
                        <a:rPr lang="it-IT" sz="1600" dirty="0" err="1"/>
                        <a:t>Matilda</a:t>
                      </a:r>
                      <a:r>
                        <a:rPr lang="it-IT" sz="1600" dirty="0"/>
                        <a:t>, Pieri Giorgia, Zanini Miriam</a:t>
                      </a:r>
                    </a:p>
                  </a:txBody>
                  <a:tcPr marL="91442" marR="91442" marT="45716" marB="457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4">
            <a:extLst>
              <a:ext uri="{FF2B5EF4-FFF2-40B4-BE49-F238E27FC236}">
                <a16:creationId xmlns:a16="http://schemas.microsoft.com/office/drawing/2014/main" id="{ED5EC1FD-438C-4C06-969C-F67BF4C6D89C}"/>
              </a:ext>
            </a:extLst>
          </p:cNvPr>
          <p:cNvSpPr>
            <a:spLocks noChangeArrowheads="1"/>
          </p:cNvSpPr>
          <p:nvPr/>
        </p:nvSpPr>
        <p:spPr bwMode="auto">
          <a:xfrm>
            <a:off x="5292437" y="2416127"/>
            <a:ext cx="3625851" cy="2308324"/>
          </a:xfrm>
          <a:prstGeom prst="rect">
            <a:avLst/>
          </a:prstGeom>
          <a:noFill/>
          <a:ln>
            <a:noFill/>
          </a:ln>
          <a:effectLst/>
          <a:extLst>
            <a:ext uri="{909E8E84-426E-40DD-AFC4-6F175D3DCCD1}">
              <a14:hiddenFill xmlns:a14="http://schemas.microsoft.com/office/drawing/2010/main">
                <a:solidFill>
                  <a:srgbClr val="FFCC00">
                    <a:alpha val="50195"/>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r" eaLnBrk="1" hangingPunct="1">
              <a:spcBef>
                <a:spcPct val="50000"/>
              </a:spcBef>
              <a:buFontTx/>
              <a:buNone/>
            </a:pPr>
            <a:r>
              <a:rPr lang="it-IT" altLang="it-IT" sz="4800" dirty="0">
                <a:solidFill>
                  <a:srgbClr val="B85C00"/>
                </a:solidFill>
                <a:latin typeface="+mn-lt"/>
              </a:rPr>
              <a:t>Progettare promozione della salute</a:t>
            </a:r>
          </a:p>
        </p:txBody>
      </p:sp>
      <p:pic>
        <p:nvPicPr>
          <p:cNvPr id="5123" name="Picture 8" descr="Mappa-e-bussola">
            <a:extLst>
              <a:ext uri="{FF2B5EF4-FFF2-40B4-BE49-F238E27FC236}">
                <a16:creationId xmlns:a16="http://schemas.microsoft.com/office/drawing/2014/main" id="{0BBBB42B-A73A-462D-AB44-1605A0E9B8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5" y="1341439"/>
            <a:ext cx="5715000" cy="445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20663802"/>
      </p:ext>
    </p:extLst>
  </p:cSld>
  <p:clrMapOvr>
    <a:masterClrMapping/>
  </p:clrMapOvr>
  <p:transition>
    <p:random/>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6">
            <a:extLst>
              <a:ext uri="{FF2B5EF4-FFF2-40B4-BE49-F238E27FC236}">
                <a16:creationId xmlns:a16="http://schemas.microsoft.com/office/drawing/2014/main" id="{FFFB2A77-401C-4037-A3BB-D65F2D21C3DB}"/>
              </a:ext>
            </a:extLst>
          </p:cNvPr>
          <p:cNvSpPr txBox="1">
            <a:spLocks noChangeArrowheads="1"/>
          </p:cNvSpPr>
          <p:nvPr/>
        </p:nvSpPr>
        <p:spPr bwMode="auto">
          <a:xfrm>
            <a:off x="228603" y="609601"/>
            <a:ext cx="8736013" cy="61863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r>
              <a:rPr lang="it-IT" altLang="it-IT" sz="1800">
                <a:latin typeface="Arial" panose="020B0604020202020204" pitchFamily="34" charset="0"/>
              </a:rPr>
              <a:t>progettare</a:t>
            </a:r>
          </a:p>
          <a:p>
            <a:pPr eaLnBrk="1" hangingPunct="1">
              <a:spcBef>
                <a:spcPct val="0"/>
              </a:spcBef>
              <a:buFontTx/>
              <a:buNone/>
            </a:pPr>
            <a:r>
              <a:rPr lang="it-IT" altLang="it-IT" sz="1800">
                <a:latin typeface="Arial" panose="020B0604020202020204" pitchFamily="34" charset="0"/>
              </a:rPr>
              <a:t>pro·get·tà·re/</a:t>
            </a:r>
            <a:endParaRPr lang="it-IT" altLang="it-IT" sz="1800" i="1">
              <a:latin typeface="Arial" panose="020B0604020202020204" pitchFamily="34" charset="0"/>
            </a:endParaRPr>
          </a:p>
          <a:p>
            <a:pPr eaLnBrk="1" hangingPunct="1">
              <a:spcBef>
                <a:spcPct val="0"/>
              </a:spcBef>
              <a:buFontTx/>
              <a:buNone/>
            </a:pPr>
            <a:r>
              <a:rPr lang="it-IT" altLang="it-IT" sz="1800" i="1">
                <a:latin typeface="Arial" panose="020B0604020202020204" pitchFamily="34" charset="0"/>
              </a:rPr>
              <a:t>verbo transitivo</a:t>
            </a:r>
            <a:endParaRPr lang="it-IT" altLang="it-IT" sz="1800">
              <a:latin typeface="Arial" panose="020B0604020202020204" pitchFamily="34" charset="0"/>
            </a:endParaRPr>
          </a:p>
          <a:p>
            <a:pPr eaLnBrk="1" hangingPunct="1">
              <a:spcBef>
                <a:spcPct val="0"/>
              </a:spcBef>
              <a:buFontTx/>
              <a:buNone/>
            </a:pPr>
            <a:r>
              <a:rPr lang="it-IT" altLang="it-IT" sz="1800" b="1">
                <a:latin typeface="Arial" panose="020B0604020202020204" pitchFamily="34" charset="0"/>
              </a:rPr>
              <a:t>1</a:t>
            </a:r>
            <a:r>
              <a:rPr lang="it-IT" altLang="it-IT" sz="1800">
                <a:latin typeface="Arial" panose="020B0604020202020204" pitchFamily="34" charset="0"/>
              </a:rPr>
              <a:t>. </a:t>
            </a:r>
          </a:p>
          <a:p>
            <a:pPr eaLnBrk="1" hangingPunct="1">
              <a:spcBef>
                <a:spcPct val="0"/>
              </a:spcBef>
              <a:buFontTx/>
              <a:buNone/>
            </a:pPr>
            <a:r>
              <a:rPr lang="it-IT" altLang="it-IT" sz="1800">
                <a:latin typeface="Arial" panose="020B0604020202020204" pitchFamily="34" charset="0"/>
              </a:rPr>
              <a:t>Ideare una costruzione, un'opera, ecc., eseguendo i disegni, i calcoli, gli studi necessari alla sua realizzazione: p. un ponte, un palazzo; p. un motore; p. un'automobile.</a:t>
            </a:r>
          </a:p>
          <a:p>
            <a:pPr eaLnBrk="1" hangingPunct="1">
              <a:spcBef>
                <a:spcPct val="0"/>
              </a:spcBef>
              <a:buFontTx/>
              <a:buNone/>
            </a:pPr>
            <a:r>
              <a:rPr lang="it-IT" altLang="it-IT" sz="1800" b="1">
                <a:latin typeface="Arial" panose="020B0604020202020204" pitchFamily="34" charset="0"/>
              </a:rPr>
              <a:t>2</a:t>
            </a:r>
            <a:r>
              <a:rPr lang="it-IT" altLang="it-IT" sz="1800">
                <a:latin typeface="Arial" panose="020B0604020202020204" pitchFamily="34" charset="0"/>
              </a:rPr>
              <a:t>. </a:t>
            </a:r>
            <a:endParaRPr lang="it-IT" altLang="it-IT" sz="1800" i="1">
              <a:latin typeface="Arial" panose="020B0604020202020204" pitchFamily="34" charset="0"/>
            </a:endParaRPr>
          </a:p>
          <a:p>
            <a:pPr eaLnBrk="1" hangingPunct="1">
              <a:spcBef>
                <a:spcPct val="0"/>
              </a:spcBef>
              <a:buFontTx/>
              <a:buNone/>
            </a:pPr>
            <a:r>
              <a:rPr lang="it-IT" altLang="it-IT" sz="1800" i="1">
                <a:latin typeface="Arial" panose="020B0604020202020204" pitchFamily="34" charset="0"/>
              </a:rPr>
              <a:t>generic.</a:t>
            </a:r>
            <a:endParaRPr lang="it-IT" altLang="it-IT" sz="1800">
              <a:latin typeface="Arial" panose="020B0604020202020204" pitchFamily="34" charset="0"/>
            </a:endParaRPr>
          </a:p>
          <a:p>
            <a:pPr eaLnBrk="1" hangingPunct="1">
              <a:spcBef>
                <a:spcPct val="0"/>
              </a:spcBef>
              <a:buFontTx/>
              <a:buNone/>
            </a:pPr>
            <a:r>
              <a:rPr lang="it-IT" altLang="it-IT" sz="1800">
                <a:latin typeface="Arial" panose="020B0604020202020204" pitchFamily="34" charset="0"/>
              </a:rPr>
              <a:t>Ideare qualcosa, studiando i modi di attuarlo; pianificare.</a:t>
            </a:r>
          </a:p>
          <a:p>
            <a:pPr eaLnBrk="1" hangingPunct="1">
              <a:spcBef>
                <a:spcPct val="0"/>
              </a:spcBef>
              <a:buFontTx/>
              <a:buNone/>
            </a:pPr>
            <a:r>
              <a:rPr lang="it-IT" altLang="it-IT" sz="1800">
                <a:latin typeface="Arial" panose="020B0604020202020204" pitchFamily="34" charset="0"/>
              </a:rPr>
              <a:t>"p. un viaggio"</a:t>
            </a:r>
          </a:p>
          <a:p>
            <a:pPr eaLnBrk="1" hangingPunct="1">
              <a:spcBef>
                <a:spcPct val="50000"/>
              </a:spcBef>
              <a:buFontTx/>
              <a:buNone/>
            </a:pPr>
            <a:r>
              <a:rPr lang="it-IT" altLang="it-IT" sz="1800" b="1">
                <a:latin typeface="Arial" panose="020B0604020202020204" pitchFamily="34" charset="0"/>
              </a:rPr>
              <a:t>progettare</a:t>
            </a:r>
            <a:r>
              <a:rPr lang="it-IT" altLang="it-IT" sz="1800">
                <a:latin typeface="Arial" panose="020B0604020202020204" pitchFamily="34" charset="0"/>
              </a:rPr>
              <a:t> v. tr. [dal fr. </a:t>
            </a:r>
            <a:r>
              <a:rPr lang="it-IT" altLang="it-IT" sz="1800" i="1">
                <a:latin typeface="Arial" panose="020B0604020202020204" pitchFamily="34" charset="0"/>
              </a:rPr>
              <a:t>projeter</a:t>
            </a:r>
            <a:r>
              <a:rPr lang="it-IT" altLang="it-IT" sz="1800">
                <a:latin typeface="Arial" panose="020B0604020202020204" pitchFamily="34" charset="0"/>
              </a:rPr>
              <a:t>, che è dal lat. tardo </a:t>
            </a:r>
            <a:r>
              <a:rPr lang="it-IT" altLang="it-IT" sz="1800" i="1">
                <a:latin typeface="Arial" panose="020B0604020202020204" pitchFamily="34" charset="0"/>
              </a:rPr>
              <a:t>proiectare</a:t>
            </a:r>
            <a:r>
              <a:rPr lang="it-IT" altLang="it-IT" sz="1800">
                <a:latin typeface="Arial" panose="020B0604020202020204" pitchFamily="34" charset="0"/>
              </a:rPr>
              <a:t> «gettare avanti» (v. proiettare)] (</a:t>
            </a:r>
            <a:r>
              <a:rPr lang="it-IT" altLang="it-IT" sz="1800" i="1">
                <a:latin typeface="Arial" panose="020B0604020202020204" pitchFamily="34" charset="0"/>
              </a:rPr>
              <a:t>io progètto</a:t>
            </a:r>
            <a:r>
              <a:rPr lang="it-IT" altLang="it-IT" sz="1800">
                <a:latin typeface="Arial" panose="020B0604020202020204" pitchFamily="34" charset="0"/>
              </a:rPr>
              <a:t>, ecc.). – </a:t>
            </a:r>
            <a:r>
              <a:rPr lang="it-IT" altLang="it-IT" sz="1800" b="1">
                <a:latin typeface="Arial" panose="020B0604020202020204" pitchFamily="34" charset="0"/>
              </a:rPr>
              <a:t>1.</a:t>
            </a:r>
            <a:r>
              <a:rPr lang="it-IT" altLang="it-IT" sz="1800">
                <a:latin typeface="Arial" panose="020B0604020202020204" pitchFamily="34" charset="0"/>
              </a:rPr>
              <a:t> Fare il progetto di qualche cosa, cioè idearla e studiare le possibilità e i modi di eseguirla: </a:t>
            </a:r>
            <a:r>
              <a:rPr lang="it-IT" altLang="it-IT" sz="1800" i="1">
                <a:latin typeface="Arial" panose="020B0604020202020204" pitchFamily="34" charset="0"/>
              </a:rPr>
              <a:t>p. la costruzione di un palazzo</a:t>
            </a:r>
            <a:r>
              <a:rPr lang="it-IT" altLang="it-IT" sz="1800">
                <a:latin typeface="Arial" panose="020B0604020202020204" pitchFamily="34" charset="0"/>
              </a:rPr>
              <a:t>, </a:t>
            </a:r>
            <a:r>
              <a:rPr lang="it-IT" altLang="it-IT" sz="1800" i="1">
                <a:latin typeface="Arial" panose="020B0604020202020204" pitchFamily="34" charset="0"/>
              </a:rPr>
              <a:t>l’apertura di un canale</a:t>
            </a:r>
            <a:r>
              <a:rPr lang="it-IT" altLang="it-IT" sz="1800">
                <a:latin typeface="Arial" panose="020B0604020202020204" pitchFamily="34" charset="0"/>
              </a:rPr>
              <a:t>, </a:t>
            </a:r>
            <a:r>
              <a:rPr lang="it-IT" altLang="it-IT" sz="1800" i="1">
                <a:latin typeface="Arial" panose="020B0604020202020204" pitchFamily="34" charset="0"/>
              </a:rPr>
              <a:t>il prolungamento d’una ferrovia</a:t>
            </a:r>
            <a:r>
              <a:rPr lang="it-IT" altLang="it-IT" sz="1800">
                <a:latin typeface="Arial" panose="020B0604020202020204" pitchFamily="34" charset="0"/>
              </a:rPr>
              <a:t>; </a:t>
            </a:r>
            <a:r>
              <a:rPr lang="it-IT" altLang="it-IT" sz="1800" i="1">
                <a:latin typeface="Arial" panose="020B0604020202020204" pitchFamily="34" charset="0"/>
              </a:rPr>
              <a:t>p. un nuovo ospedale</a:t>
            </a:r>
            <a:r>
              <a:rPr lang="it-IT" altLang="it-IT" sz="1800">
                <a:latin typeface="Arial" panose="020B0604020202020204" pitchFamily="34" charset="0"/>
              </a:rPr>
              <a:t>. </a:t>
            </a:r>
            <a:r>
              <a:rPr lang="it-IT" altLang="it-IT" sz="1800" b="1">
                <a:latin typeface="Arial" panose="020B0604020202020204" pitchFamily="34" charset="0"/>
              </a:rPr>
              <a:t>2.</a:t>
            </a:r>
            <a:r>
              <a:rPr lang="it-IT" altLang="it-IT" sz="1800">
                <a:latin typeface="Arial" panose="020B0604020202020204" pitchFamily="34" charset="0"/>
              </a:rPr>
              <a:t> Con sign. più generico, ideare, avere l’intenzione di fare qualcosa: </a:t>
            </a:r>
            <a:r>
              <a:rPr lang="it-IT" altLang="it-IT" sz="1800" i="1">
                <a:latin typeface="Arial" panose="020B0604020202020204" pitchFamily="34" charset="0"/>
              </a:rPr>
              <a:t>p. una gita</a:t>
            </a:r>
            <a:r>
              <a:rPr lang="it-IT" altLang="it-IT" sz="1800">
                <a:latin typeface="Arial" panose="020B0604020202020204" pitchFamily="34" charset="0"/>
              </a:rPr>
              <a:t>, </a:t>
            </a:r>
            <a:r>
              <a:rPr lang="it-IT" altLang="it-IT" sz="1800" i="1">
                <a:latin typeface="Arial" panose="020B0604020202020204" pitchFamily="34" charset="0"/>
              </a:rPr>
              <a:t>un viaggio</a:t>
            </a:r>
            <a:r>
              <a:rPr lang="it-IT" altLang="it-IT" sz="1800">
                <a:latin typeface="Arial" panose="020B0604020202020204" pitchFamily="34" charset="0"/>
              </a:rPr>
              <a:t>; </a:t>
            </a:r>
            <a:r>
              <a:rPr lang="it-IT" altLang="it-IT" sz="1800" i="1">
                <a:latin typeface="Arial" panose="020B0604020202020204" pitchFamily="34" charset="0"/>
              </a:rPr>
              <a:t>p. la fuga</a:t>
            </a:r>
            <a:r>
              <a:rPr lang="it-IT" altLang="it-IT" sz="1800">
                <a:latin typeface="Arial" panose="020B0604020202020204" pitchFamily="34" charset="0"/>
              </a:rPr>
              <a:t>; anche seguito da un verbo: </a:t>
            </a:r>
            <a:r>
              <a:rPr lang="it-IT" altLang="it-IT" sz="1800" i="1">
                <a:latin typeface="Arial" panose="020B0604020202020204" pitchFamily="34" charset="0"/>
              </a:rPr>
              <a:t>progettava di andarsene</a:t>
            </a:r>
            <a:r>
              <a:rPr lang="it-IT" altLang="it-IT" sz="1800">
                <a:latin typeface="Arial" panose="020B0604020202020204" pitchFamily="34" charset="0"/>
              </a:rPr>
              <a:t>; </a:t>
            </a:r>
            <a:r>
              <a:rPr lang="it-IT" altLang="it-IT" sz="1800" i="1">
                <a:latin typeface="Arial" panose="020B0604020202020204" pitchFamily="34" charset="0"/>
              </a:rPr>
              <a:t>sto progettando di rinunciare all’impresa</a:t>
            </a:r>
            <a:r>
              <a:rPr lang="it-IT" altLang="it-IT" sz="1800">
                <a:latin typeface="Arial" panose="020B0604020202020204" pitchFamily="34" charset="0"/>
              </a:rPr>
              <a:t>. </a:t>
            </a:r>
          </a:p>
          <a:p>
            <a:pPr eaLnBrk="1" hangingPunct="1">
              <a:spcBef>
                <a:spcPct val="50000"/>
              </a:spcBef>
              <a:buFontTx/>
              <a:buNone/>
            </a:pPr>
            <a:r>
              <a:rPr lang="it-IT" altLang="it-IT" sz="1800">
                <a:latin typeface="Arial" panose="020B0604020202020204" pitchFamily="34" charset="0"/>
              </a:rPr>
              <a:t>Un </a:t>
            </a:r>
            <a:r>
              <a:rPr lang="it-IT" altLang="it-IT" sz="1800" b="1">
                <a:latin typeface="Arial" panose="020B0604020202020204" pitchFamily="34" charset="0"/>
              </a:rPr>
              <a:t>progetto</a:t>
            </a:r>
            <a:r>
              <a:rPr lang="it-IT" altLang="it-IT" sz="1800">
                <a:latin typeface="Arial" panose="020B0604020202020204" pitchFamily="34" charset="0"/>
              </a:rPr>
              <a:t> consiste, in senso generale, nell'organizzazione di azioni nel tempo per il perseguimento di uno scopo predefinito, attraverso le varie fasi di progettazione da parte di uno o più progettisti.</a:t>
            </a:r>
          </a:p>
        </p:txBody>
      </p:sp>
      <p:sp>
        <p:nvSpPr>
          <p:cNvPr id="13315" name="Text Box 10">
            <a:extLst>
              <a:ext uri="{FF2B5EF4-FFF2-40B4-BE49-F238E27FC236}">
                <a16:creationId xmlns:a16="http://schemas.microsoft.com/office/drawing/2014/main" id="{00E545FB-1901-4A6F-AE86-03EDC019D14A}"/>
              </a:ext>
            </a:extLst>
          </p:cNvPr>
          <p:cNvSpPr txBox="1">
            <a:spLocks noChangeArrowheads="1"/>
          </p:cNvSpPr>
          <p:nvPr/>
        </p:nvSpPr>
        <p:spPr bwMode="auto">
          <a:xfrm>
            <a:off x="0" y="1"/>
            <a:ext cx="9144000" cy="523220"/>
          </a:xfrm>
          <a:prstGeom prst="rect">
            <a:avLst/>
          </a:prstGeom>
          <a:solidFill>
            <a:srgbClr val="0000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r" eaLnBrk="1" hangingPunct="1">
              <a:spcBef>
                <a:spcPct val="50000"/>
              </a:spcBef>
              <a:buFontTx/>
              <a:buNone/>
            </a:pPr>
            <a:r>
              <a:rPr lang="it-IT" altLang="it-IT" sz="2800">
                <a:solidFill>
                  <a:schemeClr val="bg1"/>
                </a:solidFill>
                <a:latin typeface="+mn-lt"/>
              </a:rPr>
              <a:t>Progettare…</a:t>
            </a:r>
          </a:p>
        </p:txBody>
      </p:sp>
      <p:sp>
        <p:nvSpPr>
          <p:cNvPr id="323592" name="Text Box 8">
            <a:extLst>
              <a:ext uri="{FF2B5EF4-FFF2-40B4-BE49-F238E27FC236}">
                <a16:creationId xmlns:a16="http://schemas.microsoft.com/office/drawing/2014/main" id="{DD05B2D7-8BBE-4493-8024-1B48A76656D1}"/>
              </a:ext>
            </a:extLst>
          </p:cNvPr>
          <p:cNvSpPr txBox="1">
            <a:spLocks noChangeArrowheads="1"/>
          </p:cNvSpPr>
          <p:nvPr/>
        </p:nvSpPr>
        <p:spPr bwMode="auto">
          <a:xfrm>
            <a:off x="1551709" y="2092039"/>
            <a:ext cx="7079671" cy="3477875"/>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50000"/>
              </a:spcBef>
              <a:buFontTx/>
              <a:buNone/>
            </a:pPr>
            <a:r>
              <a:rPr lang="it-IT" altLang="it-IT" sz="4000">
                <a:solidFill>
                  <a:schemeClr val="bg1"/>
                </a:solidFill>
                <a:latin typeface="Calibri" panose="020F0502020204030204" pitchFamily="34" charset="0"/>
                <a:cs typeface="Calibri" panose="020F0502020204030204" pitchFamily="34" charset="0"/>
              </a:rPr>
              <a:t>Ideare</a:t>
            </a:r>
          </a:p>
          <a:p>
            <a:pPr eaLnBrk="1" hangingPunct="1">
              <a:spcBef>
                <a:spcPct val="50000"/>
              </a:spcBef>
              <a:buFontTx/>
              <a:buNone/>
            </a:pPr>
            <a:r>
              <a:rPr lang="it-IT" altLang="it-IT" sz="4000">
                <a:solidFill>
                  <a:schemeClr val="bg1"/>
                </a:solidFill>
                <a:latin typeface="Calibri" panose="020F0502020204030204" pitchFamily="34" charset="0"/>
                <a:cs typeface="Calibri" panose="020F0502020204030204" pitchFamily="34" charset="0"/>
              </a:rPr>
              <a:t>Studiare possibilità e modi</a:t>
            </a:r>
          </a:p>
          <a:p>
            <a:pPr eaLnBrk="1" hangingPunct="1">
              <a:spcBef>
                <a:spcPct val="50000"/>
              </a:spcBef>
              <a:buFontTx/>
              <a:buNone/>
            </a:pPr>
            <a:r>
              <a:rPr lang="it-IT" altLang="it-IT" sz="4000">
                <a:solidFill>
                  <a:schemeClr val="bg1"/>
                </a:solidFill>
                <a:latin typeface="Calibri" panose="020F0502020204030204" pitchFamily="34" charset="0"/>
                <a:cs typeface="Calibri" panose="020F0502020204030204" pitchFamily="34" charset="0"/>
              </a:rPr>
              <a:t>Avere intenzione</a:t>
            </a:r>
          </a:p>
          <a:p>
            <a:pPr eaLnBrk="1" hangingPunct="1">
              <a:spcBef>
                <a:spcPct val="50000"/>
              </a:spcBef>
              <a:buFontTx/>
              <a:buNone/>
            </a:pPr>
            <a:r>
              <a:rPr lang="it-IT" altLang="it-IT" sz="4000">
                <a:solidFill>
                  <a:schemeClr val="bg1"/>
                </a:solidFill>
                <a:latin typeface="Calibri" panose="020F0502020204030204" pitchFamily="34" charset="0"/>
                <a:cs typeface="Calibri" panose="020F0502020204030204" pitchFamily="34" charset="0"/>
              </a:rPr>
              <a:t>Organizzare azioni per uno scopo</a:t>
            </a:r>
          </a:p>
        </p:txBody>
      </p:sp>
    </p:spTree>
    <p:extLst>
      <p:ext uri="{BB962C8B-B14F-4D97-AF65-F5344CB8AC3E}">
        <p14:creationId xmlns:p14="http://schemas.microsoft.com/office/powerpoint/2010/main" val="40155464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23592"/>
                                        </p:tgtEl>
                                        <p:attrNameLst>
                                          <p:attrName>style.visibility</p:attrName>
                                        </p:attrNameLst>
                                      </p:cBhvr>
                                      <p:to>
                                        <p:strVal val="visible"/>
                                      </p:to>
                                    </p:set>
                                    <p:animEffect transition="in" filter="dissolve">
                                      <p:cBhvr>
                                        <p:cTn id="7" dur="500"/>
                                        <p:tgtEl>
                                          <p:spTgt spid="3235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3592" grpId="0" animBg="1"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27E6B57D-A2E6-411C-B02E-E3FD53043D78}"/>
              </a:ext>
            </a:extLst>
          </p:cNvPr>
          <p:cNvSpPr txBox="1">
            <a:spLocks noChangeArrowheads="1"/>
          </p:cNvSpPr>
          <p:nvPr/>
        </p:nvSpPr>
        <p:spPr bwMode="auto">
          <a:xfrm>
            <a:off x="171451" y="684662"/>
            <a:ext cx="8929215"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spcBef>
                <a:spcPct val="0"/>
              </a:spcBef>
              <a:buFontTx/>
              <a:buNone/>
            </a:pPr>
            <a:r>
              <a:rPr lang="it-IT" altLang="it-IT" sz="2800" dirty="0">
                <a:latin typeface="+mn-lt"/>
                <a:cs typeface="Tahoma" panose="020B0604030504040204" pitchFamily="34" charset="0"/>
              </a:rPr>
              <a:t>Il progetto è l’idea di una trasformazione possibile del reale, </a:t>
            </a:r>
            <a:br>
              <a:rPr lang="it-IT" altLang="it-IT" sz="2800" dirty="0">
                <a:latin typeface="+mn-lt"/>
                <a:cs typeface="Tahoma" panose="020B0604030504040204" pitchFamily="34" charset="0"/>
              </a:rPr>
            </a:br>
            <a:r>
              <a:rPr lang="it-IT" altLang="it-IT" sz="2800" dirty="0">
                <a:latin typeface="+mn-lt"/>
                <a:cs typeface="Tahoma" panose="020B0604030504040204" pitchFamily="34" charset="0"/>
              </a:rPr>
              <a:t>la prefigurazione di una situazione futura desiderabile </a:t>
            </a:r>
            <a:br>
              <a:rPr lang="it-IT" altLang="it-IT" sz="2800" dirty="0">
                <a:latin typeface="+mn-lt"/>
                <a:cs typeface="Tahoma" panose="020B0604030504040204" pitchFamily="34" charset="0"/>
              </a:rPr>
            </a:br>
            <a:r>
              <a:rPr lang="it-IT" altLang="it-IT" sz="2800" dirty="0">
                <a:latin typeface="+mn-lt"/>
                <a:cs typeface="Tahoma" panose="020B0604030504040204" pitchFamily="34" charset="0"/>
              </a:rPr>
              <a:t>e del percorso necessario a raggiungerla.</a:t>
            </a:r>
          </a:p>
        </p:txBody>
      </p:sp>
      <p:sp>
        <p:nvSpPr>
          <p:cNvPr id="7" name="Text Box 10">
            <a:extLst>
              <a:ext uri="{FF2B5EF4-FFF2-40B4-BE49-F238E27FC236}">
                <a16:creationId xmlns:a16="http://schemas.microsoft.com/office/drawing/2014/main" id="{74115FB5-01E9-4BA6-B84D-C673E630FE62}"/>
              </a:ext>
            </a:extLst>
          </p:cNvPr>
          <p:cNvSpPr txBox="1">
            <a:spLocks noChangeArrowheads="1"/>
          </p:cNvSpPr>
          <p:nvPr/>
        </p:nvSpPr>
        <p:spPr bwMode="auto">
          <a:xfrm>
            <a:off x="0" y="1"/>
            <a:ext cx="9144000" cy="523220"/>
          </a:xfrm>
          <a:prstGeom prst="rect">
            <a:avLst/>
          </a:prstGeom>
          <a:solidFill>
            <a:srgbClr val="0000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r" eaLnBrk="1" hangingPunct="1">
              <a:spcBef>
                <a:spcPct val="50000"/>
              </a:spcBef>
              <a:buFontTx/>
              <a:buNone/>
            </a:pPr>
            <a:r>
              <a:rPr lang="it-IT" altLang="it-IT" sz="2800">
                <a:solidFill>
                  <a:schemeClr val="bg1"/>
                </a:solidFill>
                <a:latin typeface="+mn-lt"/>
              </a:rPr>
              <a:t>Progettare…</a:t>
            </a:r>
          </a:p>
        </p:txBody>
      </p:sp>
      <p:grpSp>
        <p:nvGrpSpPr>
          <p:cNvPr id="6" name="Gruppo 5">
            <a:extLst>
              <a:ext uri="{FF2B5EF4-FFF2-40B4-BE49-F238E27FC236}">
                <a16:creationId xmlns:a16="http://schemas.microsoft.com/office/drawing/2014/main" id="{CBD21602-4A93-4E53-B622-83A61C3C64AF}"/>
              </a:ext>
            </a:extLst>
          </p:cNvPr>
          <p:cNvGrpSpPr/>
          <p:nvPr/>
        </p:nvGrpSpPr>
        <p:grpSpPr>
          <a:xfrm>
            <a:off x="-22244" y="2465448"/>
            <a:ext cx="4060248" cy="2268477"/>
            <a:chOff x="-22244" y="2465448"/>
            <a:chExt cx="4060248" cy="2268477"/>
          </a:xfrm>
        </p:grpSpPr>
        <p:pic>
          <p:nvPicPr>
            <p:cNvPr id="14344" name="Picture 8" descr="Come influenza la nostra salute il lockdown da coronavirus? - Wired">
              <a:extLst>
                <a:ext uri="{FF2B5EF4-FFF2-40B4-BE49-F238E27FC236}">
                  <a16:creationId xmlns:a16="http://schemas.microsoft.com/office/drawing/2014/main" id="{86FF7059-B384-496C-8C91-B42FDB9C42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465448"/>
              <a:ext cx="4038004" cy="2268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asellaDiTesto 3">
              <a:extLst>
                <a:ext uri="{FF2B5EF4-FFF2-40B4-BE49-F238E27FC236}">
                  <a16:creationId xmlns:a16="http://schemas.microsoft.com/office/drawing/2014/main" id="{1FCC96A8-C94E-4924-B975-3A97908C2E82}"/>
                </a:ext>
              </a:extLst>
            </p:cNvPr>
            <p:cNvSpPr txBox="1"/>
            <p:nvPr/>
          </p:nvSpPr>
          <p:spPr>
            <a:xfrm>
              <a:off x="-22244" y="2505134"/>
              <a:ext cx="2447907" cy="1015663"/>
            </a:xfrm>
            <a:prstGeom prst="rect">
              <a:avLst/>
            </a:prstGeom>
            <a:noFill/>
          </p:spPr>
          <p:txBody>
            <a:bodyPr wrap="square" rtlCol="0">
              <a:spAutoFit/>
            </a:bodyPr>
            <a:lstStyle/>
            <a:p>
              <a:r>
                <a:rPr lang="it-IT" sz="2000" dirty="0">
                  <a:solidFill>
                    <a:schemeClr val="bg1"/>
                  </a:solidFill>
                </a:rPr>
                <a:t>Osservato </a:t>
              </a:r>
            </a:p>
            <a:p>
              <a:r>
                <a:rPr lang="it-IT" sz="2000" dirty="0">
                  <a:solidFill>
                    <a:schemeClr val="bg1"/>
                  </a:solidFill>
                </a:rPr>
                <a:t>non </a:t>
              </a:r>
            </a:p>
            <a:p>
              <a:r>
                <a:rPr lang="it-IT" sz="2000" dirty="0">
                  <a:solidFill>
                    <a:schemeClr val="bg1"/>
                  </a:solidFill>
                </a:rPr>
                <a:t>soddisfacente</a:t>
              </a:r>
            </a:p>
          </p:txBody>
        </p:sp>
      </p:grpSp>
      <p:grpSp>
        <p:nvGrpSpPr>
          <p:cNvPr id="9" name="Gruppo 8">
            <a:extLst>
              <a:ext uri="{FF2B5EF4-FFF2-40B4-BE49-F238E27FC236}">
                <a16:creationId xmlns:a16="http://schemas.microsoft.com/office/drawing/2014/main" id="{B2C93DCC-BC19-43DF-8083-DA30DEBE2EC2}"/>
              </a:ext>
            </a:extLst>
          </p:cNvPr>
          <p:cNvGrpSpPr/>
          <p:nvPr/>
        </p:nvGrpSpPr>
        <p:grpSpPr>
          <a:xfrm>
            <a:off x="4636058" y="3334544"/>
            <a:ext cx="5315816" cy="2487612"/>
            <a:chOff x="4671541" y="3259135"/>
            <a:chExt cx="5315816" cy="2487612"/>
          </a:xfrm>
        </p:grpSpPr>
        <p:pic>
          <p:nvPicPr>
            <p:cNvPr id="3" name="Immagine 2">
              <a:extLst>
                <a:ext uri="{FF2B5EF4-FFF2-40B4-BE49-F238E27FC236}">
                  <a16:creationId xmlns:a16="http://schemas.microsoft.com/office/drawing/2014/main" id="{83860AF2-8697-475C-9FE7-8D52855E69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1541" y="3259135"/>
              <a:ext cx="4429125" cy="2487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asellaDiTesto 7">
              <a:extLst>
                <a:ext uri="{FF2B5EF4-FFF2-40B4-BE49-F238E27FC236}">
                  <a16:creationId xmlns:a16="http://schemas.microsoft.com/office/drawing/2014/main" id="{F6E741B7-E4B8-402B-B1A1-6D6C0A3A9DD2}"/>
                </a:ext>
              </a:extLst>
            </p:cNvPr>
            <p:cNvSpPr txBox="1"/>
            <p:nvPr/>
          </p:nvSpPr>
          <p:spPr>
            <a:xfrm>
              <a:off x="7509164" y="3654926"/>
              <a:ext cx="2478193" cy="707886"/>
            </a:xfrm>
            <a:prstGeom prst="rect">
              <a:avLst/>
            </a:prstGeom>
            <a:noFill/>
          </p:spPr>
          <p:txBody>
            <a:bodyPr wrap="square" rtlCol="0">
              <a:spAutoFit/>
            </a:bodyPr>
            <a:lstStyle/>
            <a:p>
              <a:r>
                <a:rPr lang="it-IT" sz="2000" dirty="0">
                  <a:solidFill>
                    <a:schemeClr val="bg1"/>
                  </a:solidFill>
                </a:rPr>
                <a:t>Atteso </a:t>
              </a:r>
            </a:p>
            <a:p>
              <a:r>
                <a:rPr lang="it-IT" sz="2000" dirty="0">
                  <a:solidFill>
                    <a:schemeClr val="bg1"/>
                  </a:solidFill>
                </a:rPr>
                <a:t>desiderabile</a:t>
              </a:r>
            </a:p>
          </p:txBody>
        </p:sp>
      </p:grpSp>
      <p:pic>
        <p:nvPicPr>
          <p:cNvPr id="5" name="Immagine 4">
            <a:extLst>
              <a:ext uri="{FF2B5EF4-FFF2-40B4-BE49-F238E27FC236}">
                <a16:creationId xmlns:a16="http://schemas.microsoft.com/office/drawing/2014/main" id="{C9C4215A-FF8C-40CA-A807-0F525957EC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65470" y="2630486"/>
            <a:ext cx="2374900" cy="237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Illustrazione Stock omino bianco che pensa | Adobe Stock">
            <a:extLst>
              <a:ext uri="{FF2B5EF4-FFF2-40B4-BE49-F238E27FC236}">
                <a16:creationId xmlns:a16="http://schemas.microsoft.com/office/drawing/2014/main" id="{DB647DC5-E34E-3A63-EE49-5644E4D11A8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572"/>
          <a:stretch/>
        </p:blipFill>
        <p:spPr bwMode="auto">
          <a:xfrm>
            <a:off x="2484728" y="2058608"/>
            <a:ext cx="3662296" cy="47993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0312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out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499"/>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C18541C3-E6DF-E532-BF3C-93A117D98DD9}"/>
              </a:ext>
            </a:extLst>
          </p:cNvPr>
          <p:cNvPicPr>
            <a:picLocks noChangeAspect="1"/>
          </p:cNvPicPr>
          <p:nvPr/>
        </p:nvPicPr>
        <p:blipFill rotWithShape="1">
          <a:blip r:embed="rId3"/>
          <a:srcRect l="16335"/>
          <a:stretch/>
        </p:blipFill>
        <p:spPr>
          <a:xfrm>
            <a:off x="4572000" y="1975618"/>
            <a:ext cx="3448906" cy="4866902"/>
          </a:xfrm>
          <a:prstGeom prst="rect">
            <a:avLst/>
          </a:prstGeom>
        </p:spPr>
      </p:pic>
      <p:sp>
        <p:nvSpPr>
          <p:cNvPr id="15363" name="Text Box 10">
            <a:extLst>
              <a:ext uri="{FF2B5EF4-FFF2-40B4-BE49-F238E27FC236}">
                <a16:creationId xmlns:a16="http://schemas.microsoft.com/office/drawing/2014/main" id="{8196B3F6-4015-4608-8A6D-D49CD7D9CAF1}"/>
              </a:ext>
            </a:extLst>
          </p:cNvPr>
          <p:cNvSpPr txBox="1">
            <a:spLocks noChangeArrowheads="1"/>
          </p:cNvSpPr>
          <p:nvPr/>
        </p:nvSpPr>
        <p:spPr bwMode="auto">
          <a:xfrm>
            <a:off x="0" y="0"/>
            <a:ext cx="9143997" cy="523220"/>
          </a:xfrm>
          <a:prstGeom prst="rect">
            <a:avLst/>
          </a:prstGeom>
          <a:solidFill>
            <a:srgbClr val="0000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r" eaLnBrk="1" hangingPunct="1">
              <a:spcBef>
                <a:spcPct val="50000"/>
              </a:spcBef>
              <a:buFontTx/>
              <a:buNone/>
            </a:pPr>
            <a:r>
              <a:rPr lang="it-IT" altLang="it-IT" sz="2800" dirty="0">
                <a:solidFill>
                  <a:schemeClr val="bg1"/>
                </a:solidFill>
                <a:latin typeface="HelveticaNeueLT Std" pitchFamily="34" charset="0"/>
              </a:rPr>
              <a:t>Progettare… diversi stili</a:t>
            </a:r>
          </a:p>
        </p:txBody>
      </p:sp>
      <p:pic>
        <p:nvPicPr>
          <p:cNvPr id="15364" name="Picture 2060" descr="C:\Users\UTENTE\Pictures\oggetti\in costruzione tour eiffel.jpg">
            <a:extLst>
              <a:ext uri="{FF2B5EF4-FFF2-40B4-BE49-F238E27FC236}">
                <a16:creationId xmlns:a16="http://schemas.microsoft.com/office/drawing/2014/main" id="{68A97392-4120-4640-857C-DEC958D741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 y="3165477"/>
            <a:ext cx="4614863" cy="369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4616" name="Text Box 2056">
            <a:extLst>
              <a:ext uri="{FF2B5EF4-FFF2-40B4-BE49-F238E27FC236}">
                <a16:creationId xmlns:a16="http://schemas.microsoft.com/office/drawing/2014/main" id="{E33E8DD7-ECCA-4BBC-8F97-646C50801D4A}"/>
              </a:ext>
            </a:extLst>
          </p:cNvPr>
          <p:cNvSpPr txBox="1">
            <a:spLocks noChangeArrowheads="1"/>
          </p:cNvSpPr>
          <p:nvPr/>
        </p:nvSpPr>
        <p:spPr bwMode="auto">
          <a:xfrm>
            <a:off x="0" y="594563"/>
            <a:ext cx="4724400" cy="6232475"/>
          </a:xfrm>
          <a:prstGeom prst="rect">
            <a:avLst/>
          </a:prstGeom>
          <a:solidFill>
            <a:schemeClr val="bg1">
              <a:alpha val="50195"/>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50000"/>
              </a:spcBef>
              <a:buFontTx/>
              <a:buNone/>
            </a:pPr>
            <a:r>
              <a:rPr lang="it-IT" altLang="it-IT" sz="2400" dirty="0">
                <a:solidFill>
                  <a:srgbClr val="000000"/>
                </a:solidFill>
                <a:latin typeface="HelveticaNeueLT Std" pitchFamily="34" charset="0"/>
              </a:rPr>
              <a:t>Il progetto si caratterizza per la preventiva individuazione di azioni, tempi, risorse, ruoli e aspettative di risultato che vengono definite a seguito di un'analisi preliminare in ordine a:</a:t>
            </a:r>
          </a:p>
          <a:p>
            <a:pPr eaLnBrk="1" hangingPunct="1">
              <a:spcBef>
                <a:spcPct val="50000"/>
              </a:spcBef>
              <a:buFontTx/>
              <a:buNone/>
            </a:pPr>
            <a:r>
              <a:rPr lang="it-IT" altLang="it-IT" sz="2400" dirty="0">
                <a:latin typeface="HelveticaNeueLT Std" pitchFamily="34" charset="0"/>
              </a:rPr>
              <a:t>risultati attesi </a:t>
            </a:r>
            <a:br>
              <a:rPr lang="it-IT" altLang="it-IT" sz="2400" dirty="0">
                <a:latin typeface="HelveticaNeueLT Std" pitchFamily="34" charset="0"/>
              </a:rPr>
            </a:br>
            <a:r>
              <a:rPr lang="it-IT" altLang="it-IT" sz="2400" dirty="0">
                <a:latin typeface="HelveticaNeueLT Std" pitchFamily="34" charset="0"/>
              </a:rPr>
              <a:t>(aspettative di risultato / obiettivo da conseguire)</a:t>
            </a:r>
          </a:p>
          <a:p>
            <a:pPr eaLnBrk="1" hangingPunct="1">
              <a:spcBef>
                <a:spcPct val="50000"/>
              </a:spcBef>
              <a:buFontTx/>
              <a:buNone/>
            </a:pPr>
            <a:r>
              <a:rPr lang="it-IT" altLang="it-IT" sz="2400" dirty="0">
                <a:latin typeface="HelveticaNeueLT Std" pitchFamily="34" charset="0"/>
              </a:rPr>
              <a:t>caratteristiche del contesto (opportunità e limiti)</a:t>
            </a:r>
          </a:p>
          <a:p>
            <a:pPr eaLnBrk="1" hangingPunct="1">
              <a:spcBef>
                <a:spcPct val="50000"/>
              </a:spcBef>
              <a:buFontTx/>
              <a:buNone/>
            </a:pPr>
            <a:r>
              <a:rPr lang="it-IT" altLang="it-IT" sz="2400" dirty="0">
                <a:latin typeface="HelveticaNeueLT Std" pitchFamily="34" charset="0"/>
              </a:rPr>
              <a:t>ruoli e risorse disponibili (professionalità, disponibilità, risorse finanziarie, tempo, ecc.)  </a:t>
            </a:r>
          </a:p>
          <a:p>
            <a:pPr algn="ctr" eaLnBrk="1" hangingPunct="1">
              <a:spcBef>
                <a:spcPct val="50000"/>
              </a:spcBef>
              <a:buFontTx/>
              <a:buNone/>
            </a:pPr>
            <a:r>
              <a:rPr lang="it-IT" altLang="it-IT" sz="1800" i="1" dirty="0" err="1">
                <a:latin typeface="HelveticaNeueLT Std" pitchFamily="34" charset="0"/>
              </a:rPr>
              <a:t>wikipedia</a:t>
            </a:r>
            <a:endParaRPr lang="it-IT" altLang="it-IT" sz="1800" i="1" dirty="0">
              <a:latin typeface="HelveticaNeueLT Std" pitchFamily="34" charset="0"/>
            </a:endParaRPr>
          </a:p>
        </p:txBody>
      </p:sp>
      <p:sp>
        <p:nvSpPr>
          <p:cNvPr id="324617" name="Text Box 2057">
            <a:extLst>
              <a:ext uri="{FF2B5EF4-FFF2-40B4-BE49-F238E27FC236}">
                <a16:creationId xmlns:a16="http://schemas.microsoft.com/office/drawing/2014/main" id="{C5392E7A-DED0-47A3-A073-985D0D598F12}"/>
              </a:ext>
            </a:extLst>
          </p:cNvPr>
          <p:cNvSpPr txBox="1">
            <a:spLocks noChangeArrowheads="1"/>
          </p:cNvSpPr>
          <p:nvPr/>
        </p:nvSpPr>
        <p:spPr bwMode="auto">
          <a:xfrm>
            <a:off x="4724400" y="712533"/>
            <a:ext cx="4419597" cy="4524315"/>
          </a:xfrm>
          <a:prstGeom prst="rect">
            <a:avLst/>
          </a:prstGeom>
          <a:solidFill>
            <a:srgbClr val="FFFFFF">
              <a:alpha val="60000"/>
            </a:srgbClr>
          </a:solidFill>
          <a:ln>
            <a:noFill/>
          </a:ln>
          <a:effectLst/>
        </p:spPr>
        <p:txBody>
          <a:bodyPr wrap="square">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r" eaLnBrk="1" hangingPunct="1">
              <a:spcBef>
                <a:spcPct val="50000"/>
              </a:spcBef>
              <a:buFontTx/>
              <a:buNone/>
            </a:pPr>
            <a:r>
              <a:rPr lang="it-IT" altLang="it-IT" sz="2400" dirty="0">
                <a:latin typeface="HelveticaNeueLT Std" pitchFamily="34" charset="0"/>
              </a:rPr>
              <a:t>« Mandare avanti un progetto, come indica la derivazione della parola </a:t>
            </a:r>
            <a:br>
              <a:rPr lang="it-IT" altLang="it-IT" sz="2400" dirty="0">
                <a:latin typeface="HelveticaNeueLT Std" pitchFamily="34" charset="0"/>
              </a:rPr>
            </a:br>
            <a:r>
              <a:rPr lang="it-IT" altLang="it-IT" sz="2400" dirty="0">
                <a:latin typeface="HelveticaNeueLT Std" pitchFamily="34" charset="0"/>
              </a:rPr>
              <a:t>significa estrarre da sé un'idea </a:t>
            </a:r>
            <a:br>
              <a:rPr lang="it-IT" altLang="it-IT" sz="2400" dirty="0">
                <a:latin typeface="HelveticaNeueLT Std" pitchFamily="34" charset="0"/>
              </a:rPr>
            </a:br>
            <a:r>
              <a:rPr lang="it-IT" altLang="it-IT" sz="2400" dirty="0">
                <a:latin typeface="HelveticaNeueLT Std" pitchFamily="34" charset="0"/>
              </a:rPr>
              <a:t>in modo tale che essa </a:t>
            </a:r>
            <a:br>
              <a:rPr lang="it-IT" altLang="it-IT" sz="2400" dirty="0">
                <a:latin typeface="HelveticaNeueLT Std" pitchFamily="34" charset="0"/>
              </a:rPr>
            </a:br>
            <a:r>
              <a:rPr lang="it-IT" altLang="it-IT" sz="2400" dirty="0">
                <a:latin typeface="HelveticaNeueLT Std" pitchFamily="34" charset="0"/>
              </a:rPr>
              <a:t>acquisti una propria autonomia e sia realizzata </a:t>
            </a:r>
            <a:br>
              <a:rPr lang="it-IT" altLang="it-IT" sz="2400" dirty="0">
                <a:latin typeface="HelveticaNeueLT Std" pitchFamily="34" charset="0"/>
              </a:rPr>
            </a:br>
            <a:r>
              <a:rPr lang="it-IT" altLang="it-IT" sz="2400" dirty="0">
                <a:latin typeface="HelveticaNeueLT Std" pitchFamily="34" charset="0"/>
              </a:rPr>
              <a:t>non soltanto dagli sforzi </a:t>
            </a:r>
            <a:br>
              <a:rPr lang="it-IT" altLang="it-IT" sz="2400" dirty="0">
                <a:latin typeface="HelveticaNeueLT Std" pitchFamily="34" charset="0"/>
              </a:rPr>
            </a:br>
            <a:r>
              <a:rPr lang="it-IT" altLang="it-IT" sz="2400" dirty="0">
                <a:latin typeface="HelveticaNeueLT Std" pitchFamily="34" charset="0"/>
              </a:rPr>
              <a:t>di chi l'ha originata </a:t>
            </a:r>
            <a:br>
              <a:rPr lang="it-IT" altLang="it-IT" sz="2400" dirty="0">
                <a:latin typeface="HelveticaNeueLT Std" pitchFamily="34" charset="0"/>
              </a:rPr>
            </a:br>
            <a:r>
              <a:rPr lang="it-IT" altLang="it-IT" sz="2400" dirty="0">
                <a:latin typeface="HelveticaNeueLT Std" pitchFamily="34" charset="0"/>
              </a:rPr>
              <a:t>ma anche da quelli indipendenti dal proprio Io. » (</a:t>
            </a:r>
            <a:r>
              <a:rPr lang="it-IT" altLang="it-IT" sz="1800" i="1" dirty="0" err="1">
                <a:latin typeface="HelveticaNeueLT Std" pitchFamily="34" charset="0"/>
              </a:rPr>
              <a:t>Czeslaw</a:t>
            </a:r>
            <a:r>
              <a:rPr lang="it-IT" altLang="it-IT" sz="1800" i="1" dirty="0">
                <a:latin typeface="HelveticaNeueLT Std" pitchFamily="34" charset="0"/>
              </a:rPr>
              <a:t> </a:t>
            </a:r>
            <a:r>
              <a:rPr lang="it-IT" altLang="it-IT" sz="1800" i="1" dirty="0" err="1">
                <a:latin typeface="HelveticaNeueLT Std" pitchFamily="34" charset="0"/>
              </a:rPr>
              <a:t>Milosz</a:t>
            </a:r>
            <a:r>
              <a:rPr lang="it-IT" altLang="it-IT" sz="2400" dirty="0">
                <a:latin typeface="HelveticaNeueLT Std" pitchFamily="34" charset="0"/>
              </a:rPr>
              <a:t>)</a:t>
            </a:r>
          </a:p>
        </p:txBody>
      </p:sp>
    </p:spTree>
    <p:extLst>
      <p:ext uri="{BB962C8B-B14F-4D97-AF65-F5344CB8AC3E}">
        <p14:creationId xmlns:p14="http://schemas.microsoft.com/office/powerpoint/2010/main" val="22577939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24616"/>
                                        </p:tgtEl>
                                        <p:attrNameLst>
                                          <p:attrName>style.visibility</p:attrName>
                                        </p:attrNameLst>
                                      </p:cBhvr>
                                      <p:to>
                                        <p:strVal val="visible"/>
                                      </p:to>
                                    </p:set>
                                    <p:animEffect transition="in" filter="dissolve">
                                      <p:cBhvr>
                                        <p:cTn id="7" dur="500"/>
                                        <p:tgtEl>
                                          <p:spTgt spid="3246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24617"/>
                                        </p:tgtEl>
                                        <p:attrNameLst>
                                          <p:attrName>style.visibility</p:attrName>
                                        </p:attrNameLst>
                                      </p:cBhvr>
                                      <p:to>
                                        <p:strVal val="visible"/>
                                      </p:to>
                                    </p:set>
                                    <p:animEffect transition="in" filter="dissolve">
                                      <p:cBhvr>
                                        <p:cTn id="17" dur="500"/>
                                        <p:tgtEl>
                                          <p:spTgt spid="3246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4616" grpId="0" animBg="1" autoUpdateAnimBg="0"/>
      <p:bldP spid="324617" grpId="0" animBg="1"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Immagine 1">
            <a:extLst>
              <a:ext uri="{FF2B5EF4-FFF2-40B4-BE49-F238E27FC236}">
                <a16:creationId xmlns:a16="http://schemas.microsoft.com/office/drawing/2014/main" id="{D9C392D6-809E-404C-90E1-CE72BA3F39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456602"/>
            <a:ext cx="9144000" cy="435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asellaDiTesto 6">
            <a:extLst>
              <a:ext uri="{FF2B5EF4-FFF2-40B4-BE49-F238E27FC236}">
                <a16:creationId xmlns:a16="http://schemas.microsoft.com/office/drawing/2014/main" id="{DE86AE1B-47A9-412D-8905-59E52F00851A}"/>
              </a:ext>
            </a:extLst>
          </p:cNvPr>
          <p:cNvSpPr txBox="1"/>
          <p:nvPr/>
        </p:nvSpPr>
        <p:spPr>
          <a:xfrm>
            <a:off x="631595" y="2890044"/>
            <a:ext cx="2736304" cy="1815882"/>
          </a:xfrm>
          <a:prstGeom prst="rect">
            <a:avLst/>
          </a:prstGeom>
          <a:solidFill>
            <a:srgbClr val="CC99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spAutoFit/>
          </a:bodyPr>
          <a:lstStyle/>
          <a:p>
            <a:pPr>
              <a:defRPr/>
            </a:pPr>
            <a:r>
              <a:rPr lang="it-IT" sz="2800" dirty="0">
                <a:ea typeface="Tahoma" panose="020B0604030504040204" pitchFamily="34" charset="0"/>
                <a:cs typeface="Tahoma" panose="020B0604030504040204" pitchFamily="34" charset="0"/>
              </a:rPr>
              <a:t>Il problema</a:t>
            </a:r>
            <a:br>
              <a:rPr lang="it-IT" sz="2800" dirty="0">
                <a:ea typeface="Tahoma" panose="020B0604030504040204" pitchFamily="34" charset="0"/>
                <a:cs typeface="Tahoma" panose="020B0604030504040204" pitchFamily="34" charset="0"/>
              </a:rPr>
            </a:br>
            <a:endParaRPr lang="it-IT" sz="2800" dirty="0">
              <a:ea typeface="Tahoma" panose="020B0604030504040204" pitchFamily="34" charset="0"/>
              <a:cs typeface="Tahoma" panose="020B0604030504040204" pitchFamily="34" charset="0"/>
            </a:endParaRPr>
          </a:p>
          <a:p>
            <a:pPr>
              <a:defRPr/>
            </a:pPr>
            <a:r>
              <a:rPr lang="it-IT" sz="2800" dirty="0">
                <a:ea typeface="Tahoma" panose="020B0604030504040204" pitchFamily="34" charset="0"/>
                <a:cs typeface="Tahoma" panose="020B0604030504040204" pitchFamily="34" charset="0"/>
              </a:rPr>
              <a:t>Situazione non soddisfacente </a:t>
            </a:r>
          </a:p>
        </p:txBody>
      </p:sp>
      <p:sp>
        <p:nvSpPr>
          <p:cNvPr id="8" name="CasellaDiTesto 7">
            <a:extLst>
              <a:ext uri="{FF2B5EF4-FFF2-40B4-BE49-F238E27FC236}">
                <a16:creationId xmlns:a16="http://schemas.microsoft.com/office/drawing/2014/main" id="{220789CF-095E-46F7-AA0B-E294EB798FD1}"/>
              </a:ext>
            </a:extLst>
          </p:cNvPr>
          <p:cNvSpPr txBox="1"/>
          <p:nvPr/>
        </p:nvSpPr>
        <p:spPr>
          <a:xfrm>
            <a:off x="4572000" y="2855145"/>
            <a:ext cx="2736304" cy="1815882"/>
          </a:xfrm>
          <a:prstGeom prst="rect">
            <a:avLst/>
          </a:prstGeom>
          <a:solidFill>
            <a:srgbClr val="FF5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spAutoFit/>
          </a:bodyPr>
          <a:lstStyle/>
          <a:p>
            <a:pPr>
              <a:defRPr/>
            </a:pPr>
            <a:r>
              <a:rPr lang="it-IT" sz="2800" dirty="0">
                <a:ea typeface="Tahoma" panose="020B0604030504040204" pitchFamily="34" charset="0"/>
                <a:cs typeface="Tahoma" panose="020B0604030504040204" pitchFamily="34" charset="0"/>
              </a:rPr>
              <a:t>Scopo, finalità verso cui si indirizza il progetto </a:t>
            </a:r>
          </a:p>
        </p:txBody>
      </p:sp>
      <p:grpSp>
        <p:nvGrpSpPr>
          <p:cNvPr id="11" name="Gruppo 10">
            <a:extLst>
              <a:ext uri="{FF2B5EF4-FFF2-40B4-BE49-F238E27FC236}">
                <a16:creationId xmlns:a16="http://schemas.microsoft.com/office/drawing/2014/main" id="{937A1DF8-44CE-4C6A-A7FF-349A53FBE2C7}"/>
              </a:ext>
            </a:extLst>
          </p:cNvPr>
          <p:cNvGrpSpPr>
            <a:grpSpLocks/>
          </p:cNvGrpSpPr>
          <p:nvPr/>
        </p:nvGrpSpPr>
        <p:grpSpPr bwMode="auto">
          <a:xfrm>
            <a:off x="611191" y="1812782"/>
            <a:ext cx="6753225" cy="533400"/>
            <a:chOff x="611560" y="1299791"/>
            <a:chExt cx="6752855" cy="533473"/>
          </a:xfrm>
        </p:grpSpPr>
        <p:sp>
          <p:nvSpPr>
            <p:cNvPr id="5" name="CasellaDiTesto 4">
              <a:extLst>
                <a:ext uri="{FF2B5EF4-FFF2-40B4-BE49-F238E27FC236}">
                  <a16:creationId xmlns:a16="http://schemas.microsoft.com/office/drawing/2014/main" id="{835E852D-37FC-4D07-A973-9BAB990B62AF}"/>
                </a:ext>
              </a:extLst>
            </p:cNvPr>
            <p:cNvSpPr txBox="1"/>
            <p:nvPr/>
          </p:nvSpPr>
          <p:spPr>
            <a:xfrm>
              <a:off x="611560" y="1300171"/>
              <a:ext cx="2736305" cy="523291"/>
            </a:xfrm>
            <a:prstGeom prst="rect">
              <a:avLst/>
            </a:prstGeom>
            <a:solidFill>
              <a:srgbClr val="CC9900"/>
            </a:solidFill>
          </p:spPr>
          <p:style>
            <a:lnRef idx="0">
              <a:schemeClr val="accent2"/>
            </a:lnRef>
            <a:fillRef idx="3">
              <a:schemeClr val="accent2"/>
            </a:fillRef>
            <a:effectRef idx="3">
              <a:schemeClr val="accent2"/>
            </a:effectRef>
            <a:fontRef idx="minor">
              <a:schemeClr val="lt1"/>
            </a:fontRef>
          </p:style>
          <p:txBody>
            <a:bodyPr>
              <a:spAutoFit/>
            </a:bodyPr>
            <a:lstStyle/>
            <a:p>
              <a:pPr>
                <a:defRPr/>
              </a:pPr>
              <a:r>
                <a:rPr lang="it-IT" sz="2800" dirty="0">
                  <a:ea typeface="Tahoma" panose="020B0604030504040204" pitchFamily="34" charset="0"/>
                  <a:cs typeface="Tahoma" panose="020B0604030504040204" pitchFamily="34" charset="0"/>
                </a:rPr>
                <a:t>Oggi </a:t>
              </a:r>
            </a:p>
          </p:txBody>
        </p:sp>
        <p:sp>
          <p:nvSpPr>
            <p:cNvPr id="6" name="CasellaDiTesto 5">
              <a:extLst>
                <a:ext uri="{FF2B5EF4-FFF2-40B4-BE49-F238E27FC236}">
                  <a16:creationId xmlns:a16="http://schemas.microsoft.com/office/drawing/2014/main" id="{099E2343-F619-47DD-B35F-269E1A6B30A9}"/>
                </a:ext>
              </a:extLst>
            </p:cNvPr>
            <p:cNvSpPr txBox="1"/>
            <p:nvPr/>
          </p:nvSpPr>
          <p:spPr>
            <a:xfrm>
              <a:off x="4628110" y="1299791"/>
              <a:ext cx="2736305" cy="523291"/>
            </a:xfrm>
            <a:prstGeom prst="rect">
              <a:avLst/>
            </a:prstGeom>
            <a:solidFill>
              <a:srgbClr val="FF5050"/>
            </a:solidFill>
          </p:spPr>
          <p:style>
            <a:lnRef idx="0">
              <a:schemeClr val="accent2"/>
            </a:lnRef>
            <a:fillRef idx="3">
              <a:schemeClr val="accent2"/>
            </a:fillRef>
            <a:effectRef idx="3">
              <a:schemeClr val="accent2"/>
            </a:effectRef>
            <a:fontRef idx="minor">
              <a:schemeClr val="lt1"/>
            </a:fontRef>
          </p:style>
          <p:txBody>
            <a:bodyPr>
              <a:spAutoFit/>
            </a:bodyPr>
            <a:lstStyle>
              <a:defPPr>
                <a:defRPr lang="it-IT"/>
              </a:defPPr>
              <a:lvl1pPr>
                <a:defRPr sz="2800">
                  <a:solidFill>
                    <a:schemeClr val="lt1"/>
                  </a:solidFill>
                  <a:latin typeface="Tahoma" panose="020B0604030504040204" pitchFamily="34" charset="0"/>
                  <a:ea typeface="Tahoma" panose="020B0604030504040204" pitchFamily="34" charset="0"/>
                  <a:cs typeface="Tahoma" panose="020B0604030504040204" pitchFamily="34" charset="0"/>
                </a:defRPr>
              </a:lvl1pPr>
              <a:lvl2pPr>
                <a:defRPr>
                  <a:solidFill>
                    <a:schemeClr val="lt1"/>
                  </a:solidFill>
                  <a:latin typeface="+mn-lt"/>
                  <a:cs typeface="+mn-cs"/>
                </a:defRPr>
              </a:lvl2pPr>
              <a:lvl3pPr>
                <a:defRPr>
                  <a:solidFill>
                    <a:schemeClr val="lt1"/>
                  </a:solidFill>
                  <a:latin typeface="+mn-lt"/>
                  <a:cs typeface="+mn-cs"/>
                </a:defRPr>
              </a:lvl3pPr>
              <a:lvl4pPr>
                <a:defRPr>
                  <a:solidFill>
                    <a:schemeClr val="lt1"/>
                  </a:solidFill>
                  <a:latin typeface="+mn-lt"/>
                  <a:cs typeface="+mn-cs"/>
                </a:defRPr>
              </a:lvl4pPr>
              <a:lvl5pPr>
                <a:defRPr>
                  <a:solidFill>
                    <a:schemeClr val="lt1"/>
                  </a:solidFill>
                  <a:latin typeface="+mn-lt"/>
                  <a:cs typeface="+mn-cs"/>
                </a:defRPr>
              </a:lvl5pPr>
              <a:lvl6pPr>
                <a:defRPr>
                  <a:solidFill>
                    <a:schemeClr val="lt1"/>
                  </a:solidFill>
                  <a:latin typeface="+mn-lt"/>
                  <a:cs typeface="+mn-cs"/>
                </a:defRPr>
              </a:lvl6pPr>
              <a:lvl7pPr>
                <a:defRPr>
                  <a:solidFill>
                    <a:schemeClr val="lt1"/>
                  </a:solidFill>
                  <a:latin typeface="+mn-lt"/>
                  <a:cs typeface="+mn-cs"/>
                </a:defRPr>
              </a:lvl7pPr>
              <a:lvl8pPr>
                <a:defRPr>
                  <a:solidFill>
                    <a:schemeClr val="lt1"/>
                  </a:solidFill>
                  <a:latin typeface="+mn-lt"/>
                  <a:cs typeface="+mn-cs"/>
                </a:defRPr>
              </a:lvl8pPr>
              <a:lvl9pPr>
                <a:defRPr>
                  <a:solidFill>
                    <a:schemeClr val="lt1"/>
                  </a:solidFill>
                  <a:latin typeface="+mn-lt"/>
                  <a:cs typeface="+mn-cs"/>
                </a:defRPr>
              </a:lvl9pPr>
            </a:lstStyle>
            <a:p>
              <a:pPr>
                <a:defRPr/>
              </a:pPr>
              <a:r>
                <a:rPr lang="it-IT" dirty="0">
                  <a:latin typeface="+mn-lt"/>
                </a:rPr>
                <a:t>Domani  </a:t>
              </a:r>
            </a:p>
          </p:txBody>
        </p:sp>
        <p:sp>
          <p:nvSpPr>
            <p:cNvPr id="10" name="Freccia bidirezionale orizzontale 9">
              <a:extLst>
                <a:ext uri="{FF2B5EF4-FFF2-40B4-BE49-F238E27FC236}">
                  <a16:creationId xmlns:a16="http://schemas.microsoft.com/office/drawing/2014/main" id="{28249C95-E68B-4C02-AA17-855336F708FD}"/>
                </a:ext>
              </a:extLst>
            </p:cNvPr>
            <p:cNvSpPr/>
            <p:nvPr/>
          </p:nvSpPr>
          <p:spPr>
            <a:xfrm>
              <a:off x="3512712" y="1310044"/>
              <a:ext cx="952002" cy="523220"/>
            </a:xfrm>
            <a:prstGeom prst="leftRightArrow">
              <a:avLst/>
            </a:prstGeom>
            <a:solidFill>
              <a:schemeClr val="bg1">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grpSp>
      <p:sp>
        <p:nvSpPr>
          <p:cNvPr id="12" name="Text Box 10">
            <a:extLst>
              <a:ext uri="{FF2B5EF4-FFF2-40B4-BE49-F238E27FC236}">
                <a16:creationId xmlns:a16="http://schemas.microsoft.com/office/drawing/2014/main" id="{CD5EBA89-71BC-48BA-B1DD-FDFAA7266981}"/>
              </a:ext>
            </a:extLst>
          </p:cNvPr>
          <p:cNvSpPr txBox="1">
            <a:spLocks noChangeArrowheads="1"/>
          </p:cNvSpPr>
          <p:nvPr/>
        </p:nvSpPr>
        <p:spPr bwMode="auto">
          <a:xfrm>
            <a:off x="0" y="1"/>
            <a:ext cx="9144000" cy="523220"/>
          </a:xfrm>
          <a:prstGeom prst="rect">
            <a:avLst/>
          </a:prstGeom>
          <a:solidFill>
            <a:srgbClr val="0000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r" eaLnBrk="1" hangingPunct="1">
              <a:spcBef>
                <a:spcPct val="50000"/>
              </a:spcBef>
              <a:buFontTx/>
              <a:buNone/>
            </a:pPr>
            <a:r>
              <a:rPr lang="it-IT" altLang="it-IT" sz="2800">
                <a:solidFill>
                  <a:schemeClr val="bg1"/>
                </a:solidFill>
                <a:latin typeface="+mn-lt"/>
              </a:rPr>
              <a:t>Progettare…</a:t>
            </a:r>
          </a:p>
        </p:txBody>
      </p:sp>
      <p:sp>
        <p:nvSpPr>
          <p:cNvPr id="17411" name="CasellaDiTesto 3">
            <a:extLst>
              <a:ext uri="{FF2B5EF4-FFF2-40B4-BE49-F238E27FC236}">
                <a16:creationId xmlns:a16="http://schemas.microsoft.com/office/drawing/2014/main" id="{877CB4DE-E11C-44E4-A7A9-D246DE573FFF}"/>
              </a:ext>
            </a:extLst>
          </p:cNvPr>
          <p:cNvSpPr txBox="1">
            <a:spLocks noChangeArrowheads="1"/>
          </p:cNvSpPr>
          <p:nvPr/>
        </p:nvSpPr>
        <p:spPr bwMode="auto">
          <a:xfrm rot="21248131">
            <a:off x="975281" y="401911"/>
            <a:ext cx="5613757" cy="908864"/>
          </a:xfrm>
          <a:prstGeom prst="ellipse">
            <a:avLst/>
          </a:prstGeom>
          <a:solidFill>
            <a:schemeClr val="accent4">
              <a:lumMod val="60000"/>
              <a:lumOff val="40000"/>
            </a:schemeClr>
          </a:solidFill>
          <a:ln w="9525">
            <a:solidFill>
              <a:srgbClr val="000000"/>
            </a:solidFill>
            <a:miter lim="800000"/>
            <a:headEnd/>
            <a:tailEnd/>
          </a:ln>
        </p:spPr>
        <p:txBody>
          <a:bodyPr wrap="square">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spcBef>
                <a:spcPct val="0"/>
              </a:spcBef>
              <a:buFontTx/>
              <a:buNone/>
            </a:pPr>
            <a:r>
              <a:rPr lang="it-IT" altLang="it-IT" sz="3600" dirty="0">
                <a:latin typeface="+mn-lt"/>
                <a:cs typeface="Tahoma" panose="020B0604030504040204" pitchFamily="34" charset="0"/>
              </a:rPr>
              <a:t>Logica progettuale</a:t>
            </a:r>
          </a:p>
        </p:txBody>
      </p:sp>
      <p:sp>
        <p:nvSpPr>
          <p:cNvPr id="2" name="CasellaDiTesto 1">
            <a:extLst>
              <a:ext uri="{FF2B5EF4-FFF2-40B4-BE49-F238E27FC236}">
                <a16:creationId xmlns:a16="http://schemas.microsoft.com/office/drawing/2014/main" id="{0154CA9C-A1B3-3499-CF20-5150A2C62A93}"/>
              </a:ext>
            </a:extLst>
          </p:cNvPr>
          <p:cNvSpPr txBox="1"/>
          <p:nvPr/>
        </p:nvSpPr>
        <p:spPr bwMode="auto">
          <a:xfrm>
            <a:off x="611190" y="4826147"/>
            <a:ext cx="2736455" cy="801529"/>
          </a:xfrm>
          <a:prstGeom prst="upArrowCallout">
            <a:avLst/>
          </a:prstGeom>
          <a:solidFill>
            <a:schemeClr val="accent6">
              <a:lumMod val="75000"/>
            </a:schemeClr>
          </a:solidFill>
        </p:spPr>
        <p:style>
          <a:lnRef idx="0">
            <a:schemeClr val="accent2"/>
          </a:lnRef>
          <a:fillRef idx="3">
            <a:schemeClr val="accent2"/>
          </a:fillRef>
          <a:effectRef idx="3">
            <a:schemeClr val="accent2"/>
          </a:effectRef>
          <a:fontRef idx="minor">
            <a:schemeClr val="lt1"/>
          </a:fontRef>
        </p:style>
        <p:txBody>
          <a:bodyPr>
            <a:spAutoFit/>
          </a:bodyPr>
          <a:lstStyle/>
          <a:p>
            <a:pPr>
              <a:defRPr/>
            </a:pPr>
            <a:r>
              <a:rPr lang="it-IT" sz="2800" dirty="0">
                <a:ea typeface="Tahoma" panose="020B0604030504040204" pitchFamily="34" charset="0"/>
                <a:cs typeface="Tahoma" panose="020B0604030504040204" pitchFamily="34" charset="0"/>
              </a:rPr>
              <a:t>Ieri   </a:t>
            </a:r>
          </a:p>
        </p:txBody>
      </p:sp>
    </p:spTree>
    <p:extLst>
      <p:ext uri="{BB962C8B-B14F-4D97-AF65-F5344CB8AC3E}">
        <p14:creationId xmlns:p14="http://schemas.microsoft.com/office/powerpoint/2010/main" val="12605899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felpa personalizzata Legge di Murphy di @carlobe | Crea il brand e vendi su  Teeser">
            <a:extLst>
              <a:ext uri="{FF2B5EF4-FFF2-40B4-BE49-F238E27FC236}">
                <a16:creationId xmlns:a16="http://schemas.microsoft.com/office/drawing/2014/main" id="{B1BABBA7-2E87-466F-87A7-C489850E7B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5515" y="1399311"/>
            <a:ext cx="4795837" cy="6858000"/>
          </a:xfrm>
          <a:prstGeom prst="rect">
            <a:avLst/>
          </a:prstGeom>
          <a:noFill/>
          <a:extLst>
            <a:ext uri="{909E8E84-426E-40DD-AFC4-6F175D3DCCD1}">
              <a14:hiddenFill xmlns:a14="http://schemas.microsoft.com/office/drawing/2010/main">
                <a:solidFill>
                  <a:srgbClr val="FFFFFF"/>
                </a:solidFill>
              </a14:hiddenFill>
            </a:ext>
          </a:extLst>
        </p:spPr>
      </p:pic>
      <p:sp>
        <p:nvSpPr>
          <p:cNvPr id="168963" name="Text Box 3">
            <a:extLst>
              <a:ext uri="{FF2B5EF4-FFF2-40B4-BE49-F238E27FC236}">
                <a16:creationId xmlns:a16="http://schemas.microsoft.com/office/drawing/2014/main" id="{A77F826C-F69A-4EB8-93FA-D3A7C09D33FA}"/>
              </a:ext>
            </a:extLst>
          </p:cNvPr>
          <p:cNvSpPr txBox="1">
            <a:spLocks noChangeArrowheads="1"/>
          </p:cNvSpPr>
          <p:nvPr/>
        </p:nvSpPr>
        <p:spPr bwMode="auto">
          <a:xfrm>
            <a:off x="3795714" y="1262066"/>
            <a:ext cx="2714281" cy="830997"/>
          </a:xfrm>
          <a:prstGeom prst="rect">
            <a:avLst/>
          </a:prstGeom>
          <a:solidFill>
            <a:srgbClr val="66FF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FontTx/>
              <a:buNone/>
            </a:pPr>
            <a:r>
              <a:rPr lang="en-US" altLang="it-IT" sz="2400" dirty="0">
                <a:latin typeface="+mn-lt"/>
                <a:cs typeface="Tahoma" panose="020B0604030504040204" pitchFamily="34" charset="0"/>
              </a:rPr>
              <a:t>1. </a:t>
            </a:r>
            <a:r>
              <a:rPr lang="en-US" altLang="it-IT" sz="2400" dirty="0" err="1">
                <a:latin typeface="+mn-lt"/>
                <a:cs typeface="Tahoma" panose="020B0604030504040204" pitchFamily="34" charset="0"/>
              </a:rPr>
              <a:t>Entusiasmo</a:t>
            </a:r>
            <a:r>
              <a:rPr lang="en-US" altLang="it-IT" sz="2400" dirty="0">
                <a:latin typeface="+mn-lt"/>
                <a:cs typeface="Tahoma" panose="020B0604030504040204" pitchFamily="34" charset="0"/>
              </a:rPr>
              <a:t/>
            </a:r>
            <a:br>
              <a:rPr lang="en-US" altLang="it-IT" sz="2400" dirty="0">
                <a:latin typeface="+mn-lt"/>
                <a:cs typeface="Tahoma" panose="020B0604030504040204" pitchFamily="34" charset="0"/>
              </a:rPr>
            </a:br>
            <a:r>
              <a:rPr lang="en-US" altLang="it-IT" sz="2400" dirty="0">
                <a:latin typeface="+mn-lt"/>
                <a:cs typeface="Tahoma" panose="020B0604030504040204" pitchFamily="34" charset="0"/>
              </a:rPr>
              <a:t> </a:t>
            </a:r>
          </a:p>
        </p:txBody>
      </p:sp>
      <p:sp>
        <p:nvSpPr>
          <p:cNvPr id="168964" name="Text Box 4">
            <a:extLst>
              <a:ext uri="{FF2B5EF4-FFF2-40B4-BE49-F238E27FC236}">
                <a16:creationId xmlns:a16="http://schemas.microsoft.com/office/drawing/2014/main" id="{7C6785C3-EF15-46C2-BC49-37106F2BF962}"/>
              </a:ext>
            </a:extLst>
          </p:cNvPr>
          <p:cNvSpPr txBox="1">
            <a:spLocks noChangeArrowheads="1"/>
          </p:cNvSpPr>
          <p:nvPr/>
        </p:nvSpPr>
        <p:spPr bwMode="auto">
          <a:xfrm>
            <a:off x="6227762" y="2632487"/>
            <a:ext cx="2431329" cy="830997"/>
          </a:xfrm>
          <a:prstGeom prst="rect">
            <a:avLst/>
          </a:prstGeom>
          <a:solidFill>
            <a:srgbClr val="CCFF99"/>
          </a:solidFill>
          <a:ln w="9525">
            <a:solidFill>
              <a:schemeClr val="tx1"/>
            </a:solidFill>
            <a:miter lim="800000"/>
            <a:headEnd/>
            <a:tailEnd/>
          </a:ln>
        </p:spPr>
        <p:txBody>
          <a:bodyPr wrap="square">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FontTx/>
              <a:buNone/>
            </a:pPr>
            <a:r>
              <a:rPr lang="en-US" altLang="it-IT" sz="2400" dirty="0">
                <a:latin typeface="+mn-lt"/>
                <a:cs typeface="Tahoma" panose="020B0604030504040204" pitchFamily="34" charset="0"/>
              </a:rPr>
              <a:t>2. </a:t>
            </a:r>
            <a:r>
              <a:rPr lang="en-US" altLang="it-IT" sz="2400" dirty="0" err="1">
                <a:latin typeface="+mn-lt"/>
                <a:cs typeface="Tahoma" panose="020B0604030504040204" pitchFamily="34" charset="0"/>
              </a:rPr>
              <a:t>Disillusione</a:t>
            </a:r>
            <a:r>
              <a:rPr lang="en-US" altLang="it-IT" sz="2400" dirty="0">
                <a:latin typeface="+mn-lt"/>
                <a:cs typeface="Tahoma" panose="020B0604030504040204" pitchFamily="34" charset="0"/>
              </a:rPr>
              <a:t> </a:t>
            </a:r>
            <a:br>
              <a:rPr lang="en-US" altLang="it-IT" sz="2400" dirty="0">
                <a:latin typeface="+mn-lt"/>
                <a:cs typeface="Tahoma" panose="020B0604030504040204" pitchFamily="34" charset="0"/>
              </a:rPr>
            </a:br>
            <a:r>
              <a:rPr lang="en-US" altLang="it-IT" sz="2400" dirty="0">
                <a:latin typeface="+mn-lt"/>
                <a:cs typeface="Tahoma" panose="020B0604030504040204" pitchFamily="34" charset="0"/>
              </a:rPr>
              <a:t> </a:t>
            </a:r>
          </a:p>
        </p:txBody>
      </p:sp>
      <p:sp>
        <p:nvSpPr>
          <p:cNvPr id="168965" name="Text Box 5">
            <a:extLst>
              <a:ext uri="{FF2B5EF4-FFF2-40B4-BE49-F238E27FC236}">
                <a16:creationId xmlns:a16="http://schemas.microsoft.com/office/drawing/2014/main" id="{9B0F68FD-8D3F-41E7-82C6-04A9616BD169}"/>
              </a:ext>
            </a:extLst>
          </p:cNvPr>
          <p:cNvSpPr txBox="1">
            <a:spLocks noChangeArrowheads="1"/>
          </p:cNvSpPr>
          <p:nvPr/>
        </p:nvSpPr>
        <p:spPr bwMode="auto">
          <a:xfrm>
            <a:off x="6058092" y="4168616"/>
            <a:ext cx="2714280" cy="830997"/>
          </a:xfrm>
          <a:prstGeom prst="rect">
            <a:avLst/>
          </a:prstGeom>
          <a:solidFill>
            <a:srgbClr val="FFFF00"/>
          </a:solidFill>
          <a:ln w="9525">
            <a:solidFill>
              <a:schemeClr val="tx1"/>
            </a:solidFill>
            <a:miter lim="800000"/>
            <a:headEnd/>
            <a:tailEnd/>
          </a:ln>
        </p:spPr>
        <p:txBody>
          <a:bodyPr wrap="square">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FontTx/>
              <a:buNone/>
            </a:pPr>
            <a:r>
              <a:rPr lang="en-US" altLang="it-IT" sz="2400" dirty="0">
                <a:latin typeface="+mn-lt"/>
                <a:cs typeface="Tahoma" panose="020B0604030504040204" pitchFamily="34" charset="0"/>
              </a:rPr>
              <a:t>3. </a:t>
            </a:r>
            <a:r>
              <a:rPr lang="en-US" altLang="it-IT" sz="2400" dirty="0" err="1">
                <a:latin typeface="+mn-lt"/>
                <a:cs typeface="Tahoma" panose="020B0604030504040204" pitchFamily="34" charset="0"/>
              </a:rPr>
              <a:t>Panico</a:t>
            </a:r>
            <a:r>
              <a:rPr lang="en-US" altLang="it-IT" sz="2400" dirty="0">
                <a:latin typeface="+mn-lt"/>
                <a:cs typeface="Tahoma" panose="020B0604030504040204" pitchFamily="34" charset="0"/>
              </a:rPr>
              <a:t> </a:t>
            </a:r>
            <a:br>
              <a:rPr lang="en-US" altLang="it-IT" sz="2400" dirty="0">
                <a:latin typeface="+mn-lt"/>
                <a:cs typeface="Tahoma" panose="020B0604030504040204" pitchFamily="34" charset="0"/>
              </a:rPr>
            </a:br>
            <a:r>
              <a:rPr lang="en-US" altLang="it-IT" sz="2400" dirty="0">
                <a:latin typeface="+mn-lt"/>
                <a:cs typeface="Tahoma" panose="020B0604030504040204" pitchFamily="34" charset="0"/>
              </a:rPr>
              <a:t> </a:t>
            </a:r>
          </a:p>
        </p:txBody>
      </p:sp>
      <p:sp>
        <p:nvSpPr>
          <p:cNvPr id="168966" name="Text Box 6">
            <a:extLst>
              <a:ext uri="{FF2B5EF4-FFF2-40B4-BE49-F238E27FC236}">
                <a16:creationId xmlns:a16="http://schemas.microsoft.com/office/drawing/2014/main" id="{D6084DEE-A749-454E-8648-A12479087F98}"/>
              </a:ext>
            </a:extLst>
          </p:cNvPr>
          <p:cNvSpPr txBox="1">
            <a:spLocks noChangeArrowheads="1"/>
          </p:cNvSpPr>
          <p:nvPr/>
        </p:nvSpPr>
        <p:spPr bwMode="auto">
          <a:xfrm>
            <a:off x="3238491" y="5486497"/>
            <a:ext cx="2714280" cy="830997"/>
          </a:xfrm>
          <a:prstGeom prst="rect">
            <a:avLst/>
          </a:prstGeom>
          <a:solidFill>
            <a:srgbClr val="FFC000"/>
          </a:solidFill>
          <a:ln w="9525">
            <a:solidFill>
              <a:schemeClr val="tx1"/>
            </a:solidFill>
            <a:miter lim="800000"/>
            <a:headEnd/>
            <a:tailEnd/>
          </a:ln>
        </p:spPr>
        <p:txBody>
          <a:bodyPr wrap="square">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FontTx/>
              <a:buNone/>
            </a:pPr>
            <a:r>
              <a:rPr lang="en-US" altLang="it-IT" sz="2400">
                <a:latin typeface="+mn-lt"/>
                <a:cs typeface="Tahoma" panose="020B0604030504040204" pitchFamily="34" charset="0"/>
              </a:rPr>
              <a:t>4. Ricerca del </a:t>
            </a:r>
            <a:br>
              <a:rPr lang="en-US" altLang="it-IT" sz="2400">
                <a:latin typeface="+mn-lt"/>
                <a:cs typeface="Tahoma" panose="020B0604030504040204" pitchFamily="34" charset="0"/>
              </a:rPr>
            </a:br>
            <a:r>
              <a:rPr lang="en-US" altLang="it-IT" sz="2400">
                <a:latin typeface="+mn-lt"/>
                <a:cs typeface="Tahoma" panose="020B0604030504040204" pitchFamily="34" charset="0"/>
              </a:rPr>
              <a:t>colpevole </a:t>
            </a:r>
          </a:p>
        </p:txBody>
      </p:sp>
      <p:sp>
        <p:nvSpPr>
          <p:cNvPr id="168967" name="Text Box 7">
            <a:extLst>
              <a:ext uri="{FF2B5EF4-FFF2-40B4-BE49-F238E27FC236}">
                <a16:creationId xmlns:a16="http://schemas.microsoft.com/office/drawing/2014/main" id="{D4943835-C14C-45BB-B1F6-74F47FF34856}"/>
              </a:ext>
            </a:extLst>
          </p:cNvPr>
          <p:cNvSpPr txBox="1">
            <a:spLocks noChangeArrowheads="1"/>
          </p:cNvSpPr>
          <p:nvPr/>
        </p:nvSpPr>
        <p:spPr bwMode="auto">
          <a:xfrm>
            <a:off x="414495" y="3889883"/>
            <a:ext cx="2612528" cy="830997"/>
          </a:xfrm>
          <a:prstGeom prst="rect">
            <a:avLst/>
          </a:prstGeom>
          <a:solidFill>
            <a:srgbClr val="FF6600"/>
          </a:solidFill>
          <a:ln w="9525">
            <a:solidFill>
              <a:schemeClr val="tx1"/>
            </a:solidFill>
            <a:miter lim="800000"/>
            <a:headEnd/>
            <a:tailEnd/>
          </a:ln>
        </p:spPr>
        <p:txBody>
          <a:bodyPr wrap="square">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FontTx/>
              <a:buNone/>
            </a:pPr>
            <a:r>
              <a:rPr lang="en-US" altLang="it-IT" sz="2400" dirty="0">
                <a:latin typeface="+mn-lt"/>
                <a:cs typeface="Tahoma" panose="020B0604030504040204" pitchFamily="34" charset="0"/>
              </a:rPr>
              <a:t>5. </a:t>
            </a:r>
            <a:r>
              <a:rPr lang="en-US" altLang="it-IT" sz="2400" dirty="0" err="1">
                <a:latin typeface="+mn-lt"/>
                <a:cs typeface="Tahoma" panose="020B0604030504040204" pitchFamily="34" charset="0"/>
              </a:rPr>
              <a:t>Punizione</a:t>
            </a:r>
            <a:r>
              <a:rPr lang="en-US" altLang="it-IT" sz="2400" dirty="0">
                <a:latin typeface="+mn-lt"/>
                <a:cs typeface="Tahoma" panose="020B0604030504040204" pitchFamily="34" charset="0"/>
              </a:rPr>
              <a:t> </a:t>
            </a:r>
            <a:r>
              <a:rPr lang="en-US" altLang="it-IT" sz="2400" dirty="0" err="1">
                <a:latin typeface="+mn-lt"/>
                <a:cs typeface="Tahoma" panose="020B0604030504040204" pitchFamily="34" charset="0"/>
              </a:rPr>
              <a:t>dell’innocente</a:t>
            </a:r>
            <a:r>
              <a:rPr lang="en-US" altLang="it-IT" sz="2400" dirty="0">
                <a:latin typeface="+mn-lt"/>
                <a:cs typeface="Tahoma" panose="020B0604030504040204" pitchFamily="34" charset="0"/>
              </a:rPr>
              <a:t> </a:t>
            </a:r>
          </a:p>
        </p:txBody>
      </p:sp>
      <p:sp>
        <p:nvSpPr>
          <p:cNvPr id="168968" name="Text Box 8">
            <a:extLst>
              <a:ext uri="{FF2B5EF4-FFF2-40B4-BE49-F238E27FC236}">
                <a16:creationId xmlns:a16="http://schemas.microsoft.com/office/drawing/2014/main" id="{23A658FE-72E0-4251-9024-ACD31060D30D}"/>
              </a:ext>
            </a:extLst>
          </p:cNvPr>
          <p:cNvSpPr txBox="1">
            <a:spLocks noChangeArrowheads="1"/>
          </p:cNvSpPr>
          <p:nvPr/>
        </p:nvSpPr>
        <p:spPr bwMode="auto">
          <a:xfrm>
            <a:off x="282611" y="1813464"/>
            <a:ext cx="2870668" cy="1200329"/>
          </a:xfrm>
          <a:prstGeom prst="rect">
            <a:avLst/>
          </a:prstGeom>
          <a:solidFill>
            <a:srgbClr val="993300"/>
          </a:solidFill>
          <a:ln w="9525">
            <a:solidFill>
              <a:schemeClr val="tx1"/>
            </a:solidFill>
            <a:miter lim="800000"/>
            <a:headEnd/>
            <a:tailEnd/>
          </a:ln>
        </p:spPr>
        <p:txBody>
          <a:bodyPr wrap="square">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buNone/>
            </a:pPr>
            <a:r>
              <a:rPr lang="en-US" altLang="it-IT" sz="2400" dirty="0">
                <a:solidFill>
                  <a:schemeClr val="bg1"/>
                </a:solidFill>
                <a:latin typeface="+mn-lt"/>
                <a:cs typeface="Tahoma" panose="020B0604030504040204" pitchFamily="34" charset="0"/>
              </a:rPr>
              <a:t>6. </a:t>
            </a:r>
            <a:r>
              <a:rPr lang="it-IT" sz="2400" dirty="0">
                <a:solidFill>
                  <a:schemeClr val="bg1"/>
                </a:solidFill>
                <a:latin typeface="+mn-lt"/>
              </a:rPr>
              <a:t>Gloria e onori ai non partecipanti</a:t>
            </a:r>
            <a:r>
              <a:rPr lang="it-IT" dirty="0">
                <a:hlinkClick r:id="rId3"/>
              </a:rPr>
              <a:t/>
            </a:r>
            <a:br>
              <a:rPr lang="it-IT" dirty="0">
                <a:hlinkClick r:id="rId3"/>
              </a:rPr>
            </a:br>
            <a:endParaRPr lang="en-US" altLang="it-IT" sz="2400" dirty="0">
              <a:solidFill>
                <a:schemeClr val="bg1"/>
              </a:solidFill>
              <a:latin typeface="+mn-lt"/>
              <a:cs typeface="Tahoma" panose="020B0604030504040204" pitchFamily="34" charset="0"/>
            </a:endParaRPr>
          </a:p>
        </p:txBody>
      </p:sp>
      <p:sp>
        <p:nvSpPr>
          <p:cNvPr id="168969" name="AutoShape 9">
            <a:extLst>
              <a:ext uri="{FF2B5EF4-FFF2-40B4-BE49-F238E27FC236}">
                <a16:creationId xmlns:a16="http://schemas.microsoft.com/office/drawing/2014/main" id="{EA9C24FD-AF4E-49B7-AF9E-E5B98A016B06}"/>
              </a:ext>
            </a:extLst>
          </p:cNvPr>
          <p:cNvSpPr>
            <a:spLocks noChangeArrowheads="1"/>
          </p:cNvSpPr>
          <p:nvPr/>
        </p:nvSpPr>
        <p:spPr bwMode="auto">
          <a:xfrm rot="3009016">
            <a:off x="5802313" y="2344739"/>
            <a:ext cx="457200" cy="228600"/>
          </a:xfrm>
          <a:prstGeom prst="rightArrow">
            <a:avLst>
              <a:gd name="adj1" fmla="val 50000"/>
              <a:gd name="adj2" fmla="val 50000"/>
            </a:avLst>
          </a:prstGeom>
          <a:solidFill>
            <a:srgbClr val="CC99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endParaRPr lang="it-IT" altLang="it-IT" sz="1800">
              <a:latin typeface="+mn-lt"/>
              <a:cs typeface="Tahoma" panose="020B0604030504040204" pitchFamily="34" charset="0"/>
            </a:endParaRPr>
          </a:p>
        </p:txBody>
      </p:sp>
      <p:sp>
        <p:nvSpPr>
          <p:cNvPr id="168970" name="AutoShape 10">
            <a:extLst>
              <a:ext uri="{FF2B5EF4-FFF2-40B4-BE49-F238E27FC236}">
                <a16:creationId xmlns:a16="http://schemas.microsoft.com/office/drawing/2014/main" id="{08E9B588-0CA2-49F0-B8B5-8BDC4861287F}"/>
              </a:ext>
            </a:extLst>
          </p:cNvPr>
          <p:cNvSpPr>
            <a:spLocks noChangeArrowheads="1"/>
          </p:cNvSpPr>
          <p:nvPr/>
        </p:nvSpPr>
        <p:spPr bwMode="auto">
          <a:xfrm rot="4410554">
            <a:off x="6492875" y="3792539"/>
            <a:ext cx="457200" cy="228600"/>
          </a:xfrm>
          <a:prstGeom prst="rightArrow">
            <a:avLst>
              <a:gd name="adj1" fmla="val 50000"/>
              <a:gd name="adj2" fmla="val 50000"/>
            </a:avLst>
          </a:prstGeom>
          <a:solidFill>
            <a:srgbClr val="CC99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endParaRPr lang="it-IT" altLang="it-IT" sz="1800">
              <a:latin typeface="+mn-lt"/>
              <a:cs typeface="Tahoma" panose="020B0604030504040204" pitchFamily="34" charset="0"/>
            </a:endParaRPr>
          </a:p>
        </p:txBody>
      </p:sp>
      <p:sp>
        <p:nvSpPr>
          <p:cNvPr id="168972" name="AutoShape 12">
            <a:extLst>
              <a:ext uri="{FF2B5EF4-FFF2-40B4-BE49-F238E27FC236}">
                <a16:creationId xmlns:a16="http://schemas.microsoft.com/office/drawing/2014/main" id="{FA9187C4-A255-4B22-B4F6-223BFCE30768}"/>
              </a:ext>
            </a:extLst>
          </p:cNvPr>
          <p:cNvSpPr>
            <a:spLocks noChangeArrowheads="1"/>
          </p:cNvSpPr>
          <p:nvPr/>
        </p:nvSpPr>
        <p:spPr bwMode="auto">
          <a:xfrm rot="13113144">
            <a:off x="2927042" y="5026758"/>
            <a:ext cx="457200" cy="228600"/>
          </a:xfrm>
          <a:prstGeom prst="rightArrow">
            <a:avLst>
              <a:gd name="adj1" fmla="val 50000"/>
              <a:gd name="adj2" fmla="val 50000"/>
            </a:avLst>
          </a:prstGeom>
          <a:solidFill>
            <a:srgbClr val="CC99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endParaRPr lang="it-IT" altLang="it-IT" sz="1800">
              <a:latin typeface="+mn-lt"/>
              <a:cs typeface="Tahoma" panose="020B0604030504040204" pitchFamily="34" charset="0"/>
            </a:endParaRPr>
          </a:p>
        </p:txBody>
      </p:sp>
      <p:sp>
        <p:nvSpPr>
          <p:cNvPr id="168973" name="AutoShape 13">
            <a:extLst>
              <a:ext uri="{FF2B5EF4-FFF2-40B4-BE49-F238E27FC236}">
                <a16:creationId xmlns:a16="http://schemas.microsoft.com/office/drawing/2014/main" id="{01CED04A-8360-4885-BCF4-4976870AF117}"/>
              </a:ext>
            </a:extLst>
          </p:cNvPr>
          <p:cNvSpPr>
            <a:spLocks noChangeArrowheads="1"/>
          </p:cNvSpPr>
          <p:nvPr/>
        </p:nvSpPr>
        <p:spPr bwMode="auto">
          <a:xfrm rot="16036324">
            <a:off x="2429470" y="3192180"/>
            <a:ext cx="457200" cy="228600"/>
          </a:xfrm>
          <a:prstGeom prst="rightArrow">
            <a:avLst>
              <a:gd name="adj1" fmla="val 50000"/>
              <a:gd name="adj2" fmla="val 50000"/>
            </a:avLst>
          </a:prstGeom>
          <a:solidFill>
            <a:srgbClr val="CC99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endParaRPr lang="it-IT" altLang="it-IT" sz="1800">
              <a:latin typeface="+mn-lt"/>
              <a:cs typeface="Tahoma" panose="020B0604030504040204" pitchFamily="34" charset="0"/>
            </a:endParaRPr>
          </a:p>
        </p:txBody>
      </p:sp>
      <p:sp>
        <p:nvSpPr>
          <p:cNvPr id="168975" name="Rectangle 15">
            <a:extLst>
              <a:ext uri="{FF2B5EF4-FFF2-40B4-BE49-F238E27FC236}">
                <a16:creationId xmlns:a16="http://schemas.microsoft.com/office/drawing/2014/main" id="{5E83D966-92C8-4171-B10A-C9C29F4D8D6F}"/>
              </a:ext>
            </a:extLst>
          </p:cNvPr>
          <p:cNvSpPr>
            <a:spLocks noChangeArrowheads="1"/>
          </p:cNvSpPr>
          <p:nvPr/>
        </p:nvSpPr>
        <p:spPr bwMode="auto">
          <a:xfrm>
            <a:off x="366717" y="540506"/>
            <a:ext cx="8208963" cy="646331"/>
          </a:xfrm>
          <a:prstGeom prst="rect">
            <a:avLst/>
          </a:prstGeom>
          <a:noFill/>
          <a:ln>
            <a:noFill/>
          </a:ln>
          <a:effectLst/>
        </p:spPr>
        <p:txBody>
          <a:bodyPr>
            <a:spAutoFit/>
          </a:bodyPr>
          <a:lstStyle/>
          <a:p>
            <a:pPr eaLnBrk="1" hangingPunct="1">
              <a:defRPr/>
            </a:pPr>
            <a:r>
              <a:rPr lang="it-IT" altLang="it-IT" sz="3600" dirty="0">
                <a:solidFill>
                  <a:srgbClr val="A50021"/>
                </a:solidFill>
                <a:effectLst>
                  <a:outerShdw blurRad="38100" dist="38100" dir="2700000" algn="tl">
                    <a:srgbClr val="C0C0C0"/>
                  </a:outerShdw>
                </a:effectLst>
                <a:ea typeface="Tahoma" panose="020B0604030504040204" pitchFamily="34" charset="0"/>
                <a:cs typeface="Tahoma" panose="020B0604030504040204" pitchFamily="34" charset="0"/>
              </a:rPr>
              <a:t>La progettazione nelle leggi di Murphy</a:t>
            </a:r>
          </a:p>
        </p:txBody>
      </p:sp>
      <p:sp>
        <p:nvSpPr>
          <p:cNvPr id="15" name="Text Box 10">
            <a:extLst>
              <a:ext uri="{FF2B5EF4-FFF2-40B4-BE49-F238E27FC236}">
                <a16:creationId xmlns:a16="http://schemas.microsoft.com/office/drawing/2014/main" id="{AC490356-05F8-4E4B-A928-96EDD2CDF4CC}"/>
              </a:ext>
            </a:extLst>
          </p:cNvPr>
          <p:cNvSpPr txBox="1">
            <a:spLocks noChangeArrowheads="1"/>
          </p:cNvSpPr>
          <p:nvPr/>
        </p:nvSpPr>
        <p:spPr bwMode="auto">
          <a:xfrm>
            <a:off x="0" y="1"/>
            <a:ext cx="9144000" cy="523220"/>
          </a:xfrm>
          <a:prstGeom prst="rect">
            <a:avLst/>
          </a:prstGeom>
          <a:solidFill>
            <a:srgbClr val="0000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r" eaLnBrk="1" hangingPunct="1">
              <a:spcBef>
                <a:spcPct val="50000"/>
              </a:spcBef>
              <a:buFontTx/>
              <a:buNone/>
            </a:pPr>
            <a:r>
              <a:rPr lang="it-IT" altLang="it-IT" sz="2800">
                <a:solidFill>
                  <a:schemeClr val="bg1"/>
                </a:solidFill>
                <a:latin typeface="+mn-lt"/>
              </a:rPr>
              <a:t>Progettare…</a:t>
            </a:r>
          </a:p>
        </p:txBody>
      </p:sp>
      <p:sp>
        <p:nvSpPr>
          <p:cNvPr id="17" name="CasellaDiTesto 16">
            <a:extLst>
              <a:ext uri="{FF2B5EF4-FFF2-40B4-BE49-F238E27FC236}">
                <a16:creationId xmlns:a16="http://schemas.microsoft.com/office/drawing/2014/main" id="{3116C6FD-C6B2-4CBB-A283-6E8E4E6C8DCC}"/>
              </a:ext>
            </a:extLst>
          </p:cNvPr>
          <p:cNvSpPr txBox="1"/>
          <p:nvPr/>
        </p:nvSpPr>
        <p:spPr>
          <a:xfrm>
            <a:off x="121054" y="6488668"/>
            <a:ext cx="8454626" cy="369332"/>
          </a:xfrm>
          <a:prstGeom prst="rect">
            <a:avLst/>
          </a:prstGeom>
          <a:noFill/>
        </p:spPr>
        <p:txBody>
          <a:bodyPr wrap="square">
            <a:spAutoFit/>
          </a:bodyPr>
          <a:lstStyle/>
          <a:p>
            <a:r>
              <a:rPr lang="it-IT" dirty="0">
                <a:hlinkClick r:id="rId4"/>
              </a:rPr>
              <a:t>Legge di Murphy "Teoria delle fasi di un progetto" (leleggidimurphy.it)</a:t>
            </a:r>
            <a:endParaRPr lang="it-IT" dirty="0"/>
          </a:p>
        </p:txBody>
      </p:sp>
      <p:sp>
        <p:nvSpPr>
          <p:cNvPr id="168971" name="AutoShape 11">
            <a:extLst>
              <a:ext uri="{FF2B5EF4-FFF2-40B4-BE49-F238E27FC236}">
                <a16:creationId xmlns:a16="http://schemas.microsoft.com/office/drawing/2014/main" id="{CFAC8E7C-2A71-4CF7-96AF-DB0934495FED}"/>
              </a:ext>
            </a:extLst>
          </p:cNvPr>
          <p:cNvSpPr>
            <a:spLocks noChangeArrowheads="1"/>
          </p:cNvSpPr>
          <p:nvPr/>
        </p:nvSpPr>
        <p:spPr bwMode="auto">
          <a:xfrm rot="8370994">
            <a:off x="5930900" y="5283200"/>
            <a:ext cx="457200" cy="228600"/>
          </a:xfrm>
          <a:prstGeom prst="rightArrow">
            <a:avLst>
              <a:gd name="adj1" fmla="val 50000"/>
              <a:gd name="adj2" fmla="val 50000"/>
            </a:avLst>
          </a:prstGeom>
          <a:solidFill>
            <a:srgbClr val="CC99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endParaRPr lang="it-IT" altLang="it-IT" sz="1800">
              <a:latin typeface="+mn-lt"/>
              <a:cs typeface="Tahoma" panose="020B0604030504040204" pitchFamily="34" charset="0"/>
            </a:endParaRPr>
          </a:p>
        </p:txBody>
      </p:sp>
    </p:spTree>
    <p:extLst>
      <p:ext uri="{BB962C8B-B14F-4D97-AF65-F5344CB8AC3E}">
        <p14:creationId xmlns:p14="http://schemas.microsoft.com/office/powerpoint/2010/main" val="6002593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68963"/>
                                        </p:tgtEl>
                                        <p:attrNameLst>
                                          <p:attrName>style.visibility</p:attrName>
                                        </p:attrNameLst>
                                      </p:cBhvr>
                                      <p:to>
                                        <p:strVal val="visible"/>
                                      </p:to>
                                    </p:set>
                                    <p:animEffect transition="in" filter="dissolve">
                                      <p:cBhvr>
                                        <p:cTn id="12" dur="500"/>
                                        <p:tgtEl>
                                          <p:spTgt spid="168963"/>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68969"/>
                                        </p:tgtEl>
                                        <p:attrNameLst>
                                          <p:attrName>style.visibility</p:attrName>
                                        </p:attrNameLst>
                                      </p:cBhvr>
                                      <p:to>
                                        <p:strVal val="visible"/>
                                      </p:to>
                                    </p:set>
                                    <p:animEffect transition="in" filter="dissolve">
                                      <p:cBhvr>
                                        <p:cTn id="17" dur="500"/>
                                        <p:tgtEl>
                                          <p:spTgt spid="168969"/>
                                        </p:tgtEl>
                                      </p:cBhvr>
                                    </p:animEffect>
                                  </p:childTnLst>
                                </p:cTn>
                              </p:par>
                            </p:childTnLst>
                          </p:cTn>
                        </p:par>
                        <p:par>
                          <p:cTn id="18" fill="hold">
                            <p:stCondLst>
                              <p:cond delay="500"/>
                            </p:stCondLst>
                            <p:childTnLst>
                              <p:par>
                                <p:cTn id="19" presetID="9" presetClass="entr" presetSubtype="0" fill="hold" grpId="0" nodeType="afterEffect">
                                  <p:stCondLst>
                                    <p:cond delay="0"/>
                                  </p:stCondLst>
                                  <p:childTnLst>
                                    <p:set>
                                      <p:cBhvr>
                                        <p:cTn id="20" dur="1" fill="hold">
                                          <p:stCondLst>
                                            <p:cond delay="0"/>
                                          </p:stCondLst>
                                        </p:cTn>
                                        <p:tgtEl>
                                          <p:spTgt spid="168964"/>
                                        </p:tgtEl>
                                        <p:attrNameLst>
                                          <p:attrName>style.visibility</p:attrName>
                                        </p:attrNameLst>
                                      </p:cBhvr>
                                      <p:to>
                                        <p:strVal val="visible"/>
                                      </p:to>
                                    </p:set>
                                    <p:animEffect transition="in" filter="dissolve">
                                      <p:cBhvr>
                                        <p:cTn id="21" dur="500"/>
                                        <p:tgtEl>
                                          <p:spTgt spid="168964"/>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168970"/>
                                        </p:tgtEl>
                                        <p:attrNameLst>
                                          <p:attrName>style.visibility</p:attrName>
                                        </p:attrNameLst>
                                      </p:cBhvr>
                                      <p:to>
                                        <p:strVal val="visible"/>
                                      </p:to>
                                    </p:set>
                                    <p:animEffect transition="in" filter="dissolve">
                                      <p:cBhvr>
                                        <p:cTn id="26" dur="500"/>
                                        <p:tgtEl>
                                          <p:spTgt spid="168970"/>
                                        </p:tgtEl>
                                      </p:cBhvr>
                                    </p:animEffect>
                                  </p:childTnLst>
                                </p:cTn>
                              </p:par>
                            </p:childTnLst>
                          </p:cTn>
                        </p:par>
                        <p:par>
                          <p:cTn id="27" fill="hold">
                            <p:stCondLst>
                              <p:cond delay="500"/>
                            </p:stCondLst>
                            <p:childTnLst>
                              <p:par>
                                <p:cTn id="28" presetID="9" presetClass="entr" presetSubtype="0" fill="hold" grpId="0" nodeType="afterEffect">
                                  <p:stCondLst>
                                    <p:cond delay="0"/>
                                  </p:stCondLst>
                                  <p:childTnLst>
                                    <p:set>
                                      <p:cBhvr>
                                        <p:cTn id="29" dur="1" fill="hold">
                                          <p:stCondLst>
                                            <p:cond delay="0"/>
                                          </p:stCondLst>
                                        </p:cTn>
                                        <p:tgtEl>
                                          <p:spTgt spid="168965"/>
                                        </p:tgtEl>
                                        <p:attrNameLst>
                                          <p:attrName>style.visibility</p:attrName>
                                        </p:attrNameLst>
                                      </p:cBhvr>
                                      <p:to>
                                        <p:strVal val="visible"/>
                                      </p:to>
                                    </p:set>
                                    <p:animEffect transition="in" filter="dissolve">
                                      <p:cBhvr>
                                        <p:cTn id="30" dur="500"/>
                                        <p:tgtEl>
                                          <p:spTgt spid="168965"/>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168971"/>
                                        </p:tgtEl>
                                        <p:attrNameLst>
                                          <p:attrName>style.visibility</p:attrName>
                                        </p:attrNameLst>
                                      </p:cBhvr>
                                      <p:to>
                                        <p:strVal val="visible"/>
                                      </p:to>
                                    </p:set>
                                    <p:animEffect transition="in" filter="dissolve">
                                      <p:cBhvr>
                                        <p:cTn id="35" dur="500"/>
                                        <p:tgtEl>
                                          <p:spTgt spid="168971"/>
                                        </p:tgtEl>
                                      </p:cBhvr>
                                    </p:animEffect>
                                  </p:childTnLst>
                                </p:cTn>
                              </p:par>
                            </p:childTnLst>
                          </p:cTn>
                        </p:par>
                        <p:par>
                          <p:cTn id="36" fill="hold">
                            <p:stCondLst>
                              <p:cond delay="500"/>
                            </p:stCondLst>
                            <p:childTnLst>
                              <p:par>
                                <p:cTn id="37" presetID="9" presetClass="entr" presetSubtype="0" fill="hold" grpId="0" nodeType="afterEffect">
                                  <p:stCondLst>
                                    <p:cond delay="0"/>
                                  </p:stCondLst>
                                  <p:childTnLst>
                                    <p:set>
                                      <p:cBhvr>
                                        <p:cTn id="38" dur="1" fill="hold">
                                          <p:stCondLst>
                                            <p:cond delay="0"/>
                                          </p:stCondLst>
                                        </p:cTn>
                                        <p:tgtEl>
                                          <p:spTgt spid="168966"/>
                                        </p:tgtEl>
                                        <p:attrNameLst>
                                          <p:attrName>style.visibility</p:attrName>
                                        </p:attrNameLst>
                                      </p:cBhvr>
                                      <p:to>
                                        <p:strVal val="visible"/>
                                      </p:to>
                                    </p:set>
                                    <p:animEffect transition="in" filter="dissolve">
                                      <p:cBhvr>
                                        <p:cTn id="39" dur="500"/>
                                        <p:tgtEl>
                                          <p:spTgt spid="168966"/>
                                        </p:tgtEl>
                                      </p:cBhvr>
                                    </p:animEffect>
                                  </p:childTnLst>
                                </p:cTn>
                              </p:par>
                            </p:childTnLst>
                          </p:cTn>
                        </p:par>
                      </p:childTnLst>
                    </p:cTn>
                  </p:par>
                  <p:par>
                    <p:cTn id="40" fill="hold">
                      <p:stCondLst>
                        <p:cond delay="indefinite"/>
                      </p:stCondLst>
                      <p:childTnLst>
                        <p:par>
                          <p:cTn id="41" fill="hold">
                            <p:stCondLst>
                              <p:cond delay="0"/>
                            </p:stCondLst>
                            <p:childTnLst>
                              <p:par>
                                <p:cTn id="42" presetID="9" presetClass="entr" presetSubtype="0" fill="hold" grpId="0" nodeType="clickEffect">
                                  <p:stCondLst>
                                    <p:cond delay="0"/>
                                  </p:stCondLst>
                                  <p:childTnLst>
                                    <p:set>
                                      <p:cBhvr>
                                        <p:cTn id="43" dur="1" fill="hold">
                                          <p:stCondLst>
                                            <p:cond delay="0"/>
                                          </p:stCondLst>
                                        </p:cTn>
                                        <p:tgtEl>
                                          <p:spTgt spid="168972"/>
                                        </p:tgtEl>
                                        <p:attrNameLst>
                                          <p:attrName>style.visibility</p:attrName>
                                        </p:attrNameLst>
                                      </p:cBhvr>
                                      <p:to>
                                        <p:strVal val="visible"/>
                                      </p:to>
                                    </p:set>
                                    <p:animEffect transition="in" filter="dissolve">
                                      <p:cBhvr>
                                        <p:cTn id="44" dur="500"/>
                                        <p:tgtEl>
                                          <p:spTgt spid="168972"/>
                                        </p:tgtEl>
                                      </p:cBhvr>
                                    </p:animEffect>
                                  </p:childTnLst>
                                </p:cTn>
                              </p:par>
                            </p:childTnLst>
                          </p:cTn>
                        </p:par>
                        <p:par>
                          <p:cTn id="45" fill="hold">
                            <p:stCondLst>
                              <p:cond delay="500"/>
                            </p:stCondLst>
                            <p:childTnLst>
                              <p:par>
                                <p:cTn id="46" presetID="9" presetClass="entr" presetSubtype="0" fill="hold" grpId="0" nodeType="afterEffect">
                                  <p:stCondLst>
                                    <p:cond delay="0"/>
                                  </p:stCondLst>
                                  <p:childTnLst>
                                    <p:set>
                                      <p:cBhvr>
                                        <p:cTn id="47" dur="1" fill="hold">
                                          <p:stCondLst>
                                            <p:cond delay="0"/>
                                          </p:stCondLst>
                                        </p:cTn>
                                        <p:tgtEl>
                                          <p:spTgt spid="168967"/>
                                        </p:tgtEl>
                                        <p:attrNameLst>
                                          <p:attrName>style.visibility</p:attrName>
                                        </p:attrNameLst>
                                      </p:cBhvr>
                                      <p:to>
                                        <p:strVal val="visible"/>
                                      </p:to>
                                    </p:set>
                                    <p:animEffect transition="in" filter="dissolve">
                                      <p:cBhvr>
                                        <p:cTn id="48" dur="500"/>
                                        <p:tgtEl>
                                          <p:spTgt spid="168967"/>
                                        </p:tgtEl>
                                      </p:cBhvr>
                                    </p:animEffect>
                                  </p:childTnLst>
                                </p:cTn>
                              </p:par>
                            </p:childTnLst>
                          </p:cTn>
                        </p:par>
                      </p:childTnLst>
                    </p:cTn>
                  </p:par>
                  <p:par>
                    <p:cTn id="49" fill="hold">
                      <p:stCondLst>
                        <p:cond delay="indefinite"/>
                      </p:stCondLst>
                      <p:childTnLst>
                        <p:par>
                          <p:cTn id="50" fill="hold">
                            <p:stCondLst>
                              <p:cond delay="0"/>
                            </p:stCondLst>
                            <p:childTnLst>
                              <p:par>
                                <p:cTn id="51" presetID="9" presetClass="entr" presetSubtype="0" fill="hold" grpId="0" nodeType="clickEffect">
                                  <p:stCondLst>
                                    <p:cond delay="0"/>
                                  </p:stCondLst>
                                  <p:childTnLst>
                                    <p:set>
                                      <p:cBhvr>
                                        <p:cTn id="52" dur="1" fill="hold">
                                          <p:stCondLst>
                                            <p:cond delay="0"/>
                                          </p:stCondLst>
                                        </p:cTn>
                                        <p:tgtEl>
                                          <p:spTgt spid="168973"/>
                                        </p:tgtEl>
                                        <p:attrNameLst>
                                          <p:attrName>style.visibility</p:attrName>
                                        </p:attrNameLst>
                                      </p:cBhvr>
                                      <p:to>
                                        <p:strVal val="visible"/>
                                      </p:to>
                                    </p:set>
                                    <p:animEffect transition="in" filter="dissolve">
                                      <p:cBhvr>
                                        <p:cTn id="53" dur="500"/>
                                        <p:tgtEl>
                                          <p:spTgt spid="168973"/>
                                        </p:tgtEl>
                                      </p:cBhvr>
                                    </p:animEffect>
                                  </p:childTnLst>
                                </p:cTn>
                              </p:par>
                            </p:childTnLst>
                          </p:cTn>
                        </p:par>
                        <p:par>
                          <p:cTn id="54" fill="hold">
                            <p:stCondLst>
                              <p:cond delay="500"/>
                            </p:stCondLst>
                            <p:childTnLst>
                              <p:par>
                                <p:cTn id="55" presetID="9" presetClass="entr" presetSubtype="0" fill="hold" grpId="0" nodeType="afterEffect">
                                  <p:stCondLst>
                                    <p:cond delay="0"/>
                                  </p:stCondLst>
                                  <p:childTnLst>
                                    <p:set>
                                      <p:cBhvr>
                                        <p:cTn id="56" dur="1" fill="hold">
                                          <p:stCondLst>
                                            <p:cond delay="0"/>
                                          </p:stCondLst>
                                        </p:cTn>
                                        <p:tgtEl>
                                          <p:spTgt spid="168968"/>
                                        </p:tgtEl>
                                        <p:attrNameLst>
                                          <p:attrName>style.visibility</p:attrName>
                                        </p:attrNameLst>
                                      </p:cBhvr>
                                      <p:to>
                                        <p:strVal val="visible"/>
                                      </p:to>
                                    </p:set>
                                    <p:animEffect transition="in" filter="dissolve">
                                      <p:cBhvr>
                                        <p:cTn id="57" dur="500"/>
                                        <p:tgtEl>
                                          <p:spTgt spid="1689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8963" grpId="0" animBg="1" autoUpdateAnimBg="0"/>
      <p:bldP spid="168964" grpId="0" animBg="1" autoUpdateAnimBg="0"/>
      <p:bldP spid="168965" grpId="0" animBg="1" autoUpdateAnimBg="0"/>
      <p:bldP spid="168966" grpId="0" animBg="1" autoUpdateAnimBg="0"/>
      <p:bldP spid="168967" grpId="0" animBg="1" autoUpdateAnimBg="0"/>
      <p:bldP spid="168968" grpId="0" animBg="1" autoUpdateAnimBg="0"/>
      <p:bldP spid="168969" grpId="0" animBg="1" autoUpdateAnimBg="0"/>
      <p:bldP spid="168970" grpId="0" animBg="1" autoUpdateAnimBg="0"/>
      <p:bldP spid="168972" grpId="0" animBg="1" autoUpdateAnimBg="0"/>
      <p:bldP spid="168973" grpId="0" animBg="1" autoUpdateAnimBg="0"/>
      <p:bldP spid="168971" grpId="0" animBg="1"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 Box 10">
            <a:extLst>
              <a:ext uri="{FF2B5EF4-FFF2-40B4-BE49-F238E27FC236}">
                <a16:creationId xmlns:a16="http://schemas.microsoft.com/office/drawing/2014/main" id="{D1DE8D08-F95D-493E-A391-08F40AC2E1AC}"/>
              </a:ext>
            </a:extLst>
          </p:cNvPr>
          <p:cNvSpPr txBox="1">
            <a:spLocks noChangeArrowheads="1"/>
          </p:cNvSpPr>
          <p:nvPr/>
        </p:nvSpPr>
        <p:spPr bwMode="auto">
          <a:xfrm>
            <a:off x="0" y="1"/>
            <a:ext cx="9144000" cy="523220"/>
          </a:xfrm>
          <a:prstGeom prst="rect">
            <a:avLst/>
          </a:prstGeom>
          <a:solidFill>
            <a:srgbClr val="0000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algn="r">
              <a:spcBef>
                <a:spcPct val="50000"/>
              </a:spcBef>
              <a:buFontTx/>
              <a:buNone/>
              <a:defRPr sz="2800">
                <a:solidFill>
                  <a:schemeClr val="bg1"/>
                </a:solidFill>
                <a:cs typeface="Times New Roman" panose="02020603050405020304" pitchFamily="18" charset="0"/>
              </a:defRPr>
            </a:lvl1pPr>
            <a:lvl2pPr marL="742950" indent="-285750">
              <a:spcBef>
                <a:spcPct val="20000"/>
              </a:spcBef>
              <a:buChar char="–"/>
              <a:defRPr sz="2800">
                <a:latin typeface="Times New Roman" panose="02020603050405020304" pitchFamily="18" charset="0"/>
                <a:cs typeface="Times New Roman" panose="02020603050405020304" pitchFamily="18" charset="0"/>
              </a:defRPr>
            </a:lvl2pPr>
            <a:lvl3pPr marL="1143000" indent="-228600">
              <a:spcBef>
                <a:spcPct val="20000"/>
              </a:spcBef>
              <a:buChar char="•"/>
              <a:defRPr sz="2400">
                <a:latin typeface="Times New Roman" panose="02020603050405020304" pitchFamily="18" charset="0"/>
                <a:cs typeface="Times New Roman" panose="02020603050405020304" pitchFamily="18" charset="0"/>
              </a:defRPr>
            </a:lvl3pPr>
            <a:lvl4pPr marL="1600200" indent="-228600">
              <a:spcBef>
                <a:spcPct val="20000"/>
              </a:spcBef>
              <a:buChar char="–"/>
              <a:defRPr sz="2000">
                <a:latin typeface="Times New Roman" panose="02020603050405020304" pitchFamily="18" charset="0"/>
                <a:cs typeface="Times New Roman" panose="02020603050405020304" pitchFamily="18" charset="0"/>
              </a:defRPr>
            </a:lvl4pPr>
            <a:lvl5pPr marL="2057400" indent="-228600">
              <a:spcBef>
                <a:spcPct val="20000"/>
              </a:spcBef>
              <a:buChar char="»"/>
              <a:defRPr sz="2000">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latin typeface="Times New Roman" panose="02020603050405020304" pitchFamily="18" charset="0"/>
                <a:cs typeface="Times New Roman" panose="02020603050405020304" pitchFamily="18" charset="0"/>
              </a:defRPr>
            </a:lvl9pPr>
          </a:lstStyle>
          <a:p>
            <a:r>
              <a:rPr lang="it-IT" altLang="it-IT" dirty="0"/>
              <a:t>Progettare</a:t>
            </a:r>
          </a:p>
        </p:txBody>
      </p:sp>
      <p:pic>
        <p:nvPicPr>
          <p:cNvPr id="34819" name="Immagine 1">
            <a:extLst>
              <a:ext uri="{FF2B5EF4-FFF2-40B4-BE49-F238E27FC236}">
                <a16:creationId xmlns:a16="http://schemas.microsoft.com/office/drawing/2014/main" id="{7D1CE452-FB14-4717-BE29-99A92D69CF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2" y="519116"/>
            <a:ext cx="9032875" cy="6338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asellaDiTesto 3">
            <a:extLst>
              <a:ext uri="{FF2B5EF4-FFF2-40B4-BE49-F238E27FC236}">
                <a16:creationId xmlns:a16="http://schemas.microsoft.com/office/drawing/2014/main" id="{57D77729-8E9C-4113-A23E-0A9C40ACE5C3}"/>
              </a:ext>
            </a:extLst>
          </p:cNvPr>
          <p:cNvSpPr txBox="1"/>
          <p:nvPr/>
        </p:nvSpPr>
        <p:spPr>
          <a:xfrm>
            <a:off x="250825" y="1192214"/>
            <a:ext cx="8585202" cy="2785378"/>
          </a:xfrm>
          <a:prstGeom prst="rect">
            <a:avLst/>
          </a:prstGeom>
          <a:solidFill>
            <a:srgbClr val="262699">
              <a:alpha val="63137"/>
            </a:srgbClr>
          </a:solidFill>
        </p:spPr>
        <p:txBody>
          <a:bodyPr wrap="square">
            <a:spAutoFit/>
          </a:bodyPr>
          <a:lstStyle/>
          <a:p>
            <a:pPr eaLnBrk="1" hangingPunct="1">
              <a:spcAft>
                <a:spcPts val="600"/>
              </a:spcAft>
              <a:defRPr/>
            </a:pPr>
            <a:r>
              <a:rPr lang="it-IT" sz="3200" dirty="0">
                <a:solidFill>
                  <a:schemeClr val="bg1"/>
                </a:solidFill>
                <a:ea typeface="Tahoma" panose="020B0604030504040204" pitchFamily="34" charset="0"/>
                <a:cs typeface="Tahoma" panose="020B0604030504040204" pitchFamily="34" charset="0"/>
              </a:rPr>
              <a:t>Progettare nella complessità</a:t>
            </a:r>
            <a:br>
              <a:rPr lang="it-IT" sz="3200" dirty="0">
                <a:solidFill>
                  <a:schemeClr val="bg1"/>
                </a:solidFill>
                <a:ea typeface="Tahoma" panose="020B0604030504040204" pitchFamily="34" charset="0"/>
                <a:cs typeface="Tahoma" panose="020B0604030504040204" pitchFamily="34" charset="0"/>
              </a:rPr>
            </a:br>
            <a:endParaRPr lang="it-IT" sz="3200" dirty="0">
              <a:solidFill>
                <a:schemeClr val="bg1"/>
              </a:solidFill>
              <a:ea typeface="Tahoma" panose="020B0604030504040204" pitchFamily="34" charset="0"/>
              <a:cs typeface="Tahoma" panose="020B0604030504040204" pitchFamily="34" charset="0"/>
            </a:endParaRPr>
          </a:p>
          <a:p>
            <a:pPr marL="457189" indent="-457189">
              <a:spcAft>
                <a:spcPts val="600"/>
              </a:spcAft>
              <a:buClr>
                <a:srgbClr val="FFFF00"/>
              </a:buClr>
              <a:buSzPct val="150000"/>
              <a:buFont typeface="Arial" panose="020B0604020202020204" pitchFamily="34" charset="0"/>
              <a:buChar char="•"/>
              <a:defRPr/>
            </a:pPr>
            <a:r>
              <a:rPr lang="it-IT" sz="3200" dirty="0">
                <a:solidFill>
                  <a:schemeClr val="bg1"/>
                </a:solidFill>
                <a:ea typeface="Tahoma" panose="020B0604030504040204" pitchFamily="34" charset="0"/>
                <a:cs typeface="Tahoma" panose="020B0604030504040204" pitchFamily="34" charset="0"/>
              </a:rPr>
              <a:t>Praticare un pensiero </a:t>
            </a:r>
            <a:r>
              <a:rPr lang="it-IT" sz="3200" dirty="0">
                <a:solidFill>
                  <a:srgbClr val="FFFF00"/>
                </a:solidFill>
                <a:ea typeface="Tahoma" panose="020B0604030504040204" pitchFamily="34" charset="0"/>
                <a:cs typeface="Tahoma" panose="020B0604030504040204" pitchFamily="34" charset="0"/>
              </a:rPr>
              <a:t>creativo</a:t>
            </a:r>
          </a:p>
          <a:p>
            <a:pPr marL="457189" indent="-457189">
              <a:spcAft>
                <a:spcPts val="600"/>
              </a:spcAft>
              <a:buClr>
                <a:srgbClr val="FFFF00"/>
              </a:buClr>
              <a:buSzPct val="150000"/>
              <a:buFont typeface="Arial" panose="020B0604020202020204" pitchFamily="34" charset="0"/>
              <a:buChar char="•"/>
              <a:defRPr/>
            </a:pPr>
            <a:r>
              <a:rPr lang="it-IT" sz="3200" dirty="0">
                <a:solidFill>
                  <a:srgbClr val="FFFF00"/>
                </a:solidFill>
                <a:ea typeface="Tahoma" panose="020B0604030504040204" pitchFamily="34" charset="0"/>
                <a:cs typeface="Tahoma" panose="020B0604030504040204" pitchFamily="34" charset="0"/>
              </a:rPr>
              <a:t>Scegliere</a:t>
            </a:r>
            <a:r>
              <a:rPr lang="it-IT" sz="3200" dirty="0">
                <a:solidFill>
                  <a:schemeClr val="bg1"/>
                </a:solidFill>
                <a:ea typeface="Tahoma" panose="020B0604030504040204" pitchFamily="34" charset="0"/>
                <a:cs typeface="Tahoma" panose="020B0604030504040204" pitchFamily="34" charset="0"/>
              </a:rPr>
              <a:t> le strategie</a:t>
            </a:r>
          </a:p>
          <a:p>
            <a:pPr marL="457189" indent="-457189">
              <a:spcAft>
                <a:spcPts val="600"/>
              </a:spcAft>
              <a:buClr>
                <a:srgbClr val="FFFF00"/>
              </a:buClr>
              <a:buSzPct val="150000"/>
              <a:buFont typeface="Arial" panose="020B0604020202020204" pitchFamily="34" charset="0"/>
              <a:buChar char="•"/>
              <a:defRPr/>
            </a:pPr>
            <a:r>
              <a:rPr lang="it-IT" sz="3200" dirty="0">
                <a:solidFill>
                  <a:schemeClr val="bg1"/>
                </a:solidFill>
                <a:ea typeface="Tahoma" panose="020B0604030504040204" pitchFamily="34" charset="0"/>
                <a:cs typeface="Tahoma" panose="020B0604030504040204" pitchFamily="34" charset="0"/>
              </a:rPr>
              <a:t>Saper assumere l’incertezza della </a:t>
            </a:r>
            <a:r>
              <a:rPr lang="it-IT" sz="3200" dirty="0">
                <a:solidFill>
                  <a:srgbClr val="FFFF00"/>
                </a:solidFill>
                <a:ea typeface="Tahoma" panose="020B0604030504040204" pitchFamily="34" charset="0"/>
                <a:cs typeface="Tahoma" panose="020B0604030504040204" pitchFamily="34" charset="0"/>
              </a:rPr>
              <a:t>scommessa</a:t>
            </a:r>
            <a:endParaRPr lang="it-IT" sz="3200" dirty="0">
              <a:solidFill>
                <a:schemeClr val="bg1"/>
              </a:solidFill>
              <a:ea typeface="Tahoma" panose="020B0604030504040204" pitchFamily="34" charset="0"/>
              <a:cs typeface="Tahoma" panose="020B0604030504040204" pitchFamily="34" charset="0"/>
            </a:endParaRPr>
          </a:p>
        </p:txBody>
      </p:sp>
      <p:pic>
        <p:nvPicPr>
          <p:cNvPr id="2" name="Immagine 1">
            <a:extLst>
              <a:ext uri="{FF2B5EF4-FFF2-40B4-BE49-F238E27FC236}">
                <a16:creationId xmlns:a16="http://schemas.microsoft.com/office/drawing/2014/main" id="{6D304010-D4BB-16FA-17EE-DADC7099EB03}"/>
              </a:ext>
            </a:extLst>
          </p:cNvPr>
          <p:cNvPicPr>
            <a:picLocks noChangeAspect="1"/>
          </p:cNvPicPr>
          <p:nvPr/>
        </p:nvPicPr>
        <p:blipFill>
          <a:blip r:embed="rId3"/>
          <a:stretch>
            <a:fillRect/>
          </a:stretch>
        </p:blipFill>
        <p:spPr>
          <a:xfrm>
            <a:off x="5483994" y="4496707"/>
            <a:ext cx="3352033" cy="2093222"/>
          </a:xfrm>
          <a:prstGeom prst="rect">
            <a:avLst/>
          </a:prstGeom>
        </p:spPr>
      </p:pic>
      <p:sp>
        <p:nvSpPr>
          <p:cNvPr id="34822" name="CasellaDiTesto 5">
            <a:extLst>
              <a:ext uri="{FF2B5EF4-FFF2-40B4-BE49-F238E27FC236}">
                <a16:creationId xmlns:a16="http://schemas.microsoft.com/office/drawing/2014/main" id="{A1A63BEC-1D7F-468E-B2CB-9C478F5F921C}"/>
              </a:ext>
            </a:extLst>
          </p:cNvPr>
          <p:cNvSpPr txBox="1">
            <a:spLocks noChangeArrowheads="1"/>
          </p:cNvSpPr>
          <p:nvPr/>
        </p:nvSpPr>
        <p:spPr bwMode="auto">
          <a:xfrm>
            <a:off x="5665635" y="4648388"/>
            <a:ext cx="298874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r>
              <a:rPr lang="it-IT" altLang="it-IT" sz="2000" dirty="0">
                <a:solidFill>
                  <a:srgbClr val="000066"/>
                </a:solidFill>
                <a:latin typeface="Tahoma" panose="020B0604030504040204" pitchFamily="34" charset="0"/>
                <a:cs typeface="Tahoma" panose="020B0604030504040204" pitchFamily="34" charset="0"/>
              </a:rPr>
              <a:t>Edgar Morin1921</a:t>
            </a:r>
          </a:p>
        </p:txBody>
      </p:sp>
    </p:spTree>
    <p:extLst>
      <p:ext uri="{BB962C8B-B14F-4D97-AF65-F5344CB8AC3E}">
        <p14:creationId xmlns:p14="http://schemas.microsoft.com/office/powerpoint/2010/main" val="4276031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animEffect transition="in" filter="barn(outVertical)">
                                      <p:cBhvr>
                                        <p:cTn id="7" dur="500"/>
                                        <p:tgtEl>
                                          <p:spTgt spid="4">
                                            <p:bg/>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arn(outVertical)">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barn(outVertical)">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grpId="0"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barn(outVertical)">
                                      <p:cBhvr>
                                        <p:cTn id="22" dur="500"/>
                                        <p:tgtEl>
                                          <p:spTgt spid="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37" fill="hold" grpId="0" nodeType="click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animEffect transition="in" filter="barn(outVertical)">
                                      <p:cBhvr>
                                        <p:cTn id="27"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Immagine 1">
            <a:extLst>
              <a:ext uri="{FF2B5EF4-FFF2-40B4-BE49-F238E27FC236}">
                <a16:creationId xmlns:a16="http://schemas.microsoft.com/office/drawing/2014/main" id="{D30047C7-36E1-4A6A-96C0-6F973A2D6C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188" y="519114"/>
            <a:ext cx="7848600" cy="625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Text Box 4">
            <a:extLst>
              <a:ext uri="{FF2B5EF4-FFF2-40B4-BE49-F238E27FC236}">
                <a16:creationId xmlns:a16="http://schemas.microsoft.com/office/drawing/2014/main" id="{581056FA-0505-4A9C-8BB2-D9E3D7A5E7AB}"/>
              </a:ext>
            </a:extLst>
          </p:cNvPr>
          <p:cNvSpPr txBox="1">
            <a:spLocks noChangeArrowheads="1"/>
          </p:cNvSpPr>
          <p:nvPr/>
        </p:nvSpPr>
        <p:spPr bwMode="auto">
          <a:xfrm>
            <a:off x="323850" y="3646491"/>
            <a:ext cx="2305051"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50000"/>
              </a:spcBef>
              <a:buFontTx/>
              <a:buNone/>
            </a:pPr>
            <a:r>
              <a:rPr lang="it-IT" altLang="it-IT" sz="2400" b="1">
                <a:solidFill>
                  <a:srgbClr val="FF0000"/>
                </a:solidFill>
                <a:latin typeface="Tahoma" panose="020B0604030504040204" pitchFamily="34" charset="0"/>
              </a:rPr>
              <a:t>Che cosa</a:t>
            </a:r>
            <a:r>
              <a:rPr lang="it-IT" altLang="it-IT" sz="2400">
                <a:latin typeface="Tahoma" panose="020B0604030504040204" pitchFamily="34" charset="0"/>
              </a:rPr>
              <a:t> progettare</a:t>
            </a:r>
          </a:p>
        </p:txBody>
      </p:sp>
      <p:sp>
        <p:nvSpPr>
          <p:cNvPr id="19460" name="Text Box 5">
            <a:extLst>
              <a:ext uri="{FF2B5EF4-FFF2-40B4-BE49-F238E27FC236}">
                <a16:creationId xmlns:a16="http://schemas.microsoft.com/office/drawing/2014/main" id="{556B307D-74AA-4D6C-963B-B0BB2930788C}"/>
              </a:ext>
            </a:extLst>
          </p:cNvPr>
          <p:cNvSpPr txBox="1">
            <a:spLocks noChangeArrowheads="1"/>
          </p:cNvSpPr>
          <p:nvPr/>
        </p:nvSpPr>
        <p:spPr bwMode="auto">
          <a:xfrm>
            <a:off x="7019928" y="2276479"/>
            <a:ext cx="1908175"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50000"/>
              </a:spcBef>
              <a:buFontTx/>
              <a:buNone/>
            </a:pPr>
            <a:r>
              <a:rPr lang="it-IT" altLang="it-IT" sz="2400" b="1">
                <a:solidFill>
                  <a:srgbClr val="FF0000"/>
                </a:solidFill>
                <a:latin typeface="Tahoma" panose="020B0604030504040204" pitchFamily="34" charset="0"/>
              </a:rPr>
              <a:t>Come</a:t>
            </a:r>
            <a:r>
              <a:rPr lang="it-IT" altLang="it-IT" sz="2400">
                <a:latin typeface="Tahoma" panose="020B0604030504040204" pitchFamily="34" charset="0"/>
              </a:rPr>
              <a:t> progettare </a:t>
            </a:r>
          </a:p>
        </p:txBody>
      </p:sp>
      <p:pic>
        <p:nvPicPr>
          <p:cNvPr id="19461" name="Picture 6" descr="bonhomme_interrogation3">
            <a:extLst>
              <a:ext uri="{FF2B5EF4-FFF2-40B4-BE49-F238E27FC236}">
                <a16:creationId xmlns:a16="http://schemas.microsoft.com/office/drawing/2014/main" id="{5E942B37-86A1-4CCF-8635-1426E0D0ABD4}"/>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7269" t="11063" r="7742" b="9317"/>
          <a:stretch>
            <a:fillRect/>
          </a:stretch>
        </p:blipFill>
        <p:spPr bwMode="auto">
          <a:xfrm>
            <a:off x="3203576" y="2205042"/>
            <a:ext cx="2520951" cy="237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2" name="Text Box 10">
            <a:extLst>
              <a:ext uri="{FF2B5EF4-FFF2-40B4-BE49-F238E27FC236}">
                <a16:creationId xmlns:a16="http://schemas.microsoft.com/office/drawing/2014/main" id="{47C623F3-3220-4E71-95B2-8E6DBF2B7EE8}"/>
              </a:ext>
            </a:extLst>
          </p:cNvPr>
          <p:cNvSpPr txBox="1">
            <a:spLocks noChangeArrowheads="1"/>
          </p:cNvSpPr>
          <p:nvPr/>
        </p:nvSpPr>
        <p:spPr bwMode="auto">
          <a:xfrm>
            <a:off x="0" y="1"/>
            <a:ext cx="9144000" cy="523220"/>
          </a:xfrm>
          <a:prstGeom prst="rect">
            <a:avLst/>
          </a:prstGeom>
          <a:solidFill>
            <a:srgbClr val="0000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r" eaLnBrk="1" hangingPunct="1">
              <a:spcBef>
                <a:spcPct val="50000"/>
              </a:spcBef>
              <a:buFontTx/>
              <a:buNone/>
            </a:pPr>
            <a:r>
              <a:rPr lang="it-IT" altLang="it-IT" sz="2800">
                <a:solidFill>
                  <a:schemeClr val="bg1"/>
                </a:solidFill>
                <a:latin typeface="+mn-lt"/>
              </a:rPr>
              <a:t>Progettare…</a:t>
            </a:r>
          </a:p>
        </p:txBody>
      </p:sp>
    </p:spTree>
    <p:extLst>
      <p:ext uri="{BB962C8B-B14F-4D97-AF65-F5344CB8AC3E}">
        <p14:creationId xmlns:p14="http://schemas.microsoft.com/office/powerpoint/2010/main" val="71243702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B9D0F53E-480B-3526-9B54-DFFFAB5B63B8}"/>
              </a:ext>
            </a:extLst>
          </p:cNvPr>
          <p:cNvPicPr>
            <a:picLocks noChangeAspect="1"/>
          </p:cNvPicPr>
          <p:nvPr/>
        </p:nvPicPr>
        <p:blipFill>
          <a:blip r:embed="rId2"/>
          <a:stretch>
            <a:fillRect/>
          </a:stretch>
        </p:blipFill>
        <p:spPr>
          <a:xfrm>
            <a:off x="-396" y="0"/>
            <a:ext cx="4572396" cy="3429297"/>
          </a:xfrm>
          <a:prstGeom prst="rect">
            <a:avLst/>
          </a:prstGeom>
        </p:spPr>
      </p:pic>
      <p:pic>
        <p:nvPicPr>
          <p:cNvPr id="32770" name="Picture 1027" descr="Risultati immagini per lente di ingrandimento vettoriale">
            <a:extLst>
              <a:ext uri="{FF2B5EF4-FFF2-40B4-BE49-F238E27FC236}">
                <a16:creationId xmlns:a16="http://schemas.microsoft.com/office/drawing/2014/main" id="{7BC06575-A8C9-4D52-935A-1185E04DE9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755" b="28160"/>
          <a:stretch>
            <a:fillRect/>
          </a:stretch>
        </p:blipFill>
        <p:spPr bwMode="auto">
          <a:xfrm>
            <a:off x="2819400" y="2508250"/>
            <a:ext cx="6324600" cy="434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Text Box 1028">
            <a:extLst>
              <a:ext uri="{FF2B5EF4-FFF2-40B4-BE49-F238E27FC236}">
                <a16:creationId xmlns:a16="http://schemas.microsoft.com/office/drawing/2014/main" id="{EC447C15-8217-4F10-9543-AFD1A124417B}"/>
              </a:ext>
            </a:extLst>
          </p:cNvPr>
          <p:cNvSpPr txBox="1">
            <a:spLocks noChangeArrowheads="1"/>
          </p:cNvSpPr>
          <p:nvPr/>
        </p:nvSpPr>
        <p:spPr bwMode="auto">
          <a:xfrm>
            <a:off x="3352800" y="3558571"/>
            <a:ext cx="3095625"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50000"/>
              </a:spcBef>
              <a:buFontTx/>
              <a:buNone/>
            </a:pPr>
            <a:r>
              <a:rPr lang="it-IT" altLang="it-IT" sz="4800" b="1" dirty="0">
                <a:solidFill>
                  <a:srgbClr val="990033"/>
                </a:solidFill>
                <a:latin typeface="Calibri" panose="020F0502020204030204" pitchFamily="34" charset="0"/>
                <a:cs typeface="Calibri" panose="020F0502020204030204" pitchFamily="34" charset="0"/>
              </a:rPr>
              <a:t>Come</a:t>
            </a:r>
            <a:r>
              <a:rPr lang="it-IT" altLang="it-IT" sz="4800" b="1" dirty="0">
                <a:latin typeface="Calibri" panose="020F0502020204030204" pitchFamily="34" charset="0"/>
                <a:cs typeface="Calibri" panose="020F0502020204030204" pitchFamily="34" charset="0"/>
              </a:rPr>
              <a:t> progettare</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CasellaDiTesto 1">
            <a:extLst>
              <a:ext uri="{FF2B5EF4-FFF2-40B4-BE49-F238E27FC236}">
                <a16:creationId xmlns:a16="http://schemas.microsoft.com/office/drawing/2014/main" id="{C1F136EC-12D4-49DC-8FF2-2F2F30994D59}"/>
              </a:ext>
            </a:extLst>
          </p:cNvPr>
          <p:cNvSpPr txBox="1">
            <a:spLocks noChangeArrowheads="1"/>
          </p:cNvSpPr>
          <p:nvPr/>
        </p:nvSpPr>
        <p:spPr bwMode="auto">
          <a:xfrm>
            <a:off x="611188" y="333375"/>
            <a:ext cx="777716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spcBef>
                <a:spcPct val="0"/>
              </a:spcBef>
              <a:buFontTx/>
              <a:buNone/>
            </a:pPr>
            <a:r>
              <a:rPr lang="it-IT" altLang="it-IT" sz="2400" dirty="0">
                <a:latin typeface="Calibri" panose="020F0502020204030204" pitchFamily="34" charset="0"/>
                <a:cs typeface="Calibri" panose="020F0502020204030204" pitchFamily="34" charset="0"/>
              </a:rPr>
              <a:t>Ricostruiamo la sequenza delle fasi di un progetto</a:t>
            </a:r>
          </a:p>
        </p:txBody>
      </p:sp>
      <p:pic>
        <p:nvPicPr>
          <p:cNvPr id="44034" name="Picture 2" descr="12 passi per gestire il tuo progetto – Umberto Santucci">
            <a:extLst>
              <a:ext uri="{FF2B5EF4-FFF2-40B4-BE49-F238E27FC236}">
                <a16:creationId xmlns:a16="http://schemas.microsoft.com/office/drawing/2014/main" id="{DBE78385-786D-497E-80B7-74BFF23127E1}"/>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foregroundMark x1="2657" y1="3097" x2="2657" y2="3097"/>
                        <a14:foregroundMark x1="409" y1="15708" x2="409" y2="15708"/>
                        <a14:foregroundMark x1="2180" y1="16814" x2="2180" y2="16814"/>
                        <a14:foregroundMark x1="817" y1="30088" x2="817" y2="30088"/>
                        <a14:foregroundMark x1="1022" y1="34513" x2="1022" y2="34513"/>
                        <a14:foregroundMark x1="1907" y1="38496" x2="1907" y2="38496"/>
                        <a14:foregroundMark x1="9332" y1="49336" x2="9332" y2="49336"/>
                        <a14:foregroundMark x1="11785" y1="49336" x2="11785" y2="49336"/>
                        <a14:foregroundMark x1="4632" y1="59071" x2="4632" y2="59071"/>
                        <a14:foregroundMark x1="6471" y1="58186" x2="6471" y2="58186"/>
                        <a14:foregroundMark x1="10422" y1="72788" x2="10422" y2="72788"/>
                        <a14:foregroundMark x1="19755" y1="41814" x2="19755" y2="41814"/>
                        <a14:foregroundMark x1="36580" y1="5088" x2="36580" y2="5088"/>
                        <a14:foregroundMark x1="38147" y1="3540" x2="38147" y2="3540"/>
                        <a14:foregroundMark x1="37193" y1="20133" x2="37193" y2="20133"/>
                        <a14:foregroundMark x1="37057" y1="31637" x2="37057" y2="31637"/>
                        <a14:foregroundMark x1="37057" y1="31637" x2="37057" y2="31637"/>
                        <a14:foregroundMark x1="37670" y1="36947" x2="37670" y2="36947"/>
                        <a14:foregroundMark x1="38692" y1="42478" x2="38692" y2="42478"/>
                        <a14:foregroundMark x1="43256" y1="5531" x2="43256" y2="5531"/>
                        <a14:foregroundMark x1="44619" y1="3982" x2="44619" y2="3982"/>
                        <a14:foregroundMark x1="46594" y1="3982" x2="46594" y2="3982"/>
                        <a14:foregroundMark x1="41894" y1="3982" x2="41894" y2="3982"/>
                        <a14:foregroundMark x1="40531" y1="5088" x2="40531" y2="5088"/>
                        <a14:foregroundMark x1="34332" y1="3982" x2="34332" y2="3982"/>
                        <a14:foregroundMark x1="45095" y1="32080" x2="45095" y2="32080"/>
                        <a14:foregroundMark x1="41281" y1="30973" x2="41281" y2="30973"/>
                        <a14:foregroundMark x1="47480" y1="32080" x2="47480" y2="32080"/>
                        <a14:foregroundMark x1="52657" y1="30531" x2="52657" y2="30531"/>
                        <a14:foregroundMark x1="85695" y1="47345" x2="85695" y2="47345"/>
                        <a14:foregroundMark x1="77793" y1="49336" x2="77793" y2="49336"/>
                        <a14:foregroundMark x1="65259" y1="48230" x2="65259" y2="48230"/>
                        <a14:foregroundMark x1="58583" y1="48673" x2="58583" y2="48673"/>
                        <a14:foregroundMark x1="58447" y1="47788" x2="58447" y2="47788"/>
                        <a14:foregroundMark x1="61444" y1="46903" x2="61444" y2="46903"/>
                        <a14:foregroundMark x1="69005" y1="49336" x2="69005" y2="49336"/>
                        <a14:foregroundMark x1="63556" y1="30088" x2="63556" y2="30088"/>
                        <a14:foregroundMark x1="83243" y1="47788" x2="83243" y2="47788"/>
                        <a14:foregroundMark x1="87534" y1="48230" x2="87534" y2="48230"/>
                        <a14:foregroundMark x1="81744" y1="47788" x2="81744" y2="47788"/>
                        <a14:foregroundMark x1="80109" y1="48230" x2="80109" y2="48230"/>
                        <a14:foregroundMark x1="74046" y1="48230" x2="74046" y2="48230"/>
                        <a14:foregroundMark x1="71458" y1="48230" x2="71458" y2="48230"/>
                        <a14:foregroundMark x1="56471" y1="49779" x2="56471" y2="49779"/>
                        <a14:foregroundMark x1="55109" y1="55752" x2="55109" y2="55752"/>
                        <a14:foregroundMark x1="53134" y1="58628" x2="53134" y2="58628"/>
                        <a14:foregroundMark x1="51294" y1="60177" x2="51294" y2="60177"/>
                        <a14:foregroundMark x1="49183" y1="60177" x2="49183" y2="60177"/>
                        <a14:foregroundMark x1="45708" y1="59071" x2="45708" y2="59071"/>
                        <a14:foregroundMark x1="47071" y1="41372" x2="47071" y2="41372"/>
                        <a14:foregroundMark x1="33243" y1="36947" x2="33243" y2="36947"/>
                        <a14:foregroundMark x1="26907" y1="52655" x2="26907" y2="52655"/>
                        <a14:foregroundMark x1="25409" y1="53761" x2="25409" y2="53761"/>
                        <a14:foregroundMark x1="22343" y1="58628" x2="22343" y2="58628"/>
                        <a14:foregroundMark x1="54360" y1="81195" x2="54360" y2="81195"/>
                        <a14:foregroundMark x1="55245" y1="16372" x2="55245" y2="16372"/>
                        <a14:foregroundMark x1="54360" y1="8407" x2="54360" y2="8407"/>
                        <a14:foregroundMark x1="52044" y1="4425" x2="52044" y2="4425"/>
                        <a14:foregroundMark x1="49659" y1="7522" x2="49659" y2="7522"/>
                        <a14:foregroundMark x1="47956" y1="14823" x2="47956" y2="14823"/>
                        <a14:foregroundMark x1="48433" y1="21681" x2="48433" y2="21681"/>
                        <a14:foregroundMark x1="49319" y1="26106" x2="49319" y2="26106"/>
                        <a14:foregroundMark x1="50817" y1="28097" x2="50817" y2="28097"/>
                        <a14:foregroundMark x1="55518" y1="10398" x2="55518" y2="10398"/>
                        <a14:foregroundMark x1="55722" y1="13274" x2="55722" y2="13274"/>
                        <a14:foregroundMark x1="4632" y1="48673" x2="4632" y2="48673"/>
                        <a14:foregroundMark x1="58856" y1="30531" x2="58856" y2="30531"/>
                        <a14:backgroundMark x1="34537" y1="91150" x2="34537" y2="91150"/>
                        <a14:backgroundMark x1="36512" y1="91150" x2="36512" y2="91150"/>
                        <a14:backgroundMark x1="38488" y1="92035" x2="38488" y2="92035"/>
                        <a14:backgroundMark x1="39714" y1="92035" x2="39714" y2="92035"/>
                        <a14:backgroundMark x1="41349" y1="92035" x2="41349" y2="92035"/>
                        <a14:backgroundMark x1="43052" y1="92035" x2="43052" y2="92035"/>
                        <a14:backgroundMark x1="44210" y1="92035" x2="44210" y2="92035"/>
                        <a14:backgroundMark x1="45572" y1="91593" x2="45572" y2="91593"/>
                        <a14:backgroundMark x1="46390" y1="91593" x2="46390" y2="91593"/>
                        <a14:backgroundMark x1="46390" y1="88717" x2="46390" y2="88717"/>
                        <a14:backgroundMark x1="35422" y1="92478" x2="35422" y2="92478"/>
                        <a14:backgroundMark x1="37262" y1="93142" x2="37262" y2="93142"/>
                        <a14:backgroundMark x1="36649" y1="94027" x2="36649" y2="94027"/>
                        <a14:backgroundMark x1="37398" y1="90044" x2="37398" y2="90044"/>
                      </a14:backgroundRemoval>
                    </a14:imgEffect>
                  </a14:imgLayer>
                </a14:imgProps>
              </a:ext>
              <a:ext uri="{28A0092B-C50C-407E-A947-70E740481C1C}">
                <a14:useLocalDpi xmlns:a14="http://schemas.microsoft.com/office/drawing/2010/main" val="0"/>
              </a:ext>
            </a:extLst>
          </a:blip>
          <a:srcRect/>
          <a:stretch>
            <a:fillRect/>
          </a:stretch>
        </p:blipFill>
        <p:spPr bwMode="auto">
          <a:xfrm>
            <a:off x="0" y="4041775"/>
            <a:ext cx="9144000" cy="2816225"/>
          </a:xfrm>
          <a:prstGeom prst="rect">
            <a:avLst/>
          </a:prstGeom>
          <a:noFill/>
          <a:extLst>
            <a:ext uri="{909E8E84-426E-40DD-AFC4-6F175D3DCCD1}">
              <a14:hiddenFill xmlns:a14="http://schemas.microsoft.com/office/drawing/2010/main">
                <a:solidFill>
                  <a:srgbClr val="FFFFFF"/>
                </a:solidFill>
              </a14:hiddenFill>
            </a:ext>
          </a:extLst>
        </p:spPr>
      </p:pic>
      <p:sp>
        <p:nvSpPr>
          <p:cNvPr id="2" name="CasellaDiTesto 1">
            <a:extLst>
              <a:ext uri="{FF2B5EF4-FFF2-40B4-BE49-F238E27FC236}">
                <a16:creationId xmlns:a16="http://schemas.microsoft.com/office/drawing/2014/main" id="{6808A5D5-A7A3-4E4D-BA7C-31E8C851FD28}"/>
              </a:ext>
            </a:extLst>
          </p:cNvPr>
          <p:cNvSpPr txBox="1"/>
          <p:nvPr/>
        </p:nvSpPr>
        <p:spPr>
          <a:xfrm>
            <a:off x="1759527" y="1025236"/>
            <a:ext cx="7135091" cy="369332"/>
          </a:xfrm>
          <a:prstGeom prst="rect">
            <a:avLst/>
          </a:prstGeom>
          <a:noFill/>
        </p:spPr>
        <p:txBody>
          <a:bodyPr wrap="square" rtlCol="0">
            <a:spAutoFit/>
          </a:bodyPr>
          <a:lstStyle/>
          <a:p>
            <a:r>
              <a:rPr lang="it-IT" dirty="0"/>
              <a:t>1- </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la 2">
            <a:extLst>
              <a:ext uri="{FF2B5EF4-FFF2-40B4-BE49-F238E27FC236}">
                <a16:creationId xmlns:a16="http://schemas.microsoft.com/office/drawing/2014/main" id="{9CEE37B4-02A1-979E-87F6-76B4FF655D67}"/>
              </a:ext>
            </a:extLst>
          </p:cNvPr>
          <p:cNvGraphicFramePr>
            <a:graphicFrameLocks noGrp="1"/>
          </p:cNvGraphicFramePr>
          <p:nvPr>
            <p:extLst>
              <p:ext uri="{D42A27DB-BD31-4B8C-83A1-F6EECF244321}">
                <p14:modId xmlns:p14="http://schemas.microsoft.com/office/powerpoint/2010/main" val="2477485180"/>
              </p:ext>
            </p:extLst>
          </p:nvPr>
        </p:nvGraphicFramePr>
        <p:xfrm>
          <a:off x="323850" y="1014413"/>
          <a:ext cx="8208964" cy="2770539"/>
        </p:xfrm>
        <a:graphic>
          <a:graphicData uri="http://schemas.openxmlformats.org/drawingml/2006/table">
            <a:tbl>
              <a:tblPr firstRow="1" bandRow="1">
                <a:tableStyleId>{2D5ABB26-0587-4C30-8999-92F81FD0307C}</a:tableStyleId>
              </a:tblPr>
              <a:tblGrid>
                <a:gridCol w="4104482">
                  <a:extLst>
                    <a:ext uri="{9D8B030D-6E8A-4147-A177-3AD203B41FA5}">
                      <a16:colId xmlns:a16="http://schemas.microsoft.com/office/drawing/2014/main" val="20000"/>
                    </a:ext>
                  </a:extLst>
                </a:gridCol>
                <a:gridCol w="4104482">
                  <a:extLst>
                    <a:ext uri="{9D8B030D-6E8A-4147-A177-3AD203B41FA5}">
                      <a16:colId xmlns:a16="http://schemas.microsoft.com/office/drawing/2014/main" val="20001"/>
                    </a:ext>
                  </a:extLst>
                </a:gridCol>
              </a:tblGrid>
              <a:tr h="576011">
                <a:tc>
                  <a:txBody>
                    <a:bodyPr/>
                    <a:lstStyle/>
                    <a:p>
                      <a:r>
                        <a:rPr lang="it-IT" sz="1800" dirty="0"/>
                        <a:t>gruppo</a:t>
                      </a:r>
                    </a:p>
                  </a:txBody>
                  <a:tcPr marL="91442" marR="91442" marT="45716" marB="457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it-IT" sz="1800" dirty="0"/>
                        <a:t>componenti</a:t>
                      </a:r>
                    </a:p>
                  </a:txBody>
                  <a:tcPr marL="91442" marR="91442" marT="45716" marB="457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640064">
                <a:tc>
                  <a:txBody>
                    <a:bodyPr/>
                    <a:lstStyle/>
                    <a:p>
                      <a:r>
                        <a:rPr lang="it-IT" sz="1800" dirty="0"/>
                        <a:t>I </a:t>
                      </a:r>
                      <a:r>
                        <a:rPr lang="it-IT" sz="1800" dirty="0" smtClean="0"/>
                        <a:t> problemi di salute dei genitori </a:t>
                      </a:r>
                      <a:r>
                        <a:rPr lang="it-IT" sz="1800" dirty="0"/>
                        <a:t>possono compromettere la salute del bambino</a:t>
                      </a:r>
                    </a:p>
                  </a:txBody>
                  <a:tcPr marL="91442" marR="91442" marT="45716" marB="457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it-IT" sz="1800" dirty="0" err="1"/>
                        <a:t>Garnero</a:t>
                      </a:r>
                      <a:r>
                        <a:rPr lang="it-IT" sz="1800" dirty="0"/>
                        <a:t> Alessandra, Grande Asia, Rea Sabrina, </a:t>
                      </a:r>
                      <a:r>
                        <a:rPr lang="it-IT" sz="1800" dirty="0" err="1"/>
                        <a:t>Soldani</a:t>
                      </a:r>
                      <a:r>
                        <a:rPr lang="it-IT" sz="1800" dirty="0"/>
                        <a:t> Martina, </a:t>
                      </a:r>
                      <a:r>
                        <a:rPr lang="it-IT" sz="1800" dirty="0" err="1"/>
                        <a:t>Saccomando</a:t>
                      </a:r>
                      <a:r>
                        <a:rPr lang="it-IT" sz="1800" dirty="0"/>
                        <a:t> Rebecca</a:t>
                      </a:r>
                    </a:p>
                  </a:txBody>
                  <a:tcPr marL="91442" marR="91442" marT="45716" marB="457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640064">
                <a:tc>
                  <a:txBody>
                    <a:bodyPr/>
                    <a:lstStyle/>
                    <a:p>
                      <a:r>
                        <a:rPr lang="it-IT" sz="1800" dirty="0"/>
                        <a:t>Nome </a:t>
                      </a:r>
                      <a:r>
                        <a:rPr lang="it-IT" sz="1800" dirty="0" smtClean="0"/>
                        <a:t>breve</a:t>
                      </a:r>
                    </a:p>
                    <a:p>
                      <a:r>
                        <a:rPr lang="it-IT" sz="1800" dirty="0" err="1" smtClean="0"/>
                        <a:t>Kairos</a:t>
                      </a:r>
                      <a:r>
                        <a:rPr lang="it-IT" sz="1800" dirty="0" smtClean="0"/>
                        <a:t>- aiuto giusto al momento giusto</a:t>
                      </a:r>
                      <a:endParaRPr lang="it-IT" sz="1800" dirty="0"/>
                    </a:p>
                  </a:txBody>
                  <a:tcPr marL="91442" marR="91442" marT="45716" marB="457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it-IT" sz="1800" dirty="0" smtClean="0"/>
                        <a:t>Rischi malattie infettive in gravidanza</a:t>
                      </a:r>
                    </a:p>
                    <a:p>
                      <a:r>
                        <a:rPr lang="it-IT" sz="1800" dirty="0" smtClean="0"/>
                        <a:t>Torino Barriere di Milano</a:t>
                      </a:r>
                      <a:endParaRPr lang="it-IT" sz="1800" dirty="0"/>
                    </a:p>
                  </a:txBody>
                  <a:tcPr marL="91442" marR="91442" marT="45716" marB="457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67138793"/>
                  </a:ext>
                </a:extLst>
              </a:tr>
              <a:tr h="640064">
                <a:tc gridSpan="2">
                  <a:txBody>
                    <a:bodyPr/>
                    <a:lstStyle/>
                    <a:p>
                      <a:r>
                        <a:rPr lang="it-IT" sz="1800" dirty="0"/>
                        <a:t>Suggerimenti </a:t>
                      </a:r>
                    </a:p>
                  </a:txBody>
                  <a:tcPr marL="91442" marR="91442" marT="45716" marB="457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it-IT" sz="1200" dirty="0"/>
                    </a:p>
                  </a:txBody>
                  <a:tcPr marL="91442" marR="91442" marT="45716" marB="457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54084023"/>
                  </a:ext>
                </a:extLst>
              </a:tr>
            </a:tbl>
          </a:graphicData>
        </a:graphic>
      </p:graphicFrame>
    </p:spTree>
    <p:extLst>
      <p:ext uri="{BB962C8B-B14F-4D97-AF65-F5344CB8AC3E}">
        <p14:creationId xmlns:p14="http://schemas.microsoft.com/office/powerpoint/2010/main" val="185188103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 Box 22">
            <a:extLst>
              <a:ext uri="{FF2B5EF4-FFF2-40B4-BE49-F238E27FC236}">
                <a16:creationId xmlns:a16="http://schemas.microsoft.com/office/drawing/2014/main" id="{62058534-121C-439D-A061-B7187CE35E6A}"/>
              </a:ext>
            </a:extLst>
          </p:cNvPr>
          <p:cNvSpPr txBox="1">
            <a:spLocks noChangeArrowheads="1"/>
          </p:cNvSpPr>
          <p:nvPr/>
        </p:nvSpPr>
        <p:spPr bwMode="auto">
          <a:xfrm>
            <a:off x="0" y="0"/>
            <a:ext cx="9144000" cy="519113"/>
          </a:xfrm>
          <a:prstGeom prst="rect">
            <a:avLst/>
          </a:prstGeom>
          <a:solidFill>
            <a:srgbClr val="0000CC"/>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r" eaLnBrk="1" hangingPunct="1">
              <a:spcBef>
                <a:spcPct val="50000"/>
              </a:spcBef>
              <a:buFontTx/>
              <a:buNone/>
            </a:pPr>
            <a:r>
              <a:rPr lang="it-IT" altLang="it-IT" sz="2800" dirty="0">
                <a:solidFill>
                  <a:schemeClr val="bg1"/>
                </a:solidFill>
                <a:latin typeface="Calibri" panose="020F0502020204030204" pitchFamily="34" charset="0"/>
                <a:cs typeface="Calibri" panose="020F0502020204030204" pitchFamily="34" charset="0"/>
              </a:rPr>
              <a:t>Progettare…..come</a:t>
            </a:r>
            <a:endParaRPr lang="it-IT" altLang="it-IT" sz="1600" dirty="0">
              <a:solidFill>
                <a:schemeClr val="bg1"/>
              </a:solidFill>
              <a:latin typeface="Calibri" panose="020F0502020204030204" pitchFamily="34" charset="0"/>
              <a:cs typeface="Calibri" panose="020F0502020204030204" pitchFamily="34" charset="0"/>
            </a:endParaRPr>
          </a:p>
        </p:txBody>
      </p:sp>
      <p:pic>
        <p:nvPicPr>
          <p:cNvPr id="35863" name="Picture 23" descr="stazione spaziale">
            <a:extLst>
              <a:ext uri="{FF2B5EF4-FFF2-40B4-BE49-F238E27FC236}">
                <a16:creationId xmlns:a16="http://schemas.microsoft.com/office/drawing/2014/main" id="{AE1CDAD7-0118-4244-A272-DF48DE8F70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09600"/>
            <a:ext cx="2971800" cy="222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65" name="Picture 25" descr="ginnastica ritmica 3">
            <a:extLst>
              <a:ext uri="{FF2B5EF4-FFF2-40B4-BE49-F238E27FC236}">
                <a16:creationId xmlns:a16="http://schemas.microsoft.com/office/drawing/2014/main" id="{772BC366-90DC-4741-B51B-351563E0BD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819400"/>
            <a:ext cx="2971800" cy="200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68" name="Picture 28" descr="D:\Pictures\cibi\PIZZA.jpg">
            <a:extLst>
              <a:ext uri="{FF2B5EF4-FFF2-40B4-BE49-F238E27FC236}">
                <a16:creationId xmlns:a16="http://schemas.microsoft.com/office/drawing/2014/main" id="{A3F41475-3F50-4782-9238-94F74BD009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800600"/>
            <a:ext cx="2971800" cy="197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Immagine 1">
            <a:extLst>
              <a:ext uri="{FF2B5EF4-FFF2-40B4-BE49-F238E27FC236}">
                <a16:creationId xmlns:a16="http://schemas.microsoft.com/office/drawing/2014/main" id="{9C09FE3A-3088-4C12-A7EC-147FEFC5B9C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3580" r="6178"/>
          <a:stretch>
            <a:fillRect/>
          </a:stretch>
        </p:blipFill>
        <p:spPr bwMode="auto">
          <a:xfrm>
            <a:off x="2879725" y="512763"/>
            <a:ext cx="6264275" cy="496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asellaDiTesto 2">
            <a:extLst>
              <a:ext uri="{FF2B5EF4-FFF2-40B4-BE49-F238E27FC236}">
                <a16:creationId xmlns:a16="http://schemas.microsoft.com/office/drawing/2014/main" id="{0D2B81AC-25BF-4225-8E0C-B5F0278E4D5C}"/>
              </a:ext>
            </a:extLst>
          </p:cNvPr>
          <p:cNvSpPr txBox="1">
            <a:spLocks noChangeArrowheads="1"/>
          </p:cNvSpPr>
          <p:nvPr/>
        </p:nvSpPr>
        <p:spPr bwMode="auto">
          <a:xfrm>
            <a:off x="4355976" y="5665320"/>
            <a:ext cx="4632314" cy="954107"/>
          </a:xfrm>
          <a:prstGeom prst="rect">
            <a:avLst/>
          </a:prstGeom>
          <a:solidFill>
            <a:srgbClr val="FF66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r">
              <a:spcBef>
                <a:spcPct val="0"/>
              </a:spcBef>
              <a:buFontTx/>
              <a:buNone/>
            </a:pPr>
            <a:r>
              <a:rPr lang="it-IT" altLang="it-IT" sz="2800" dirty="0">
                <a:latin typeface="Calibri" panose="020F0502020204030204" pitchFamily="34" charset="0"/>
                <a:cs typeface="Calibri" panose="020F0502020204030204" pitchFamily="34" charset="0"/>
              </a:rPr>
              <a:t>Una sequenza analoga, ma….</a:t>
            </a:r>
            <a:br>
              <a:rPr lang="it-IT" altLang="it-IT" sz="2800" dirty="0">
                <a:latin typeface="Calibri" panose="020F0502020204030204" pitchFamily="34" charset="0"/>
                <a:cs typeface="Calibri" panose="020F0502020204030204" pitchFamily="34" charset="0"/>
              </a:rPr>
            </a:br>
            <a:r>
              <a:rPr lang="it-IT" altLang="it-IT" sz="2800" dirty="0">
                <a:latin typeface="Calibri" panose="020F0502020204030204" pitchFamily="34" charset="0"/>
                <a:cs typeface="Calibri" panose="020F0502020204030204" pitchFamily="34" charset="0"/>
              </a:rPr>
              <a:t>diversi «stili» di progettazione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5868"/>
                                        </p:tgtEl>
                                        <p:attrNameLst>
                                          <p:attrName>style.visibility</p:attrName>
                                        </p:attrNameLst>
                                      </p:cBhvr>
                                      <p:to>
                                        <p:strVal val="visible"/>
                                      </p:to>
                                    </p:set>
                                    <p:animEffect transition="in" filter="dissolve">
                                      <p:cBhvr>
                                        <p:cTn id="7" dur="500"/>
                                        <p:tgtEl>
                                          <p:spTgt spid="3586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35865"/>
                                        </p:tgtEl>
                                        <p:attrNameLst>
                                          <p:attrName>style.visibility</p:attrName>
                                        </p:attrNameLst>
                                      </p:cBhvr>
                                      <p:to>
                                        <p:strVal val="visible"/>
                                      </p:to>
                                    </p:set>
                                    <p:animEffect transition="in" filter="dissolve">
                                      <p:cBhvr>
                                        <p:cTn id="12" dur="500"/>
                                        <p:tgtEl>
                                          <p:spTgt spid="3586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35863"/>
                                        </p:tgtEl>
                                        <p:attrNameLst>
                                          <p:attrName>style.visibility</p:attrName>
                                        </p:attrNameLst>
                                      </p:cBhvr>
                                      <p:to>
                                        <p:strVal val="visible"/>
                                      </p:to>
                                    </p:set>
                                    <p:animEffect transition="in" filter="dissolve">
                                      <p:cBhvr>
                                        <p:cTn id="17" dur="500"/>
                                        <p:tgtEl>
                                          <p:spTgt spid="3586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37"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barn(outVertical)">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9" name="CasellaDiTesto 1">
            <a:extLst>
              <a:ext uri="{FF2B5EF4-FFF2-40B4-BE49-F238E27FC236}">
                <a16:creationId xmlns:a16="http://schemas.microsoft.com/office/drawing/2014/main" id="{D8B1C973-A4BE-42DA-83BD-D94AA2777E24}"/>
              </a:ext>
            </a:extLst>
          </p:cNvPr>
          <p:cNvSpPr txBox="1">
            <a:spLocks noChangeArrowheads="1"/>
          </p:cNvSpPr>
          <p:nvPr/>
        </p:nvSpPr>
        <p:spPr bwMode="auto">
          <a:xfrm>
            <a:off x="0" y="-26988"/>
            <a:ext cx="9144000" cy="522288"/>
          </a:xfrm>
          <a:prstGeom prst="rect">
            <a:avLst/>
          </a:prstGeom>
          <a:solidFill>
            <a:srgbClr val="0000CC"/>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r" eaLnBrk="1" hangingPunct="1">
              <a:spcBef>
                <a:spcPct val="50000"/>
              </a:spcBef>
              <a:buFontTx/>
              <a:buNone/>
            </a:pPr>
            <a:r>
              <a:rPr lang="it-IT" altLang="it-IT" sz="2800">
                <a:solidFill>
                  <a:schemeClr val="bg1"/>
                </a:solidFill>
                <a:latin typeface="Calibri" panose="020F0502020204030204" pitchFamily="34" charset="0"/>
                <a:cs typeface="Calibri" panose="020F0502020204030204" pitchFamily="34" charset="0"/>
              </a:rPr>
              <a:t>Nella progettazione educativa….</a:t>
            </a:r>
          </a:p>
        </p:txBody>
      </p:sp>
      <p:sp>
        <p:nvSpPr>
          <p:cNvPr id="3" name="CasellaDiTesto 2">
            <a:extLst>
              <a:ext uri="{FF2B5EF4-FFF2-40B4-BE49-F238E27FC236}">
                <a16:creationId xmlns:a16="http://schemas.microsoft.com/office/drawing/2014/main" id="{C46CBDB3-93F8-2BA8-C6D9-323726A22E7C}"/>
              </a:ext>
            </a:extLst>
          </p:cNvPr>
          <p:cNvSpPr txBox="1"/>
          <p:nvPr/>
        </p:nvSpPr>
        <p:spPr>
          <a:xfrm>
            <a:off x="3812438" y="2577108"/>
            <a:ext cx="5110336" cy="2246769"/>
          </a:xfrm>
          <a:prstGeom prst="rect">
            <a:avLst/>
          </a:prstGeom>
          <a:noFill/>
        </p:spPr>
        <p:txBody>
          <a:bodyPr wrap="square">
            <a:spAutoFit/>
          </a:bodyPr>
          <a:lstStyle/>
          <a:p>
            <a:pPr marL="285750" indent="-285750">
              <a:buFont typeface="Arial" panose="020B0604020202020204" pitchFamily="34" charset="0"/>
              <a:buChar char="•"/>
            </a:pPr>
            <a:r>
              <a:rPr lang="it-IT" sz="2800" dirty="0"/>
              <a:t>modelli lineari-sequenziali </a:t>
            </a:r>
          </a:p>
          <a:p>
            <a:pPr marL="285750" indent="-285750">
              <a:buFont typeface="Arial" panose="020B0604020202020204" pitchFamily="34" charset="0"/>
              <a:buChar char="•"/>
            </a:pPr>
            <a:r>
              <a:rPr lang="it-IT" sz="2800" dirty="0"/>
              <a:t>modelli tipo “Ricerca-Azione” </a:t>
            </a:r>
          </a:p>
          <a:p>
            <a:pPr marL="285750" indent="-285750">
              <a:buFont typeface="Arial" panose="020B0604020202020204" pitchFamily="34" charset="0"/>
              <a:buChar char="•"/>
            </a:pPr>
            <a:r>
              <a:rPr lang="it-IT" sz="2800" dirty="0"/>
              <a:t>modelli della “progettazione partecipata”</a:t>
            </a:r>
          </a:p>
          <a:p>
            <a:pPr marL="285750" indent="-285750">
              <a:buFont typeface="Arial" panose="020B0604020202020204" pitchFamily="34" charset="0"/>
              <a:buChar char="•"/>
            </a:pPr>
            <a:r>
              <a:rPr lang="it-IT" sz="2800" dirty="0"/>
              <a:t>…</a:t>
            </a:r>
          </a:p>
        </p:txBody>
      </p:sp>
      <p:pic>
        <p:nvPicPr>
          <p:cNvPr id="1026" name="Picture 2">
            <a:extLst>
              <a:ext uri="{FF2B5EF4-FFF2-40B4-BE49-F238E27FC236}">
                <a16:creationId xmlns:a16="http://schemas.microsoft.com/office/drawing/2014/main" id="{FEC4DAC5-3963-00A5-AEF5-9E5EBB7BE1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167" y="774726"/>
            <a:ext cx="3712271" cy="530854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a:extLst>
              <a:ext uri="{FF2B5EF4-FFF2-40B4-BE49-F238E27FC236}">
                <a16:creationId xmlns:a16="http://schemas.microsoft.com/office/drawing/2014/main" id="{917BF609-9CE6-4880-A655-02F14B54234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77" t="13353" r="2679" b="2407"/>
          <a:stretch/>
        </p:blipFill>
        <p:spPr bwMode="auto">
          <a:xfrm>
            <a:off x="0" y="1772816"/>
            <a:ext cx="9144000" cy="5040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843" name="Text Box 4">
            <a:extLst>
              <a:ext uri="{FF2B5EF4-FFF2-40B4-BE49-F238E27FC236}">
                <a16:creationId xmlns:a16="http://schemas.microsoft.com/office/drawing/2014/main" id="{9EA6DBC5-92AB-4377-876E-FC9EDE61A71B}"/>
              </a:ext>
            </a:extLst>
          </p:cNvPr>
          <p:cNvSpPr txBox="1">
            <a:spLocks noChangeArrowheads="1"/>
          </p:cNvSpPr>
          <p:nvPr/>
        </p:nvSpPr>
        <p:spPr bwMode="auto">
          <a:xfrm>
            <a:off x="0" y="14242"/>
            <a:ext cx="9144000" cy="519113"/>
          </a:xfrm>
          <a:prstGeom prst="rect">
            <a:avLst/>
          </a:prstGeom>
          <a:solidFill>
            <a:srgbClr val="0000CC"/>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r" eaLnBrk="1" hangingPunct="1">
              <a:spcBef>
                <a:spcPct val="50000"/>
              </a:spcBef>
              <a:buFontTx/>
              <a:buNone/>
            </a:pPr>
            <a:r>
              <a:rPr lang="it-IT" altLang="it-IT" sz="2800" dirty="0">
                <a:solidFill>
                  <a:srgbClr val="FFFFFF"/>
                </a:solidFill>
                <a:latin typeface="Calibri" panose="020F0502020204030204" pitchFamily="34" charset="0"/>
                <a:cs typeface="Calibri" panose="020F0502020204030204" pitchFamily="34" charset="0"/>
              </a:rPr>
              <a:t>In sanità pubblica e nel sociale….</a:t>
            </a:r>
            <a:endParaRPr lang="it-IT" altLang="it-IT" sz="1600" dirty="0">
              <a:solidFill>
                <a:srgbClr val="FFFFFF"/>
              </a:solidFill>
              <a:latin typeface="Calibri" panose="020F0502020204030204" pitchFamily="34" charset="0"/>
              <a:cs typeface="Calibri" panose="020F0502020204030204" pitchFamily="34" charset="0"/>
            </a:endParaRPr>
          </a:p>
        </p:txBody>
      </p:sp>
      <p:sp>
        <p:nvSpPr>
          <p:cNvPr id="2" name="Rettangolo arrotondato 1">
            <a:extLst>
              <a:ext uri="{FF2B5EF4-FFF2-40B4-BE49-F238E27FC236}">
                <a16:creationId xmlns:a16="http://schemas.microsoft.com/office/drawing/2014/main" id="{9C0E1F3C-096A-4EEF-B9ED-1F260A520664}"/>
              </a:ext>
            </a:extLst>
          </p:cNvPr>
          <p:cNvSpPr/>
          <p:nvPr/>
        </p:nvSpPr>
        <p:spPr>
          <a:xfrm>
            <a:off x="-31513" y="1949486"/>
            <a:ext cx="3059113" cy="4287825"/>
          </a:xfrm>
          <a:prstGeom prst="roundRect">
            <a:avLst>
              <a:gd name="adj" fmla="val 11685"/>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8" name="Rettangolo arrotondato 1">
            <a:extLst>
              <a:ext uri="{FF2B5EF4-FFF2-40B4-BE49-F238E27FC236}">
                <a16:creationId xmlns:a16="http://schemas.microsoft.com/office/drawing/2014/main" id="{76B5590D-9BFA-47B0-9917-035E21F730B9}"/>
              </a:ext>
            </a:extLst>
          </p:cNvPr>
          <p:cNvSpPr/>
          <p:nvPr/>
        </p:nvSpPr>
        <p:spPr>
          <a:xfrm>
            <a:off x="3107784" y="1933026"/>
            <a:ext cx="3120400" cy="4287825"/>
          </a:xfrm>
          <a:prstGeom prst="roundRect">
            <a:avLst>
              <a:gd name="adj" fmla="val 11685"/>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9" name="Rettangolo arrotondato 1">
            <a:extLst>
              <a:ext uri="{FF2B5EF4-FFF2-40B4-BE49-F238E27FC236}">
                <a16:creationId xmlns:a16="http://schemas.microsoft.com/office/drawing/2014/main" id="{43D782FA-0C68-40AD-8105-F2884F041E1E}"/>
              </a:ext>
            </a:extLst>
          </p:cNvPr>
          <p:cNvSpPr/>
          <p:nvPr/>
        </p:nvSpPr>
        <p:spPr>
          <a:xfrm>
            <a:off x="6300192" y="1933025"/>
            <a:ext cx="2755576" cy="4287825"/>
          </a:xfrm>
          <a:prstGeom prst="roundRect">
            <a:avLst>
              <a:gd name="adj" fmla="val 11685"/>
            </a:avLst>
          </a:prstGeom>
          <a:noFill/>
          <a:ln w="57150">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pic>
        <p:nvPicPr>
          <p:cNvPr id="10" name="Picture 2060" descr="C:\Users\UTENTE\Pictures\oggetti\in costruzione tour eiffel.jpg">
            <a:extLst>
              <a:ext uri="{FF2B5EF4-FFF2-40B4-BE49-F238E27FC236}">
                <a16:creationId xmlns:a16="http://schemas.microsoft.com/office/drawing/2014/main" id="{417145E1-8DDC-4A0D-AEC4-D71E75A901FD}"/>
              </a:ext>
            </a:extLst>
          </p:cNvPr>
          <p:cNvPicPr>
            <a:picLocks noChangeAspect="1" noChangeArrowheads="1"/>
          </p:cNvPicPr>
          <p:nvPr/>
        </p:nvPicPr>
        <p:blipFill>
          <a:blip r:embed="rId3" cstate="hqprint">
            <a:extLst>
              <a:ext uri="{BEBA8EAE-BF5A-486C-A8C5-ECC9F3942E4B}">
                <a14:imgProps xmlns:a14="http://schemas.microsoft.com/office/drawing/2010/main">
                  <a14:imgLayer r:embed="rId4">
                    <a14:imgEffect>
                      <a14:backgroundRemoval t="2879" b="100000" l="0" r="100000"/>
                    </a14:imgEffect>
                  </a14:imgLayer>
                </a14:imgProps>
              </a:ext>
              <a:ext uri="{28A0092B-C50C-407E-A947-70E740481C1C}">
                <a14:useLocalDpi xmlns:a14="http://schemas.microsoft.com/office/drawing/2010/main" val="0"/>
              </a:ext>
            </a:extLst>
          </a:blip>
          <a:srcRect/>
          <a:stretch>
            <a:fillRect/>
          </a:stretch>
        </p:blipFill>
        <p:spPr bwMode="auto">
          <a:xfrm rot="916607">
            <a:off x="660527" y="219938"/>
            <a:ext cx="1952288" cy="1562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magine 5">
            <a:extLst>
              <a:ext uri="{FF2B5EF4-FFF2-40B4-BE49-F238E27FC236}">
                <a16:creationId xmlns:a16="http://schemas.microsoft.com/office/drawing/2014/main" id="{E85FE52D-EA3F-70E2-A497-61B61B95D096}"/>
              </a:ext>
            </a:extLst>
          </p:cNvPr>
          <p:cNvPicPr>
            <a:picLocks noChangeAspect="1"/>
          </p:cNvPicPr>
          <p:nvPr/>
        </p:nvPicPr>
        <p:blipFill>
          <a:blip r:embed="rId5"/>
          <a:stretch>
            <a:fillRect/>
          </a:stretch>
        </p:blipFill>
        <p:spPr>
          <a:xfrm rot="1113665">
            <a:off x="6473828" y="606528"/>
            <a:ext cx="1587298" cy="223792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26"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down)">
                                      <p:cBhvr>
                                        <p:cTn id="30" dur="580">
                                          <p:stCondLst>
                                            <p:cond delay="0"/>
                                          </p:stCondLst>
                                        </p:cTn>
                                        <p:tgtEl>
                                          <p:spTgt spid="8"/>
                                        </p:tgtEl>
                                      </p:cBhvr>
                                    </p:animEffect>
                                    <p:anim calcmode="lin" valueType="num">
                                      <p:cBhvr>
                                        <p:cTn id="31"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36" dur="26">
                                          <p:stCondLst>
                                            <p:cond delay="650"/>
                                          </p:stCondLst>
                                        </p:cTn>
                                        <p:tgtEl>
                                          <p:spTgt spid="8"/>
                                        </p:tgtEl>
                                      </p:cBhvr>
                                      <p:to x="100000" y="60000"/>
                                    </p:animScale>
                                    <p:animScale>
                                      <p:cBhvr>
                                        <p:cTn id="37" dur="166" decel="50000">
                                          <p:stCondLst>
                                            <p:cond delay="676"/>
                                          </p:stCondLst>
                                        </p:cTn>
                                        <p:tgtEl>
                                          <p:spTgt spid="8"/>
                                        </p:tgtEl>
                                      </p:cBhvr>
                                      <p:to x="100000" y="100000"/>
                                    </p:animScale>
                                    <p:animScale>
                                      <p:cBhvr>
                                        <p:cTn id="38" dur="26">
                                          <p:stCondLst>
                                            <p:cond delay="1312"/>
                                          </p:stCondLst>
                                        </p:cTn>
                                        <p:tgtEl>
                                          <p:spTgt spid="8"/>
                                        </p:tgtEl>
                                      </p:cBhvr>
                                      <p:to x="100000" y="80000"/>
                                    </p:animScale>
                                    <p:animScale>
                                      <p:cBhvr>
                                        <p:cTn id="39" dur="166" decel="50000">
                                          <p:stCondLst>
                                            <p:cond delay="1338"/>
                                          </p:stCondLst>
                                        </p:cTn>
                                        <p:tgtEl>
                                          <p:spTgt spid="8"/>
                                        </p:tgtEl>
                                      </p:cBhvr>
                                      <p:to x="100000" y="100000"/>
                                    </p:animScale>
                                    <p:animScale>
                                      <p:cBhvr>
                                        <p:cTn id="40" dur="26">
                                          <p:stCondLst>
                                            <p:cond delay="1642"/>
                                          </p:stCondLst>
                                        </p:cTn>
                                        <p:tgtEl>
                                          <p:spTgt spid="8"/>
                                        </p:tgtEl>
                                      </p:cBhvr>
                                      <p:to x="100000" y="90000"/>
                                    </p:animScale>
                                    <p:animScale>
                                      <p:cBhvr>
                                        <p:cTn id="41" dur="166" decel="50000">
                                          <p:stCondLst>
                                            <p:cond delay="1668"/>
                                          </p:stCondLst>
                                        </p:cTn>
                                        <p:tgtEl>
                                          <p:spTgt spid="8"/>
                                        </p:tgtEl>
                                      </p:cBhvr>
                                      <p:to x="100000" y="100000"/>
                                    </p:animScale>
                                    <p:animScale>
                                      <p:cBhvr>
                                        <p:cTn id="42" dur="26">
                                          <p:stCondLst>
                                            <p:cond delay="1808"/>
                                          </p:stCondLst>
                                        </p:cTn>
                                        <p:tgtEl>
                                          <p:spTgt spid="8"/>
                                        </p:tgtEl>
                                      </p:cBhvr>
                                      <p:to x="100000" y="95000"/>
                                    </p:animScale>
                                    <p:animScale>
                                      <p:cBhvr>
                                        <p:cTn id="43" dur="166" decel="50000">
                                          <p:stCondLst>
                                            <p:cond delay="1834"/>
                                          </p:stCondLst>
                                        </p:cTn>
                                        <p:tgtEl>
                                          <p:spTgt spid="8"/>
                                        </p:tgtEl>
                                      </p:cBhvr>
                                      <p:to x="100000" y="100000"/>
                                    </p:animScale>
                                  </p:childTnLst>
                                </p:cTn>
                              </p:par>
                            </p:childTnLst>
                          </p:cTn>
                        </p:par>
                      </p:childTnLst>
                    </p:cTn>
                  </p:par>
                  <p:par>
                    <p:cTn id="44" fill="hold">
                      <p:stCondLst>
                        <p:cond delay="indefinite"/>
                      </p:stCondLst>
                      <p:childTnLst>
                        <p:par>
                          <p:cTn id="45" fill="hold">
                            <p:stCondLst>
                              <p:cond delay="0"/>
                            </p:stCondLst>
                            <p:childTnLst>
                              <p:par>
                                <p:cTn id="46" presetID="26" presetClass="entr" presetSubtype="0" fill="hold" grpId="0" nodeType="click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wipe(down)">
                                      <p:cBhvr>
                                        <p:cTn id="48" dur="580">
                                          <p:stCondLst>
                                            <p:cond delay="0"/>
                                          </p:stCondLst>
                                        </p:cTn>
                                        <p:tgtEl>
                                          <p:spTgt spid="9"/>
                                        </p:tgtEl>
                                      </p:cBhvr>
                                    </p:animEffect>
                                    <p:anim calcmode="lin" valueType="num">
                                      <p:cBhvr>
                                        <p:cTn id="49"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50"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51"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52"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53"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54" dur="26">
                                          <p:stCondLst>
                                            <p:cond delay="650"/>
                                          </p:stCondLst>
                                        </p:cTn>
                                        <p:tgtEl>
                                          <p:spTgt spid="9"/>
                                        </p:tgtEl>
                                      </p:cBhvr>
                                      <p:to x="100000" y="60000"/>
                                    </p:animScale>
                                    <p:animScale>
                                      <p:cBhvr>
                                        <p:cTn id="55" dur="166" decel="50000">
                                          <p:stCondLst>
                                            <p:cond delay="676"/>
                                          </p:stCondLst>
                                        </p:cTn>
                                        <p:tgtEl>
                                          <p:spTgt spid="9"/>
                                        </p:tgtEl>
                                      </p:cBhvr>
                                      <p:to x="100000" y="100000"/>
                                    </p:animScale>
                                    <p:animScale>
                                      <p:cBhvr>
                                        <p:cTn id="56" dur="26">
                                          <p:stCondLst>
                                            <p:cond delay="1312"/>
                                          </p:stCondLst>
                                        </p:cTn>
                                        <p:tgtEl>
                                          <p:spTgt spid="9"/>
                                        </p:tgtEl>
                                      </p:cBhvr>
                                      <p:to x="100000" y="80000"/>
                                    </p:animScale>
                                    <p:animScale>
                                      <p:cBhvr>
                                        <p:cTn id="57" dur="166" decel="50000">
                                          <p:stCondLst>
                                            <p:cond delay="1338"/>
                                          </p:stCondLst>
                                        </p:cTn>
                                        <p:tgtEl>
                                          <p:spTgt spid="9"/>
                                        </p:tgtEl>
                                      </p:cBhvr>
                                      <p:to x="100000" y="100000"/>
                                    </p:animScale>
                                    <p:animScale>
                                      <p:cBhvr>
                                        <p:cTn id="58" dur="26">
                                          <p:stCondLst>
                                            <p:cond delay="1642"/>
                                          </p:stCondLst>
                                        </p:cTn>
                                        <p:tgtEl>
                                          <p:spTgt spid="9"/>
                                        </p:tgtEl>
                                      </p:cBhvr>
                                      <p:to x="100000" y="90000"/>
                                    </p:animScale>
                                    <p:animScale>
                                      <p:cBhvr>
                                        <p:cTn id="59" dur="166" decel="50000">
                                          <p:stCondLst>
                                            <p:cond delay="1668"/>
                                          </p:stCondLst>
                                        </p:cTn>
                                        <p:tgtEl>
                                          <p:spTgt spid="9"/>
                                        </p:tgtEl>
                                      </p:cBhvr>
                                      <p:to x="100000" y="100000"/>
                                    </p:animScale>
                                    <p:animScale>
                                      <p:cBhvr>
                                        <p:cTn id="60" dur="26">
                                          <p:stCondLst>
                                            <p:cond delay="1808"/>
                                          </p:stCondLst>
                                        </p:cTn>
                                        <p:tgtEl>
                                          <p:spTgt spid="9"/>
                                        </p:tgtEl>
                                      </p:cBhvr>
                                      <p:to x="100000" y="95000"/>
                                    </p:animScale>
                                    <p:animScale>
                                      <p:cBhvr>
                                        <p:cTn id="61" dur="166" decel="50000">
                                          <p:stCondLst>
                                            <p:cond delay="1834"/>
                                          </p:stCondLst>
                                        </p:cTn>
                                        <p:tgtEl>
                                          <p:spTgt spid="9"/>
                                        </p:tgtEl>
                                      </p:cBhvr>
                                      <p:to x="100000" y="100000"/>
                                    </p:animScale>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6"/>
                                        </p:tgtEl>
                                        <p:attrNameLst>
                                          <p:attrName>style.visibility</p:attrName>
                                        </p:attrNameLst>
                                      </p:cBhvr>
                                      <p:to>
                                        <p:strVal val="visible"/>
                                      </p:to>
                                    </p:set>
                                    <p:animEffect transition="in" filter="fade">
                                      <p:cBhvr>
                                        <p:cTn id="6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9"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Text Box 3">
            <a:extLst>
              <a:ext uri="{FF2B5EF4-FFF2-40B4-BE49-F238E27FC236}">
                <a16:creationId xmlns:a16="http://schemas.microsoft.com/office/drawing/2014/main" id="{CF54AD32-014C-4B14-A6D6-31AC48755529}"/>
              </a:ext>
            </a:extLst>
          </p:cNvPr>
          <p:cNvSpPr txBox="1">
            <a:spLocks noChangeArrowheads="1"/>
          </p:cNvSpPr>
          <p:nvPr/>
        </p:nvSpPr>
        <p:spPr bwMode="auto">
          <a:xfrm>
            <a:off x="69850" y="569913"/>
            <a:ext cx="4359752" cy="646331"/>
          </a:xfrm>
          <a:prstGeom prst="rect">
            <a:avLst/>
          </a:prstGeom>
          <a:solidFill>
            <a:srgbClr val="FFFFFF">
              <a:alpha val="50195"/>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50000"/>
              </a:spcBef>
              <a:buFontTx/>
              <a:buNone/>
            </a:pPr>
            <a:r>
              <a:rPr lang="it-IT" altLang="it-IT" sz="3600" dirty="0">
                <a:solidFill>
                  <a:srgbClr val="FF0000"/>
                </a:solidFill>
                <a:latin typeface="Tahoma" panose="020B0604030504040204" pitchFamily="34" charset="0"/>
              </a:rPr>
              <a:t>Modello KAP (</a:t>
            </a:r>
            <a:r>
              <a:rPr lang="it-IT" altLang="it-IT" sz="3600" dirty="0" err="1">
                <a:solidFill>
                  <a:srgbClr val="FF0000"/>
                </a:solidFill>
                <a:latin typeface="Tahoma" panose="020B0604030504040204" pitchFamily="34" charset="0"/>
              </a:rPr>
              <a:t>CoAC</a:t>
            </a:r>
            <a:r>
              <a:rPr lang="it-IT" altLang="it-IT" sz="3600" dirty="0">
                <a:solidFill>
                  <a:srgbClr val="FF0000"/>
                </a:solidFill>
                <a:latin typeface="Tahoma" panose="020B0604030504040204" pitchFamily="34" charset="0"/>
              </a:rPr>
              <a:t>)</a:t>
            </a:r>
          </a:p>
        </p:txBody>
      </p:sp>
      <p:grpSp>
        <p:nvGrpSpPr>
          <p:cNvPr id="37893" name="Gruppo 3">
            <a:extLst>
              <a:ext uri="{FF2B5EF4-FFF2-40B4-BE49-F238E27FC236}">
                <a16:creationId xmlns:a16="http://schemas.microsoft.com/office/drawing/2014/main" id="{1C1350C2-8537-4A5F-AC25-C2036CF70048}"/>
              </a:ext>
            </a:extLst>
          </p:cNvPr>
          <p:cNvGrpSpPr>
            <a:grpSpLocks/>
          </p:cNvGrpSpPr>
          <p:nvPr/>
        </p:nvGrpSpPr>
        <p:grpSpPr bwMode="auto">
          <a:xfrm>
            <a:off x="185565" y="1552645"/>
            <a:ext cx="6048375" cy="557213"/>
            <a:chOff x="2949575" y="2132124"/>
            <a:chExt cx="6048672" cy="557283"/>
          </a:xfrm>
        </p:grpSpPr>
        <p:grpSp>
          <p:nvGrpSpPr>
            <p:cNvPr id="37895" name="Gruppo 2">
              <a:extLst>
                <a:ext uri="{FF2B5EF4-FFF2-40B4-BE49-F238E27FC236}">
                  <a16:creationId xmlns:a16="http://schemas.microsoft.com/office/drawing/2014/main" id="{6554CB18-D74D-4889-ACE3-27D874638B9A}"/>
                </a:ext>
              </a:extLst>
            </p:cNvPr>
            <p:cNvGrpSpPr>
              <a:grpSpLocks/>
            </p:cNvGrpSpPr>
            <p:nvPr/>
          </p:nvGrpSpPr>
          <p:grpSpPr bwMode="auto">
            <a:xfrm>
              <a:off x="2949575" y="2132124"/>
              <a:ext cx="6048672" cy="557283"/>
              <a:chOff x="2483768" y="2603504"/>
              <a:chExt cx="6048672" cy="557283"/>
            </a:xfrm>
          </p:grpSpPr>
          <p:sp>
            <p:nvSpPr>
              <p:cNvPr id="37898" name="Rectangle 5">
                <a:extLst>
                  <a:ext uri="{FF2B5EF4-FFF2-40B4-BE49-F238E27FC236}">
                    <a16:creationId xmlns:a16="http://schemas.microsoft.com/office/drawing/2014/main" id="{1F816559-4376-455E-A3BC-199A9946274C}"/>
                  </a:ext>
                </a:extLst>
              </p:cNvPr>
              <p:cNvSpPr>
                <a:spLocks noChangeArrowheads="1"/>
              </p:cNvSpPr>
              <p:nvPr/>
            </p:nvSpPr>
            <p:spPr bwMode="auto">
              <a:xfrm>
                <a:off x="2483768" y="2603504"/>
                <a:ext cx="2478087" cy="52387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r>
                  <a:rPr lang="it-IT" altLang="it-IT" sz="2800" b="1" dirty="0">
                    <a:latin typeface="HelveticaNeueLT Std" pitchFamily="34" charset="0"/>
                  </a:rPr>
                  <a:t>Knowledge</a:t>
                </a:r>
              </a:p>
            </p:txBody>
          </p:sp>
          <p:sp>
            <p:nvSpPr>
              <p:cNvPr id="37899" name="Rectangle 6">
                <a:extLst>
                  <a:ext uri="{FF2B5EF4-FFF2-40B4-BE49-F238E27FC236}">
                    <a16:creationId xmlns:a16="http://schemas.microsoft.com/office/drawing/2014/main" id="{A4E2C08E-E0E9-4D4B-849C-19BE2C9458F2}"/>
                  </a:ext>
                </a:extLst>
              </p:cNvPr>
              <p:cNvSpPr>
                <a:spLocks noChangeArrowheads="1"/>
              </p:cNvSpPr>
              <p:nvPr/>
            </p:nvSpPr>
            <p:spPr bwMode="auto">
              <a:xfrm>
                <a:off x="4842115" y="2619659"/>
                <a:ext cx="1787525" cy="52387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r>
                  <a:rPr lang="it-IT" altLang="it-IT" sz="2800" b="1" dirty="0" err="1">
                    <a:latin typeface="HelveticaNeueLT Std" pitchFamily="34" charset="0"/>
                  </a:rPr>
                  <a:t>Attitude</a:t>
                </a:r>
                <a:endParaRPr lang="it-IT" altLang="it-IT" sz="2800" b="1" dirty="0">
                  <a:latin typeface="HelveticaNeueLT Std" pitchFamily="34" charset="0"/>
                </a:endParaRPr>
              </a:p>
            </p:txBody>
          </p:sp>
          <p:sp>
            <p:nvSpPr>
              <p:cNvPr id="37900" name="Rectangle 7">
                <a:extLst>
                  <a:ext uri="{FF2B5EF4-FFF2-40B4-BE49-F238E27FC236}">
                    <a16:creationId xmlns:a16="http://schemas.microsoft.com/office/drawing/2014/main" id="{035C26A3-A0C6-4D0A-B647-0676F813F177}"/>
                  </a:ext>
                </a:extLst>
              </p:cNvPr>
              <p:cNvSpPr>
                <a:spLocks noChangeArrowheads="1"/>
              </p:cNvSpPr>
              <p:nvPr/>
            </p:nvSpPr>
            <p:spPr bwMode="auto">
              <a:xfrm>
                <a:off x="6668715" y="2636912"/>
                <a:ext cx="1863725" cy="52387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r>
                  <a:rPr lang="it-IT" altLang="it-IT" sz="2800" b="1" dirty="0" err="1">
                    <a:latin typeface="HelveticaNeueLT Std" pitchFamily="34" charset="0"/>
                  </a:rPr>
                  <a:t>Practice</a:t>
                </a:r>
                <a:endParaRPr lang="it-IT" altLang="it-IT" sz="2800" b="1" dirty="0">
                  <a:latin typeface="HelveticaNeueLT Std" pitchFamily="34" charset="0"/>
                </a:endParaRPr>
              </a:p>
            </p:txBody>
          </p:sp>
        </p:grpSp>
        <p:sp>
          <p:nvSpPr>
            <p:cNvPr id="37896" name="AutoShape 8">
              <a:extLst>
                <a:ext uri="{FF2B5EF4-FFF2-40B4-BE49-F238E27FC236}">
                  <a16:creationId xmlns:a16="http://schemas.microsoft.com/office/drawing/2014/main" id="{EE52134F-8A4B-4A25-9607-7C8999564D4A}"/>
                </a:ext>
              </a:extLst>
            </p:cNvPr>
            <p:cNvSpPr>
              <a:spLocks noChangeArrowheads="1"/>
            </p:cNvSpPr>
            <p:nvPr/>
          </p:nvSpPr>
          <p:spPr bwMode="auto">
            <a:xfrm>
              <a:off x="5013812" y="2230034"/>
              <a:ext cx="288925" cy="360363"/>
            </a:xfrm>
            <a:prstGeom prst="rightArrow">
              <a:avLst>
                <a:gd name="adj1" fmla="val 50000"/>
                <a:gd name="adj2" fmla="val 2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endParaRPr lang="it-IT" altLang="it-IT" sz="2800"/>
            </a:p>
          </p:txBody>
        </p:sp>
        <p:sp>
          <p:nvSpPr>
            <p:cNvPr id="37897" name="AutoShape 9">
              <a:extLst>
                <a:ext uri="{FF2B5EF4-FFF2-40B4-BE49-F238E27FC236}">
                  <a16:creationId xmlns:a16="http://schemas.microsoft.com/office/drawing/2014/main" id="{ECA0BE5D-EED4-4D59-AECD-B8D222426349}"/>
                </a:ext>
              </a:extLst>
            </p:cNvPr>
            <p:cNvSpPr>
              <a:spLocks noChangeArrowheads="1"/>
            </p:cNvSpPr>
            <p:nvPr/>
          </p:nvSpPr>
          <p:spPr bwMode="auto">
            <a:xfrm>
              <a:off x="6826059" y="2247287"/>
              <a:ext cx="288925" cy="360363"/>
            </a:xfrm>
            <a:prstGeom prst="rightArrow">
              <a:avLst>
                <a:gd name="adj1" fmla="val 50000"/>
                <a:gd name="adj2" fmla="val 2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endParaRPr lang="it-IT" altLang="it-IT" sz="2800"/>
            </a:p>
          </p:txBody>
        </p:sp>
      </p:grpSp>
      <p:pic>
        <p:nvPicPr>
          <p:cNvPr id="37894" name="Immagine 1">
            <a:extLst>
              <a:ext uri="{FF2B5EF4-FFF2-40B4-BE49-F238E27FC236}">
                <a16:creationId xmlns:a16="http://schemas.microsoft.com/office/drawing/2014/main" id="{F7A31A78-37B2-4967-9676-74E1C04F0E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891" t="3529" r="563" b="5557"/>
          <a:stretch>
            <a:fillRect/>
          </a:stretch>
        </p:blipFill>
        <p:spPr bwMode="auto">
          <a:xfrm>
            <a:off x="3995738" y="3551238"/>
            <a:ext cx="4567237" cy="332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CasellaDiTesto 13">
            <a:extLst>
              <a:ext uri="{FF2B5EF4-FFF2-40B4-BE49-F238E27FC236}">
                <a16:creationId xmlns:a16="http://schemas.microsoft.com/office/drawing/2014/main" id="{BF921A08-8891-4C3F-B682-E87EB4E5D262}"/>
              </a:ext>
            </a:extLst>
          </p:cNvPr>
          <p:cNvSpPr txBox="1"/>
          <p:nvPr/>
        </p:nvSpPr>
        <p:spPr>
          <a:xfrm>
            <a:off x="329305" y="2076454"/>
            <a:ext cx="1863633" cy="461665"/>
          </a:xfrm>
          <a:prstGeom prst="rect">
            <a:avLst/>
          </a:prstGeom>
          <a:noFill/>
        </p:spPr>
        <p:txBody>
          <a:bodyPr wrap="square">
            <a:spAutoFit/>
          </a:bodyPr>
          <a:lstStyle/>
          <a:p>
            <a:pPr eaLnBrk="1" hangingPunct="1">
              <a:spcBef>
                <a:spcPct val="50000"/>
              </a:spcBef>
              <a:defRPr/>
            </a:pPr>
            <a:r>
              <a:rPr lang="it-IT" altLang="it-IT" dirty="0">
                <a:solidFill>
                  <a:schemeClr val="bg1">
                    <a:lumMod val="50000"/>
                  </a:schemeClr>
                </a:solidFill>
                <a:latin typeface="Tahoma" panose="020B0604030504040204" pitchFamily="34" charset="0"/>
              </a:rPr>
              <a:t>conoscenze</a:t>
            </a:r>
          </a:p>
        </p:txBody>
      </p:sp>
      <p:sp>
        <p:nvSpPr>
          <p:cNvPr id="16" name="CasellaDiTesto 15">
            <a:extLst>
              <a:ext uri="{FF2B5EF4-FFF2-40B4-BE49-F238E27FC236}">
                <a16:creationId xmlns:a16="http://schemas.microsoft.com/office/drawing/2014/main" id="{C8E2DDBD-8872-429B-B495-E974C5036F53}"/>
              </a:ext>
            </a:extLst>
          </p:cNvPr>
          <p:cNvSpPr txBox="1"/>
          <p:nvPr/>
        </p:nvSpPr>
        <p:spPr>
          <a:xfrm>
            <a:off x="2249701" y="2062732"/>
            <a:ext cx="2348345" cy="461665"/>
          </a:xfrm>
          <a:prstGeom prst="rect">
            <a:avLst/>
          </a:prstGeom>
          <a:noFill/>
        </p:spPr>
        <p:txBody>
          <a:bodyPr wrap="square">
            <a:spAutoFit/>
          </a:bodyPr>
          <a:lstStyle/>
          <a:p>
            <a:pPr eaLnBrk="1" hangingPunct="1">
              <a:spcBef>
                <a:spcPct val="50000"/>
              </a:spcBef>
              <a:defRPr/>
            </a:pPr>
            <a:r>
              <a:rPr lang="it-IT" altLang="it-IT" dirty="0">
                <a:solidFill>
                  <a:schemeClr val="bg1">
                    <a:lumMod val="50000"/>
                  </a:schemeClr>
                </a:solidFill>
                <a:latin typeface="Tahoma" panose="020B0604030504040204" pitchFamily="34" charset="0"/>
              </a:rPr>
              <a:t>atteggiamenti</a:t>
            </a:r>
          </a:p>
        </p:txBody>
      </p:sp>
      <p:sp>
        <p:nvSpPr>
          <p:cNvPr id="18" name="CasellaDiTesto 17">
            <a:extLst>
              <a:ext uri="{FF2B5EF4-FFF2-40B4-BE49-F238E27FC236}">
                <a16:creationId xmlns:a16="http://schemas.microsoft.com/office/drawing/2014/main" id="{EA3BA9B1-8838-4ED6-A72D-397B32FF3265}"/>
              </a:ext>
            </a:extLst>
          </p:cNvPr>
          <p:cNvSpPr txBox="1"/>
          <p:nvPr/>
        </p:nvSpPr>
        <p:spPr>
          <a:xfrm>
            <a:off x="4429602" y="2062731"/>
            <a:ext cx="2374391" cy="461665"/>
          </a:xfrm>
          <a:prstGeom prst="rect">
            <a:avLst/>
          </a:prstGeom>
          <a:noFill/>
        </p:spPr>
        <p:txBody>
          <a:bodyPr wrap="square">
            <a:spAutoFit/>
          </a:bodyPr>
          <a:lstStyle/>
          <a:p>
            <a:r>
              <a:rPr lang="it-IT" altLang="it-IT" dirty="0">
                <a:solidFill>
                  <a:schemeClr val="bg1">
                    <a:lumMod val="50000"/>
                  </a:schemeClr>
                </a:solidFill>
                <a:latin typeface="Tahoma" panose="020B0604030504040204" pitchFamily="34" charset="0"/>
              </a:rPr>
              <a:t>comportamenti</a:t>
            </a:r>
            <a:endParaRPr lang="it-IT" dirty="0"/>
          </a:p>
        </p:txBody>
      </p:sp>
      <p:pic>
        <p:nvPicPr>
          <p:cNvPr id="5" name="Immagine 4">
            <a:extLst>
              <a:ext uri="{FF2B5EF4-FFF2-40B4-BE49-F238E27FC236}">
                <a16:creationId xmlns:a16="http://schemas.microsoft.com/office/drawing/2014/main" id="{8F7E18F5-F856-4C89-8D66-E743BA90767D}"/>
              </a:ext>
            </a:extLst>
          </p:cNvPr>
          <p:cNvPicPr>
            <a:picLocks noChangeAspect="1"/>
          </p:cNvPicPr>
          <p:nvPr/>
        </p:nvPicPr>
        <p:blipFill>
          <a:blip r:embed="rId3"/>
          <a:stretch>
            <a:fillRect/>
          </a:stretch>
        </p:blipFill>
        <p:spPr>
          <a:xfrm>
            <a:off x="329304" y="3061928"/>
            <a:ext cx="4552328" cy="3414246"/>
          </a:xfrm>
          <a:prstGeom prst="rect">
            <a:avLst/>
          </a:prstGeom>
          <a:ln>
            <a:solidFill>
              <a:srgbClr val="000099"/>
            </a:solidFill>
          </a:ln>
        </p:spPr>
      </p:pic>
      <p:sp>
        <p:nvSpPr>
          <p:cNvPr id="20" name="Text Box 4">
            <a:extLst>
              <a:ext uri="{FF2B5EF4-FFF2-40B4-BE49-F238E27FC236}">
                <a16:creationId xmlns:a16="http://schemas.microsoft.com/office/drawing/2014/main" id="{AB1F7437-B964-4D5C-AC1D-1F7EEDE5F6C8}"/>
              </a:ext>
            </a:extLst>
          </p:cNvPr>
          <p:cNvSpPr txBox="1">
            <a:spLocks noChangeArrowheads="1"/>
          </p:cNvSpPr>
          <p:nvPr/>
        </p:nvSpPr>
        <p:spPr bwMode="auto">
          <a:xfrm>
            <a:off x="0" y="14242"/>
            <a:ext cx="9144000" cy="519113"/>
          </a:xfrm>
          <a:prstGeom prst="rect">
            <a:avLst/>
          </a:prstGeom>
          <a:solidFill>
            <a:srgbClr val="0000CC"/>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r" eaLnBrk="1" hangingPunct="1">
              <a:spcBef>
                <a:spcPct val="50000"/>
              </a:spcBef>
              <a:buFontTx/>
              <a:buNone/>
            </a:pPr>
            <a:r>
              <a:rPr lang="it-IT" altLang="it-IT" sz="2800" dirty="0">
                <a:solidFill>
                  <a:srgbClr val="FFFFFF"/>
                </a:solidFill>
                <a:latin typeface="Calibri" panose="020F0502020204030204" pitchFamily="34" charset="0"/>
                <a:cs typeface="Calibri" panose="020F0502020204030204" pitchFamily="34" charset="0"/>
              </a:rPr>
              <a:t>Progettare…..come</a:t>
            </a:r>
            <a:endParaRPr lang="it-IT" altLang="it-IT" sz="1600" dirty="0">
              <a:solidFill>
                <a:srgbClr val="FFFFFF"/>
              </a:solidFill>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Immagine 1">
            <a:extLst>
              <a:ext uri="{FF2B5EF4-FFF2-40B4-BE49-F238E27FC236}">
                <a16:creationId xmlns:a16="http://schemas.microsoft.com/office/drawing/2014/main" id="{7D50B3DB-3570-47CB-AB12-8C94C9F3B2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33354"/>
            <a:ext cx="9144000" cy="6310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5" name="Picture 3">
            <a:extLst>
              <a:ext uri="{FF2B5EF4-FFF2-40B4-BE49-F238E27FC236}">
                <a16:creationId xmlns:a16="http://schemas.microsoft.com/office/drawing/2014/main" id="{0D9EAD77-A893-4696-B4B9-773C86EF24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772168">
            <a:off x="352845" y="784037"/>
            <a:ext cx="4705887" cy="3528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53882" dir="13500000" algn="ctr" rotWithShape="0">
                    <a:schemeClr val="bg2">
                      <a:alpha val="50000"/>
                    </a:schemeClr>
                  </a:outerShdw>
                </a:effectLst>
              </a14:hiddenEffects>
            </a:ext>
          </a:extLst>
        </p:spPr>
      </p:pic>
      <p:sp>
        <p:nvSpPr>
          <p:cNvPr id="4" name="Text Box 4">
            <a:extLst>
              <a:ext uri="{FF2B5EF4-FFF2-40B4-BE49-F238E27FC236}">
                <a16:creationId xmlns:a16="http://schemas.microsoft.com/office/drawing/2014/main" id="{6328E1CF-140C-47F7-A170-8C57E233CAD8}"/>
              </a:ext>
            </a:extLst>
          </p:cNvPr>
          <p:cNvSpPr txBox="1">
            <a:spLocks noChangeArrowheads="1"/>
          </p:cNvSpPr>
          <p:nvPr/>
        </p:nvSpPr>
        <p:spPr bwMode="auto">
          <a:xfrm>
            <a:off x="0" y="14242"/>
            <a:ext cx="9144000" cy="519113"/>
          </a:xfrm>
          <a:prstGeom prst="rect">
            <a:avLst/>
          </a:prstGeom>
          <a:solidFill>
            <a:srgbClr val="0000CC"/>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r" eaLnBrk="1" hangingPunct="1">
              <a:spcBef>
                <a:spcPct val="50000"/>
              </a:spcBef>
              <a:buFontTx/>
              <a:buNone/>
            </a:pPr>
            <a:r>
              <a:rPr lang="it-IT" altLang="it-IT" sz="2800" dirty="0">
                <a:solidFill>
                  <a:srgbClr val="FFFFFF"/>
                </a:solidFill>
                <a:latin typeface="Calibri" panose="020F0502020204030204" pitchFamily="34" charset="0"/>
                <a:cs typeface="Calibri" panose="020F0502020204030204" pitchFamily="34" charset="0"/>
              </a:rPr>
              <a:t>Progettare…..come</a:t>
            </a:r>
            <a:endParaRPr lang="it-IT" altLang="it-IT" sz="1600" dirty="0">
              <a:solidFill>
                <a:srgbClr val="FFFFFF"/>
              </a:solidFill>
              <a:latin typeface="Calibri" panose="020F0502020204030204" pitchFamily="34" charset="0"/>
              <a:cs typeface="Calibri" panose="020F0502020204030204" pitchFamily="34" charset="0"/>
            </a:endParaRPr>
          </a:p>
        </p:txBody>
      </p:sp>
      <p:pic>
        <p:nvPicPr>
          <p:cNvPr id="5" name="Immagine 3">
            <a:extLst>
              <a:ext uri="{FF2B5EF4-FFF2-40B4-BE49-F238E27FC236}">
                <a16:creationId xmlns:a16="http://schemas.microsoft.com/office/drawing/2014/main" id="{969DA1E4-69EC-4070-A382-6A082B3DFC4A}"/>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835" b="99817" l="1273" r="98364">
                        <a14:foregroundMark x1="60727" y1="89358" x2="60727" y2="89358"/>
                        <a14:foregroundMark x1="21455" y1="29908" x2="21455" y2="29908"/>
                        <a14:foregroundMark x1="22909" y1="54128" x2="22909" y2="54128"/>
                        <a14:foregroundMark x1="42182" y1="58716" x2="42182" y2="58716"/>
                        <a14:foregroundMark x1="8364" y1="30826" x2="8364" y2="30826"/>
                        <a14:foregroundMark x1="15273" y1="25505" x2="15273" y2="25505"/>
                        <a14:foregroundMark x1="18909" y1="33028" x2="18909" y2="33028"/>
                        <a14:foregroundMark x1="26727" y1="42385" x2="26727" y2="42385"/>
                        <a14:foregroundMark x1="30182" y1="48807" x2="30182" y2="48807"/>
                        <a14:foregroundMark x1="31091" y1="53578" x2="31091" y2="53578"/>
                        <a14:foregroundMark x1="26182" y1="73028" x2="26182" y2="73028"/>
                        <a14:foregroundMark x1="25636" y1="80000" x2="25636" y2="80000"/>
                        <a14:foregroundMark x1="24000" y1="77798" x2="24000" y2="77798"/>
                        <a14:foregroundMark x1="22364" y1="73394" x2="22364" y2="73394"/>
                        <a14:foregroundMark x1="22364" y1="71009" x2="22364" y2="71009"/>
                        <a14:foregroundMark x1="6000" y1="33761" x2="6000" y2="33761"/>
                        <a14:foregroundMark x1="10000" y1="29908" x2="10000" y2="29908"/>
                        <a14:foregroundMark x1="12909" y1="27156" x2="12909" y2="27156"/>
                        <a14:foregroundMark x1="11636" y1="28440" x2="11636" y2="28440"/>
                        <a14:foregroundMark x1="18000" y1="24587" x2="18000" y2="24587"/>
                        <a14:foregroundMark x1="19455" y1="23119" x2="19455" y2="23119"/>
                        <a14:foregroundMark x1="24000" y1="21651" x2="24000" y2="21651"/>
                        <a14:foregroundMark x1="14545" y1="23486" x2="14545" y2="23486"/>
                        <a14:foregroundMark x1="13636" y1="21651" x2="13636" y2="21651"/>
                        <a14:foregroundMark x1="65818" y1="97615" x2="65818" y2="97615"/>
                      </a14:backgroundRemoval>
                    </a14:imgEffect>
                  </a14:imgLayer>
                </a14:imgProps>
              </a:ext>
              <a:ext uri="{28A0092B-C50C-407E-A947-70E740481C1C}">
                <a14:useLocalDpi xmlns:a14="http://schemas.microsoft.com/office/drawing/2010/main" val="0"/>
              </a:ext>
            </a:extLst>
          </a:blip>
          <a:srcRect/>
          <a:stretch>
            <a:fillRect/>
          </a:stretch>
        </p:blipFill>
        <p:spPr bwMode="auto">
          <a:xfrm>
            <a:off x="5872443" y="3789040"/>
            <a:ext cx="3082742" cy="3054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38914"/>
                                        </p:tgtEl>
                                        <p:attrNameLst>
                                          <p:attrName>style.visibility</p:attrName>
                                        </p:attrNameLst>
                                      </p:cBhvr>
                                      <p:to>
                                        <p:strVal val="visible"/>
                                      </p:to>
                                    </p:set>
                                    <p:animEffect transition="in" filter="barn(outVertical)">
                                      <p:cBhvr>
                                        <p:cTn id="7" dur="2000"/>
                                        <p:tgtEl>
                                          <p:spTgt spid="389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1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40" name="Picture 4">
            <a:extLst>
              <a:ext uri="{FF2B5EF4-FFF2-40B4-BE49-F238E27FC236}">
                <a16:creationId xmlns:a16="http://schemas.microsoft.com/office/drawing/2014/main" id="{F4069235-3AEA-4BBB-AAE1-A9E0B114A1DB}"/>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2616200" y="2682875"/>
            <a:ext cx="3973976" cy="2980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939" name="Picture 3">
            <a:extLst>
              <a:ext uri="{FF2B5EF4-FFF2-40B4-BE49-F238E27FC236}">
                <a16:creationId xmlns:a16="http://schemas.microsoft.com/office/drawing/2014/main" id="{C20371D4-211C-4BE0-A9B2-9412C49116DF}"/>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304800" y="2378075"/>
            <a:ext cx="3020291" cy="2265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9941" name="Text Box 5">
            <a:extLst>
              <a:ext uri="{FF2B5EF4-FFF2-40B4-BE49-F238E27FC236}">
                <a16:creationId xmlns:a16="http://schemas.microsoft.com/office/drawing/2014/main" id="{71263A63-090C-4D19-8971-0B851235B8C8}"/>
              </a:ext>
            </a:extLst>
          </p:cNvPr>
          <p:cNvSpPr txBox="1">
            <a:spLocks noChangeArrowheads="1"/>
          </p:cNvSpPr>
          <p:nvPr/>
        </p:nvSpPr>
        <p:spPr bwMode="auto">
          <a:xfrm>
            <a:off x="304800" y="4872821"/>
            <a:ext cx="2438400" cy="954107"/>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50000"/>
              </a:spcBef>
              <a:buFontTx/>
              <a:buNone/>
            </a:pPr>
            <a:r>
              <a:rPr lang="it-IT" altLang="it-IT" sz="2800" dirty="0">
                <a:solidFill>
                  <a:schemeClr val="bg1"/>
                </a:solidFill>
                <a:latin typeface="Calibri" panose="020F0502020204030204" pitchFamily="34" charset="0"/>
                <a:cs typeface="Calibri" panose="020F0502020204030204" pitchFamily="34" charset="0"/>
              </a:rPr>
              <a:t>Project </a:t>
            </a:r>
            <a:r>
              <a:rPr lang="it-IT" altLang="it-IT" sz="2800" dirty="0" err="1">
                <a:solidFill>
                  <a:schemeClr val="bg1"/>
                </a:solidFill>
                <a:latin typeface="Calibri" panose="020F0502020204030204" pitchFamily="34" charset="0"/>
                <a:cs typeface="Calibri" panose="020F0502020204030204" pitchFamily="34" charset="0"/>
              </a:rPr>
              <a:t>cycle</a:t>
            </a:r>
            <a:r>
              <a:rPr lang="it-IT" altLang="it-IT" sz="2800" dirty="0">
                <a:solidFill>
                  <a:schemeClr val="bg1"/>
                </a:solidFill>
                <a:latin typeface="Calibri" panose="020F0502020204030204" pitchFamily="34" charset="0"/>
                <a:cs typeface="Calibri" panose="020F0502020204030204" pitchFamily="34" charset="0"/>
              </a:rPr>
              <a:t> management</a:t>
            </a:r>
          </a:p>
        </p:txBody>
      </p:sp>
      <p:sp>
        <p:nvSpPr>
          <p:cNvPr id="39942" name="Text Box 6">
            <a:extLst>
              <a:ext uri="{FF2B5EF4-FFF2-40B4-BE49-F238E27FC236}">
                <a16:creationId xmlns:a16="http://schemas.microsoft.com/office/drawing/2014/main" id="{C7F019DF-10A6-49A6-824F-C1B9A8CE5135}"/>
              </a:ext>
            </a:extLst>
          </p:cNvPr>
          <p:cNvSpPr txBox="1">
            <a:spLocks noChangeArrowheads="1"/>
          </p:cNvSpPr>
          <p:nvPr/>
        </p:nvSpPr>
        <p:spPr bwMode="auto">
          <a:xfrm>
            <a:off x="3878263" y="1700232"/>
            <a:ext cx="2438400" cy="954107"/>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50000"/>
              </a:spcBef>
              <a:buFontTx/>
              <a:buNone/>
            </a:pPr>
            <a:r>
              <a:rPr lang="it-IT" altLang="it-IT" sz="2800" dirty="0">
                <a:solidFill>
                  <a:schemeClr val="bg1"/>
                </a:solidFill>
                <a:latin typeface="Calibri" panose="020F0502020204030204" pitchFamily="34" charset="0"/>
                <a:cs typeface="Calibri" panose="020F0502020204030204" pitchFamily="34" charset="0"/>
              </a:rPr>
              <a:t>PRECEDE-PROCEED</a:t>
            </a:r>
          </a:p>
        </p:txBody>
      </p:sp>
      <p:sp>
        <p:nvSpPr>
          <p:cNvPr id="339975" name="Rectangle 7">
            <a:extLst>
              <a:ext uri="{FF2B5EF4-FFF2-40B4-BE49-F238E27FC236}">
                <a16:creationId xmlns:a16="http://schemas.microsoft.com/office/drawing/2014/main" id="{223EBD29-4B8F-4976-9A70-27A231CE3894}"/>
              </a:ext>
            </a:extLst>
          </p:cNvPr>
          <p:cNvSpPr>
            <a:spLocks noChangeArrowheads="1"/>
          </p:cNvSpPr>
          <p:nvPr/>
        </p:nvSpPr>
        <p:spPr bwMode="auto">
          <a:xfrm>
            <a:off x="533400" y="746125"/>
            <a:ext cx="8378825" cy="954107"/>
          </a:xfrm>
          <a:prstGeom prst="rect">
            <a:avLst/>
          </a:prstGeom>
          <a:noFill/>
          <a:ln>
            <a:noFill/>
          </a:ln>
          <a:effectLst/>
        </p:spPr>
        <p:txBody>
          <a:bodyPr>
            <a:spAutoFit/>
          </a:bodyPr>
          <a:lstStyle/>
          <a:p>
            <a:pPr algn="ctr" eaLnBrk="1" hangingPunct="1">
              <a:defRPr/>
            </a:pPr>
            <a:r>
              <a:rPr lang="it-IT" altLang="it-IT" sz="2800" dirty="0">
                <a:effectLst>
                  <a:outerShdw blurRad="38100" dist="38100" dir="2700000" algn="tl">
                    <a:srgbClr val="C0C0C0"/>
                  </a:outerShdw>
                </a:effectLst>
                <a:latin typeface="Calibri" panose="020F0502020204030204" pitchFamily="34" charset="0"/>
                <a:cs typeface="Calibri" panose="020F0502020204030204" pitchFamily="34" charset="0"/>
              </a:rPr>
              <a:t>Modelli di progettazione “accreditati” in  area di prevenzione/promozione della salute: tra i molti…</a:t>
            </a:r>
          </a:p>
        </p:txBody>
      </p:sp>
      <p:sp>
        <p:nvSpPr>
          <p:cNvPr id="8" name="Text Box 4">
            <a:extLst>
              <a:ext uri="{FF2B5EF4-FFF2-40B4-BE49-F238E27FC236}">
                <a16:creationId xmlns:a16="http://schemas.microsoft.com/office/drawing/2014/main" id="{74B29772-BBBB-45F7-9FAF-416D14EA0DC2}"/>
              </a:ext>
            </a:extLst>
          </p:cNvPr>
          <p:cNvSpPr txBox="1">
            <a:spLocks noChangeArrowheads="1"/>
          </p:cNvSpPr>
          <p:nvPr/>
        </p:nvSpPr>
        <p:spPr bwMode="auto">
          <a:xfrm>
            <a:off x="0" y="14242"/>
            <a:ext cx="9144000" cy="519113"/>
          </a:xfrm>
          <a:prstGeom prst="rect">
            <a:avLst/>
          </a:prstGeom>
          <a:solidFill>
            <a:srgbClr val="0000CC"/>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r" eaLnBrk="1" hangingPunct="1">
              <a:spcBef>
                <a:spcPct val="50000"/>
              </a:spcBef>
              <a:buFontTx/>
              <a:buNone/>
            </a:pPr>
            <a:r>
              <a:rPr lang="it-IT" altLang="it-IT" sz="2800" dirty="0">
                <a:solidFill>
                  <a:srgbClr val="FFFFFF"/>
                </a:solidFill>
                <a:latin typeface="Calibri" panose="020F0502020204030204" pitchFamily="34" charset="0"/>
                <a:cs typeface="Calibri" panose="020F0502020204030204" pitchFamily="34" charset="0"/>
              </a:rPr>
              <a:t>Progettare…..come</a:t>
            </a:r>
            <a:endParaRPr lang="it-IT" altLang="it-IT" sz="1600" dirty="0">
              <a:solidFill>
                <a:srgbClr val="FFFFFF"/>
              </a:solidFill>
              <a:latin typeface="Calibri" panose="020F0502020204030204" pitchFamily="34" charset="0"/>
              <a:cs typeface="Calibri" panose="020F0502020204030204" pitchFamily="34" charset="0"/>
            </a:endParaRPr>
          </a:p>
        </p:txBody>
      </p:sp>
      <p:grpSp>
        <p:nvGrpSpPr>
          <p:cNvPr id="4" name="Gruppo 3">
            <a:extLst>
              <a:ext uri="{FF2B5EF4-FFF2-40B4-BE49-F238E27FC236}">
                <a16:creationId xmlns:a16="http://schemas.microsoft.com/office/drawing/2014/main" id="{22D915C4-4831-430D-B7F0-FD067C5D4463}"/>
              </a:ext>
            </a:extLst>
          </p:cNvPr>
          <p:cNvGrpSpPr/>
          <p:nvPr/>
        </p:nvGrpSpPr>
        <p:grpSpPr>
          <a:xfrm>
            <a:off x="5818911" y="4029025"/>
            <a:ext cx="3325089" cy="2588439"/>
            <a:chOff x="5818911" y="4029025"/>
            <a:chExt cx="3325089" cy="2588439"/>
          </a:xfrm>
        </p:grpSpPr>
        <p:pic>
          <p:nvPicPr>
            <p:cNvPr id="3" name="Immagine 2">
              <a:extLst>
                <a:ext uri="{FF2B5EF4-FFF2-40B4-BE49-F238E27FC236}">
                  <a16:creationId xmlns:a16="http://schemas.microsoft.com/office/drawing/2014/main" id="{FE13011A-92F7-4BE4-9EA6-E05E2E7E23B6}"/>
                </a:ext>
              </a:extLst>
            </p:cNvPr>
            <p:cNvPicPr>
              <a:picLocks noChangeAspect="1"/>
            </p:cNvPicPr>
            <p:nvPr/>
          </p:nvPicPr>
          <p:blipFill>
            <a:blip r:embed="rId4"/>
            <a:stretch>
              <a:fillRect/>
            </a:stretch>
          </p:blipFill>
          <p:spPr>
            <a:xfrm>
              <a:off x="5818911" y="4029025"/>
              <a:ext cx="3325089" cy="1960380"/>
            </a:xfrm>
            <a:prstGeom prst="rect">
              <a:avLst/>
            </a:prstGeom>
          </p:spPr>
        </p:pic>
        <p:sp>
          <p:nvSpPr>
            <p:cNvPr id="10" name="Text Box 6">
              <a:extLst>
                <a:ext uri="{FF2B5EF4-FFF2-40B4-BE49-F238E27FC236}">
                  <a16:creationId xmlns:a16="http://schemas.microsoft.com/office/drawing/2014/main" id="{3419D3D4-0DB2-42AA-B66E-9EC5E1B455F4}"/>
                </a:ext>
              </a:extLst>
            </p:cNvPr>
            <p:cNvSpPr txBox="1">
              <a:spLocks noChangeArrowheads="1"/>
            </p:cNvSpPr>
            <p:nvPr/>
          </p:nvSpPr>
          <p:spPr bwMode="auto">
            <a:xfrm>
              <a:off x="6585961" y="5663357"/>
              <a:ext cx="2438400" cy="954107"/>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50000"/>
                </a:spcBef>
                <a:buFontTx/>
                <a:buNone/>
              </a:pPr>
              <a:r>
                <a:rPr lang="it-IT" altLang="it-IT" sz="2800" dirty="0">
                  <a:solidFill>
                    <a:schemeClr val="bg1"/>
                  </a:solidFill>
                  <a:latin typeface="Calibri" panose="020F0502020204030204" pitchFamily="34" charset="0"/>
                  <a:cs typeface="Calibri" panose="020F0502020204030204" pitchFamily="34" charset="0"/>
                </a:rPr>
                <a:t/>
              </a:r>
              <a:br>
                <a:rPr lang="it-IT" altLang="it-IT" sz="2800" dirty="0">
                  <a:solidFill>
                    <a:schemeClr val="bg1"/>
                  </a:solidFill>
                  <a:latin typeface="Calibri" panose="020F0502020204030204" pitchFamily="34" charset="0"/>
                  <a:cs typeface="Calibri" panose="020F0502020204030204" pitchFamily="34" charset="0"/>
                </a:rPr>
              </a:br>
              <a:r>
                <a:rPr lang="it-IT" altLang="it-IT" sz="2800" dirty="0">
                  <a:solidFill>
                    <a:schemeClr val="bg1"/>
                  </a:solidFill>
                  <a:latin typeface="Calibri" panose="020F0502020204030204" pitchFamily="34" charset="0"/>
                  <a:cs typeface="Calibri" panose="020F0502020204030204" pitchFamily="34" charset="0"/>
                </a:rPr>
                <a:t>CBE</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9941"/>
                                        </p:tgtEl>
                                        <p:attrNameLst>
                                          <p:attrName>style.visibility</p:attrName>
                                        </p:attrNameLst>
                                      </p:cBhvr>
                                      <p:to>
                                        <p:strVal val="visible"/>
                                      </p:to>
                                    </p:set>
                                    <p:anim calcmode="lin" valueType="num">
                                      <p:cBhvr additive="base">
                                        <p:cTn id="7" dur="500" fill="hold"/>
                                        <p:tgtEl>
                                          <p:spTgt spid="39941"/>
                                        </p:tgtEl>
                                        <p:attrNameLst>
                                          <p:attrName>ppt_x</p:attrName>
                                        </p:attrNameLst>
                                      </p:cBhvr>
                                      <p:tavLst>
                                        <p:tav tm="0">
                                          <p:val>
                                            <p:strVal val="#ppt_x"/>
                                          </p:val>
                                        </p:tav>
                                        <p:tav tm="100000">
                                          <p:val>
                                            <p:strVal val="#ppt_x"/>
                                          </p:val>
                                        </p:tav>
                                      </p:tavLst>
                                    </p:anim>
                                    <p:anim calcmode="lin" valueType="num">
                                      <p:cBhvr additive="base">
                                        <p:cTn id="8" dur="500" fill="hold"/>
                                        <p:tgtEl>
                                          <p:spTgt spid="3994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9939"/>
                                        </p:tgtEl>
                                        <p:attrNameLst>
                                          <p:attrName>style.visibility</p:attrName>
                                        </p:attrNameLst>
                                      </p:cBhvr>
                                      <p:to>
                                        <p:strVal val="visible"/>
                                      </p:to>
                                    </p:set>
                                    <p:animEffect transition="in" filter="barn(inVertical)">
                                      <p:cBhvr>
                                        <p:cTn id="13" dur="500"/>
                                        <p:tgtEl>
                                          <p:spTgt spid="39939"/>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9942"/>
                                        </p:tgtEl>
                                        <p:attrNameLst>
                                          <p:attrName>style.visibility</p:attrName>
                                        </p:attrNameLst>
                                      </p:cBhvr>
                                      <p:to>
                                        <p:strVal val="visible"/>
                                      </p:to>
                                    </p:set>
                                    <p:anim calcmode="lin" valueType="num">
                                      <p:cBhvr additive="base">
                                        <p:cTn id="18" dur="500" fill="hold"/>
                                        <p:tgtEl>
                                          <p:spTgt spid="39942"/>
                                        </p:tgtEl>
                                        <p:attrNameLst>
                                          <p:attrName>ppt_x</p:attrName>
                                        </p:attrNameLst>
                                      </p:cBhvr>
                                      <p:tavLst>
                                        <p:tav tm="0">
                                          <p:val>
                                            <p:strVal val="#ppt_x"/>
                                          </p:val>
                                        </p:tav>
                                        <p:tav tm="100000">
                                          <p:val>
                                            <p:strVal val="#ppt_x"/>
                                          </p:val>
                                        </p:tav>
                                      </p:tavLst>
                                    </p:anim>
                                    <p:anim calcmode="lin" valueType="num">
                                      <p:cBhvr additive="base">
                                        <p:cTn id="19" dur="500" fill="hold"/>
                                        <p:tgtEl>
                                          <p:spTgt spid="39942"/>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39940"/>
                                        </p:tgtEl>
                                        <p:attrNameLst>
                                          <p:attrName>style.visibility</p:attrName>
                                        </p:attrNameLst>
                                      </p:cBhvr>
                                      <p:to>
                                        <p:strVal val="visible"/>
                                      </p:to>
                                    </p:set>
                                    <p:animEffect transition="in" filter="barn(inVertical)">
                                      <p:cBhvr>
                                        <p:cTn id="24" dur="500"/>
                                        <p:tgtEl>
                                          <p:spTgt spid="39940"/>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barn(inVertical)">
                                      <p:cBhvr>
                                        <p:cTn id="2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41" grpId="0" animBg="1"/>
      <p:bldP spid="39942"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9" name="Text Box 29">
            <a:extLst>
              <a:ext uri="{FF2B5EF4-FFF2-40B4-BE49-F238E27FC236}">
                <a16:creationId xmlns:a16="http://schemas.microsoft.com/office/drawing/2014/main" id="{28E2BCB7-F8B1-4DCA-9997-1A0843557B09}"/>
              </a:ext>
            </a:extLst>
          </p:cNvPr>
          <p:cNvSpPr txBox="1">
            <a:spLocks noChangeArrowheads="1"/>
          </p:cNvSpPr>
          <p:nvPr/>
        </p:nvSpPr>
        <p:spPr bwMode="auto">
          <a:xfrm>
            <a:off x="228600" y="838200"/>
            <a:ext cx="801211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endParaRPr lang="it-IT" altLang="it-IT" sz="2400" dirty="0">
              <a:latin typeface="HelveticaNeueLT Std" pitchFamily="34" charset="0"/>
              <a:ea typeface="ＭＳ Ｐゴシック" panose="020B0600070205080204" pitchFamily="34" charset="-128"/>
            </a:endParaRPr>
          </a:p>
          <a:p>
            <a:pPr eaLnBrk="1" hangingPunct="1">
              <a:spcBef>
                <a:spcPct val="0"/>
              </a:spcBef>
              <a:buFontTx/>
              <a:buNone/>
            </a:pPr>
            <a:endParaRPr lang="it-IT" altLang="it-IT" sz="2400" dirty="0">
              <a:latin typeface="HelveticaNeueLT Std" pitchFamily="34" charset="0"/>
              <a:ea typeface="ＭＳ Ｐゴシック" panose="020B0600070205080204" pitchFamily="34" charset="-128"/>
            </a:endParaRPr>
          </a:p>
        </p:txBody>
      </p:sp>
      <p:sp>
        <p:nvSpPr>
          <p:cNvPr id="40963" name="Text Box 3">
            <a:extLst>
              <a:ext uri="{FF2B5EF4-FFF2-40B4-BE49-F238E27FC236}">
                <a16:creationId xmlns:a16="http://schemas.microsoft.com/office/drawing/2014/main" id="{38F7A41A-FC3F-47B1-809D-4C5E3D3B91C4}"/>
              </a:ext>
            </a:extLst>
          </p:cNvPr>
          <p:cNvSpPr txBox="1">
            <a:spLocks noChangeArrowheads="1"/>
          </p:cNvSpPr>
          <p:nvPr/>
        </p:nvSpPr>
        <p:spPr bwMode="auto">
          <a:xfrm>
            <a:off x="0" y="0"/>
            <a:ext cx="9144000" cy="519113"/>
          </a:xfrm>
          <a:prstGeom prst="rect">
            <a:avLst/>
          </a:prstGeom>
          <a:solidFill>
            <a:srgbClr val="0000CC"/>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r" eaLnBrk="1" hangingPunct="1">
              <a:spcBef>
                <a:spcPct val="50000"/>
              </a:spcBef>
              <a:buFontTx/>
              <a:buNone/>
            </a:pPr>
            <a:r>
              <a:rPr lang="it-IT" altLang="it-IT" sz="2800">
                <a:solidFill>
                  <a:srgbClr val="FFFFFF"/>
                </a:solidFill>
                <a:latin typeface="Calibri" panose="020F0502020204030204" pitchFamily="34" charset="0"/>
                <a:cs typeface="Calibri" panose="020F0502020204030204" pitchFamily="34" charset="0"/>
              </a:rPr>
              <a:t>Project cycle management</a:t>
            </a:r>
            <a:endParaRPr lang="it-IT" altLang="it-IT" sz="1600">
              <a:solidFill>
                <a:srgbClr val="FFFFFF"/>
              </a:solidFill>
              <a:latin typeface="Calibri" panose="020F0502020204030204" pitchFamily="34" charset="0"/>
              <a:cs typeface="Calibri" panose="020F0502020204030204" pitchFamily="34" charset="0"/>
            </a:endParaRPr>
          </a:p>
        </p:txBody>
      </p:sp>
      <p:sp>
        <p:nvSpPr>
          <p:cNvPr id="40965" name="Rettangolo 1">
            <a:extLst>
              <a:ext uri="{FF2B5EF4-FFF2-40B4-BE49-F238E27FC236}">
                <a16:creationId xmlns:a16="http://schemas.microsoft.com/office/drawing/2014/main" id="{714C78FA-73CA-48AC-91A9-696C57150B7B}"/>
              </a:ext>
            </a:extLst>
          </p:cNvPr>
          <p:cNvSpPr>
            <a:spLocks noChangeArrowheads="1"/>
          </p:cNvSpPr>
          <p:nvPr/>
        </p:nvSpPr>
        <p:spPr bwMode="auto">
          <a:xfrm>
            <a:off x="0" y="6107113"/>
            <a:ext cx="5795963"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spcBef>
                <a:spcPct val="0"/>
              </a:spcBef>
              <a:buFontTx/>
              <a:buNone/>
            </a:pPr>
            <a:r>
              <a:rPr lang="it-IT" altLang="it-IT" sz="1800" dirty="0">
                <a:solidFill>
                  <a:schemeClr val="accent2"/>
                </a:solidFill>
                <a:hlinkClick r:id="rId2"/>
              </a:rPr>
              <a:t>http://fondistrutturali.formez.it/content/testi-corso-project-cycle-management-e-project-management</a:t>
            </a:r>
            <a:r>
              <a:rPr lang="it-IT" altLang="it-IT" sz="1800" dirty="0">
                <a:solidFill>
                  <a:schemeClr val="accent2"/>
                </a:solidFill>
              </a:rPr>
              <a:t> </a:t>
            </a:r>
          </a:p>
        </p:txBody>
      </p:sp>
      <p:sp>
        <p:nvSpPr>
          <p:cNvPr id="7" name="CasellaDiTesto 6">
            <a:extLst>
              <a:ext uri="{FF2B5EF4-FFF2-40B4-BE49-F238E27FC236}">
                <a16:creationId xmlns:a16="http://schemas.microsoft.com/office/drawing/2014/main" id="{A808AB84-C2D7-4B7D-8623-A7620504E7BF}"/>
              </a:ext>
            </a:extLst>
          </p:cNvPr>
          <p:cNvSpPr txBox="1"/>
          <p:nvPr/>
        </p:nvSpPr>
        <p:spPr>
          <a:xfrm>
            <a:off x="114300" y="773817"/>
            <a:ext cx="8915400" cy="2308324"/>
          </a:xfrm>
          <a:prstGeom prst="rect">
            <a:avLst/>
          </a:prstGeom>
          <a:noFill/>
        </p:spPr>
        <p:txBody>
          <a:bodyPr wrap="square">
            <a:spAutoFit/>
          </a:bodyPr>
          <a:lstStyle/>
          <a:p>
            <a:r>
              <a:rPr lang="it-IT" sz="2400" b="0" i="0" dirty="0">
                <a:solidFill>
                  <a:srgbClr val="000000"/>
                </a:solidFill>
                <a:effectLst/>
                <a:latin typeface="Calibri" panose="020F0502020204030204" pitchFamily="34" charset="0"/>
                <a:cs typeface="Calibri" panose="020F0502020204030204" pitchFamily="34" charset="0"/>
              </a:rPr>
              <a:t>PCM è la metodologia e l’insieme di strumenti che la Commissione Europea ha introdotto agli inizi degli anni ’90 </a:t>
            </a:r>
            <a:br>
              <a:rPr lang="it-IT" sz="2400" b="0" i="0" dirty="0">
                <a:solidFill>
                  <a:srgbClr val="000000"/>
                </a:solidFill>
                <a:effectLst/>
                <a:latin typeface="Calibri" panose="020F0502020204030204" pitchFamily="34" charset="0"/>
                <a:cs typeface="Calibri" panose="020F0502020204030204" pitchFamily="34" charset="0"/>
              </a:rPr>
            </a:br>
            <a:r>
              <a:rPr lang="it-IT" sz="2400" b="0" i="0" dirty="0">
                <a:solidFill>
                  <a:srgbClr val="000000"/>
                </a:solidFill>
                <a:effectLst/>
                <a:latin typeface="Calibri" panose="020F0502020204030204" pitchFamily="34" charset="0"/>
                <a:cs typeface="Calibri" panose="020F0502020204030204" pitchFamily="34" charset="0"/>
              </a:rPr>
              <a:t>per garantire una maggiore efficacia dei progetti e dei programmi finanziati attraverso i bandi europei e anche un miglioramento complessivo dei meccanismi di gestione dei programmi stessi.</a:t>
            </a:r>
          </a:p>
          <a:p>
            <a:r>
              <a:rPr lang="it-IT" sz="2400" dirty="0">
                <a:solidFill>
                  <a:srgbClr val="000000"/>
                </a:solidFill>
                <a:latin typeface="Calibri" panose="020F0502020204030204" pitchFamily="34" charset="0"/>
                <a:cs typeface="Calibri" panose="020F0502020204030204" pitchFamily="34" charset="0"/>
              </a:rPr>
              <a:t>Prevede 6 fasi standard</a:t>
            </a:r>
            <a:endParaRPr lang="it-IT" sz="2400" dirty="0">
              <a:latin typeface="Calibri" panose="020F0502020204030204" pitchFamily="34" charset="0"/>
              <a:cs typeface="Calibri" panose="020F0502020204030204" pitchFamily="34" charset="0"/>
            </a:endParaRPr>
          </a:p>
        </p:txBody>
      </p:sp>
      <p:pic>
        <p:nvPicPr>
          <p:cNvPr id="40967" name="Picture 7">
            <a:extLst>
              <a:ext uri="{FF2B5EF4-FFF2-40B4-BE49-F238E27FC236}">
                <a16:creationId xmlns:a16="http://schemas.microsoft.com/office/drawing/2014/main" id="{A974A8FF-459A-4776-8E1E-F2D5EDCB13B6}"/>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6426" b="100000" l="9875" r="89917">
                        <a14:foregroundMark x1="33056" y1="12450" x2="33056" y2="12450"/>
                        <a14:foregroundMark x1="28274" y1="13655" x2="28274" y2="13655"/>
                        <a14:foregroundMark x1="26611" y1="14056" x2="26611" y2="14056"/>
                        <a14:foregroundMark x1="27235" y1="12249" x2="27235" y2="12249"/>
                        <a14:foregroundMark x1="26611" y1="15663" x2="26611" y2="15663"/>
                        <a14:foregroundMark x1="26195" y1="12249" x2="26195" y2="12249"/>
                        <a14:foregroundMark x1="25780" y1="11847" x2="25780" y2="11847"/>
                        <a14:foregroundMark x1="24844" y1="12450" x2="24844" y2="12450"/>
                        <a14:foregroundMark x1="25260" y1="14659" x2="25260" y2="14659"/>
                        <a14:foregroundMark x1="25572" y1="16064" x2="25572" y2="16064"/>
                        <a14:foregroundMark x1="24636" y1="16265" x2="24636" y2="16265"/>
                        <a14:foregroundMark x1="24428" y1="14859" x2="24428" y2="14859"/>
                      </a14:backgroundRemoval>
                    </a14:imgEffect>
                  </a14:imgLayer>
                </a14:imgProps>
              </a:ext>
              <a:ext uri="{28A0092B-C50C-407E-A947-70E740481C1C}">
                <a14:useLocalDpi xmlns:a14="http://schemas.microsoft.com/office/drawing/2010/main" val="0"/>
              </a:ext>
            </a:extLst>
          </a:blip>
          <a:srcRect l="15599" r="13632"/>
          <a:stretch/>
        </p:blipFill>
        <p:spPr bwMode="auto">
          <a:xfrm>
            <a:off x="3908366" y="2679591"/>
            <a:ext cx="5235634" cy="3830072"/>
          </a:xfrm>
          <a:prstGeom prst="rect">
            <a:avLst/>
          </a:prstGeom>
          <a:noFill/>
          <a:extLst>
            <a:ext uri="{909E8E84-426E-40DD-AFC4-6F175D3DCCD1}">
              <a14:hiddenFill xmlns:a14="http://schemas.microsoft.com/office/drawing/2010/main">
                <a:solidFill>
                  <a:srgbClr val="FFFFFF"/>
                </a:solidFill>
              </a14:hiddenFill>
            </a:ext>
          </a:extLst>
        </p:spPr>
      </p:pic>
      <p:sp>
        <p:nvSpPr>
          <p:cNvPr id="3" name="CasellaDiTesto 2">
            <a:extLst>
              <a:ext uri="{FF2B5EF4-FFF2-40B4-BE49-F238E27FC236}">
                <a16:creationId xmlns:a16="http://schemas.microsoft.com/office/drawing/2014/main" id="{59156A67-6BD9-A383-6E7A-3DEE600E1151}"/>
              </a:ext>
            </a:extLst>
          </p:cNvPr>
          <p:cNvSpPr txBox="1"/>
          <p:nvPr/>
        </p:nvSpPr>
        <p:spPr>
          <a:xfrm>
            <a:off x="0" y="3312392"/>
            <a:ext cx="4756354" cy="646331"/>
          </a:xfrm>
          <a:prstGeom prst="rect">
            <a:avLst/>
          </a:prstGeom>
          <a:noFill/>
        </p:spPr>
        <p:txBody>
          <a:bodyPr wrap="square">
            <a:spAutoFit/>
          </a:bodyPr>
          <a:lstStyle/>
          <a:p>
            <a:r>
              <a:rPr lang="it-IT" dirty="0">
                <a:hlinkClick r:id="rId5"/>
              </a:rPr>
              <a:t>Come strutturare un progetto: il processo </a:t>
            </a:r>
            <a:br>
              <a:rPr lang="it-IT" dirty="0">
                <a:hlinkClick r:id="rId5"/>
              </a:rPr>
            </a:br>
            <a:r>
              <a:rPr lang="it-IT" dirty="0">
                <a:hlinkClick r:id="rId5"/>
              </a:rPr>
              <a:t>e gli strumenti - Guida </a:t>
            </a:r>
            <a:r>
              <a:rPr lang="it-IT" dirty="0" err="1">
                <a:hlinkClick r:id="rId5"/>
              </a:rPr>
              <a:t>Europrogettazione</a:t>
            </a:r>
            <a:endParaRPr lang="it-IT" dirty="0"/>
          </a:p>
        </p:txBody>
      </p:sp>
    </p:spTree>
    <p:extLst>
      <p:ext uri="{BB962C8B-B14F-4D97-AF65-F5344CB8AC3E}">
        <p14:creationId xmlns:p14="http://schemas.microsoft.com/office/powerpoint/2010/main" val="1943339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nodePh="1">
                                  <p:stCondLst>
                                    <p:cond delay="0"/>
                                  </p:stCondLst>
                                  <p:endCondLst>
                                    <p:cond evt="begin" delay="0">
                                      <p:tn val="5"/>
                                    </p:cond>
                                  </p:endCondLst>
                                  <p:childTnLst>
                                    <p:set>
                                      <p:cBhvr>
                                        <p:cTn id="6" dur="1" fill="hold">
                                          <p:stCondLst>
                                            <p:cond delay="0"/>
                                          </p:stCondLst>
                                        </p:cTn>
                                        <p:tgtEl>
                                          <p:spTgt spid="133149">
                                            <p:txEl>
                                              <p:pRg st="0" end="0"/>
                                            </p:txEl>
                                          </p:spTgt>
                                        </p:tgtEl>
                                        <p:attrNameLst>
                                          <p:attrName>style.visibility</p:attrName>
                                        </p:attrNameLst>
                                      </p:cBhvr>
                                      <p:to>
                                        <p:strVal val="visible"/>
                                      </p:to>
                                    </p:set>
                                    <p:animEffect transition="in" filter="dissolve">
                                      <p:cBhvr>
                                        <p:cTn id="7" dur="500"/>
                                        <p:tgtEl>
                                          <p:spTgt spid="13314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2" fill="hold" nodeType="clickEffect">
                                  <p:stCondLst>
                                    <p:cond delay="0"/>
                                  </p:stCondLst>
                                  <p:childTnLst>
                                    <p:set>
                                      <p:cBhvr>
                                        <p:cTn id="11" dur="1" fill="hold">
                                          <p:stCondLst>
                                            <p:cond delay="0"/>
                                          </p:stCondLst>
                                        </p:cTn>
                                        <p:tgtEl>
                                          <p:spTgt spid="40967"/>
                                        </p:tgtEl>
                                        <p:attrNameLst>
                                          <p:attrName>style.visibility</p:attrName>
                                        </p:attrNameLst>
                                      </p:cBhvr>
                                      <p:to>
                                        <p:strVal val="visible"/>
                                      </p:to>
                                    </p:set>
                                    <p:anim calcmode="lin" valueType="num">
                                      <p:cBhvr additive="base">
                                        <p:cTn id="12" dur="2000" fill="hold"/>
                                        <p:tgtEl>
                                          <p:spTgt spid="40967"/>
                                        </p:tgtEl>
                                        <p:attrNameLst>
                                          <p:attrName>ppt_x</p:attrName>
                                        </p:attrNameLst>
                                      </p:cBhvr>
                                      <p:tavLst>
                                        <p:tav tm="0">
                                          <p:val>
                                            <p:strVal val="0-#ppt_w/2"/>
                                          </p:val>
                                        </p:tav>
                                        <p:tav tm="100000">
                                          <p:val>
                                            <p:strVal val="#ppt_x"/>
                                          </p:val>
                                        </p:tav>
                                      </p:tavLst>
                                    </p:anim>
                                    <p:anim calcmode="lin" valueType="num">
                                      <p:cBhvr additive="base">
                                        <p:cTn id="13" dur="2000" fill="hold"/>
                                        <p:tgtEl>
                                          <p:spTgt spid="4096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49" grpId="0" build="p" autoUpdateAnimBg="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3">
            <a:extLst>
              <a:ext uri="{FF2B5EF4-FFF2-40B4-BE49-F238E27FC236}">
                <a16:creationId xmlns:a16="http://schemas.microsoft.com/office/drawing/2014/main" id="{6B16BEC2-5741-43C4-AE9E-839841ED2AAE}"/>
              </a:ext>
            </a:extLst>
          </p:cNvPr>
          <p:cNvSpPr txBox="1">
            <a:spLocks noChangeArrowheads="1"/>
          </p:cNvSpPr>
          <p:nvPr/>
        </p:nvSpPr>
        <p:spPr bwMode="auto">
          <a:xfrm>
            <a:off x="0" y="0"/>
            <a:ext cx="9144000" cy="519113"/>
          </a:xfrm>
          <a:prstGeom prst="rect">
            <a:avLst/>
          </a:prstGeom>
          <a:solidFill>
            <a:srgbClr val="0000CC"/>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r" eaLnBrk="1" hangingPunct="1">
              <a:spcBef>
                <a:spcPct val="50000"/>
              </a:spcBef>
              <a:buFontTx/>
              <a:buNone/>
            </a:pPr>
            <a:r>
              <a:rPr lang="it-IT" altLang="it-IT" sz="2800">
                <a:solidFill>
                  <a:srgbClr val="FFFFFF"/>
                </a:solidFill>
                <a:latin typeface="Calibri" panose="020F0502020204030204" pitchFamily="34" charset="0"/>
                <a:cs typeface="Calibri" panose="020F0502020204030204" pitchFamily="34" charset="0"/>
              </a:rPr>
              <a:t>Project cycle management</a:t>
            </a:r>
            <a:endParaRPr lang="it-IT" altLang="it-IT" sz="1600">
              <a:solidFill>
                <a:srgbClr val="FFFFFF"/>
              </a:solidFill>
              <a:latin typeface="Calibri" panose="020F0502020204030204" pitchFamily="34" charset="0"/>
              <a:cs typeface="Calibri" panose="020F0502020204030204" pitchFamily="34" charset="0"/>
            </a:endParaRPr>
          </a:p>
        </p:txBody>
      </p:sp>
      <p:sp>
        <p:nvSpPr>
          <p:cNvPr id="6" name="CasellaDiTesto 5">
            <a:extLst>
              <a:ext uri="{FF2B5EF4-FFF2-40B4-BE49-F238E27FC236}">
                <a16:creationId xmlns:a16="http://schemas.microsoft.com/office/drawing/2014/main" id="{0BAC2ABE-004E-4FFB-B8F5-4F5EB263B370}"/>
              </a:ext>
            </a:extLst>
          </p:cNvPr>
          <p:cNvSpPr txBox="1"/>
          <p:nvPr/>
        </p:nvSpPr>
        <p:spPr>
          <a:xfrm>
            <a:off x="108159" y="1225689"/>
            <a:ext cx="8927682" cy="5632311"/>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it-IT" altLang="it-IT" sz="2000" b="1" i="0" u="none" strike="noStrike" cap="none" normalizeH="0" baseline="0" dirty="0">
                <a:ln>
                  <a:noFill/>
                </a:ln>
                <a:solidFill>
                  <a:srgbClr val="000000"/>
                </a:solidFill>
                <a:effectLst/>
                <a:latin typeface="Calibri" panose="020F0502020204030204" pitchFamily="34" charset="0"/>
                <a:cs typeface="Calibri" panose="020F0502020204030204" pitchFamily="34" charset="0"/>
              </a:rPr>
              <a:t>Programmazione</a:t>
            </a:r>
            <a:r>
              <a:rPr kumimoji="0" lang="it-IT" altLang="it-IT" sz="2000" b="0" i="0" u="none" strike="noStrike" cap="none" normalizeH="0" baseline="0" dirty="0">
                <a:ln>
                  <a:noFill/>
                </a:ln>
                <a:solidFill>
                  <a:srgbClr val="000000"/>
                </a:solidFill>
                <a:effectLst/>
                <a:latin typeface="Calibri" panose="020F0502020204030204" pitchFamily="34" charset="0"/>
                <a:cs typeface="Calibri" panose="020F0502020204030204" pitchFamily="34" charset="0"/>
              </a:rPr>
              <a:t>. È la fase delle decisioni “a monte” di un singolo intervento progettuale. Per esempio la fase in cui l’Unione Europea, di concerto con gli Stati Membri, definisce le linee guida di un programma o di una </a:t>
            </a:r>
            <a:r>
              <a:rPr lang="it-IT" altLang="it-IT" sz="2000" dirty="0">
                <a:solidFill>
                  <a:srgbClr val="000000"/>
                </a:solidFill>
                <a:latin typeface="Calibri" panose="020F0502020204030204" pitchFamily="34" charset="0"/>
                <a:cs typeface="Calibri" panose="020F0502020204030204" pitchFamily="34" charset="0"/>
              </a:rPr>
              <a:t>i</a:t>
            </a:r>
            <a:r>
              <a:rPr kumimoji="0" lang="it-IT" altLang="it-IT" sz="2000" b="0" i="0" u="none" strike="noStrike" cap="none" normalizeH="0" baseline="0" dirty="0">
                <a:ln>
                  <a:noFill/>
                </a:ln>
                <a:solidFill>
                  <a:srgbClr val="000000"/>
                </a:solidFill>
                <a:effectLst/>
                <a:latin typeface="Calibri" panose="020F0502020204030204" pitchFamily="34" charset="0"/>
                <a:cs typeface="Calibri" panose="020F0502020204030204" pitchFamily="34" charset="0"/>
              </a:rPr>
              <a:t>niziativa comunitaria ed emette quindi </a:t>
            </a:r>
            <a:r>
              <a:rPr kumimoji="0" lang="it-IT" altLang="it-IT" sz="2000" b="1" i="0" u="none" strike="noStrike" cap="none" normalizeH="0" baseline="0" dirty="0">
                <a:ln>
                  <a:noFill/>
                </a:ln>
                <a:solidFill>
                  <a:srgbClr val="000000"/>
                </a:solidFill>
                <a:effectLst/>
                <a:latin typeface="Calibri" panose="020F0502020204030204" pitchFamily="34" charset="0"/>
                <a:cs typeface="Calibri" panose="020F0502020204030204" pitchFamily="34" charset="0"/>
              </a:rPr>
              <a:t>il bando</a:t>
            </a:r>
            <a:r>
              <a:rPr kumimoji="0" lang="it-IT" altLang="it-IT" sz="2000" b="0" i="0" u="none" strike="noStrike" cap="none" normalizeH="0" baseline="0" dirty="0">
                <a:ln>
                  <a:noFill/>
                </a:ln>
                <a:solidFill>
                  <a:srgbClr val="000000"/>
                </a:solidFill>
                <a:effectLst/>
                <a:latin typeface="Calibri" panose="020F0502020204030204" pitchFamily="34" charset="0"/>
                <a:cs typeface="Calibri" panose="020F0502020204030204" pitchFamily="34" charset="0"/>
              </a:rPr>
              <a:t>.</a:t>
            </a:r>
          </a:p>
          <a:p>
            <a:pPr lvl="0">
              <a:buFontTx/>
              <a:buChar char="•"/>
            </a:pPr>
            <a:r>
              <a:rPr kumimoji="0" lang="it-IT" altLang="it-IT" sz="2000" b="1" i="0" u="none" strike="noStrike" cap="none" normalizeH="0" baseline="0" dirty="0">
                <a:ln>
                  <a:noFill/>
                </a:ln>
                <a:solidFill>
                  <a:srgbClr val="000000"/>
                </a:solidFill>
                <a:effectLst/>
                <a:latin typeface="Calibri" panose="020F0502020204030204" pitchFamily="34" charset="0"/>
                <a:cs typeface="Calibri" panose="020F0502020204030204" pitchFamily="34" charset="0"/>
              </a:rPr>
              <a:t>Identificazione (ideazione)</a:t>
            </a:r>
            <a:r>
              <a:rPr kumimoji="0" lang="it-IT" altLang="it-IT" sz="2000" b="0" i="0" u="none" strike="noStrike" cap="none" normalizeH="0" baseline="0" dirty="0">
                <a:ln>
                  <a:noFill/>
                </a:ln>
                <a:solidFill>
                  <a:srgbClr val="000000"/>
                </a:solidFill>
                <a:effectLst/>
                <a:latin typeface="Calibri" panose="020F0502020204030204" pitchFamily="34" charset="0"/>
                <a:cs typeface="Calibri" panose="020F0502020204030204" pitchFamily="34" charset="0"/>
              </a:rPr>
              <a:t>. È il momento in cui </a:t>
            </a:r>
            <a:r>
              <a:rPr lang="it-IT" altLang="it-IT" sz="2000" dirty="0">
                <a:solidFill>
                  <a:srgbClr val="000000"/>
                </a:solidFill>
                <a:latin typeface="Calibri" panose="020F0502020204030204" pitchFamily="34" charset="0"/>
                <a:cs typeface="Calibri" panose="020F0502020204030204" pitchFamily="34" charset="0"/>
              </a:rPr>
              <a:t>si definisce una </a:t>
            </a:r>
            <a:r>
              <a:rPr kumimoji="0" lang="it-IT" altLang="it-IT" sz="2000" b="0" i="0" u="none" strike="noStrike" cap="none" normalizeH="0" baseline="0" dirty="0">
                <a:ln>
                  <a:noFill/>
                </a:ln>
                <a:solidFill>
                  <a:srgbClr val="000000"/>
                </a:solidFill>
                <a:effectLst/>
                <a:latin typeface="Calibri" panose="020F0502020204030204" pitchFamily="34" charset="0"/>
                <a:cs typeface="Calibri" panose="020F0502020204030204" pitchFamily="34" charset="0"/>
              </a:rPr>
              <a:t>prima idea-progetto, ancora non dettagliata (anche presentata da un soggetto promotore in un bando di gara come dichiarazione di intenti).</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it-IT" altLang="it-IT" sz="2000" b="1" i="0" u="none" strike="noStrike" cap="none" normalizeH="0" baseline="0" dirty="0">
                <a:ln>
                  <a:noFill/>
                </a:ln>
                <a:solidFill>
                  <a:srgbClr val="000000"/>
                </a:solidFill>
                <a:effectLst/>
                <a:latin typeface="Calibri" panose="020F0502020204030204" pitchFamily="34" charset="0"/>
                <a:cs typeface="Calibri" panose="020F0502020204030204" pitchFamily="34" charset="0"/>
              </a:rPr>
              <a:t>Formulazione</a:t>
            </a:r>
            <a:r>
              <a:rPr kumimoji="0" lang="it-IT" altLang="it-IT" sz="2000" b="0" i="0" u="none" strike="noStrike" cap="none" normalizeH="0" baseline="0" dirty="0">
                <a:ln>
                  <a:noFill/>
                </a:ln>
                <a:solidFill>
                  <a:srgbClr val="000000"/>
                </a:solidFill>
                <a:effectLst/>
                <a:latin typeface="Calibri" panose="020F0502020204030204" pitchFamily="34" charset="0"/>
                <a:cs typeface="Calibri" panose="020F0502020204030204" pitchFamily="34" charset="0"/>
              </a:rPr>
              <a:t>. A seguito di uno studio di fattibilità, la proposta progettuale assume la sua veste definitiva di progetto esecutivo, con descrizione o previsione degli aspetti dettagliati (quantità, costi ecc.).</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it-IT" altLang="it-IT" sz="2000" b="1" i="0" u="none" strike="noStrike" cap="none" normalizeH="0" baseline="0" dirty="0">
                <a:ln>
                  <a:noFill/>
                </a:ln>
                <a:solidFill>
                  <a:srgbClr val="000000"/>
                </a:solidFill>
                <a:effectLst/>
                <a:latin typeface="Calibri" panose="020F0502020204030204" pitchFamily="34" charset="0"/>
                <a:cs typeface="Calibri" panose="020F0502020204030204" pitchFamily="34" charset="0"/>
              </a:rPr>
              <a:t>Finanziamento</a:t>
            </a:r>
            <a:r>
              <a:rPr kumimoji="0" lang="it-IT" altLang="it-IT" sz="2000" b="0" i="0" u="none" strike="noStrike" cap="none" normalizeH="0" baseline="0" dirty="0">
                <a:ln>
                  <a:noFill/>
                </a:ln>
                <a:solidFill>
                  <a:srgbClr val="000000"/>
                </a:solidFill>
                <a:effectLst/>
                <a:latin typeface="Calibri" panose="020F0502020204030204" pitchFamily="34" charset="0"/>
                <a:cs typeface="Calibri" panose="020F0502020204030204" pitchFamily="34" charset="0"/>
              </a:rPr>
              <a:t>. È la fase di contrattualizzazione per l’avvio del progetto.</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it-IT" altLang="it-IT" sz="2000" b="1" i="0" u="none" strike="noStrike" cap="none" normalizeH="0" baseline="0" dirty="0">
                <a:ln>
                  <a:noFill/>
                </a:ln>
                <a:solidFill>
                  <a:srgbClr val="000000"/>
                </a:solidFill>
                <a:effectLst/>
                <a:latin typeface="Calibri" panose="020F0502020204030204" pitchFamily="34" charset="0"/>
                <a:cs typeface="Calibri" panose="020F0502020204030204" pitchFamily="34" charset="0"/>
              </a:rPr>
              <a:t>Realizzazione</a:t>
            </a:r>
            <a:r>
              <a:rPr kumimoji="0" lang="it-IT" altLang="it-IT" sz="2000" b="0" i="0" u="none" strike="noStrike" cap="none" normalizeH="0" baseline="0" dirty="0">
                <a:ln>
                  <a:noFill/>
                </a:ln>
                <a:solidFill>
                  <a:srgbClr val="000000"/>
                </a:solidFill>
                <a:effectLst/>
                <a:latin typeface="Calibri" panose="020F0502020204030204" pitchFamily="34" charset="0"/>
                <a:cs typeface="Calibri" panose="020F0502020204030204" pitchFamily="34" charset="0"/>
              </a:rPr>
              <a:t>. A questo punto si dà corso all’intervento progettuale, al cui interno di svolgono le azioni di monitoraggio e valutazione in itinere.</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it-IT" altLang="it-IT" sz="2000" b="1" i="0" u="none" strike="noStrike" cap="none" normalizeH="0" baseline="0" dirty="0">
                <a:ln>
                  <a:noFill/>
                </a:ln>
                <a:solidFill>
                  <a:srgbClr val="000000"/>
                </a:solidFill>
                <a:effectLst/>
                <a:latin typeface="Calibri" panose="020F0502020204030204" pitchFamily="34" charset="0"/>
                <a:cs typeface="Calibri" panose="020F0502020204030204" pitchFamily="34" charset="0"/>
              </a:rPr>
              <a:t>Valutazione</a:t>
            </a:r>
            <a:r>
              <a:rPr kumimoji="0" lang="it-IT" altLang="it-IT" sz="2000" b="0" i="0" u="none" strike="noStrike" cap="none" normalizeH="0" baseline="0" dirty="0">
                <a:ln>
                  <a:noFill/>
                </a:ln>
                <a:solidFill>
                  <a:srgbClr val="000000"/>
                </a:solidFill>
                <a:effectLst/>
                <a:latin typeface="Calibri" panose="020F0502020204030204" pitchFamily="34" charset="0"/>
                <a:cs typeface="Calibri" panose="020F0502020204030204" pitchFamily="34" charset="0"/>
              </a:rPr>
              <a:t>. In questa fase conclusiva si avvia una riflessione sui risultati raggiunti dal progetto, per indurre i responsabili della programmazione a definire programmi sempre migliori o fornire elementi utili per l’identificazione di ulteriori idee-progetto nell’ambito del programma.</a:t>
            </a:r>
            <a:r>
              <a:rPr kumimoji="0" lang="it-IT" altLang="it-IT" sz="20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 </a:t>
            </a:r>
          </a:p>
          <a:p>
            <a:endParaRPr lang="it-IT" sz="2000" dirty="0">
              <a:latin typeface="Calibri" panose="020F0502020204030204" pitchFamily="34" charset="0"/>
              <a:cs typeface="Calibri" panose="020F0502020204030204" pitchFamily="34" charset="0"/>
            </a:endParaRPr>
          </a:p>
        </p:txBody>
      </p:sp>
      <p:pic>
        <p:nvPicPr>
          <p:cNvPr id="7" name="Picture 7">
            <a:extLst>
              <a:ext uri="{FF2B5EF4-FFF2-40B4-BE49-F238E27FC236}">
                <a16:creationId xmlns:a16="http://schemas.microsoft.com/office/drawing/2014/main" id="{4069A7E2-9BBE-4CAA-A847-BA5D9A464EF3}"/>
              </a:ext>
            </a:extLst>
          </p:cNvPr>
          <p:cNvPicPr>
            <a:picLocks noChangeAspect="1" noChangeArrowheads="1"/>
          </p:cNvPicPr>
          <p:nvPr/>
        </p:nvPicPr>
        <p:blipFill rotWithShape="1">
          <a:blip r:embed="rId2" cstate="hqprint">
            <a:extLst>
              <a:ext uri="{BEBA8EAE-BF5A-486C-A8C5-ECC9F3942E4B}">
                <a14:imgProps xmlns:a14="http://schemas.microsoft.com/office/drawing/2010/main">
                  <a14:imgLayer r:embed="rId3">
                    <a14:imgEffect>
                      <a14:backgroundRemoval t="6426" b="100000" l="9875" r="89917">
                        <a14:foregroundMark x1="33056" y1="12450" x2="33056" y2="12450"/>
                        <a14:foregroundMark x1="28274" y1="13655" x2="28274" y2="13655"/>
                        <a14:foregroundMark x1="26611" y1="14056" x2="26611" y2="14056"/>
                        <a14:foregroundMark x1="27235" y1="12249" x2="27235" y2="12249"/>
                        <a14:foregroundMark x1="26611" y1="15663" x2="26611" y2="15663"/>
                        <a14:foregroundMark x1="26195" y1="12249" x2="26195" y2="12249"/>
                        <a14:foregroundMark x1="25780" y1="11847" x2="25780" y2="11847"/>
                        <a14:foregroundMark x1="24844" y1="12450" x2="24844" y2="12450"/>
                        <a14:foregroundMark x1="25260" y1="14659" x2="25260" y2="14659"/>
                        <a14:foregroundMark x1="25572" y1="16064" x2="25572" y2="16064"/>
                        <a14:foregroundMark x1="24636" y1="16265" x2="24636" y2="16265"/>
                        <a14:foregroundMark x1="24428" y1="14859" x2="24428" y2="14859"/>
                      </a14:backgroundRemoval>
                    </a14:imgEffect>
                  </a14:imgLayer>
                </a14:imgProps>
              </a:ext>
              <a:ext uri="{28A0092B-C50C-407E-A947-70E740481C1C}">
                <a14:useLocalDpi xmlns:a14="http://schemas.microsoft.com/office/drawing/2010/main" val="0"/>
              </a:ext>
            </a:extLst>
          </a:blip>
          <a:srcRect l="15599" r="13632"/>
          <a:stretch/>
        </p:blipFill>
        <p:spPr bwMode="auto">
          <a:xfrm>
            <a:off x="251520" y="76997"/>
            <a:ext cx="1544353" cy="11297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3739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up)">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up)">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wipe(up)">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wipe(up)">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wipe(up)">
                                      <p:cBhvr>
                                        <p:cTn id="27" dur="500"/>
                                        <p:tgtEl>
                                          <p:spTgt spid="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6">
                                            <p:txEl>
                                              <p:pRg st="5" end="5"/>
                                            </p:txEl>
                                          </p:spTgt>
                                        </p:tgtEl>
                                        <p:attrNameLst>
                                          <p:attrName>style.visibility</p:attrName>
                                        </p:attrNameLst>
                                      </p:cBhvr>
                                      <p:to>
                                        <p:strVal val="visible"/>
                                      </p:to>
                                    </p:set>
                                    <p:animEffect transition="in" filter="wipe(up)">
                                      <p:cBhvr>
                                        <p:cTn id="32"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9" name="Text Box 29">
            <a:extLst>
              <a:ext uri="{FF2B5EF4-FFF2-40B4-BE49-F238E27FC236}">
                <a16:creationId xmlns:a16="http://schemas.microsoft.com/office/drawing/2014/main" id="{28E2BCB7-F8B1-4DCA-9997-1A0843557B09}"/>
              </a:ext>
            </a:extLst>
          </p:cNvPr>
          <p:cNvSpPr txBox="1">
            <a:spLocks noChangeArrowheads="1"/>
          </p:cNvSpPr>
          <p:nvPr/>
        </p:nvSpPr>
        <p:spPr bwMode="auto">
          <a:xfrm>
            <a:off x="147637" y="692696"/>
            <a:ext cx="8303840" cy="6001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r>
              <a:rPr lang="it-IT" altLang="it-IT" sz="2400" dirty="0">
                <a:latin typeface="Calibri" panose="020F0502020204030204" pitchFamily="34" charset="0"/>
                <a:ea typeface="ＭＳ Ｐゴシック" panose="020B0600070205080204" pitchFamily="34" charset="-128"/>
                <a:cs typeface="Calibri" panose="020F0502020204030204" pitchFamily="34" charset="0"/>
              </a:rPr>
              <a:t>Tre principi chiave su cui si fonda il ciclo di gestione del progetto (PCM):</a:t>
            </a:r>
          </a:p>
          <a:p>
            <a:pPr eaLnBrk="1" hangingPunct="1">
              <a:spcBef>
                <a:spcPct val="0"/>
              </a:spcBef>
              <a:buFontTx/>
              <a:buNone/>
            </a:pPr>
            <a:endParaRPr lang="it-IT" altLang="it-IT" sz="2400" dirty="0">
              <a:latin typeface="Calibri" panose="020F0502020204030204" pitchFamily="34" charset="0"/>
              <a:ea typeface="ＭＳ Ｐゴシック" panose="020B0600070205080204" pitchFamily="34" charset="-128"/>
              <a:cs typeface="Calibri" panose="020F0502020204030204" pitchFamily="34" charset="0"/>
            </a:endParaRPr>
          </a:p>
          <a:p>
            <a:pPr eaLnBrk="1" hangingPunct="1">
              <a:spcBef>
                <a:spcPct val="0"/>
              </a:spcBef>
              <a:buFontTx/>
              <a:buChar char="-"/>
            </a:pPr>
            <a:r>
              <a:rPr lang="it-IT" altLang="it-IT" sz="2400" b="1" dirty="0">
                <a:latin typeface="Calibri" panose="020F0502020204030204" pitchFamily="34" charset="0"/>
                <a:ea typeface="ＭＳ Ｐゴシック" panose="020B0600070205080204" pitchFamily="34" charset="-128"/>
                <a:cs typeface="Calibri" panose="020F0502020204030204" pitchFamily="34" charset="0"/>
              </a:rPr>
              <a:t>Orientamento al beneficiario</a:t>
            </a:r>
          </a:p>
          <a:p>
            <a:pPr eaLnBrk="1" hangingPunct="1">
              <a:spcBef>
                <a:spcPct val="0"/>
              </a:spcBef>
              <a:buFontTx/>
              <a:buNone/>
            </a:pPr>
            <a:r>
              <a:rPr lang="it-IT" altLang="it-IT" sz="2400" dirty="0">
                <a:latin typeface="Calibri" panose="020F0502020204030204" pitchFamily="34" charset="0"/>
                <a:ea typeface="ＭＳ Ｐゴシック" panose="020B0600070205080204" pitchFamily="34" charset="-128"/>
                <a:cs typeface="Calibri" panose="020F0502020204030204" pitchFamily="34" charset="0"/>
              </a:rPr>
              <a:t>Fasi di analisi condotte attraverso la partecipazione e il lavoro di gruppo</a:t>
            </a:r>
          </a:p>
          <a:p>
            <a:pPr eaLnBrk="1" hangingPunct="1">
              <a:spcBef>
                <a:spcPct val="0"/>
              </a:spcBef>
              <a:buFontTx/>
              <a:buNone/>
            </a:pPr>
            <a:endParaRPr lang="it-IT" altLang="it-IT" sz="2400" dirty="0">
              <a:latin typeface="Calibri" panose="020F0502020204030204" pitchFamily="34" charset="0"/>
              <a:ea typeface="ＭＳ Ｐゴシック" panose="020B0600070205080204" pitchFamily="34" charset="-128"/>
              <a:cs typeface="Calibri" panose="020F0502020204030204" pitchFamily="34" charset="0"/>
            </a:endParaRPr>
          </a:p>
          <a:p>
            <a:pPr eaLnBrk="1" hangingPunct="1">
              <a:spcBef>
                <a:spcPct val="0"/>
              </a:spcBef>
              <a:buFontTx/>
              <a:buChar char="-"/>
            </a:pPr>
            <a:r>
              <a:rPr lang="it-IT" altLang="it-IT" sz="2400" b="1" dirty="0">
                <a:latin typeface="Calibri" panose="020F0502020204030204" pitchFamily="34" charset="0"/>
                <a:ea typeface="ＭＳ Ｐゴシック" panose="020B0600070205080204" pitchFamily="34" charset="-128"/>
                <a:cs typeface="Calibri" panose="020F0502020204030204" pitchFamily="34" charset="0"/>
              </a:rPr>
              <a:t>Pianificazione di un progetto sostenibile</a:t>
            </a:r>
          </a:p>
          <a:p>
            <a:pPr eaLnBrk="1" hangingPunct="1">
              <a:spcBef>
                <a:spcPct val="0"/>
              </a:spcBef>
              <a:buFontTx/>
              <a:buNone/>
            </a:pPr>
            <a:r>
              <a:rPr lang="it-IT" altLang="it-IT" sz="2400" dirty="0">
                <a:latin typeface="Calibri" panose="020F0502020204030204" pitchFamily="34" charset="0"/>
                <a:ea typeface="ＭＳ Ｐゴシック" panose="020B0600070205080204" pitchFamily="34" charset="-128"/>
                <a:cs typeface="Calibri" panose="020F0502020204030204" pitchFamily="34" charset="0"/>
              </a:rPr>
              <a:t>Modello Logico e Quadro Logico del progetto</a:t>
            </a:r>
          </a:p>
          <a:p>
            <a:pPr eaLnBrk="1" hangingPunct="1">
              <a:spcBef>
                <a:spcPct val="0"/>
              </a:spcBef>
              <a:buFontTx/>
              <a:buNone/>
            </a:pPr>
            <a:endParaRPr lang="it-IT" altLang="it-IT" sz="2400" dirty="0">
              <a:latin typeface="Calibri" panose="020F0502020204030204" pitchFamily="34" charset="0"/>
              <a:ea typeface="ＭＳ Ｐゴシック" panose="020B0600070205080204" pitchFamily="34" charset="-128"/>
              <a:cs typeface="Calibri" panose="020F0502020204030204" pitchFamily="34" charset="0"/>
            </a:endParaRPr>
          </a:p>
          <a:p>
            <a:pPr eaLnBrk="1" hangingPunct="1">
              <a:spcBef>
                <a:spcPct val="0"/>
              </a:spcBef>
              <a:buFontTx/>
              <a:buNone/>
            </a:pPr>
            <a:r>
              <a:rPr lang="it-IT" altLang="it-IT" sz="2400" dirty="0">
                <a:latin typeface="Calibri" panose="020F0502020204030204" pitchFamily="34" charset="0"/>
                <a:ea typeface="ＭＳ Ｐゴシック" panose="020B0600070205080204" pitchFamily="34" charset="-128"/>
                <a:cs typeface="Calibri" panose="020F0502020204030204" pitchFamily="34" charset="0"/>
              </a:rPr>
              <a:t>-</a:t>
            </a:r>
            <a:r>
              <a:rPr lang="it-IT" altLang="it-IT" sz="2400" b="1" dirty="0">
                <a:latin typeface="Calibri" panose="020F0502020204030204" pitchFamily="34" charset="0"/>
                <a:ea typeface="ＭＳ Ｐゴシック" panose="020B0600070205080204" pitchFamily="34" charset="-128"/>
                <a:cs typeface="Calibri" panose="020F0502020204030204" pitchFamily="34" charset="0"/>
              </a:rPr>
              <a:t>Documenti trasparenti</a:t>
            </a:r>
          </a:p>
          <a:p>
            <a:pPr eaLnBrk="1" hangingPunct="1">
              <a:spcBef>
                <a:spcPct val="0"/>
              </a:spcBef>
              <a:buFontTx/>
              <a:buNone/>
            </a:pPr>
            <a:r>
              <a:rPr lang="it-IT" altLang="it-IT" sz="2400" dirty="0">
                <a:latin typeface="Calibri" panose="020F0502020204030204" pitchFamily="34" charset="0"/>
                <a:ea typeface="ＭＳ Ｐゴシック" panose="020B0600070205080204" pitchFamily="34" charset="-128"/>
                <a:cs typeface="Calibri" panose="020F0502020204030204" pitchFamily="34" charset="0"/>
              </a:rPr>
              <a:t>In formati standardizzati</a:t>
            </a:r>
          </a:p>
          <a:p>
            <a:pPr eaLnBrk="1" hangingPunct="1">
              <a:spcBef>
                <a:spcPct val="0"/>
              </a:spcBef>
              <a:buFontTx/>
              <a:buNone/>
            </a:pPr>
            <a:endParaRPr lang="it-IT" altLang="it-IT" sz="2400" dirty="0">
              <a:latin typeface="Calibri" panose="020F0502020204030204" pitchFamily="34" charset="0"/>
              <a:ea typeface="ＭＳ Ｐゴシック" panose="020B0600070205080204" pitchFamily="34" charset="-128"/>
              <a:cs typeface="Calibri" panose="020F0502020204030204" pitchFamily="34" charset="0"/>
            </a:endParaRPr>
          </a:p>
          <a:p>
            <a:pPr eaLnBrk="1" hangingPunct="1">
              <a:spcBef>
                <a:spcPct val="0"/>
              </a:spcBef>
              <a:buFontTx/>
              <a:buNone/>
            </a:pPr>
            <a:r>
              <a:rPr lang="it-IT" sz="2400" dirty="0">
                <a:latin typeface="Calibri" panose="020F0502020204030204" pitchFamily="34" charset="0"/>
                <a:ea typeface="ＭＳ Ｐゴシック" panose="020B0600070205080204" pitchFamily="34" charset="-128"/>
                <a:cs typeface="Calibri" panose="020F0502020204030204" pitchFamily="34" charset="0"/>
              </a:rPr>
              <a:t>il PCM consente di sottoporre il progetto a verifica continua, </a:t>
            </a:r>
            <a:br>
              <a:rPr lang="it-IT" sz="2400" dirty="0">
                <a:latin typeface="Calibri" panose="020F0502020204030204" pitchFamily="34" charset="0"/>
                <a:ea typeface="ＭＳ Ｐゴシック" panose="020B0600070205080204" pitchFamily="34" charset="-128"/>
                <a:cs typeface="Calibri" panose="020F0502020204030204" pitchFamily="34" charset="0"/>
              </a:rPr>
            </a:br>
            <a:r>
              <a:rPr lang="it-IT" sz="2400" dirty="0">
                <a:latin typeface="Calibri" panose="020F0502020204030204" pitchFamily="34" charset="0"/>
                <a:ea typeface="ＭＳ Ｐゴシック" panose="020B0600070205080204" pitchFamily="34" charset="-128"/>
                <a:cs typeface="Calibri" panose="020F0502020204030204" pitchFamily="34" charset="0"/>
              </a:rPr>
              <a:t>sin dalla sua prima formulazione e di intervenire in itinere sull’attività progettuale, apportando modifiche e/o miglioramenti.</a:t>
            </a:r>
            <a:endParaRPr lang="it-IT" altLang="it-IT" sz="2400" dirty="0">
              <a:latin typeface="Calibri" panose="020F0502020204030204" pitchFamily="34" charset="0"/>
              <a:ea typeface="ＭＳ Ｐゴシック" panose="020B0600070205080204" pitchFamily="34" charset="-128"/>
              <a:cs typeface="Calibri" panose="020F0502020204030204" pitchFamily="34" charset="0"/>
            </a:endParaRPr>
          </a:p>
        </p:txBody>
      </p:sp>
      <p:sp>
        <p:nvSpPr>
          <p:cNvPr id="40963" name="Text Box 3">
            <a:extLst>
              <a:ext uri="{FF2B5EF4-FFF2-40B4-BE49-F238E27FC236}">
                <a16:creationId xmlns:a16="http://schemas.microsoft.com/office/drawing/2014/main" id="{38F7A41A-FC3F-47B1-809D-4C5E3D3B91C4}"/>
              </a:ext>
            </a:extLst>
          </p:cNvPr>
          <p:cNvSpPr txBox="1">
            <a:spLocks noChangeArrowheads="1"/>
          </p:cNvSpPr>
          <p:nvPr/>
        </p:nvSpPr>
        <p:spPr bwMode="auto">
          <a:xfrm>
            <a:off x="0" y="0"/>
            <a:ext cx="9144000" cy="519113"/>
          </a:xfrm>
          <a:prstGeom prst="rect">
            <a:avLst/>
          </a:prstGeom>
          <a:solidFill>
            <a:srgbClr val="0000CC"/>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r" eaLnBrk="1" hangingPunct="1">
              <a:spcBef>
                <a:spcPct val="50000"/>
              </a:spcBef>
              <a:buFontTx/>
              <a:buNone/>
            </a:pPr>
            <a:r>
              <a:rPr lang="it-IT" altLang="it-IT" sz="2800" dirty="0">
                <a:solidFill>
                  <a:srgbClr val="FFFFFF"/>
                </a:solidFill>
                <a:latin typeface="Calibri" panose="020F0502020204030204" pitchFamily="34" charset="0"/>
                <a:cs typeface="Calibri" panose="020F0502020204030204" pitchFamily="34" charset="0"/>
              </a:rPr>
              <a:t>Project </a:t>
            </a:r>
            <a:r>
              <a:rPr lang="it-IT" altLang="it-IT" sz="2800" dirty="0" err="1">
                <a:solidFill>
                  <a:srgbClr val="FFFFFF"/>
                </a:solidFill>
                <a:latin typeface="Calibri" panose="020F0502020204030204" pitchFamily="34" charset="0"/>
                <a:cs typeface="Calibri" panose="020F0502020204030204" pitchFamily="34" charset="0"/>
              </a:rPr>
              <a:t>cycle</a:t>
            </a:r>
            <a:r>
              <a:rPr lang="it-IT" altLang="it-IT" sz="2800" dirty="0">
                <a:solidFill>
                  <a:srgbClr val="FFFFFF"/>
                </a:solidFill>
                <a:latin typeface="Calibri" panose="020F0502020204030204" pitchFamily="34" charset="0"/>
                <a:cs typeface="Calibri" panose="020F0502020204030204" pitchFamily="34" charset="0"/>
              </a:rPr>
              <a:t> management</a:t>
            </a:r>
            <a:endParaRPr lang="it-IT" altLang="it-IT" sz="1600" dirty="0">
              <a:solidFill>
                <a:srgbClr val="FFFFFF"/>
              </a:solidFill>
              <a:latin typeface="Calibri" panose="020F0502020204030204" pitchFamily="34" charset="0"/>
              <a:cs typeface="Calibri" panose="020F0502020204030204" pitchFamily="34" charset="0"/>
            </a:endParaRPr>
          </a:p>
        </p:txBody>
      </p:sp>
      <p:pic>
        <p:nvPicPr>
          <p:cNvPr id="5" name="Picture 7">
            <a:extLst>
              <a:ext uri="{FF2B5EF4-FFF2-40B4-BE49-F238E27FC236}">
                <a16:creationId xmlns:a16="http://schemas.microsoft.com/office/drawing/2014/main" id="{B7EDAB55-67CE-47BE-8AD4-5FAEF1CB462E}"/>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6426" b="100000" l="9875" r="89917">
                        <a14:foregroundMark x1="33056" y1="12450" x2="33056" y2="12450"/>
                        <a14:foregroundMark x1="28274" y1="13655" x2="28274" y2="13655"/>
                        <a14:foregroundMark x1="26611" y1="14056" x2="26611" y2="14056"/>
                        <a14:foregroundMark x1="27235" y1="12249" x2="27235" y2="12249"/>
                        <a14:foregroundMark x1="26611" y1="15663" x2="26611" y2="15663"/>
                        <a14:foregroundMark x1="26195" y1="12249" x2="26195" y2="12249"/>
                        <a14:foregroundMark x1="25780" y1="11847" x2="25780" y2="11847"/>
                        <a14:foregroundMark x1="24844" y1="12450" x2="24844" y2="12450"/>
                        <a14:foregroundMark x1="25260" y1="14659" x2="25260" y2="14659"/>
                        <a14:foregroundMark x1="25572" y1="16064" x2="25572" y2="16064"/>
                        <a14:foregroundMark x1="24636" y1="16265" x2="24636" y2="16265"/>
                        <a14:foregroundMark x1="24428" y1="14859" x2="24428" y2="14859"/>
                      </a14:backgroundRemoval>
                    </a14:imgEffect>
                  </a14:imgLayer>
                </a14:imgProps>
              </a:ext>
              <a:ext uri="{28A0092B-C50C-407E-A947-70E740481C1C}">
                <a14:useLocalDpi xmlns:a14="http://schemas.microsoft.com/office/drawing/2010/main" val="0"/>
              </a:ext>
            </a:extLst>
          </a:blip>
          <a:srcRect l="15599" r="13632"/>
          <a:stretch/>
        </p:blipFill>
        <p:spPr bwMode="auto">
          <a:xfrm>
            <a:off x="5771378" y="2660071"/>
            <a:ext cx="3538876" cy="25888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68283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3149">
                                            <p:txEl>
                                              <p:pRg st="0" end="0"/>
                                            </p:txEl>
                                          </p:spTgt>
                                        </p:tgtEl>
                                        <p:attrNameLst>
                                          <p:attrName>style.visibility</p:attrName>
                                        </p:attrNameLst>
                                      </p:cBhvr>
                                      <p:to>
                                        <p:strVal val="visible"/>
                                      </p:to>
                                    </p:set>
                                    <p:animEffect transition="in" filter="dissolve">
                                      <p:cBhvr>
                                        <p:cTn id="7" dur="500"/>
                                        <p:tgtEl>
                                          <p:spTgt spid="13314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33149">
                                            <p:txEl>
                                              <p:pRg st="2" end="2"/>
                                            </p:txEl>
                                          </p:spTgt>
                                        </p:tgtEl>
                                        <p:attrNameLst>
                                          <p:attrName>style.visibility</p:attrName>
                                        </p:attrNameLst>
                                      </p:cBhvr>
                                      <p:to>
                                        <p:strVal val="visible"/>
                                      </p:to>
                                    </p:set>
                                    <p:animEffect transition="in" filter="dissolve">
                                      <p:cBhvr>
                                        <p:cTn id="12" dur="500"/>
                                        <p:tgtEl>
                                          <p:spTgt spid="133149">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33149">
                                            <p:txEl>
                                              <p:pRg st="3" end="3"/>
                                            </p:txEl>
                                          </p:spTgt>
                                        </p:tgtEl>
                                        <p:attrNameLst>
                                          <p:attrName>style.visibility</p:attrName>
                                        </p:attrNameLst>
                                      </p:cBhvr>
                                      <p:to>
                                        <p:strVal val="visible"/>
                                      </p:to>
                                    </p:set>
                                    <p:animEffect transition="in" filter="dissolve">
                                      <p:cBhvr>
                                        <p:cTn id="17" dur="500"/>
                                        <p:tgtEl>
                                          <p:spTgt spid="133149">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33149">
                                            <p:txEl>
                                              <p:pRg st="5" end="5"/>
                                            </p:txEl>
                                          </p:spTgt>
                                        </p:tgtEl>
                                        <p:attrNameLst>
                                          <p:attrName>style.visibility</p:attrName>
                                        </p:attrNameLst>
                                      </p:cBhvr>
                                      <p:to>
                                        <p:strVal val="visible"/>
                                      </p:to>
                                    </p:set>
                                    <p:animEffect transition="in" filter="dissolve">
                                      <p:cBhvr>
                                        <p:cTn id="22" dur="500"/>
                                        <p:tgtEl>
                                          <p:spTgt spid="133149">
                                            <p:txEl>
                                              <p:pRg st="5" end="5"/>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33149">
                                            <p:txEl>
                                              <p:pRg st="6" end="6"/>
                                            </p:txEl>
                                          </p:spTgt>
                                        </p:tgtEl>
                                        <p:attrNameLst>
                                          <p:attrName>style.visibility</p:attrName>
                                        </p:attrNameLst>
                                      </p:cBhvr>
                                      <p:to>
                                        <p:strVal val="visible"/>
                                      </p:to>
                                    </p:set>
                                    <p:animEffect transition="in" filter="dissolve">
                                      <p:cBhvr>
                                        <p:cTn id="27" dur="500"/>
                                        <p:tgtEl>
                                          <p:spTgt spid="133149">
                                            <p:txEl>
                                              <p:pRg st="6" end="6"/>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33149">
                                            <p:txEl>
                                              <p:pRg st="8" end="8"/>
                                            </p:txEl>
                                          </p:spTgt>
                                        </p:tgtEl>
                                        <p:attrNameLst>
                                          <p:attrName>style.visibility</p:attrName>
                                        </p:attrNameLst>
                                      </p:cBhvr>
                                      <p:to>
                                        <p:strVal val="visible"/>
                                      </p:to>
                                    </p:set>
                                    <p:animEffect transition="in" filter="dissolve">
                                      <p:cBhvr>
                                        <p:cTn id="32" dur="500"/>
                                        <p:tgtEl>
                                          <p:spTgt spid="133149">
                                            <p:txEl>
                                              <p:pRg st="8" end="8"/>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133149">
                                            <p:txEl>
                                              <p:pRg st="9" end="9"/>
                                            </p:txEl>
                                          </p:spTgt>
                                        </p:tgtEl>
                                        <p:attrNameLst>
                                          <p:attrName>style.visibility</p:attrName>
                                        </p:attrNameLst>
                                      </p:cBhvr>
                                      <p:to>
                                        <p:strVal val="visible"/>
                                      </p:to>
                                    </p:set>
                                    <p:animEffect transition="in" filter="dissolve">
                                      <p:cBhvr>
                                        <p:cTn id="37" dur="500"/>
                                        <p:tgtEl>
                                          <p:spTgt spid="133149">
                                            <p:txEl>
                                              <p:pRg st="9" end="9"/>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133149">
                                            <p:txEl>
                                              <p:pRg st="11" end="11"/>
                                            </p:txEl>
                                          </p:spTgt>
                                        </p:tgtEl>
                                        <p:attrNameLst>
                                          <p:attrName>style.visibility</p:attrName>
                                        </p:attrNameLst>
                                      </p:cBhvr>
                                      <p:to>
                                        <p:strVal val="visible"/>
                                      </p:to>
                                    </p:set>
                                    <p:animEffect transition="in" filter="dissolve">
                                      <p:cBhvr>
                                        <p:cTn id="42" dur="500"/>
                                        <p:tgtEl>
                                          <p:spTgt spid="133149">
                                            <p:txEl>
                                              <p:pRg st="11" end="1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ntr" presetSubtype="12" fill="hold" nodeType="clickEffect">
                                  <p:stCondLst>
                                    <p:cond delay="0"/>
                                  </p:stCondLst>
                                  <p:childTnLst>
                                    <p:set>
                                      <p:cBhvr>
                                        <p:cTn id="46" dur="1" fill="hold">
                                          <p:stCondLst>
                                            <p:cond delay="0"/>
                                          </p:stCondLst>
                                        </p:cTn>
                                        <p:tgtEl>
                                          <p:spTgt spid="5"/>
                                        </p:tgtEl>
                                        <p:attrNameLst>
                                          <p:attrName>style.visibility</p:attrName>
                                        </p:attrNameLst>
                                      </p:cBhvr>
                                      <p:to>
                                        <p:strVal val="visible"/>
                                      </p:to>
                                    </p:set>
                                    <p:anim calcmode="lin" valueType="num">
                                      <p:cBhvr additive="base">
                                        <p:cTn id="47" dur="2000" fill="hold"/>
                                        <p:tgtEl>
                                          <p:spTgt spid="5"/>
                                        </p:tgtEl>
                                        <p:attrNameLst>
                                          <p:attrName>ppt_x</p:attrName>
                                        </p:attrNameLst>
                                      </p:cBhvr>
                                      <p:tavLst>
                                        <p:tav tm="0">
                                          <p:val>
                                            <p:strVal val="0-#ppt_w/2"/>
                                          </p:val>
                                        </p:tav>
                                        <p:tav tm="100000">
                                          <p:val>
                                            <p:strVal val="#ppt_x"/>
                                          </p:val>
                                        </p:tav>
                                      </p:tavLst>
                                    </p:anim>
                                    <p:anim calcmode="lin" valueType="num">
                                      <p:cBhvr additive="base">
                                        <p:cTn id="48" dur="2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49" grpId="0" build="p" autoUpdateAnimBg="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Text Box 3">
            <a:extLst>
              <a:ext uri="{FF2B5EF4-FFF2-40B4-BE49-F238E27FC236}">
                <a16:creationId xmlns:a16="http://schemas.microsoft.com/office/drawing/2014/main" id="{38F7A41A-FC3F-47B1-809D-4C5E3D3B91C4}"/>
              </a:ext>
            </a:extLst>
          </p:cNvPr>
          <p:cNvSpPr txBox="1">
            <a:spLocks noChangeArrowheads="1"/>
          </p:cNvSpPr>
          <p:nvPr/>
        </p:nvSpPr>
        <p:spPr bwMode="auto">
          <a:xfrm>
            <a:off x="0" y="0"/>
            <a:ext cx="9144000" cy="519113"/>
          </a:xfrm>
          <a:prstGeom prst="rect">
            <a:avLst/>
          </a:prstGeom>
          <a:solidFill>
            <a:srgbClr val="0000CC"/>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r" eaLnBrk="1" hangingPunct="1">
              <a:spcBef>
                <a:spcPct val="50000"/>
              </a:spcBef>
              <a:buFontTx/>
              <a:buNone/>
            </a:pPr>
            <a:r>
              <a:rPr lang="it-IT" altLang="it-IT" sz="2800">
                <a:solidFill>
                  <a:srgbClr val="FFFFFF"/>
                </a:solidFill>
                <a:latin typeface="Calibri" panose="020F0502020204030204" pitchFamily="34" charset="0"/>
                <a:cs typeface="Calibri" panose="020F0502020204030204" pitchFamily="34" charset="0"/>
              </a:rPr>
              <a:t>Project cycle management</a:t>
            </a:r>
            <a:endParaRPr lang="it-IT" altLang="it-IT" sz="1600">
              <a:solidFill>
                <a:srgbClr val="FFFFFF"/>
              </a:solidFill>
              <a:latin typeface="Calibri" panose="020F0502020204030204" pitchFamily="34" charset="0"/>
              <a:cs typeface="Calibri" panose="020F0502020204030204" pitchFamily="34" charset="0"/>
            </a:endParaRPr>
          </a:p>
        </p:txBody>
      </p:sp>
      <p:sp>
        <p:nvSpPr>
          <p:cNvPr id="40965" name="Rettangolo 1">
            <a:extLst>
              <a:ext uri="{FF2B5EF4-FFF2-40B4-BE49-F238E27FC236}">
                <a16:creationId xmlns:a16="http://schemas.microsoft.com/office/drawing/2014/main" id="{714C78FA-73CA-48AC-91A9-696C57150B7B}"/>
              </a:ext>
            </a:extLst>
          </p:cNvPr>
          <p:cNvSpPr>
            <a:spLocks noChangeArrowheads="1"/>
          </p:cNvSpPr>
          <p:nvPr/>
        </p:nvSpPr>
        <p:spPr bwMode="auto">
          <a:xfrm>
            <a:off x="0" y="6107113"/>
            <a:ext cx="5795963"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spcBef>
                <a:spcPct val="0"/>
              </a:spcBef>
              <a:buFontTx/>
              <a:buNone/>
            </a:pPr>
            <a:r>
              <a:rPr lang="it-IT" altLang="it-IT" sz="1800">
                <a:solidFill>
                  <a:schemeClr val="accent2"/>
                </a:solidFill>
                <a:hlinkClick r:id="rId2"/>
              </a:rPr>
              <a:t>http://fondistrutturali.formez.it/content/testi-corso-project-cycle-management-e-project-management</a:t>
            </a:r>
            <a:r>
              <a:rPr lang="it-IT" altLang="it-IT" sz="1800">
                <a:solidFill>
                  <a:schemeClr val="accent2"/>
                </a:solidFill>
              </a:rPr>
              <a:t> </a:t>
            </a:r>
          </a:p>
        </p:txBody>
      </p:sp>
      <p:pic>
        <p:nvPicPr>
          <p:cNvPr id="40967" name="Picture 7">
            <a:extLst>
              <a:ext uri="{FF2B5EF4-FFF2-40B4-BE49-F238E27FC236}">
                <a16:creationId xmlns:a16="http://schemas.microsoft.com/office/drawing/2014/main" id="{A974A8FF-459A-4776-8E1E-F2D5EDCB13B6}"/>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6426" b="100000" l="9875" r="89917">
                        <a14:foregroundMark x1="33056" y1="12450" x2="33056" y2="12450"/>
                        <a14:foregroundMark x1="28274" y1="13655" x2="28274" y2="13655"/>
                        <a14:foregroundMark x1="26611" y1="14056" x2="26611" y2="14056"/>
                        <a14:foregroundMark x1="27235" y1="12249" x2="27235" y2="12249"/>
                        <a14:foregroundMark x1="26611" y1="15663" x2="26611" y2="15663"/>
                        <a14:foregroundMark x1="26195" y1="12249" x2="26195" y2="12249"/>
                        <a14:foregroundMark x1="25780" y1="11847" x2="25780" y2="11847"/>
                        <a14:foregroundMark x1="24844" y1="12450" x2="24844" y2="12450"/>
                        <a14:foregroundMark x1="25260" y1="14659" x2="25260" y2="14659"/>
                        <a14:foregroundMark x1="25572" y1="16064" x2="25572" y2="16064"/>
                        <a14:foregroundMark x1="24636" y1="16265" x2="24636" y2="16265"/>
                        <a14:foregroundMark x1="24428" y1="14859" x2="24428" y2="14859"/>
                      </a14:backgroundRemoval>
                    </a14:imgEffect>
                  </a14:imgLayer>
                </a14:imgProps>
              </a:ext>
              <a:ext uri="{28A0092B-C50C-407E-A947-70E740481C1C}">
                <a14:useLocalDpi xmlns:a14="http://schemas.microsoft.com/office/drawing/2010/main" val="0"/>
              </a:ext>
            </a:extLst>
          </a:blip>
          <a:srcRect l="19125" r="13633"/>
          <a:stretch/>
        </p:blipFill>
        <p:spPr bwMode="auto">
          <a:xfrm>
            <a:off x="-12242" y="2663818"/>
            <a:ext cx="2978568" cy="2293211"/>
          </a:xfrm>
          <a:prstGeom prst="rect">
            <a:avLst/>
          </a:prstGeom>
          <a:noFill/>
          <a:extLst>
            <a:ext uri="{909E8E84-426E-40DD-AFC4-6F175D3DCCD1}">
              <a14:hiddenFill xmlns:a14="http://schemas.microsoft.com/office/drawing/2010/main">
                <a:solidFill>
                  <a:srgbClr val="FFFFFF"/>
                </a:solidFill>
              </a14:hiddenFill>
            </a:ext>
          </a:extLst>
        </p:spPr>
      </p:pic>
      <p:sp>
        <p:nvSpPr>
          <p:cNvPr id="9" name="Rettangolo arrotondato 1">
            <a:extLst>
              <a:ext uri="{FF2B5EF4-FFF2-40B4-BE49-F238E27FC236}">
                <a16:creationId xmlns:a16="http://schemas.microsoft.com/office/drawing/2014/main" id="{9DD4ABFC-8DEA-45C0-BA9A-D23CF4B0707C}"/>
              </a:ext>
            </a:extLst>
          </p:cNvPr>
          <p:cNvSpPr/>
          <p:nvPr/>
        </p:nvSpPr>
        <p:spPr>
          <a:xfrm>
            <a:off x="1592826" y="3170904"/>
            <a:ext cx="1305155" cy="1371600"/>
          </a:xfrm>
          <a:prstGeom prst="roundRect">
            <a:avLst>
              <a:gd name="adj" fmla="val 11685"/>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grpSp>
        <p:nvGrpSpPr>
          <p:cNvPr id="3" name="Gruppo 2">
            <a:extLst>
              <a:ext uri="{FF2B5EF4-FFF2-40B4-BE49-F238E27FC236}">
                <a16:creationId xmlns:a16="http://schemas.microsoft.com/office/drawing/2014/main" id="{AF3F17C7-9287-0C69-88ED-122E4834703D}"/>
              </a:ext>
            </a:extLst>
          </p:cNvPr>
          <p:cNvGrpSpPr/>
          <p:nvPr/>
        </p:nvGrpSpPr>
        <p:grpSpPr>
          <a:xfrm>
            <a:off x="2966326" y="762000"/>
            <a:ext cx="6118772" cy="5109124"/>
            <a:chOff x="2966326" y="762000"/>
            <a:chExt cx="6118772" cy="5109124"/>
          </a:xfrm>
        </p:grpSpPr>
        <p:pic>
          <p:nvPicPr>
            <p:cNvPr id="40964" name="Picture 4">
              <a:extLst>
                <a:ext uri="{FF2B5EF4-FFF2-40B4-BE49-F238E27FC236}">
                  <a16:creationId xmlns:a16="http://schemas.microsoft.com/office/drawing/2014/main" id="{CCEA4523-5BBC-4F64-A23B-8A880DCE7C06}"/>
                </a:ext>
              </a:extLst>
            </p:cNvPr>
            <p:cNvPicPr>
              <a:picLocks noChangeAspect="1" noChangeArrowheads="1"/>
            </p:cNvPicPr>
            <p:nvPr/>
          </p:nvPicPr>
          <p:blipFill rotWithShape="1">
            <a:blip r:embed="rId5" cstate="hqprint">
              <a:extLst>
                <a:ext uri="{28A0092B-C50C-407E-A947-70E740481C1C}">
                  <a14:useLocalDpi xmlns:a14="http://schemas.microsoft.com/office/drawing/2010/main" val="0"/>
                </a:ext>
              </a:extLst>
            </a:blip>
            <a:srcRect r="4618"/>
            <a:stretch/>
          </p:blipFill>
          <p:spPr bwMode="auto">
            <a:xfrm>
              <a:off x="2966326" y="1059902"/>
              <a:ext cx="6118772" cy="4811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ttangolo 1">
              <a:extLst>
                <a:ext uri="{FF2B5EF4-FFF2-40B4-BE49-F238E27FC236}">
                  <a16:creationId xmlns:a16="http://schemas.microsoft.com/office/drawing/2014/main" id="{871D44FD-83E3-9646-4D17-37E03113E591}"/>
                </a:ext>
              </a:extLst>
            </p:cNvPr>
            <p:cNvSpPr/>
            <p:nvPr/>
          </p:nvSpPr>
          <p:spPr>
            <a:xfrm>
              <a:off x="2966326" y="762000"/>
              <a:ext cx="941997" cy="3321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4" name="CasellaDiTesto 3">
            <a:extLst>
              <a:ext uri="{FF2B5EF4-FFF2-40B4-BE49-F238E27FC236}">
                <a16:creationId xmlns:a16="http://schemas.microsoft.com/office/drawing/2014/main" id="{DDC9BD99-3B08-7470-9E5E-F3DA063F583E}"/>
              </a:ext>
            </a:extLst>
          </p:cNvPr>
          <p:cNvSpPr txBox="1"/>
          <p:nvPr/>
        </p:nvSpPr>
        <p:spPr>
          <a:xfrm>
            <a:off x="7708010" y="1459309"/>
            <a:ext cx="1445433" cy="307777"/>
          </a:xfrm>
          <a:prstGeom prst="rect">
            <a:avLst/>
          </a:prstGeom>
          <a:solidFill>
            <a:schemeClr val="bg1"/>
          </a:solidFill>
        </p:spPr>
        <p:txBody>
          <a:bodyPr wrap="square" rtlCol="0">
            <a:spAutoFit/>
          </a:bodyPr>
          <a:lstStyle/>
          <a:p>
            <a:r>
              <a:rPr lang="it-IT" sz="1400" b="1" dirty="0">
                <a:latin typeface="Comic Sans MS" panose="030F0702030302020204" pitchFamily="66" charset="0"/>
              </a:rPr>
              <a:t>identificazione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42"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out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la 2">
            <a:extLst>
              <a:ext uri="{FF2B5EF4-FFF2-40B4-BE49-F238E27FC236}">
                <a16:creationId xmlns:a16="http://schemas.microsoft.com/office/drawing/2014/main" id="{9CEE37B4-02A1-979E-87F6-76B4FF655D67}"/>
              </a:ext>
            </a:extLst>
          </p:cNvPr>
          <p:cNvGraphicFramePr>
            <a:graphicFrameLocks noGrp="1"/>
          </p:cNvGraphicFramePr>
          <p:nvPr>
            <p:extLst>
              <p:ext uri="{D42A27DB-BD31-4B8C-83A1-F6EECF244321}">
                <p14:modId xmlns:p14="http://schemas.microsoft.com/office/powerpoint/2010/main" val="3609246714"/>
              </p:ext>
            </p:extLst>
          </p:nvPr>
        </p:nvGraphicFramePr>
        <p:xfrm>
          <a:off x="323850" y="1014413"/>
          <a:ext cx="8208964" cy="1216083"/>
        </p:xfrm>
        <a:graphic>
          <a:graphicData uri="http://schemas.openxmlformats.org/drawingml/2006/table">
            <a:tbl>
              <a:tblPr firstRow="1" bandRow="1">
                <a:tableStyleId>{2D5ABB26-0587-4C30-8999-92F81FD0307C}</a:tableStyleId>
              </a:tblPr>
              <a:tblGrid>
                <a:gridCol w="4104482">
                  <a:extLst>
                    <a:ext uri="{9D8B030D-6E8A-4147-A177-3AD203B41FA5}">
                      <a16:colId xmlns:a16="http://schemas.microsoft.com/office/drawing/2014/main" val="20000"/>
                    </a:ext>
                  </a:extLst>
                </a:gridCol>
                <a:gridCol w="4104482">
                  <a:extLst>
                    <a:ext uri="{9D8B030D-6E8A-4147-A177-3AD203B41FA5}">
                      <a16:colId xmlns:a16="http://schemas.microsoft.com/office/drawing/2014/main" val="20001"/>
                    </a:ext>
                  </a:extLst>
                </a:gridCol>
              </a:tblGrid>
              <a:tr h="576011">
                <a:tc>
                  <a:txBody>
                    <a:bodyPr/>
                    <a:lstStyle/>
                    <a:p>
                      <a:r>
                        <a:rPr lang="it-IT" sz="1800" dirty="0"/>
                        <a:t>gruppo</a:t>
                      </a:r>
                    </a:p>
                  </a:txBody>
                  <a:tcPr marL="91442" marR="91442" marT="45716" marB="457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it-IT" sz="1800" dirty="0"/>
                        <a:t>componenti</a:t>
                      </a:r>
                    </a:p>
                  </a:txBody>
                  <a:tcPr marL="91442" marR="91442" marT="45716" marB="457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640064">
                <a:tc>
                  <a:txBody>
                    <a:bodyPr/>
                    <a:lstStyle/>
                    <a:p>
                      <a:r>
                        <a:rPr lang="it-IT" sz="1800" dirty="0"/>
                        <a:t>Come prendersi cura della propria salute mentale dopo una diagnosi</a:t>
                      </a:r>
                    </a:p>
                  </a:txBody>
                  <a:tcPr marL="91442" marR="91442" marT="45716" marB="457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it-IT" sz="1200" dirty="0"/>
                        <a:t>Cavalli Alice, </a:t>
                      </a:r>
                      <a:r>
                        <a:rPr lang="it-IT" sz="1200" dirty="0" err="1"/>
                        <a:t>Erdt</a:t>
                      </a:r>
                      <a:r>
                        <a:rPr lang="it-IT" sz="1200" dirty="0"/>
                        <a:t> </a:t>
                      </a:r>
                      <a:r>
                        <a:rPr lang="it-IT" sz="1200" dirty="0" err="1"/>
                        <a:t>Zaneta</a:t>
                      </a:r>
                      <a:r>
                        <a:rPr lang="it-IT" sz="1200" dirty="0"/>
                        <a:t>, </a:t>
                      </a:r>
                      <a:r>
                        <a:rPr lang="it-IT" sz="1200" dirty="0" err="1"/>
                        <a:t>Flori</a:t>
                      </a:r>
                      <a:r>
                        <a:rPr lang="it-IT" sz="1200" dirty="0"/>
                        <a:t> Olivia, </a:t>
                      </a:r>
                      <a:r>
                        <a:rPr lang="it-IT" sz="1200" dirty="0" err="1"/>
                        <a:t>Gilardi</a:t>
                      </a:r>
                      <a:r>
                        <a:rPr lang="it-IT" sz="1200" dirty="0"/>
                        <a:t> Francesca, Lombardo Marta, </a:t>
                      </a:r>
                      <a:r>
                        <a:rPr lang="it-IT" sz="1200" dirty="0" err="1"/>
                        <a:t>Sr</a:t>
                      </a:r>
                      <a:r>
                        <a:rPr lang="it-IT" sz="1200" dirty="0"/>
                        <a:t> Madeleine, </a:t>
                      </a:r>
                      <a:r>
                        <a:rPr lang="it-IT" sz="1200" dirty="0" err="1"/>
                        <a:t>Passadore</a:t>
                      </a:r>
                      <a:r>
                        <a:rPr lang="it-IT" sz="1200" dirty="0"/>
                        <a:t> Adelaide,</a:t>
                      </a:r>
                      <a:r>
                        <a:rPr lang="it-IT" sz="1200" baseline="0" dirty="0"/>
                        <a:t> </a:t>
                      </a:r>
                      <a:r>
                        <a:rPr lang="it-IT" sz="1200" baseline="0" dirty="0" err="1"/>
                        <a:t>Zabulic</a:t>
                      </a:r>
                      <a:r>
                        <a:rPr lang="it-IT" sz="1200" baseline="0" dirty="0"/>
                        <a:t> Liliana, </a:t>
                      </a:r>
                      <a:endParaRPr lang="it-IT" sz="1200" dirty="0"/>
                    </a:p>
                  </a:txBody>
                  <a:tcPr marL="91442" marR="91442" marT="45716" marB="457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graphicFrame>
        <p:nvGraphicFramePr>
          <p:cNvPr id="2" name="Tabella 1">
            <a:extLst>
              <a:ext uri="{FF2B5EF4-FFF2-40B4-BE49-F238E27FC236}">
                <a16:creationId xmlns:a16="http://schemas.microsoft.com/office/drawing/2014/main" id="{7D803D87-6AD3-722D-A8DF-3DBF63C05357}"/>
              </a:ext>
            </a:extLst>
          </p:cNvPr>
          <p:cNvGraphicFramePr>
            <a:graphicFrameLocks noGrp="1"/>
          </p:cNvGraphicFramePr>
          <p:nvPr>
            <p:extLst>
              <p:ext uri="{D42A27DB-BD31-4B8C-83A1-F6EECF244321}">
                <p14:modId xmlns:p14="http://schemas.microsoft.com/office/powerpoint/2010/main" val="3407801757"/>
              </p:ext>
            </p:extLst>
          </p:nvPr>
        </p:nvGraphicFramePr>
        <p:xfrm>
          <a:off x="323850" y="2230496"/>
          <a:ext cx="8208964" cy="1463024"/>
        </p:xfrm>
        <a:graphic>
          <a:graphicData uri="http://schemas.openxmlformats.org/drawingml/2006/table">
            <a:tbl>
              <a:tblPr firstRow="1" bandRow="1">
                <a:tableStyleId>{2D5ABB26-0587-4C30-8999-92F81FD0307C}</a:tableStyleId>
              </a:tblPr>
              <a:tblGrid>
                <a:gridCol w="4104482">
                  <a:extLst>
                    <a:ext uri="{9D8B030D-6E8A-4147-A177-3AD203B41FA5}">
                      <a16:colId xmlns:a16="http://schemas.microsoft.com/office/drawing/2014/main" val="3137042747"/>
                    </a:ext>
                  </a:extLst>
                </a:gridCol>
                <a:gridCol w="4104482">
                  <a:extLst>
                    <a:ext uri="{9D8B030D-6E8A-4147-A177-3AD203B41FA5}">
                      <a16:colId xmlns:a16="http://schemas.microsoft.com/office/drawing/2014/main" val="1887894193"/>
                    </a:ext>
                  </a:extLst>
                </a:gridCol>
              </a:tblGrid>
              <a:tr h="640064">
                <a:tc>
                  <a:txBody>
                    <a:bodyPr/>
                    <a:lstStyle/>
                    <a:p>
                      <a:r>
                        <a:rPr lang="it-IT" sz="1800" dirty="0"/>
                        <a:t>Nome </a:t>
                      </a:r>
                      <a:r>
                        <a:rPr lang="it-IT" sz="1800" dirty="0" smtClean="0"/>
                        <a:t>breve</a:t>
                      </a:r>
                    </a:p>
                    <a:p>
                      <a:r>
                        <a:rPr lang="it-IT" sz="1800" dirty="0" smtClean="0"/>
                        <a:t>SENSIBIL-MENTE</a:t>
                      </a:r>
                      <a:endParaRPr lang="it-IT" sz="1800" dirty="0"/>
                    </a:p>
                  </a:txBody>
                  <a:tcPr marL="91442" marR="91442" marT="45716" marB="457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it-IT" sz="1200" dirty="0" err="1" smtClean="0"/>
                        <a:t>Neodiagnosi</a:t>
                      </a:r>
                      <a:r>
                        <a:rPr lang="it-IT" sz="1200" dirty="0" smtClean="0"/>
                        <a:t> sclerosi multipla in soggetti giovani</a:t>
                      </a:r>
                    </a:p>
                    <a:p>
                      <a:r>
                        <a:rPr lang="it-IT" sz="1200" dirty="0" smtClean="0"/>
                        <a:t>Percorso</a:t>
                      </a:r>
                      <a:r>
                        <a:rPr lang="it-IT" sz="1200" baseline="0" dirty="0" smtClean="0"/>
                        <a:t> di attivazione di un percorso lavorativo senza lo stigma della malattia</a:t>
                      </a:r>
                    </a:p>
                    <a:p>
                      <a:r>
                        <a:rPr lang="it-IT" sz="1200" baseline="0" dirty="0" smtClean="0"/>
                        <a:t>Città di Torino</a:t>
                      </a:r>
                    </a:p>
                  </a:txBody>
                  <a:tcPr marL="91442" marR="91442" marT="45716" marB="457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58528453"/>
                  </a:ext>
                </a:extLst>
              </a:tr>
              <a:tr h="640064">
                <a:tc gridSpan="2">
                  <a:txBody>
                    <a:bodyPr/>
                    <a:lstStyle/>
                    <a:p>
                      <a:r>
                        <a:rPr lang="it-IT" sz="1800" dirty="0"/>
                        <a:t>Suggerimenti </a:t>
                      </a:r>
                      <a:endParaRPr lang="it-IT" sz="1800" dirty="0" smtClean="0"/>
                    </a:p>
                    <a:p>
                      <a:r>
                        <a:rPr lang="it-IT" sz="1800" dirty="0" smtClean="0"/>
                        <a:t>Concentrarsi sull’inserimento al lavoro</a:t>
                      </a:r>
                      <a:endParaRPr lang="it-IT" sz="1800" dirty="0"/>
                    </a:p>
                  </a:txBody>
                  <a:tcPr marL="91442" marR="91442" marT="45716" marB="457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it-IT" sz="1200" dirty="0"/>
                    </a:p>
                  </a:txBody>
                  <a:tcPr marL="91442" marR="91442" marT="45716" marB="457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60512017"/>
                  </a:ext>
                </a:extLst>
              </a:tr>
            </a:tbl>
          </a:graphicData>
        </a:graphic>
      </p:graphicFrame>
    </p:spTree>
    <p:extLst>
      <p:ext uri="{BB962C8B-B14F-4D97-AF65-F5344CB8AC3E}">
        <p14:creationId xmlns:p14="http://schemas.microsoft.com/office/powerpoint/2010/main" val="22879322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1986" name="Object 1026">
            <a:extLst>
              <a:ext uri="{FF2B5EF4-FFF2-40B4-BE49-F238E27FC236}">
                <a16:creationId xmlns:a16="http://schemas.microsoft.com/office/drawing/2014/main" id="{EBDA2682-4AFD-48C6-8F43-21D4C9E42320}"/>
              </a:ext>
            </a:extLst>
          </p:cNvPr>
          <p:cNvGraphicFramePr>
            <a:graphicFrameLocks noChangeAspect="1"/>
          </p:cNvGraphicFramePr>
          <p:nvPr>
            <p:extLst>
              <p:ext uri="{D42A27DB-BD31-4B8C-83A1-F6EECF244321}">
                <p14:modId xmlns:p14="http://schemas.microsoft.com/office/powerpoint/2010/main" val="4044083464"/>
              </p:ext>
            </p:extLst>
          </p:nvPr>
        </p:nvGraphicFramePr>
        <p:xfrm>
          <a:off x="368711" y="519113"/>
          <a:ext cx="8394290" cy="6338887"/>
        </p:xfrm>
        <a:graphic>
          <a:graphicData uri="http://schemas.openxmlformats.org/presentationml/2006/ole">
            <mc:AlternateContent xmlns:mc="http://schemas.openxmlformats.org/markup-compatibility/2006">
              <mc:Choice xmlns:v="urn:schemas-microsoft-com:vml" Requires="v">
                <p:oleObj spid="_x0000_s1027" name="Diapositiva" r:id="rId3" imgW="4572000" imgH="3429000" progId="PowerPoint.Slide.8">
                  <p:embed/>
                </p:oleObj>
              </mc:Choice>
              <mc:Fallback>
                <p:oleObj name="Diapositiva" r:id="rId3" imgW="4572000" imgH="3429000" progId="PowerPoint.Slide.8">
                  <p:embed/>
                  <p:pic>
                    <p:nvPicPr>
                      <p:cNvPr id="41986" name="Object 1026">
                        <a:extLst>
                          <a:ext uri="{FF2B5EF4-FFF2-40B4-BE49-F238E27FC236}">
                            <a16:creationId xmlns:a16="http://schemas.microsoft.com/office/drawing/2014/main" id="{EBDA2682-4AFD-48C6-8F43-21D4C9E4232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8711" y="519113"/>
                        <a:ext cx="8394290" cy="6338887"/>
                      </a:xfrm>
                      <a:prstGeom prst="rect">
                        <a:avLst/>
                      </a:prstGeom>
                      <a:noFill/>
                      <a:ln>
                        <a:noFill/>
                      </a:ln>
                      <a:effectLst/>
                    </p:spPr>
                  </p:pic>
                </p:oleObj>
              </mc:Fallback>
            </mc:AlternateContent>
          </a:graphicData>
        </a:graphic>
      </p:graphicFrame>
      <p:sp>
        <p:nvSpPr>
          <p:cNvPr id="4" name="Text Box 3">
            <a:extLst>
              <a:ext uri="{FF2B5EF4-FFF2-40B4-BE49-F238E27FC236}">
                <a16:creationId xmlns:a16="http://schemas.microsoft.com/office/drawing/2014/main" id="{1B8031CC-2272-4A37-AE98-3D2417D81EFB}"/>
              </a:ext>
            </a:extLst>
          </p:cNvPr>
          <p:cNvSpPr txBox="1">
            <a:spLocks noChangeArrowheads="1"/>
          </p:cNvSpPr>
          <p:nvPr/>
        </p:nvSpPr>
        <p:spPr bwMode="auto">
          <a:xfrm>
            <a:off x="0" y="0"/>
            <a:ext cx="9144000" cy="519113"/>
          </a:xfrm>
          <a:prstGeom prst="rect">
            <a:avLst/>
          </a:prstGeom>
          <a:solidFill>
            <a:srgbClr val="0000CC"/>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r" eaLnBrk="1" hangingPunct="1">
              <a:spcBef>
                <a:spcPct val="50000"/>
              </a:spcBef>
              <a:buFontTx/>
              <a:buNone/>
            </a:pPr>
            <a:r>
              <a:rPr lang="it-IT" altLang="it-IT" sz="2800" dirty="0">
                <a:solidFill>
                  <a:srgbClr val="FFFFFF"/>
                </a:solidFill>
                <a:latin typeface="Calibri" panose="020F0502020204030204" pitchFamily="34" charset="0"/>
                <a:cs typeface="Calibri" panose="020F0502020204030204" pitchFamily="34" charset="0"/>
              </a:rPr>
              <a:t>Project </a:t>
            </a:r>
            <a:r>
              <a:rPr lang="it-IT" altLang="it-IT" sz="2800" dirty="0" err="1">
                <a:solidFill>
                  <a:srgbClr val="FFFFFF"/>
                </a:solidFill>
                <a:latin typeface="Calibri" panose="020F0502020204030204" pitchFamily="34" charset="0"/>
                <a:cs typeface="Calibri" panose="020F0502020204030204" pitchFamily="34" charset="0"/>
              </a:rPr>
              <a:t>cycle</a:t>
            </a:r>
            <a:r>
              <a:rPr lang="it-IT" altLang="it-IT" sz="2800" dirty="0">
                <a:solidFill>
                  <a:srgbClr val="FFFFFF"/>
                </a:solidFill>
                <a:latin typeface="Calibri" panose="020F0502020204030204" pitchFamily="34" charset="0"/>
                <a:cs typeface="Calibri" panose="020F0502020204030204" pitchFamily="34" charset="0"/>
              </a:rPr>
              <a:t> management</a:t>
            </a:r>
            <a:endParaRPr lang="it-IT" altLang="it-IT" sz="1600" dirty="0">
              <a:solidFill>
                <a:srgbClr val="FFFFFF"/>
              </a:solidFill>
              <a:latin typeface="Calibri" panose="020F0502020204030204" pitchFamily="34" charset="0"/>
              <a:cs typeface="Calibri" panose="020F0502020204030204" pitchFamily="34" charset="0"/>
            </a:endParaRPr>
          </a:p>
        </p:txBody>
      </p:sp>
      <p:sp>
        <p:nvSpPr>
          <p:cNvPr id="2" name="CasellaDiTesto 1">
            <a:extLst>
              <a:ext uri="{FF2B5EF4-FFF2-40B4-BE49-F238E27FC236}">
                <a16:creationId xmlns:a16="http://schemas.microsoft.com/office/drawing/2014/main" id="{2A2F43CC-94A3-CEFD-0BCE-8A0C8681CFED}"/>
              </a:ext>
            </a:extLst>
          </p:cNvPr>
          <p:cNvSpPr txBox="1"/>
          <p:nvPr/>
        </p:nvSpPr>
        <p:spPr>
          <a:xfrm>
            <a:off x="7088578" y="1562548"/>
            <a:ext cx="1445433" cy="307777"/>
          </a:xfrm>
          <a:prstGeom prst="rect">
            <a:avLst/>
          </a:prstGeom>
          <a:solidFill>
            <a:schemeClr val="bg1"/>
          </a:solidFill>
        </p:spPr>
        <p:txBody>
          <a:bodyPr wrap="square" rtlCol="0">
            <a:spAutoFit/>
          </a:bodyPr>
          <a:lstStyle/>
          <a:p>
            <a:r>
              <a:rPr lang="it-IT" sz="1400" b="1" dirty="0">
                <a:latin typeface="Comic Sans MS" panose="030F0702030302020204" pitchFamily="66" charset="0"/>
              </a:rPr>
              <a:t>identificazione</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3010" name="Object 1026">
            <a:extLst>
              <a:ext uri="{FF2B5EF4-FFF2-40B4-BE49-F238E27FC236}">
                <a16:creationId xmlns:a16="http://schemas.microsoft.com/office/drawing/2014/main" id="{2C30A086-F886-4B3F-9CA2-26070D809BC0}"/>
              </a:ext>
            </a:extLst>
          </p:cNvPr>
          <p:cNvGraphicFramePr>
            <a:graphicFrameLocks noChangeAspect="1"/>
          </p:cNvGraphicFramePr>
          <p:nvPr/>
        </p:nvGraphicFramePr>
        <p:xfrm>
          <a:off x="251520" y="980728"/>
          <a:ext cx="8839200" cy="3616325"/>
        </p:xfrm>
        <a:graphic>
          <a:graphicData uri="http://schemas.openxmlformats.org/presentationml/2006/ole">
            <mc:AlternateContent xmlns:mc="http://schemas.openxmlformats.org/markup-compatibility/2006">
              <mc:Choice xmlns:v="urn:schemas-microsoft-com:vml" Requires="v">
                <p:oleObj spid="_x0000_s2051" name="Diapositiva" r:id="rId3" imgW="4572000" imgH="3429000" progId="PowerPoint.Slide.8">
                  <p:embed/>
                </p:oleObj>
              </mc:Choice>
              <mc:Fallback>
                <p:oleObj name="Diapositiva" r:id="rId3" imgW="4572000" imgH="3429000" progId="PowerPoint.Slide.8">
                  <p:embed/>
                  <p:pic>
                    <p:nvPicPr>
                      <p:cNvPr id="43010" name="Object 1026">
                        <a:extLst>
                          <a:ext uri="{FF2B5EF4-FFF2-40B4-BE49-F238E27FC236}">
                            <a16:creationId xmlns:a16="http://schemas.microsoft.com/office/drawing/2014/main" id="{2C30A086-F886-4B3F-9CA2-26070D809BC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9525" r="6667" b="54286"/>
                      <a:stretch>
                        <a:fillRect/>
                      </a:stretch>
                    </p:blipFill>
                    <p:spPr bwMode="auto">
                      <a:xfrm>
                        <a:off x="251520" y="980728"/>
                        <a:ext cx="8839200" cy="3616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 name="Oval 1059">
            <a:extLst>
              <a:ext uri="{FF2B5EF4-FFF2-40B4-BE49-F238E27FC236}">
                <a16:creationId xmlns:a16="http://schemas.microsoft.com/office/drawing/2014/main" id="{E6CF191F-21AA-456A-936D-89584B8FEB39}"/>
              </a:ext>
            </a:extLst>
          </p:cNvPr>
          <p:cNvSpPr>
            <a:spLocks noChangeArrowheads="1"/>
          </p:cNvSpPr>
          <p:nvPr/>
        </p:nvSpPr>
        <p:spPr bwMode="auto">
          <a:xfrm>
            <a:off x="755576" y="2559174"/>
            <a:ext cx="3240360" cy="2088232"/>
          </a:xfrm>
          <a:prstGeom prst="roundRect">
            <a:avLst>
              <a:gd name="adj" fmla="val 9072"/>
            </a:avLst>
          </a:prstGeom>
          <a:noFill/>
          <a:ln w="114300">
            <a:solidFill>
              <a:srgbClr val="00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endParaRPr lang="it-IT" altLang="it-IT" sz="1800"/>
          </a:p>
        </p:txBody>
      </p:sp>
      <p:sp>
        <p:nvSpPr>
          <p:cNvPr id="5" name="Text Box 3">
            <a:extLst>
              <a:ext uri="{FF2B5EF4-FFF2-40B4-BE49-F238E27FC236}">
                <a16:creationId xmlns:a16="http://schemas.microsoft.com/office/drawing/2014/main" id="{49C30336-E5CB-440D-A590-E6F64E537D64}"/>
              </a:ext>
            </a:extLst>
          </p:cNvPr>
          <p:cNvSpPr txBox="1">
            <a:spLocks noChangeArrowheads="1"/>
          </p:cNvSpPr>
          <p:nvPr/>
        </p:nvSpPr>
        <p:spPr bwMode="auto">
          <a:xfrm>
            <a:off x="0" y="0"/>
            <a:ext cx="9144000" cy="519113"/>
          </a:xfrm>
          <a:prstGeom prst="rect">
            <a:avLst/>
          </a:prstGeom>
          <a:solidFill>
            <a:srgbClr val="0000CC"/>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r" eaLnBrk="1" hangingPunct="1">
              <a:spcBef>
                <a:spcPct val="50000"/>
              </a:spcBef>
              <a:buFontTx/>
              <a:buNone/>
            </a:pPr>
            <a:r>
              <a:rPr lang="it-IT" altLang="it-IT" sz="2800" dirty="0">
                <a:solidFill>
                  <a:srgbClr val="FFFFFF"/>
                </a:solidFill>
                <a:latin typeface="Calibri" panose="020F0502020204030204" pitchFamily="34" charset="0"/>
                <a:cs typeface="Calibri" panose="020F0502020204030204" pitchFamily="34" charset="0"/>
              </a:rPr>
              <a:t>Project </a:t>
            </a:r>
            <a:r>
              <a:rPr lang="it-IT" altLang="it-IT" sz="2800" dirty="0" err="1">
                <a:solidFill>
                  <a:srgbClr val="FFFFFF"/>
                </a:solidFill>
                <a:latin typeface="Calibri" panose="020F0502020204030204" pitchFamily="34" charset="0"/>
                <a:cs typeface="Calibri" panose="020F0502020204030204" pitchFamily="34" charset="0"/>
              </a:rPr>
              <a:t>cycle</a:t>
            </a:r>
            <a:r>
              <a:rPr lang="it-IT" altLang="it-IT" sz="2800" dirty="0">
                <a:solidFill>
                  <a:srgbClr val="FFFFFF"/>
                </a:solidFill>
                <a:latin typeface="Calibri" panose="020F0502020204030204" pitchFamily="34" charset="0"/>
                <a:cs typeface="Calibri" panose="020F0502020204030204" pitchFamily="34" charset="0"/>
              </a:rPr>
              <a:t> management</a:t>
            </a:r>
            <a:endParaRPr lang="it-IT" altLang="it-IT" sz="1600" dirty="0">
              <a:solidFill>
                <a:srgbClr val="FFFFFF"/>
              </a:solidFill>
              <a:latin typeface="Calibri" panose="020F0502020204030204" pitchFamily="34" charset="0"/>
              <a:cs typeface="Calibri" panose="020F0502020204030204" pitchFamily="34" charset="0"/>
            </a:endParaRPr>
          </a:p>
        </p:txBody>
      </p:sp>
      <p:pic>
        <p:nvPicPr>
          <p:cNvPr id="6" name="Picture 2" descr="Lalunachevuoi | LISTE NOZZE ONLINE: UN CONFRONTO">
            <a:extLst>
              <a:ext uri="{FF2B5EF4-FFF2-40B4-BE49-F238E27FC236}">
                <a16:creationId xmlns:a16="http://schemas.microsoft.com/office/drawing/2014/main" id="{72793F48-7626-47A8-BE68-F09C7FA82DEA}"/>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945" b="89687" l="0" r="100000">
                        <a14:foregroundMark x1="71400" y1="27624" x2="71400" y2="27624"/>
                        <a14:foregroundMark x1="28900" y1="28913" x2="28900" y2="28913"/>
                        <a14:foregroundMark x1="86300" y1="34991" x2="86300" y2="34991"/>
                        <a14:foregroundMark x1="87000" y1="34991" x2="87000" y2="34991"/>
                        <a14:foregroundMark x1="86300" y1="32597" x2="86300" y2="32597"/>
                        <a14:foregroundMark x1="85500" y1="30755" x2="85500" y2="30755"/>
                        <a14:foregroundMark x1="81200" y1="26151" x2="81200" y2="26151"/>
                        <a14:foregroundMark x1="80200" y1="26151" x2="80200" y2="26151"/>
                        <a14:foregroundMark x1="83700" y1="28913" x2="83700" y2="28913"/>
                        <a14:foregroundMark x1="82000" y1="28545" x2="82000" y2="28545"/>
                      </a14:backgroundRemoval>
                    </a14:imgEffect>
                  </a14:imgLayer>
                </a14:imgProps>
              </a:ext>
              <a:ext uri="{28A0092B-C50C-407E-A947-70E740481C1C}">
                <a14:useLocalDpi xmlns:a14="http://schemas.microsoft.com/office/drawing/2010/main" val="0"/>
              </a:ext>
            </a:extLst>
          </a:blip>
          <a:srcRect l="651" t="2918" r="-651" b="34344"/>
          <a:stretch/>
        </p:blipFill>
        <p:spPr bwMode="auto">
          <a:xfrm>
            <a:off x="0" y="3761656"/>
            <a:ext cx="9252520" cy="3096344"/>
          </a:xfrm>
          <a:prstGeom prst="rect">
            <a:avLst/>
          </a:prstGeom>
          <a:noFill/>
          <a:extLst>
            <a:ext uri="{909E8E84-426E-40DD-AFC4-6F175D3DCCD1}">
              <a14:hiddenFill xmlns:a14="http://schemas.microsoft.com/office/drawing/2010/main">
                <a:solidFill>
                  <a:srgbClr val="FFFFFF"/>
                </a:solidFill>
              </a14:hiddenFill>
            </a:ext>
          </a:extLst>
        </p:spPr>
      </p:pic>
      <p:sp>
        <p:nvSpPr>
          <p:cNvPr id="2" name="CasellaDiTesto 1">
            <a:extLst>
              <a:ext uri="{FF2B5EF4-FFF2-40B4-BE49-F238E27FC236}">
                <a16:creationId xmlns:a16="http://schemas.microsoft.com/office/drawing/2014/main" id="{F05AB062-845B-579E-78BD-210D94678392}"/>
              </a:ext>
            </a:extLst>
          </p:cNvPr>
          <p:cNvSpPr txBox="1"/>
          <p:nvPr/>
        </p:nvSpPr>
        <p:spPr>
          <a:xfrm>
            <a:off x="7665707" y="2205231"/>
            <a:ext cx="1445433" cy="707886"/>
          </a:xfrm>
          <a:prstGeom prst="rect">
            <a:avLst/>
          </a:prstGeom>
          <a:solidFill>
            <a:schemeClr val="bg1"/>
          </a:solidFill>
        </p:spPr>
        <p:txBody>
          <a:bodyPr wrap="square" rtlCol="0">
            <a:spAutoFit/>
          </a:bodyPr>
          <a:lstStyle/>
          <a:p>
            <a:r>
              <a:rPr lang="it-IT" sz="2000" b="1" dirty="0">
                <a:latin typeface="Comic Sans MS" panose="030F0702030302020204" pitchFamily="66" charset="0"/>
              </a:rPr>
              <a:t>identificazione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 name="Picture 2" descr="Lalunachevuoi | LISTE NOZZE ONLINE: UN CONFRONTO">
            <a:extLst>
              <a:ext uri="{FF2B5EF4-FFF2-40B4-BE49-F238E27FC236}">
                <a16:creationId xmlns:a16="http://schemas.microsoft.com/office/drawing/2014/main" id="{84D73098-30C2-4B41-8637-225903C16973}"/>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9945" b="89687" l="0" r="100000">
                        <a14:foregroundMark x1="71400" y1="27624" x2="71400" y2="27624"/>
                        <a14:foregroundMark x1="28900" y1="28913" x2="28900" y2="28913"/>
                        <a14:foregroundMark x1="86300" y1="34991" x2="86300" y2="34991"/>
                        <a14:foregroundMark x1="87000" y1="34991" x2="87000" y2="34991"/>
                        <a14:foregroundMark x1="86300" y1="32597" x2="86300" y2="32597"/>
                        <a14:foregroundMark x1="85500" y1="30755" x2="85500" y2="30755"/>
                        <a14:foregroundMark x1="81200" y1="26151" x2="81200" y2="26151"/>
                        <a14:foregroundMark x1="80200" y1="26151" x2="80200" y2="26151"/>
                        <a14:foregroundMark x1="83700" y1="28913" x2="83700" y2="28913"/>
                        <a14:foregroundMark x1="82000" y1="28545" x2="82000" y2="28545"/>
                      </a14:backgroundRemoval>
                    </a14:imgEffect>
                  </a14:imgLayer>
                </a14:imgProps>
              </a:ext>
              <a:ext uri="{28A0092B-C50C-407E-A947-70E740481C1C}">
                <a14:useLocalDpi xmlns:a14="http://schemas.microsoft.com/office/drawing/2010/main" val="0"/>
              </a:ext>
            </a:extLst>
          </a:blip>
          <a:srcRect l="651" t="2918" r="-651" b="34344"/>
          <a:stretch/>
        </p:blipFill>
        <p:spPr bwMode="auto">
          <a:xfrm>
            <a:off x="0" y="3761656"/>
            <a:ext cx="9252520" cy="3096344"/>
          </a:xfrm>
          <a:prstGeom prst="rect">
            <a:avLst/>
          </a:prstGeom>
          <a:noFill/>
          <a:extLst>
            <a:ext uri="{909E8E84-426E-40DD-AFC4-6F175D3DCCD1}">
              <a14:hiddenFill xmlns:a14="http://schemas.microsoft.com/office/drawing/2010/main">
                <a:solidFill>
                  <a:srgbClr val="FFFFFF"/>
                </a:solidFill>
              </a14:hiddenFill>
            </a:ext>
          </a:extLst>
        </p:spPr>
      </p:pic>
      <p:sp>
        <p:nvSpPr>
          <p:cNvPr id="157701" name="Text Box 5">
            <a:extLst>
              <a:ext uri="{FF2B5EF4-FFF2-40B4-BE49-F238E27FC236}">
                <a16:creationId xmlns:a16="http://schemas.microsoft.com/office/drawing/2014/main" id="{C3BD0213-A2AD-4F92-8920-9A13F4482503}"/>
              </a:ext>
            </a:extLst>
          </p:cNvPr>
          <p:cNvSpPr txBox="1">
            <a:spLocks noChangeArrowheads="1"/>
          </p:cNvSpPr>
          <p:nvPr/>
        </p:nvSpPr>
        <p:spPr bwMode="auto">
          <a:xfrm>
            <a:off x="421481" y="587535"/>
            <a:ext cx="8301038" cy="830997"/>
          </a:xfrm>
          <a:prstGeom prst="rect">
            <a:avLst/>
          </a:prstGeom>
          <a:noFill/>
          <a:ln w="9525">
            <a:noFill/>
            <a:miter lim="800000"/>
            <a:headEnd/>
            <a:tailEnd/>
          </a:ln>
          <a:effectLst>
            <a:prstShdw prst="shdw13" dist="53882" dir="13500000">
              <a:schemeClr val="bg2">
                <a:alpha val="50000"/>
              </a:schemeClr>
            </a:prstShdw>
          </a:effectLst>
        </p:spPr>
        <p:txBody>
          <a:bodyPr>
            <a:spAutoFit/>
          </a:bodyPr>
          <a:lstStyle>
            <a:lvl1pPr/>
            <a:lvl2pPr/>
            <a:lvl3pPr/>
            <a:lvl4pPr/>
            <a:lvl5pPr/>
            <a:lvl6pPr/>
            <a:lvl7pPr/>
            <a:lvl8pPr/>
            <a:lvl9pPr/>
          </a:lstStyle>
          <a:p>
            <a:pPr algn="ctr" eaLnBrk="1" hangingPunct="1">
              <a:defRPr/>
            </a:pPr>
            <a:r>
              <a:rPr lang="it-IT" altLang="it-IT" sz="2400" b="1" dirty="0">
                <a:effectLst>
                  <a:outerShdw blurRad="38100" dist="38100" dir="2700000" algn="tl">
                    <a:srgbClr val="C0C0C0"/>
                  </a:outerShdw>
                </a:effectLst>
                <a:latin typeface="Calibri" panose="020F0502020204030204" pitchFamily="34" charset="0"/>
                <a:cs typeface="Calibri" panose="020F0502020204030204" pitchFamily="34" charset="0"/>
              </a:rPr>
              <a:t>Il PCM</a:t>
            </a:r>
            <a:r>
              <a:rPr lang="it-IT" altLang="it-IT" sz="2400" dirty="0">
                <a:latin typeface="Calibri" panose="020F0502020204030204" pitchFamily="34" charset="0"/>
                <a:cs typeface="Calibri" panose="020F0502020204030204" pitchFamily="34" charset="0"/>
              </a:rPr>
              <a:t>, di forte tradizione di Sanità Pubblica, sviluppa le tappe con grande attenzione all’analisi del problema</a:t>
            </a:r>
          </a:p>
        </p:txBody>
      </p:sp>
      <p:sp>
        <p:nvSpPr>
          <p:cNvPr id="44035" name="Text Box 62">
            <a:extLst>
              <a:ext uri="{FF2B5EF4-FFF2-40B4-BE49-F238E27FC236}">
                <a16:creationId xmlns:a16="http://schemas.microsoft.com/office/drawing/2014/main" id="{60477DD6-9658-4550-927E-FFCFB68823B5}"/>
              </a:ext>
            </a:extLst>
          </p:cNvPr>
          <p:cNvSpPr txBox="1">
            <a:spLocks noChangeArrowheads="1"/>
          </p:cNvSpPr>
          <p:nvPr/>
        </p:nvSpPr>
        <p:spPr bwMode="auto">
          <a:xfrm>
            <a:off x="0" y="0"/>
            <a:ext cx="9144000" cy="519113"/>
          </a:xfrm>
          <a:prstGeom prst="rect">
            <a:avLst/>
          </a:prstGeom>
          <a:solidFill>
            <a:srgbClr val="0000CC"/>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r" eaLnBrk="1" hangingPunct="1">
              <a:spcBef>
                <a:spcPct val="50000"/>
              </a:spcBef>
              <a:buFontTx/>
              <a:buNone/>
            </a:pPr>
            <a:r>
              <a:rPr lang="it-IT" altLang="it-IT" sz="2800" dirty="0">
                <a:solidFill>
                  <a:srgbClr val="FFFFFF"/>
                </a:solidFill>
                <a:latin typeface="Calibri" panose="020F0502020204030204" pitchFamily="34" charset="0"/>
                <a:cs typeface="Calibri" panose="020F0502020204030204" pitchFamily="34" charset="0"/>
              </a:rPr>
              <a:t>Project </a:t>
            </a:r>
            <a:r>
              <a:rPr lang="it-IT" altLang="it-IT" sz="2800" dirty="0" err="1">
                <a:solidFill>
                  <a:srgbClr val="FFFFFF"/>
                </a:solidFill>
                <a:latin typeface="Calibri" panose="020F0502020204030204" pitchFamily="34" charset="0"/>
                <a:cs typeface="Calibri" panose="020F0502020204030204" pitchFamily="34" charset="0"/>
              </a:rPr>
              <a:t>cycle</a:t>
            </a:r>
            <a:r>
              <a:rPr lang="it-IT" altLang="it-IT" sz="2800" dirty="0">
                <a:solidFill>
                  <a:srgbClr val="FFFFFF"/>
                </a:solidFill>
                <a:latin typeface="Calibri" panose="020F0502020204030204" pitchFamily="34" charset="0"/>
                <a:cs typeface="Calibri" panose="020F0502020204030204" pitchFamily="34" charset="0"/>
              </a:rPr>
              <a:t> management</a:t>
            </a:r>
            <a:endParaRPr lang="it-IT" altLang="it-IT" sz="1600" dirty="0">
              <a:solidFill>
                <a:srgbClr val="FFFFFF"/>
              </a:solidFill>
              <a:latin typeface="Calibri" panose="020F0502020204030204" pitchFamily="34" charset="0"/>
              <a:cs typeface="Calibri" panose="020F0502020204030204" pitchFamily="34" charset="0"/>
            </a:endParaRPr>
          </a:p>
        </p:txBody>
      </p:sp>
      <p:grpSp>
        <p:nvGrpSpPr>
          <p:cNvPr id="45146" name="Group 90">
            <a:extLst>
              <a:ext uri="{FF2B5EF4-FFF2-40B4-BE49-F238E27FC236}">
                <a16:creationId xmlns:a16="http://schemas.microsoft.com/office/drawing/2014/main" id="{909B05BA-B9E2-4E19-BB85-7F789E36DE9C}"/>
              </a:ext>
            </a:extLst>
          </p:cNvPr>
          <p:cNvGrpSpPr>
            <a:grpSpLocks/>
          </p:cNvGrpSpPr>
          <p:nvPr/>
        </p:nvGrpSpPr>
        <p:grpSpPr bwMode="auto">
          <a:xfrm>
            <a:off x="287338" y="2286000"/>
            <a:ext cx="7281862" cy="1333500"/>
            <a:chOff x="0" y="842"/>
            <a:chExt cx="4587" cy="840"/>
          </a:xfrm>
        </p:grpSpPr>
        <p:sp>
          <p:nvSpPr>
            <p:cNvPr id="445442" name="Freeform 2">
              <a:extLst>
                <a:ext uri="{FF2B5EF4-FFF2-40B4-BE49-F238E27FC236}">
                  <a16:creationId xmlns:a16="http://schemas.microsoft.com/office/drawing/2014/main" id="{524E6773-E1F7-42D0-9DE5-21C42CD3EDB7}"/>
                </a:ext>
              </a:extLst>
            </p:cNvPr>
            <p:cNvSpPr>
              <a:spLocks/>
            </p:cNvSpPr>
            <p:nvPr/>
          </p:nvSpPr>
          <p:spPr bwMode="auto">
            <a:xfrm>
              <a:off x="1323" y="857"/>
              <a:ext cx="1058" cy="825"/>
            </a:xfrm>
            <a:custGeom>
              <a:avLst/>
              <a:gdLst/>
              <a:ahLst/>
              <a:cxnLst>
                <a:cxn ang="0">
                  <a:pos x="98" y="0"/>
                </a:cxn>
                <a:cxn ang="0">
                  <a:pos x="160" y="489"/>
                </a:cxn>
                <a:cxn ang="0">
                  <a:pos x="0" y="470"/>
                </a:cxn>
                <a:cxn ang="0">
                  <a:pos x="396" y="668"/>
                </a:cxn>
                <a:cxn ang="0">
                  <a:pos x="887" y="508"/>
                </a:cxn>
                <a:cxn ang="0">
                  <a:pos x="812" y="508"/>
                </a:cxn>
                <a:cxn ang="0">
                  <a:pos x="1010" y="0"/>
                </a:cxn>
              </a:cxnLst>
              <a:rect l="0" t="0" r="r" b="b"/>
              <a:pathLst>
                <a:path w="1010" h="668">
                  <a:moveTo>
                    <a:pt x="98" y="0"/>
                  </a:moveTo>
                  <a:lnTo>
                    <a:pt x="160" y="489"/>
                  </a:lnTo>
                  <a:lnTo>
                    <a:pt x="0" y="470"/>
                  </a:lnTo>
                  <a:lnTo>
                    <a:pt x="396" y="668"/>
                  </a:lnTo>
                  <a:lnTo>
                    <a:pt x="887" y="508"/>
                  </a:lnTo>
                  <a:lnTo>
                    <a:pt x="812" y="508"/>
                  </a:lnTo>
                  <a:lnTo>
                    <a:pt x="1010" y="0"/>
                  </a:lnTo>
                </a:path>
              </a:pathLst>
            </a:custGeom>
            <a:gradFill rotWithShape="0">
              <a:gsLst>
                <a:gs pos="0">
                  <a:schemeClr val="bg2">
                    <a:gamma/>
                    <a:tint val="0"/>
                    <a:invGamma/>
                  </a:schemeClr>
                </a:gs>
                <a:gs pos="100000">
                  <a:schemeClr val="bg2"/>
                </a:gs>
              </a:gsLst>
              <a:lin ang="5400000" scaled="1"/>
            </a:gradFill>
            <a:ln w="9525" cap="flat" cmpd="sng">
              <a:solidFill>
                <a:schemeClr val="tx1"/>
              </a:solidFill>
              <a:prstDash val="solid"/>
              <a:miter lim="800000"/>
              <a:headEnd type="none" w="med" len="med"/>
              <a:tailEnd type="none" w="med" len="med"/>
            </a:ln>
            <a:effectLst/>
          </p:spPr>
          <p:txBody>
            <a:bodyPr wrap="none"/>
            <a:lstStyle/>
            <a:p>
              <a:pPr eaLnBrk="1" hangingPunct="1">
                <a:lnSpc>
                  <a:spcPct val="80000"/>
                </a:lnSpc>
                <a:defRPr/>
              </a:pPr>
              <a:endParaRPr lang="it-IT" sz="340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445448" name="Freeform 8">
              <a:extLst>
                <a:ext uri="{FF2B5EF4-FFF2-40B4-BE49-F238E27FC236}">
                  <a16:creationId xmlns:a16="http://schemas.microsoft.com/office/drawing/2014/main" id="{B8D86BBE-8C45-4989-832B-C1E78B5B89BE}"/>
                </a:ext>
              </a:extLst>
            </p:cNvPr>
            <p:cNvSpPr>
              <a:spLocks/>
            </p:cNvSpPr>
            <p:nvPr/>
          </p:nvSpPr>
          <p:spPr bwMode="auto">
            <a:xfrm>
              <a:off x="2279" y="872"/>
              <a:ext cx="903" cy="712"/>
            </a:xfrm>
            <a:custGeom>
              <a:avLst/>
              <a:gdLst/>
              <a:ahLst/>
              <a:cxnLst>
                <a:cxn ang="0">
                  <a:pos x="98" y="0"/>
                </a:cxn>
                <a:cxn ang="0">
                  <a:pos x="160" y="489"/>
                </a:cxn>
                <a:cxn ang="0">
                  <a:pos x="0" y="470"/>
                </a:cxn>
                <a:cxn ang="0">
                  <a:pos x="396" y="668"/>
                </a:cxn>
                <a:cxn ang="0">
                  <a:pos x="887" y="508"/>
                </a:cxn>
                <a:cxn ang="0">
                  <a:pos x="812" y="508"/>
                </a:cxn>
                <a:cxn ang="0">
                  <a:pos x="1010" y="0"/>
                </a:cxn>
              </a:cxnLst>
              <a:rect l="0" t="0" r="r" b="b"/>
              <a:pathLst>
                <a:path w="1010" h="668">
                  <a:moveTo>
                    <a:pt x="98" y="0"/>
                  </a:moveTo>
                  <a:lnTo>
                    <a:pt x="160" y="489"/>
                  </a:lnTo>
                  <a:lnTo>
                    <a:pt x="0" y="470"/>
                  </a:lnTo>
                  <a:lnTo>
                    <a:pt x="396" y="668"/>
                  </a:lnTo>
                  <a:lnTo>
                    <a:pt x="887" y="508"/>
                  </a:lnTo>
                  <a:lnTo>
                    <a:pt x="812" y="508"/>
                  </a:lnTo>
                  <a:lnTo>
                    <a:pt x="1010" y="0"/>
                  </a:lnTo>
                </a:path>
              </a:pathLst>
            </a:custGeom>
            <a:gradFill rotWithShape="0">
              <a:gsLst>
                <a:gs pos="0">
                  <a:schemeClr val="bg2">
                    <a:gamma/>
                    <a:tint val="0"/>
                    <a:invGamma/>
                  </a:schemeClr>
                </a:gs>
                <a:gs pos="100000">
                  <a:schemeClr val="bg2"/>
                </a:gs>
              </a:gsLst>
              <a:lin ang="5400000" scaled="1"/>
            </a:gradFill>
            <a:ln w="9525" cap="flat" cmpd="sng">
              <a:solidFill>
                <a:schemeClr val="tx1"/>
              </a:solidFill>
              <a:prstDash val="solid"/>
              <a:miter lim="800000"/>
              <a:headEnd type="none" w="med" len="med"/>
              <a:tailEnd type="none" w="med" len="med"/>
            </a:ln>
            <a:effectLst/>
          </p:spPr>
          <p:txBody>
            <a:bodyPr wrap="none"/>
            <a:lstStyle/>
            <a:p>
              <a:pPr eaLnBrk="1" hangingPunct="1">
                <a:lnSpc>
                  <a:spcPct val="80000"/>
                </a:lnSpc>
                <a:defRPr/>
              </a:pPr>
              <a:endParaRPr lang="it-IT" sz="340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445449" name="Freeform 9">
              <a:extLst>
                <a:ext uri="{FF2B5EF4-FFF2-40B4-BE49-F238E27FC236}">
                  <a16:creationId xmlns:a16="http://schemas.microsoft.com/office/drawing/2014/main" id="{057A538B-B099-47A3-AAFC-AA1DA217CDD1}"/>
                </a:ext>
              </a:extLst>
            </p:cNvPr>
            <p:cNvSpPr>
              <a:spLocks/>
            </p:cNvSpPr>
            <p:nvPr/>
          </p:nvSpPr>
          <p:spPr bwMode="auto">
            <a:xfrm>
              <a:off x="3082" y="917"/>
              <a:ext cx="903" cy="652"/>
            </a:xfrm>
            <a:custGeom>
              <a:avLst/>
              <a:gdLst/>
              <a:ahLst/>
              <a:cxnLst>
                <a:cxn ang="0">
                  <a:pos x="98" y="0"/>
                </a:cxn>
                <a:cxn ang="0">
                  <a:pos x="160" y="489"/>
                </a:cxn>
                <a:cxn ang="0">
                  <a:pos x="0" y="470"/>
                </a:cxn>
                <a:cxn ang="0">
                  <a:pos x="396" y="668"/>
                </a:cxn>
                <a:cxn ang="0">
                  <a:pos x="887" y="508"/>
                </a:cxn>
                <a:cxn ang="0">
                  <a:pos x="812" y="508"/>
                </a:cxn>
                <a:cxn ang="0">
                  <a:pos x="1010" y="0"/>
                </a:cxn>
              </a:cxnLst>
              <a:rect l="0" t="0" r="r" b="b"/>
              <a:pathLst>
                <a:path w="1010" h="668">
                  <a:moveTo>
                    <a:pt x="98" y="0"/>
                  </a:moveTo>
                  <a:lnTo>
                    <a:pt x="160" y="489"/>
                  </a:lnTo>
                  <a:lnTo>
                    <a:pt x="0" y="470"/>
                  </a:lnTo>
                  <a:lnTo>
                    <a:pt x="396" y="668"/>
                  </a:lnTo>
                  <a:lnTo>
                    <a:pt x="887" y="508"/>
                  </a:lnTo>
                  <a:lnTo>
                    <a:pt x="812" y="508"/>
                  </a:lnTo>
                  <a:lnTo>
                    <a:pt x="1010" y="0"/>
                  </a:lnTo>
                </a:path>
              </a:pathLst>
            </a:custGeom>
            <a:gradFill rotWithShape="0">
              <a:gsLst>
                <a:gs pos="0">
                  <a:schemeClr val="bg2">
                    <a:gamma/>
                    <a:tint val="0"/>
                    <a:invGamma/>
                  </a:schemeClr>
                </a:gs>
                <a:gs pos="100000">
                  <a:schemeClr val="bg2"/>
                </a:gs>
              </a:gsLst>
              <a:lin ang="5400000" scaled="1"/>
            </a:gradFill>
            <a:ln w="9525" cap="flat" cmpd="sng">
              <a:solidFill>
                <a:schemeClr val="tx1"/>
              </a:solidFill>
              <a:prstDash val="solid"/>
              <a:miter lim="800000"/>
              <a:headEnd type="none" w="med" len="med"/>
              <a:tailEnd type="none" w="med" len="med"/>
            </a:ln>
            <a:effectLst/>
          </p:spPr>
          <p:txBody>
            <a:bodyPr wrap="none"/>
            <a:lstStyle/>
            <a:p>
              <a:pPr eaLnBrk="1" hangingPunct="1">
                <a:lnSpc>
                  <a:spcPct val="80000"/>
                </a:lnSpc>
                <a:defRPr/>
              </a:pPr>
              <a:endParaRPr lang="it-IT" sz="340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445450" name="Freeform 10">
              <a:extLst>
                <a:ext uri="{FF2B5EF4-FFF2-40B4-BE49-F238E27FC236}">
                  <a16:creationId xmlns:a16="http://schemas.microsoft.com/office/drawing/2014/main" id="{7C0EC671-A63A-42D3-B311-CFCD9A04DB38}"/>
                </a:ext>
              </a:extLst>
            </p:cNvPr>
            <p:cNvSpPr>
              <a:spLocks/>
            </p:cNvSpPr>
            <p:nvPr/>
          </p:nvSpPr>
          <p:spPr bwMode="auto">
            <a:xfrm>
              <a:off x="3935" y="912"/>
              <a:ext cx="652" cy="594"/>
            </a:xfrm>
            <a:custGeom>
              <a:avLst/>
              <a:gdLst/>
              <a:ahLst/>
              <a:cxnLst>
                <a:cxn ang="0">
                  <a:pos x="98" y="0"/>
                </a:cxn>
                <a:cxn ang="0">
                  <a:pos x="160" y="489"/>
                </a:cxn>
                <a:cxn ang="0">
                  <a:pos x="0" y="470"/>
                </a:cxn>
                <a:cxn ang="0">
                  <a:pos x="396" y="668"/>
                </a:cxn>
                <a:cxn ang="0">
                  <a:pos x="887" y="508"/>
                </a:cxn>
                <a:cxn ang="0">
                  <a:pos x="812" y="508"/>
                </a:cxn>
                <a:cxn ang="0">
                  <a:pos x="1010" y="0"/>
                </a:cxn>
              </a:cxnLst>
              <a:rect l="0" t="0" r="r" b="b"/>
              <a:pathLst>
                <a:path w="1010" h="668">
                  <a:moveTo>
                    <a:pt x="98" y="0"/>
                  </a:moveTo>
                  <a:lnTo>
                    <a:pt x="160" y="489"/>
                  </a:lnTo>
                  <a:lnTo>
                    <a:pt x="0" y="470"/>
                  </a:lnTo>
                  <a:lnTo>
                    <a:pt x="396" y="668"/>
                  </a:lnTo>
                  <a:lnTo>
                    <a:pt x="887" y="508"/>
                  </a:lnTo>
                  <a:lnTo>
                    <a:pt x="812" y="508"/>
                  </a:lnTo>
                  <a:lnTo>
                    <a:pt x="1010" y="0"/>
                  </a:lnTo>
                </a:path>
              </a:pathLst>
            </a:custGeom>
            <a:gradFill rotWithShape="0">
              <a:gsLst>
                <a:gs pos="0">
                  <a:schemeClr val="bg2">
                    <a:gamma/>
                    <a:tint val="0"/>
                    <a:invGamma/>
                  </a:schemeClr>
                </a:gs>
                <a:gs pos="100000">
                  <a:schemeClr val="bg2"/>
                </a:gs>
              </a:gsLst>
              <a:lin ang="5400000" scaled="1"/>
            </a:gradFill>
            <a:ln w="9525" cap="flat" cmpd="sng">
              <a:solidFill>
                <a:schemeClr val="tx1"/>
              </a:solidFill>
              <a:prstDash val="solid"/>
              <a:miter lim="800000"/>
              <a:headEnd type="none" w="med" len="med"/>
              <a:tailEnd type="none" w="med" len="med"/>
            </a:ln>
            <a:effectLst/>
          </p:spPr>
          <p:txBody>
            <a:bodyPr wrap="none"/>
            <a:lstStyle/>
            <a:p>
              <a:pPr eaLnBrk="1" hangingPunct="1">
                <a:lnSpc>
                  <a:spcPct val="80000"/>
                </a:lnSpc>
                <a:defRPr/>
              </a:pPr>
              <a:endParaRPr lang="it-IT" sz="340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44083" name="Text Box 11">
              <a:extLst>
                <a:ext uri="{FF2B5EF4-FFF2-40B4-BE49-F238E27FC236}">
                  <a16:creationId xmlns:a16="http://schemas.microsoft.com/office/drawing/2014/main" id="{DF0CC6B8-2E44-44B9-9D38-882A79FF0170}"/>
                </a:ext>
              </a:extLst>
            </p:cNvPr>
            <p:cNvSpPr txBox="1">
              <a:spLocks noChangeArrowheads="1"/>
            </p:cNvSpPr>
            <p:nvPr/>
          </p:nvSpPr>
          <p:spPr bwMode="auto">
            <a:xfrm>
              <a:off x="1636" y="842"/>
              <a:ext cx="504"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FontTx/>
                <a:buNone/>
              </a:pPr>
              <a:r>
                <a:rPr kumimoji="1" lang="it-IT" altLang="it-IT" sz="1800" b="1">
                  <a:latin typeface="Calibri" panose="020F0502020204030204" pitchFamily="34" charset="0"/>
                  <a:cs typeface="Calibri" panose="020F0502020204030204" pitchFamily="34" charset="0"/>
                </a:rPr>
                <a:t>Causa </a:t>
              </a:r>
            </a:p>
            <a:p>
              <a:pPr algn="ctr" eaLnBrk="1" hangingPunct="1">
                <a:spcBef>
                  <a:spcPct val="0"/>
                </a:spcBef>
                <a:buFontTx/>
                <a:buNone/>
              </a:pPr>
              <a:r>
                <a:rPr kumimoji="1" lang="it-IT" altLang="it-IT" sz="1800" b="1">
                  <a:latin typeface="Calibri" panose="020F0502020204030204" pitchFamily="34" charset="0"/>
                  <a:cs typeface="Calibri" panose="020F0502020204030204" pitchFamily="34" charset="0"/>
                </a:rPr>
                <a:t>A</a:t>
              </a:r>
            </a:p>
          </p:txBody>
        </p:sp>
        <p:sp>
          <p:nvSpPr>
            <p:cNvPr id="44084" name="Text Box 12">
              <a:extLst>
                <a:ext uri="{FF2B5EF4-FFF2-40B4-BE49-F238E27FC236}">
                  <a16:creationId xmlns:a16="http://schemas.microsoft.com/office/drawing/2014/main" id="{7E92054E-5AB0-467E-AFDF-C572E5EC6368}"/>
                </a:ext>
              </a:extLst>
            </p:cNvPr>
            <p:cNvSpPr txBox="1">
              <a:spLocks noChangeArrowheads="1"/>
            </p:cNvSpPr>
            <p:nvPr/>
          </p:nvSpPr>
          <p:spPr bwMode="auto">
            <a:xfrm>
              <a:off x="2515" y="887"/>
              <a:ext cx="504"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FontTx/>
                <a:buNone/>
              </a:pPr>
              <a:r>
                <a:rPr kumimoji="1" lang="it-IT" altLang="it-IT" sz="1800" b="1">
                  <a:latin typeface="Calibri" panose="020F0502020204030204" pitchFamily="34" charset="0"/>
                  <a:cs typeface="Calibri" panose="020F0502020204030204" pitchFamily="34" charset="0"/>
                </a:rPr>
                <a:t>Causa </a:t>
              </a:r>
            </a:p>
            <a:p>
              <a:pPr algn="ctr" eaLnBrk="1" hangingPunct="1">
                <a:spcBef>
                  <a:spcPct val="0"/>
                </a:spcBef>
                <a:buFontTx/>
                <a:buNone/>
              </a:pPr>
              <a:r>
                <a:rPr kumimoji="1" lang="it-IT" altLang="it-IT" sz="1800" b="1">
                  <a:latin typeface="Calibri" panose="020F0502020204030204" pitchFamily="34" charset="0"/>
                  <a:cs typeface="Calibri" panose="020F0502020204030204" pitchFamily="34" charset="0"/>
                </a:rPr>
                <a:t>B</a:t>
              </a:r>
            </a:p>
          </p:txBody>
        </p:sp>
        <p:sp>
          <p:nvSpPr>
            <p:cNvPr id="44085" name="Text Box 13">
              <a:extLst>
                <a:ext uri="{FF2B5EF4-FFF2-40B4-BE49-F238E27FC236}">
                  <a16:creationId xmlns:a16="http://schemas.microsoft.com/office/drawing/2014/main" id="{A81AAA61-C726-4C58-BB54-E729BAB3C342}"/>
                </a:ext>
              </a:extLst>
            </p:cNvPr>
            <p:cNvSpPr txBox="1">
              <a:spLocks noChangeArrowheads="1"/>
            </p:cNvSpPr>
            <p:nvPr/>
          </p:nvSpPr>
          <p:spPr bwMode="auto">
            <a:xfrm>
              <a:off x="3269" y="902"/>
              <a:ext cx="504"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FontTx/>
                <a:buNone/>
              </a:pPr>
              <a:r>
                <a:rPr kumimoji="1" lang="it-IT" altLang="it-IT" sz="1800" b="1">
                  <a:latin typeface="Calibri" panose="020F0502020204030204" pitchFamily="34" charset="0"/>
                  <a:cs typeface="Calibri" panose="020F0502020204030204" pitchFamily="34" charset="0"/>
                </a:rPr>
                <a:t>Causa </a:t>
              </a:r>
            </a:p>
            <a:p>
              <a:pPr algn="ctr" eaLnBrk="1" hangingPunct="1">
                <a:spcBef>
                  <a:spcPct val="0"/>
                </a:spcBef>
                <a:buFontTx/>
                <a:buNone/>
              </a:pPr>
              <a:r>
                <a:rPr kumimoji="1" lang="it-IT" altLang="it-IT" sz="1800" b="1">
                  <a:latin typeface="Calibri" panose="020F0502020204030204" pitchFamily="34" charset="0"/>
                  <a:cs typeface="Calibri" panose="020F0502020204030204" pitchFamily="34" charset="0"/>
                </a:rPr>
                <a:t>C</a:t>
              </a:r>
            </a:p>
          </p:txBody>
        </p:sp>
        <p:sp>
          <p:nvSpPr>
            <p:cNvPr id="44086" name="Text Box 14">
              <a:extLst>
                <a:ext uri="{FF2B5EF4-FFF2-40B4-BE49-F238E27FC236}">
                  <a16:creationId xmlns:a16="http://schemas.microsoft.com/office/drawing/2014/main" id="{659E62D6-81BB-4128-8256-99E5A0514510}"/>
                </a:ext>
              </a:extLst>
            </p:cNvPr>
            <p:cNvSpPr txBox="1">
              <a:spLocks noChangeArrowheads="1"/>
            </p:cNvSpPr>
            <p:nvPr/>
          </p:nvSpPr>
          <p:spPr bwMode="auto">
            <a:xfrm>
              <a:off x="4021" y="945"/>
              <a:ext cx="504"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FontTx/>
                <a:buNone/>
              </a:pPr>
              <a:r>
                <a:rPr kumimoji="1" lang="it-IT" altLang="it-IT" sz="1800" b="1">
                  <a:latin typeface="Calibri" panose="020F0502020204030204" pitchFamily="34" charset="0"/>
                  <a:cs typeface="Calibri" panose="020F0502020204030204" pitchFamily="34" charset="0"/>
                </a:rPr>
                <a:t>Causa </a:t>
              </a:r>
            </a:p>
            <a:p>
              <a:pPr algn="ctr" eaLnBrk="1" hangingPunct="1">
                <a:spcBef>
                  <a:spcPct val="0"/>
                </a:spcBef>
                <a:buFontTx/>
                <a:buNone/>
              </a:pPr>
              <a:r>
                <a:rPr kumimoji="1" lang="it-IT" altLang="it-IT" sz="1800" b="1">
                  <a:latin typeface="Calibri" panose="020F0502020204030204" pitchFamily="34" charset="0"/>
                  <a:cs typeface="Calibri" panose="020F0502020204030204" pitchFamily="34" charset="0"/>
                </a:rPr>
                <a:t>n</a:t>
              </a:r>
            </a:p>
          </p:txBody>
        </p:sp>
        <p:sp>
          <p:nvSpPr>
            <p:cNvPr id="445493" name="Text Box 53">
              <a:extLst>
                <a:ext uri="{FF2B5EF4-FFF2-40B4-BE49-F238E27FC236}">
                  <a16:creationId xmlns:a16="http://schemas.microsoft.com/office/drawing/2014/main" id="{288C9918-472B-4107-BF65-E35123F8240A}"/>
                </a:ext>
              </a:extLst>
            </p:cNvPr>
            <p:cNvSpPr txBox="1">
              <a:spLocks noChangeArrowheads="1"/>
            </p:cNvSpPr>
            <p:nvPr/>
          </p:nvSpPr>
          <p:spPr bwMode="auto">
            <a:xfrm>
              <a:off x="0" y="1003"/>
              <a:ext cx="1260" cy="367"/>
            </a:xfrm>
            <a:prstGeom prst="rect">
              <a:avLst/>
            </a:prstGeom>
            <a:noFill/>
            <a:ln w="19050">
              <a:noFill/>
              <a:miter lim="800000"/>
              <a:headEnd/>
              <a:tailEnd/>
            </a:ln>
            <a:effectLst/>
          </p:spPr>
          <p:txBody>
            <a:bodyPr lIns="90000" tIns="46800" rIns="90000" bIns="46800">
              <a:spAutoFit/>
            </a:bodyPr>
            <a:lstStyle/>
            <a:p>
              <a:pPr algn="ctr">
                <a:spcBef>
                  <a:spcPct val="50000"/>
                </a:spcBef>
                <a:defRPr/>
              </a:pPr>
              <a:r>
                <a:rPr lang="it-IT" sz="1600" b="1" dirty="0">
                  <a:latin typeface="Calibri" panose="020F0502020204030204" pitchFamily="34" charset="0"/>
                  <a:cs typeface="Calibri" panose="020F0502020204030204" pitchFamily="34" charset="0"/>
                </a:rPr>
                <a:t>Spiegabile con il contributo</a:t>
              </a:r>
            </a:p>
          </p:txBody>
        </p:sp>
      </p:grpSp>
      <p:grpSp>
        <p:nvGrpSpPr>
          <p:cNvPr id="45156" name="Group 100">
            <a:extLst>
              <a:ext uri="{FF2B5EF4-FFF2-40B4-BE49-F238E27FC236}">
                <a16:creationId xmlns:a16="http://schemas.microsoft.com/office/drawing/2014/main" id="{0D046E05-7D4D-4DAF-85CC-270CBB6A263E}"/>
              </a:ext>
            </a:extLst>
          </p:cNvPr>
          <p:cNvGrpSpPr>
            <a:grpSpLocks/>
          </p:cNvGrpSpPr>
          <p:nvPr/>
        </p:nvGrpSpPr>
        <p:grpSpPr bwMode="auto">
          <a:xfrm>
            <a:off x="0" y="3324225"/>
            <a:ext cx="7115175" cy="1955800"/>
            <a:chOff x="-181" y="1518"/>
            <a:chExt cx="4482" cy="1232"/>
          </a:xfrm>
        </p:grpSpPr>
        <p:cxnSp>
          <p:nvCxnSpPr>
            <p:cNvPr id="44069" name="AutoShape 16">
              <a:extLst>
                <a:ext uri="{FF2B5EF4-FFF2-40B4-BE49-F238E27FC236}">
                  <a16:creationId xmlns:a16="http://schemas.microsoft.com/office/drawing/2014/main" id="{F7CC8205-D1F1-4FBE-8DBB-871D4BC15CFB}"/>
                </a:ext>
              </a:extLst>
            </p:cNvPr>
            <p:cNvCxnSpPr>
              <a:cxnSpLocks noChangeShapeType="1"/>
            </p:cNvCxnSpPr>
            <p:nvPr/>
          </p:nvCxnSpPr>
          <p:spPr bwMode="auto">
            <a:xfrm flipH="1">
              <a:off x="1850" y="1576"/>
              <a:ext cx="742" cy="709"/>
            </a:xfrm>
            <a:prstGeom prst="curvedConnector4">
              <a:avLst>
                <a:gd name="adj1" fmla="val -8088"/>
                <a:gd name="adj2" fmla="val 38926"/>
              </a:avLst>
            </a:prstGeom>
            <a:noFill/>
            <a:ln w="38100">
              <a:solidFill>
                <a:srgbClr val="008080"/>
              </a:solidFill>
              <a:round/>
              <a:headEnd type="oval" w="med" len="med"/>
              <a:tailEnd type="oval" w="med" len="med"/>
            </a:ln>
            <a:effectLst>
              <a:outerShdw dist="35921" dir="2700000" algn="ctr" rotWithShape="0">
                <a:schemeClr val="bg2"/>
              </a:outerShdw>
            </a:effectLst>
            <a:extLst>
              <a:ext uri="{909E8E84-426E-40DD-AFC4-6F175D3DCCD1}">
                <a14:hiddenFill xmlns:a14="http://schemas.microsoft.com/office/drawing/2010/main">
                  <a:noFill/>
                </a14:hiddenFill>
              </a:ext>
            </a:extLst>
          </p:spPr>
        </p:cxnSp>
        <p:sp>
          <p:nvSpPr>
            <p:cNvPr id="445457" name="AutoShape 17">
              <a:extLst>
                <a:ext uri="{FF2B5EF4-FFF2-40B4-BE49-F238E27FC236}">
                  <a16:creationId xmlns:a16="http://schemas.microsoft.com/office/drawing/2014/main" id="{D7F138A2-64BD-49E9-83F6-A638CB6AFD4E}"/>
                </a:ext>
              </a:extLst>
            </p:cNvPr>
            <p:cNvSpPr>
              <a:spLocks noChangeArrowheads="1"/>
            </p:cNvSpPr>
            <p:nvPr/>
          </p:nvSpPr>
          <p:spPr bwMode="auto">
            <a:xfrm rot="20121283">
              <a:off x="737" y="2201"/>
              <a:ext cx="754" cy="501"/>
            </a:xfrm>
            <a:prstGeom prst="flowChartMagneticDisk">
              <a:avLst/>
            </a:prstGeom>
            <a:gradFill rotWithShape="0">
              <a:gsLst>
                <a:gs pos="0">
                  <a:schemeClr val="accent1"/>
                </a:gs>
                <a:gs pos="100000">
                  <a:schemeClr val="accent1">
                    <a:gamma/>
                    <a:tint val="15294"/>
                    <a:invGamma/>
                  </a:schemeClr>
                </a:gs>
              </a:gsLst>
              <a:path path="rect">
                <a:fillToRect r="100000" b="100000"/>
              </a:path>
            </a:gradFill>
            <a:ln w="9525">
              <a:solidFill>
                <a:schemeClr val="tx1"/>
              </a:solidFill>
              <a:round/>
              <a:headEnd/>
              <a:tailEnd/>
            </a:ln>
            <a:effectLst/>
          </p:spPr>
          <p:txBody>
            <a:bodyPr>
              <a:spAutoFit/>
            </a:bodyPr>
            <a:lstStyle/>
            <a:p>
              <a:pPr algn="ctr">
                <a:defRPr/>
              </a:pPr>
              <a:r>
                <a:rPr lang="it-IT" sz="2000" b="1">
                  <a:latin typeface="Calibri" panose="020F0502020204030204" pitchFamily="34" charset="0"/>
                  <a:cs typeface="Calibri" panose="020F0502020204030204" pitchFamily="34" charset="0"/>
                </a:rPr>
                <a:t>Sol. 1</a:t>
              </a:r>
            </a:p>
          </p:txBody>
        </p:sp>
        <p:cxnSp>
          <p:nvCxnSpPr>
            <p:cNvPr id="44071" name="AutoShape 18">
              <a:extLst>
                <a:ext uri="{FF2B5EF4-FFF2-40B4-BE49-F238E27FC236}">
                  <a16:creationId xmlns:a16="http://schemas.microsoft.com/office/drawing/2014/main" id="{D000561E-94F5-4DFD-8F66-368BEEC38484}"/>
                </a:ext>
              </a:extLst>
            </p:cNvPr>
            <p:cNvCxnSpPr>
              <a:cxnSpLocks noChangeShapeType="1"/>
            </p:cNvCxnSpPr>
            <p:nvPr/>
          </p:nvCxnSpPr>
          <p:spPr bwMode="auto">
            <a:xfrm flipH="1">
              <a:off x="3818" y="1518"/>
              <a:ext cx="344" cy="609"/>
            </a:xfrm>
            <a:prstGeom prst="curvedConnector4">
              <a:avLst>
                <a:gd name="adj1" fmla="val -82852"/>
                <a:gd name="adj2" fmla="val 37111"/>
              </a:avLst>
            </a:prstGeom>
            <a:noFill/>
            <a:ln w="38100">
              <a:solidFill>
                <a:srgbClr val="008080"/>
              </a:solidFill>
              <a:round/>
              <a:headEnd type="oval" w="med" len="med"/>
              <a:tailEnd type="oval" w="med" len="med"/>
            </a:ln>
            <a:effectLst>
              <a:outerShdw dist="35921" dir="2700000" algn="ctr" rotWithShape="0">
                <a:schemeClr val="bg2"/>
              </a:outerShdw>
            </a:effectLst>
            <a:extLst>
              <a:ext uri="{909E8E84-426E-40DD-AFC4-6F175D3DCCD1}">
                <a14:hiddenFill xmlns:a14="http://schemas.microsoft.com/office/drawing/2010/main">
                  <a:noFill/>
                </a14:hiddenFill>
              </a:ext>
            </a:extLst>
          </p:spPr>
        </p:cxnSp>
        <p:cxnSp>
          <p:nvCxnSpPr>
            <p:cNvPr id="44072" name="AutoShape 19">
              <a:extLst>
                <a:ext uri="{FF2B5EF4-FFF2-40B4-BE49-F238E27FC236}">
                  <a16:creationId xmlns:a16="http://schemas.microsoft.com/office/drawing/2014/main" id="{DA4DA5CC-1966-49A4-A605-3DFA9187A421}"/>
                </a:ext>
              </a:extLst>
            </p:cNvPr>
            <p:cNvCxnSpPr>
              <a:cxnSpLocks noChangeShapeType="1"/>
            </p:cNvCxnSpPr>
            <p:nvPr/>
          </p:nvCxnSpPr>
          <p:spPr bwMode="auto">
            <a:xfrm flipH="1">
              <a:off x="1034" y="1672"/>
              <a:ext cx="692" cy="580"/>
            </a:xfrm>
            <a:prstGeom prst="curvedConnector4">
              <a:avLst>
                <a:gd name="adj1" fmla="val -3037"/>
                <a:gd name="adj2" fmla="val 36380"/>
              </a:avLst>
            </a:prstGeom>
            <a:noFill/>
            <a:ln w="38100">
              <a:solidFill>
                <a:srgbClr val="008080"/>
              </a:solidFill>
              <a:round/>
              <a:headEnd type="oval" w="med" len="med"/>
              <a:tailEnd type="oval" w="med" len="med"/>
            </a:ln>
            <a:effectLst>
              <a:outerShdw dist="35921" dir="2700000" algn="ctr" rotWithShape="0">
                <a:schemeClr val="bg2"/>
              </a:outerShdw>
            </a:effectLst>
            <a:extLst>
              <a:ext uri="{909E8E84-426E-40DD-AFC4-6F175D3DCCD1}">
                <a14:hiddenFill xmlns:a14="http://schemas.microsoft.com/office/drawing/2010/main">
                  <a:noFill/>
                </a14:hiddenFill>
              </a:ext>
            </a:extLst>
          </p:spPr>
        </p:cxnSp>
        <p:cxnSp>
          <p:nvCxnSpPr>
            <p:cNvPr id="44073" name="AutoShape 20">
              <a:extLst>
                <a:ext uri="{FF2B5EF4-FFF2-40B4-BE49-F238E27FC236}">
                  <a16:creationId xmlns:a16="http://schemas.microsoft.com/office/drawing/2014/main" id="{00E68FC6-9678-44DF-BCC4-C51EBBE1A559}"/>
                </a:ext>
              </a:extLst>
            </p:cNvPr>
            <p:cNvCxnSpPr>
              <a:cxnSpLocks noChangeShapeType="1"/>
            </p:cNvCxnSpPr>
            <p:nvPr/>
          </p:nvCxnSpPr>
          <p:spPr bwMode="auto">
            <a:xfrm>
              <a:off x="2618" y="1576"/>
              <a:ext cx="262" cy="591"/>
            </a:xfrm>
            <a:prstGeom prst="curvedConnector4">
              <a:avLst>
                <a:gd name="adj1" fmla="val 174426"/>
                <a:gd name="adj2" fmla="val 30287"/>
              </a:avLst>
            </a:prstGeom>
            <a:noFill/>
            <a:ln w="38100">
              <a:solidFill>
                <a:srgbClr val="008080"/>
              </a:solidFill>
              <a:round/>
              <a:headEnd type="oval" w="med" len="med"/>
              <a:tailEnd type="oval" w="med" len="med"/>
            </a:ln>
            <a:effectLst>
              <a:outerShdw dist="35921" dir="2700000" algn="ctr" rotWithShape="0">
                <a:schemeClr val="bg2"/>
              </a:outerShdw>
            </a:effectLst>
            <a:extLst>
              <a:ext uri="{909E8E84-426E-40DD-AFC4-6F175D3DCCD1}">
                <a14:hiddenFill xmlns:a14="http://schemas.microsoft.com/office/drawing/2010/main">
                  <a:noFill/>
                </a14:hiddenFill>
              </a:ext>
            </a:extLst>
          </p:spPr>
        </p:cxnSp>
        <p:cxnSp>
          <p:nvCxnSpPr>
            <p:cNvPr id="44074" name="AutoShape 21">
              <a:extLst>
                <a:ext uri="{FF2B5EF4-FFF2-40B4-BE49-F238E27FC236}">
                  <a16:creationId xmlns:a16="http://schemas.microsoft.com/office/drawing/2014/main" id="{696554CB-D7B2-473A-8CAC-0B1712B9B5E6}"/>
                </a:ext>
              </a:extLst>
            </p:cNvPr>
            <p:cNvCxnSpPr>
              <a:cxnSpLocks noChangeShapeType="1"/>
            </p:cNvCxnSpPr>
            <p:nvPr/>
          </p:nvCxnSpPr>
          <p:spPr bwMode="auto">
            <a:xfrm flipH="1">
              <a:off x="2858" y="1566"/>
              <a:ext cx="541" cy="606"/>
            </a:xfrm>
            <a:prstGeom prst="curvedConnector4">
              <a:avLst>
                <a:gd name="adj1" fmla="val -37523"/>
                <a:gd name="adj2" fmla="val 36963"/>
              </a:avLst>
            </a:prstGeom>
            <a:noFill/>
            <a:ln w="38100">
              <a:solidFill>
                <a:srgbClr val="008080"/>
              </a:solidFill>
              <a:round/>
              <a:headEnd type="oval" w="med" len="med"/>
              <a:tailEnd type="oval" w="med" len="med"/>
            </a:ln>
            <a:effectLst>
              <a:outerShdw dist="35921" dir="2700000" algn="ctr" rotWithShape="0">
                <a:schemeClr val="bg2"/>
              </a:outerShdw>
            </a:effectLst>
            <a:extLst>
              <a:ext uri="{909E8E84-426E-40DD-AFC4-6F175D3DCCD1}">
                <a14:hiddenFill xmlns:a14="http://schemas.microsoft.com/office/drawing/2010/main">
                  <a:noFill/>
                </a14:hiddenFill>
              </a:ext>
            </a:extLst>
          </p:spPr>
        </p:cxnSp>
        <p:sp>
          <p:nvSpPr>
            <p:cNvPr id="445495" name="AutoShape 55">
              <a:extLst>
                <a:ext uri="{FF2B5EF4-FFF2-40B4-BE49-F238E27FC236}">
                  <a16:creationId xmlns:a16="http://schemas.microsoft.com/office/drawing/2014/main" id="{4E31BC0D-C46C-4CDB-BE6C-60EDB586B537}"/>
                </a:ext>
              </a:extLst>
            </p:cNvPr>
            <p:cNvSpPr>
              <a:spLocks noChangeArrowheads="1"/>
            </p:cNvSpPr>
            <p:nvPr/>
          </p:nvSpPr>
          <p:spPr bwMode="auto">
            <a:xfrm rot="20121283">
              <a:off x="1574" y="2249"/>
              <a:ext cx="750" cy="501"/>
            </a:xfrm>
            <a:prstGeom prst="flowChartMagneticDisk">
              <a:avLst/>
            </a:prstGeom>
            <a:gradFill rotWithShape="0">
              <a:gsLst>
                <a:gs pos="0">
                  <a:schemeClr val="accent1"/>
                </a:gs>
                <a:gs pos="100000">
                  <a:schemeClr val="accent1">
                    <a:gamma/>
                    <a:tint val="15294"/>
                    <a:invGamma/>
                  </a:schemeClr>
                </a:gs>
              </a:gsLst>
              <a:path path="rect">
                <a:fillToRect r="100000" b="100000"/>
              </a:path>
            </a:gradFill>
            <a:ln w="9525">
              <a:solidFill>
                <a:schemeClr val="tx1"/>
              </a:solidFill>
              <a:round/>
              <a:headEnd/>
              <a:tailEnd/>
            </a:ln>
            <a:effectLst/>
          </p:spPr>
          <p:txBody>
            <a:bodyPr>
              <a:spAutoFit/>
            </a:bodyPr>
            <a:lstStyle/>
            <a:p>
              <a:pPr algn="ctr">
                <a:defRPr/>
              </a:pPr>
              <a:r>
                <a:rPr lang="it-IT" sz="2000" b="1" dirty="0">
                  <a:latin typeface="Calibri" panose="020F0502020204030204" pitchFamily="34" charset="0"/>
                  <a:cs typeface="Calibri" panose="020F0502020204030204" pitchFamily="34" charset="0"/>
                </a:rPr>
                <a:t>Sol. 2 </a:t>
              </a:r>
            </a:p>
          </p:txBody>
        </p:sp>
        <p:sp>
          <p:nvSpPr>
            <p:cNvPr id="445496" name="AutoShape 56">
              <a:extLst>
                <a:ext uri="{FF2B5EF4-FFF2-40B4-BE49-F238E27FC236}">
                  <a16:creationId xmlns:a16="http://schemas.microsoft.com/office/drawing/2014/main" id="{D8C81013-D8E7-4B52-B384-0F51F9957285}"/>
                </a:ext>
              </a:extLst>
            </p:cNvPr>
            <p:cNvSpPr>
              <a:spLocks noChangeArrowheads="1"/>
            </p:cNvSpPr>
            <p:nvPr/>
          </p:nvSpPr>
          <p:spPr bwMode="auto">
            <a:xfrm rot="20121283">
              <a:off x="2582" y="2123"/>
              <a:ext cx="751" cy="501"/>
            </a:xfrm>
            <a:prstGeom prst="flowChartMagneticDisk">
              <a:avLst/>
            </a:prstGeom>
            <a:gradFill rotWithShape="0">
              <a:gsLst>
                <a:gs pos="0">
                  <a:schemeClr val="accent1"/>
                </a:gs>
                <a:gs pos="100000">
                  <a:schemeClr val="accent1">
                    <a:gamma/>
                    <a:tint val="15294"/>
                    <a:invGamma/>
                  </a:schemeClr>
                </a:gs>
              </a:gsLst>
              <a:path path="rect">
                <a:fillToRect r="100000" b="100000"/>
              </a:path>
            </a:gradFill>
            <a:ln w="9525">
              <a:solidFill>
                <a:schemeClr val="tx1"/>
              </a:solidFill>
              <a:round/>
              <a:headEnd/>
              <a:tailEnd/>
            </a:ln>
            <a:effectLst/>
          </p:spPr>
          <p:txBody>
            <a:bodyPr>
              <a:spAutoFit/>
            </a:bodyPr>
            <a:lstStyle/>
            <a:p>
              <a:pPr algn="ctr">
                <a:defRPr/>
              </a:pPr>
              <a:r>
                <a:rPr lang="it-IT" sz="2000" b="1" dirty="0">
                  <a:latin typeface="Calibri" panose="020F0502020204030204" pitchFamily="34" charset="0"/>
                  <a:cs typeface="Calibri" panose="020F0502020204030204" pitchFamily="34" charset="0"/>
                </a:rPr>
                <a:t>Sol. 3</a:t>
              </a:r>
            </a:p>
          </p:txBody>
        </p:sp>
        <p:sp>
          <p:nvSpPr>
            <p:cNvPr id="445497" name="AutoShape 57">
              <a:extLst>
                <a:ext uri="{FF2B5EF4-FFF2-40B4-BE49-F238E27FC236}">
                  <a16:creationId xmlns:a16="http://schemas.microsoft.com/office/drawing/2014/main" id="{26D15AAA-1759-4410-AD13-3BA98B6E0C0C}"/>
                </a:ext>
              </a:extLst>
            </p:cNvPr>
            <p:cNvSpPr>
              <a:spLocks noChangeArrowheads="1"/>
            </p:cNvSpPr>
            <p:nvPr/>
          </p:nvSpPr>
          <p:spPr bwMode="auto">
            <a:xfrm rot="20121283">
              <a:off x="3552" y="2075"/>
              <a:ext cx="749" cy="501"/>
            </a:xfrm>
            <a:prstGeom prst="flowChartMagneticDisk">
              <a:avLst/>
            </a:prstGeom>
            <a:gradFill rotWithShape="0">
              <a:gsLst>
                <a:gs pos="0">
                  <a:schemeClr val="accent1"/>
                </a:gs>
                <a:gs pos="100000">
                  <a:schemeClr val="accent1">
                    <a:gamma/>
                    <a:tint val="15294"/>
                    <a:invGamma/>
                  </a:schemeClr>
                </a:gs>
              </a:gsLst>
              <a:path path="rect">
                <a:fillToRect r="100000" b="100000"/>
              </a:path>
            </a:gradFill>
            <a:ln w="9525">
              <a:solidFill>
                <a:schemeClr val="tx1"/>
              </a:solidFill>
              <a:round/>
              <a:headEnd/>
              <a:tailEnd/>
            </a:ln>
            <a:effectLst/>
          </p:spPr>
          <p:txBody>
            <a:bodyPr>
              <a:spAutoFit/>
            </a:bodyPr>
            <a:lstStyle/>
            <a:p>
              <a:pPr algn="ctr">
                <a:defRPr/>
              </a:pPr>
              <a:r>
                <a:rPr lang="it-IT" sz="2000" b="1">
                  <a:latin typeface="Calibri" panose="020F0502020204030204" pitchFamily="34" charset="0"/>
                  <a:cs typeface="Calibri" panose="020F0502020204030204" pitchFamily="34" charset="0"/>
                </a:rPr>
                <a:t>Sol. n</a:t>
              </a:r>
            </a:p>
          </p:txBody>
        </p:sp>
        <p:sp>
          <p:nvSpPr>
            <p:cNvPr id="445498" name="Text Box 58">
              <a:extLst>
                <a:ext uri="{FF2B5EF4-FFF2-40B4-BE49-F238E27FC236}">
                  <a16:creationId xmlns:a16="http://schemas.microsoft.com/office/drawing/2014/main" id="{F2AA658D-6448-4400-8EF4-BC3027B1E134}"/>
                </a:ext>
              </a:extLst>
            </p:cNvPr>
            <p:cNvSpPr txBox="1">
              <a:spLocks noChangeArrowheads="1"/>
            </p:cNvSpPr>
            <p:nvPr/>
          </p:nvSpPr>
          <p:spPr bwMode="auto">
            <a:xfrm>
              <a:off x="-181" y="1730"/>
              <a:ext cx="1404" cy="367"/>
            </a:xfrm>
            <a:prstGeom prst="rect">
              <a:avLst/>
            </a:prstGeom>
            <a:noFill/>
            <a:ln w="19050">
              <a:noFill/>
              <a:miter lim="800000"/>
              <a:headEnd/>
              <a:tailEnd/>
            </a:ln>
            <a:effectLst/>
          </p:spPr>
          <p:txBody>
            <a:bodyPr lIns="90000" tIns="46800" rIns="90000" bIns="46800">
              <a:spAutoFit/>
            </a:bodyPr>
            <a:lstStyle/>
            <a:p>
              <a:pPr algn="ctr">
                <a:spcBef>
                  <a:spcPct val="50000"/>
                </a:spcBef>
                <a:defRPr/>
              </a:pPr>
              <a:r>
                <a:rPr lang="it-IT" sz="1600" b="1" dirty="0">
                  <a:latin typeface="Calibri" panose="020F0502020204030204" pitchFamily="34" charset="0"/>
                  <a:cs typeface="Calibri" panose="020F0502020204030204" pitchFamily="34" charset="0"/>
                </a:rPr>
                <a:t>Aggredibile con soluzioni</a:t>
              </a:r>
            </a:p>
          </p:txBody>
        </p:sp>
      </p:grpSp>
      <p:grpSp>
        <p:nvGrpSpPr>
          <p:cNvPr id="45167" name="Group 111">
            <a:extLst>
              <a:ext uri="{FF2B5EF4-FFF2-40B4-BE49-F238E27FC236}">
                <a16:creationId xmlns:a16="http://schemas.microsoft.com/office/drawing/2014/main" id="{7036F25B-DB31-473E-BDF9-6063E3A6209D}"/>
              </a:ext>
            </a:extLst>
          </p:cNvPr>
          <p:cNvGrpSpPr>
            <a:grpSpLocks/>
          </p:cNvGrpSpPr>
          <p:nvPr/>
        </p:nvGrpSpPr>
        <p:grpSpPr bwMode="auto">
          <a:xfrm>
            <a:off x="287338" y="1143000"/>
            <a:ext cx="9144000" cy="1295400"/>
            <a:chOff x="0" y="144"/>
            <a:chExt cx="5760" cy="816"/>
          </a:xfrm>
        </p:grpSpPr>
        <p:sp>
          <p:nvSpPr>
            <p:cNvPr id="445444" name="AutoShape 4">
              <a:extLst>
                <a:ext uri="{FF2B5EF4-FFF2-40B4-BE49-F238E27FC236}">
                  <a16:creationId xmlns:a16="http://schemas.microsoft.com/office/drawing/2014/main" id="{12AD895F-9EF9-4349-86D7-E4804199F3FA}"/>
                </a:ext>
              </a:extLst>
            </p:cNvPr>
            <p:cNvSpPr>
              <a:spLocks noChangeArrowheads="1"/>
            </p:cNvSpPr>
            <p:nvPr/>
          </p:nvSpPr>
          <p:spPr bwMode="auto">
            <a:xfrm>
              <a:off x="720" y="603"/>
              <a:ext cx="4608" cy="357"/>
            </a:xfrm>
            <a:prstGeom prst="leftRightArrow">
              <a:avLst>
                <a:gd name="adj1" fmla="val 60222"/>
                <a:gd name="adj2" fmla="val 178077"/>
              </a:avLst>
            </a:prstGeom>
            <a:gradFill rotWithShape="0">
              <a:gsLst>
                <a:gs pos="0">
                  <a:schemeClr val="tx1"/>
                </a:gs>
                <a:gs pos="50000">
                  <a:srgbClr val="FFFFFF"/>
                </a:gs>
                <a:gs pos="100000">
                  <a:schemeClr val="tx1"/>
                </a:gs>
              </a:gsLst>
              <a:lin ang="0" scaled="1"/>
            </a:gradFill>
            <a:ln w="9525">
              <a:solidFill>
                <a:schemeClr val="tx1"/>
              </a:solidFill>
              <a:miter lim="800000"/>
              <a:headEnd/>
              <a:tailEnd/>
            </a:ln>
            <a:effectLst>
              <a:outerShdw dist="35921" dir="2700000" algn="ctr" rotWithShape="0">
                <a:schemeClr val="bg2"/>
              </a:outerShdw>
            </a:effectLst>
          </p:spPr>
          <p:txBody>
            <a:bodyPr wrap="none" anchor="ctr"/>
            <a:lstStyle/>
            <a:p>
              <a:pPr eaLnBrk="1" hangingPunct="1">
                <a:lnSpc>
                  <a:spcPct val="80000"/>
                </a:lnSpc>
                <a:defRPr/>
              </a:pPr>
              <a:endParaRPr lang="it-IT" sz="340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44066" name="Text Box 113">
              <a:extLst>
                <a:ext uri="{FF2B5EF4-FFF2-40B4-BE49-F238E27FC236}">
                  <a16:creationId xmlns:a16="http://schemas.microsoft.com/office/drawing/2014/main" id="{0A2F1126-08B8-4933-B75C-93E021B3F33C}"/>
                </a:ext>
              </a:extLst>
            </p:cNvPr>
            <p:cNvSpPr txBox="1">
              <a:spLocks noChangeArrowheads="1"/>
            </p:cNvSpPr>
            <p:nvPr/>
          </p:nvSpPr>
          <p:spPr bwMode="auto">
            <a:xfrm>
              <a:off x="1968" y="624"/>
              <a:ext cx="3168"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50000"/>
                </a:spcBef>
                <a:buFontTx/>
                <a:buNone/>
              </a:pPr>
              <a:r>
                <a:rPr lang="it-IT" altLang="it-IT" sz="2400" b="1">
                  <a:solidFill>
                    <a:srgbClr val="FF0000"/>
                  </a:solidFill>
                  <a:latin typeface="Calibri" panose="020F0502020204030204" pitchFamily="34" charset="0"/>
                  <a:cs typeface="Calibri" panose="020F0502020204030204" pitchFamily="34" charset="0"/>
                </a:rPr>
                <a:t>Problema/bisogno</a:t>
              </a:r>
            </a:p>
          </p:txBody>
        </p:sp>
        <p:sp>
          <p:nvSpPr>
            <p:cNvPr id="44067" name="Text Box 114">
              <a:extLst>
                <a:ext uri="{FF2B5EF4-FFF2-40B4-BE49-F238E27FC236}">
                  <a16:creationId xmlns:a16="http://schemas.microsoft.com/office/drawing/2014/main" id="{A87AC3FF-70F5-49D0-912E-B94F11038BDE}"/>
                </a:ext>
              </a:extLst>
            </p:cNvPr>
            <p:cNvSpPr txBox="1">
              <a:spLocks noChangeArrowheads="1"/>
            </p:cNvSpPr>
            <p:nvPr/>
          </p:nvSpPr>
          <p:spPr bwMode="auto">
            <a:xfrm>
              <a:off x="0" y="240"/>
              <a:ext cx="1056" cy="5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50000"/>
                </a:spcBef>
                <a:buFontTx/>
                <a:buNone/>
              </a:pPr>
              <a:r>
                <a:rPr lang="it-IT" altLang="it-IT" sz="2400" dirty="0">
                  <a:solidFill>
                    <a:srgbClr val="FF0000"/>
                  </a:solidFill>
                  <a:latin typeface="Calibri" panose="020F0502020204030204" pitchFamily="34" charset="0"/>
                  <a:cs typeface="Calibri" panose="020F0502020204030204" pitchFamily="34" charset="0"/>
                </a:rPr>
                <a:t>Situazione osservata</a:t>
              </a:r>
            </a:p>
          </p:txBody>
        </p:sp>
        <p:sp>
          <p:nvSpPr>
            <p:cNvPr id="44068" name="Text Box 115">
              <a:extLst>
                <a:ext uri="{FF2B5EF4-FFF2-40B4-BE49-F238E27FC236}">
                  <a16:creationId xmlns:a16="http://schemas.microsoft.com/office/drawing/2014/main" id="{95D43547-EAB5-4AE9-B717-21DD689B2C33}"/>
                </a:ext>
              </a:extLst>
            </p:cNvPr>
            <p:cNvSpPr txBox="1">
              <a:spLocks noChangeArrowheads="1"/>
            </p:cNvSpPr>
            <p:nvPr/>
          </p:nvSpPr>
          <p:spPr bwMode="auto">
            <a:xfrm>
              <a:off x="4704" y="144"/>
              <a:ext cx="1056" cy="5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50000"/>
                </a:spcBef>
                <a:buFontTx/>
                <a:buNone/>
              </a:pPr>
              <a:r>
                <a:rPr lang="it-IT" altLang="it-IT" sz="2400" dirty="0">
                  <a:solidFill>
                    <a:srgbClr val="FF0000"/>
                  </a:solidFill>
                  <a:latin typeface="Calibri" panose="020F0502020204030204" pitchFamily="34" charset="0"/>
                  <a:cs typeface="Calibri" panose="020F0502020204030204" pitchFamily="34" charset="0"/>
                </a:rPr>
                <a:t>Situazione attesa</a:t>
              </a:r>
            </a:p>
          </p:txBody>
        </p:sp>
      </p:grpSp>
      <p:grpSp>
        <p:nvGrpSpPr>
          <p:cNvPr id="45173" name="Group 117">
            <a:extLst>
              <a:ext uri="{FF2B5EF4-FFF2-40B4-BE49-F238E27FC236}">
                <a16:creationId xmlns:a16="http://schemas.microsoft.com/office/drawing/2014/main" id="{2FEB4BC7-57FA-4FCC-8B94-5235721BD927}"/>
              </a:ext>
            </a:extLst>
          </p:cNvPr>
          <p:cNvGrpSpPr>
            <a:grpSpLocks/>
          </p:cNvGrpSpPr>
          <p:nvPr/>
        </p:nvGrpSpPr>
        <p:grpSpPr bwMode="auto">
          <a:xfrm>
            <a:off x="1066800" y="4967288"/>
            <a:ext cx="7402513" cy="1890712"/>
            <a:chOff x="672" y="3129"/>
            <a:chExt cx="4663" cy="1191"/>
          </a:xfrm>
        </p:grpSpPr>
        <p:grpSp>
          <p:nvGrpSpPr>
            <p:cNvPr id="44040" name="Group 23">
              <a:extLst>
                <a:ext uri="{FF2B5EF4-FFF2-40B4-BE49-F238E27FC236}">
                  <a16:creationId xmlns:a16="http://schemas.microsoft.com/office/drawing/2014/main" id="{562A58C1-BE26-43C9-88D1-68FC5CB5CA88}"/>
                </a:ext>
              </a:extLst>
            </p:cNvPr>
            <p:cNvGrpSpPr>
              <a:grpSpLocks/>
            </p:cNvGrpSpPr>
            <p:nvPr/>
          </p:nvGrpSpPr>
          <p:grpSpPr bwMode="auto">
            <a:xfrm>
              <a:off x="1720" y="3649"/>
              <a:ext cx="301" cy="646"/>
              <a:chOff x="3648" y="3292"/>
              <a:chExt cx="288" cy="692"/>
            </a:xfrm>
          </p:grpSpPr>
          <p:sp>
            <p:nvSpPr>
              <p:cNvPr id="445464" name="Rectangle 24">
                <a:extLst>
                  <a:ext uri="{FF2B5EF4-FFF2-40B4-BE49-F238E27FC236}">
                    <a16:creationId xmlns:a16="http://schemas.microsoft.com/office/drawing/2014/main" id="{71146274-573A-4477-BC39-140F949558C0}"/>
                  </a:ext>
                </a:extLst>
              </p:cNvPr>
              <p:cNvSpPr>
                <a:spLocks noChangeArrowheads="1"/>
              </p:cNvSpPr>
              <p:nvPr/>
            </p:nvSpPr>
            <p:spPr bwMode="auto">
              <a:xfrm>
                <a:off x="3648" y="3290"/>
                <a:ext cx="288" cy="697"/>
              </a:xfrm>
              <a:prstGeom prst="rect">
                <a:avLst/>
              </a:prstGeom>
              <a:solidFill>
                <a:srgbClr val="003300"/>
              </a:solidFill>
              <a:ln w="9525">
                <a:solidFill>
                  <a:schemeClr val="tx1"/>
                </a:solidFill>
                <a:miter lim="800000"/>
                <a:headEnd/>
                <a:tailEnd/>
              </a:ln>
              <a:effectLst>
                <a:outerShdw dist="35921" dir="2700000" algn="ctr" rotWithShape="0">
                  <a:schemeClr val="bg2"/>
                </a:outerShdw>
              </a:effectLst>
            </p:spPr>
            <p:txBody>
              <a:bodyPr wrap="none" anchor="ctr"/>
              <a:lstStyle/>
              <a:p>
                <a:pPr eaLnBrk="1" hangingPunct="1">
                  <a:lnSpc>
                    <a:spcPct val="80000"/>
                  </a:lnSpc>
                  <a:defRPr/>
                </a:pPr>
                <a:endParaRPr lang="it-IT" sz="340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445465" name="Oval 25">
                <a:extLst>
                  <a:ext uri="{FF2B5EF4-FFF2-40B4-BE49-F238E27FC236}">
                    <a16:creationId xmlns:a16="http://schemas.microsoft.com/office/drawing/2014/main" id="{33F524A5-CD1B-4570-9DC5-071F63E62E44}"/>
                  </a:ext>
                </a:extLst>
              </p:cNvPr>
              <p:cNvSpPr>
                <a:spLocks noChangeArrowheads="1"/>
              </p:cNvSpPr>
              <p:nvPr/>
            </p:nvSpPr>
            <p:spPr bwMode="auto">
              <a:xfrm>
                <a:off x="3680" y="3326"/>
                <a:ext cx="192" cy="209"/>
              </a:xfrm>
              <a:prstGeom prst="ellipse">
                <a:avLst/>
              </a:prstGeom>
              <a:solidFill>
                <a:srgbClr val="FF9900">
                  <a:alpha val="50000"/>
                </a:srgbClr>
              </a:solidFill>
              <a:ln w="9525">
                <a:solidFill>
                  <a:schemeClr val="tx1"/>
                </a:solidFill>
                <a:round/>
                <a:headEnd/>
                <a:tailEnd/>
              </a:ln>
              <a:effectLst>
                <a:outerShdw dist="35921" dir="2700000" algn="ctr" rotWithShape="0">
                  <a:schemeClr val="bg2"/>
                </a:outerShdw>
              </a:effectLst>
            </p:spPr>
            <p:txBody>
              <a:bodyPr wrap="none" anchor="ctr"/>
              <a:lstStyle/>
              <a:p>
                <a:pPr eaLnBrk="1" hangingPunct="1">
                  <a:lnSpc>
                    <a:spcPct val="80000"/>
                  </a:lnSpc>
                  <a:defRPr/>
                </a:pPr>
                <a:endParaRPr lang="it-IT" sz="340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445466" name="Oval 26">
                <a:extLst>
                  <a:ext uri="{FF2B5EF4-FFF2-40B4-BE49-F238E27FC236}">
                    <a16:creationId xmlns:a16="http://schemas.microsoft.com/office/drawing/2014/main" id="{A1350CDC-F675-4525-BF4E-CF77315F96CB}"/>
                  </a:ext>
                </a:extLst>
              </p:cNvPr>
              <p:cNvSpPr>
                <a:spLocks noChangeArrowheads="1"/>
              </p:cNvSpPr>
              <p:nvPr/>
            </p:nvSpPr>
            <p:spPr bwMode="auto">
              <a:xfrm>
                <a:off x="3680" y="3535"/>
                <a:ext cx="192" cy="207"/>
              </a:xfrm>
              <a:prstGeom prst="ellipse">
                <a:avLst/>
              </a:prstGeom>
              <a:solidFill>
                <a:srgbClr val="FFFF00"/>
              </a:solidFill>
              <a:ln w="9525">
                <a:solidFill>
                  <a:schemeClr val="tx1"/>
                </a:solidFill>
                <a:round/>
                <a:headEnd/>
                <a:tailEnd/>
              </a:ln>
              <a:effectLst>
                <a:outerShdw dist="35921" dir="2700000" algn="ctr" rotWithShape="0">
                  <a:schemeClr val="bg2"/>
                </a:outerShdw>
              </a:effectLst>
            </p:spPr>
            <p:txBody>
              <a:bodyPr wrap="none" anchor="ctr"/>
              <a:lstStyle/>
              <a:p>
                <a:pPr eaLnBrk="1" hangingPunct="1">
                  <a:lnSpc>
                    <a:spcPct val="80000"/>
                  </a:lnSpc>
                  <a:defRPr/>
                </a:pPr>
                <a:endParaRPr lang="it-IT" sz="340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445467" name="Oval 27">
                <a:extLst>
                  <a:ext uri="{FF2B5EF4-FFF2-40B4-BE49-F238E27FC236}">
                    <a16:creationId xmlns:a16="http://schemas.microsoft.com/office/drawing/2014/main" id="{B62D8589-61A1-4166-A15C-E1810DA867EE}"/>
                  </a:ext>
                </a:extLst>
              </p:cNvPr>
              <p:cNvSpPr>
                <a:spLocks noChangeArrowheads="1"/>
              </p:cNvSpPr>
              <p:nvPr/>
            </p:nvSpPr>
            <p:spPr bwMode="auto">
              <a:xfrm>
                <a:off x="3680" y="3741"/>
                <a:ext cx="192" cy="209"/>
              </a:xfrm>
              <a:prstGeom prst="ellipse">
                <a:avLst/>
              </a:prstGeom>
              <a:solidFill>
                <a:srgbClr val="CCFFCC">
                  <a:alpha val="50000"/>
                </a:srgbClr>
              </a:solidFill>
              <a:ln w="9525">
                <a:solidFill>
                  <a:schemeClr val="tx1"/>
                </a:solidFill>
                <a:round/>
                <a:headEnd/>
                <a:tailEnd/>
              </a:ln>
              <a:effectLst>
                <a:outerShdw dist="35921" dir="2700000" algn="ctr" rotWithShape="0">
                  <a:schemeClr val="bg2"/>
                </a:outerShdw>
              </a:effectLst>
            </p:spPr>
            <p:txBody>
              <a:bodyPr wrap="none" anchor="ctr"/>
              <a:lstStyle/>
              <a:p>
                <a:pPr eaLnBrk="1" hangingPunct="1">
                  <a:lnSpc>
                    <a:spcPct val="80000"/>
                  </a:lnSpc>
                  <a:defRPr/>
                </a:pPr>
                <a:endParaRPr lang="it-IT" sz="340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grpSp>
        <p:grpSp>
          <p:nvGrpSpPr>
            <p:cNvPr id="44041" name="Group 28">
              <a:extLst>
                <a:ext uri="{FF2B5EF4-FFF2-40B4-BE49-F238E27FC236}">
                  <a16:creationId xmlns:a16="http://schemas.microsoft.com/office/drawing/2014/main" id="{CC970794-AAC2-4566-957D-88C1CBCEA678}"/>
                </a:ext>
              </a:extLst>
            </p:cNvPr>
            <p:cNvGrpSpPr>
              <a:grpSpLocks/>
            </p:cNvGrpSpPr>
            <p:nvPr/>
          </p:nvGrpSpPr>
          <p:grpSpPr bwMode="auto">
            <a:xfrm>
              <a:off x="3928" y="3674"/>
              <a:ext cx="301" cy="646"/>
              <a:chOff x="3984" y="3312"/>
              <a:chExt cx="288" cy="672"/>
            </a:xfrm>
          </p:grpSpPr>
          <p:sp>
            <p:nvSpPr>
              <p:cNvPr id="445469" name="Rectangle 29">
                <a:extLst>
                  <a:ext uri="{FF2B5EF4-FFF2-40B4-BE49-F238E27FC236}">
                    <a16:creationId xmlns:a16="http://schemas.microsoft.com/office/drawing/2014/main" id="{E0DA2819-81C1-4FDA-A9CA-84C8315BD6DB}"/>
                  </a:ext>
                </a:extLst>
              </p:cNvPr>
              <p:cNvSpPr>
                <a:spLocks noChangeArrowheads="1"/>
              </p:cNvSpPr>
              <p:nvPr/>
            </p:nvSpPr>
            <p:spPr bwMode="auto">
              <a:xfrm>
                <a:off x="3984" y="3312"/>
                <a:ext cx="288" cy="672"/>
              </a:xfrm>
              <a:prstGeom prst="rect">
                <a:avLst/>
              </a:prstGeom>
              <a:solidFill>
                <a:srgbClr val="003300"/>
              </a:solidFill>
              <a:ln w="9525">
                <a:solidFill>
                  <a:schemeClr val="tx1"/>
                </a:solidFill>
                <a:miter lim="800000"/>
                <a:headEnd/>
                <a:tailEnd/>
              </a:ln>
              <a:effectLst>
                <a:outerShdw dist="35921" dir="2700000" algn="ctr" rotWithShape="0">
                  <a:schemeClr val="bg2"/>
                </a:outerShdw>
              </a:effectLst>
            </p:spPr>
            <p:txBody>
              <a:bodyPr wrap="none" anchor="ctr"/>
              <a:lstStyle/>
              <a:p>
                <a:pPr eaLnBrk="1" hangingPunct="1">
                  <a:lnSpc>
                    <a:spcPct val="80000"/>
                  </a:lnSpc>
                  <a:defRPr/>
                </a:pPr>
                <a:endParaRPr lang="it-IT" sz="340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445470" name="Oval 30">
                <a:extLst>
                  <a:ext uri="{FF2B5EF4-FFF2-40B4-BE49-F238E27FC236}">
                    <a16:creationId xmlns:a16="http://schemas.microsoft.com/office/drawing/2014/main" id="{6E3FA6F1-060F-4EC0-8460-BC952D2BA334}"/>
                  </a:ext>
                </a:extLst>
              </p:cNvPr>
              <p:cNvSpPr>
                <a:spLocks noChangeArrowheads="1"/>
              </p:cNvSpPr>
              <p:nvPr/>
            </p:nvSpPr>
            <p:spPr bwMode="auto">
              <a:xfrm>
                <a:off x="4015" y="3346"/>
                <a:ext cx="192" cy="201"/>
              </a:xfrm>
              <a:prstGeom prst="ellipse">
                <a:avLst/>
              </a:prstGeom>
              <a:solidFill>
                <a:srgbClr val="FF6600"/>
              </a:solidFill>
              <a:ln w="9525">
                <a:solidFill>
                  <a:schemeClr val="tx1"/>
                </a:solidFill>
                <a:round/>
                <a:headEnd/>
                <a:tailEnd/>
              </a:ln>
              <a:effectLst>
                <a:outerShdw dist="35921" dir="2700000" algn="ctr" rotWithShape="0">
                  <a:schemeClr val="bg2"/>
                </a:outerShdw>
              </a:effectLst>
            </p:spPr>
            <p:txBody>
              <a:bodyPr wrap="none" anchor="ctr"/>
              <a:lstStyle/>
              <a:p>
                <a:pPr eaLnBrk="1" hangingPunct="1">
                  <a:lnSpc>
                    <a:spcPct val="80000"/>
                  </a:lnSpc>
                  <a:defRPr/>
                </a:pPr>
                <a:endParaRPr lang="it-IT" sz="340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445471" name="Oval 31">
                <a:extLst>
                  <a:ext uri="{FF2B5EF4-FFF2-40B4-BE49-F238E27FC236}">
                    <a16:creationId xmlns:a16="http://schemas.microsoft.com/office/drawing/2014/main" id="{4CA46762-EE7D-4251-BBD0-2728074DDA20}"/>
                  </a:ext>
                </a:extLst>
              </p:cNvPr>
              <p:cNvSpPr>
                <a:spLocks noChangeArrowheads="1"/>
              </p:cNvSpPr>
              <p:nvPr/>
            </p:nvSpPr>
            <p:spPr bwMode="auto">
              <a:xfrm>
                <a:off x="4015" y="3547"/>
                <a:ext cx="192" cy="203"/>
              </a:xfrm>
              <a:prstGeom prst="ellipse">
                <a:avLst/>
              </a:prstGeom>
              <a:solidFill>
                <a:srgbClr val="FFFF00">
                  <a:alpha val="50000"/>
                </a:srgbClr>
              </a:solidFill>
              <a:ln w="9525">
                <a:solidFill>
                  <a:schemeClr val="tx1"/>
                </a:solidFill>
                <a:round/>
                <a:headEnd/>
                <a:tailEnd/>
              </a:ln>
              <a:effectLst>
                <a:outerShdw dist="35921" dir="2700000" algn="ctr" rotWithShape="0">
                  <a:schemeClr val="bg2"/>
                </a:outerShdw>
              </a:effectLst>
            </p:spPr>
            <p:txBody>
              <a:bodyPr wrap="none" anchor="ctr"/>
              <a:lstStyle/>
              <a:p>
                <a:pPr eaLnBrk="1" hangingPunct="1">
                  <a:lnSpc>
                    <a:spcPct val="80000"/>
                  </a:lnSpc>
                  <a:defRPr/>
                </a:pPr>
                <a:endParaRPr lang="it-IT" sz="340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445472" name="Oval 32">
                <a:extLst>
                  <a:ext uri="{FF2B5EF4-FFF2-40B4-BE49-F238E27FC236}">
                    <a16:creationId xmlns:a16="http://schemas.microsoft.com/office/drawing/2014/main" id="{C82FF035-FEE4-4D5A-BE0E-510ABFA2E825}"/>
                  </a:ext>
                </a:extLst>
              </p:cNvPr>
              <p:cNvSpPr>
                <a:spLocks noChangeArrowheads="1"/>
              </p:cNvSpPr>
              <p:nvPr/>
            </p:nvSpPr>
            <p:spPr bwMode="auto">
              <a:xfrm>
                <a:off x="4015" y="3749"/>
                <a:ext cx="192" cy="201"/>
              </a:xfrm>
              <a:prstGeom prst="ellipse">
                <a:avLst/>
              </a:prstGeom>
              <a:solidFill>
                <a:srgbClr val="CCFFCC">
                  <a:alpha val="50000"/>
                </a:srgbClr>
              </a:solidFill>
              <a:ln w="9525">
                <a:solidFill>
                  <a:schemeClr val="tx1"/>
                </a:solidFill>
                <a:round/>
                <a:headEnd/>
                <a:tailEnd/>
              </a:ln>
              <a:effectLst>
                <a:outerShdw dist="35921" dir="2700000" algn="ctr" rotWithShape="0">
                  <a:schemeClr val="bg2"/>
                </a:outerShdw>
              </a:effectLst>
            </p:spPr>
            <p:txBody>
              <a:bodyPr wrap="none" anchor="ctr"/>
              <a:lstStyle/>
              <a:p>
                <a:pPr eaLnBrk="1" hangingPunct="1">
                  <a:lnSpc>
                    <a:spcPct val="80000"/>
                  </a:lnSpc>
                  <a:defRPr/>
                </a:pPr>
                <a:endParaRPr lang="it-IT" sz="340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grpSp>
        <p:grpSp>
          <p:nvGrpSpPr>
            <p:cNvPr id="44042" name="Group 33">
              <a:extLst>
                <a:ext uri="{FF2B5EF4-FFF2-40B4-BE49-F238E27FC236}">
                  <a16:creationId xmlns:a16="http://schemas.microsoft.com/office/drawing/2014/main" id="{67B40AF3-75F5-475E-8BD3-BE84CD229696}"/>
                </a:ext>
              </a:extLst>
            </p:cNvPr>
            <p:cNvGrpSpPr>
              <a:grpSpLocks/>
            </p:cNvGrpSpPr>
            <p:nvPr/>
          </p:nvGrpSpPr>
          <p:grpSpPr bwMode="auto">
            <a:xfrm>
              <a:off x="2924" y="3674"/>
              <a:ext cx="301" cy="646"/>
              <a:chOff x="4368" y="3312"/>
              <a:chExt cx="288" cy="672"/>
            </a:xfrm>
          </p:grpSpPr>
          <p:sp>
            <p:nvSpPr>
              <p:cNvPr id="445474" name="Rectangle 34">
                <a:extLst>
                  <a:ext uri="{FF2B5EF4-FFF2-40B4-BE49-F238E27FC236}">
                    <a16:creationId xmlns:a16="http://schemas.microsoft.com/office/drawing/2014/main" id="{60FF4142-F3AA-48C4-9F43-1B6EAB15F322}"/>
                  </a:ext>
                </a:extLst>
              </p:cNvPr>
              <p:cNvSpPr>
                <a:spLocks noChangeArrowheads="1"/>
              </p:cNvSpPr>
              <p:nvPr/>
            </p:nvSpPr>
            <p:spPr bwMode="auto">
              <a:xfrm>
                <a:off x="4365" y="3312"/>
                <a:ext cx="288" cy="672"/>
              </a:xfrm>
              <a:prstGeom prst="rect">
                <a:avLst/>
              </a:prstGeom>
              <a:solidFill>
                <a:srgbClr val="003300"/>
              </a:solidFill>
              <a:ln w="9525">
                <a:solidFill>
                  <a:schemeClr val="tx1"/>
                </a:solidFill>
                <a:miter lim="800000"/>
                <a:headEnd/>
                <a:tailEnd/>
              </a:ln>
              <a:effectLst>
                <a:outerShdw dist="35921" dir="2700000" algn="ctr" rotWithShape="0">
                  <a:schemeClr val="bg2"/>
                </a:outerShdw>
              </a:effectLst>
            </p:spPr>
            <p:txBody>
              <a:bodyPr wrap="none" anchor="ctr"/>
              <a:lstStyle/>
              <a:p>
                <a:pPr eaLnBrk="1" hangingPunct="1">
                  <a:lnSpc>
                    <a:spcPct val="80000"/>
                  </a:lnSpc>
                  <a:defRPr/>
                </a:pPr>
                <a:endParaRPr lang="it-IT" sz="340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445475" name="Oval 35">
                <a:extLst>
                  <a:ext uri="{FF2B5EF4-FFF2-40B4-BE49-F238E27FC236}">
                    <a16:creationId xmlns:a16="http://schemas.microsoft.com/office/drawing/2014/main" id="{7D1BD75F-01AF-4AEE-81C1-922A90B8EFFD}"/>
                  </a:ext>
                </a:extLst>
              </p:cNvPr>
              <p:cNvSpPr>
                <a:spLocks noChangeArrowheads="1"/>
              </p:cNvSpPr>
              <p:nvPr/>
            </p:nvSpPr>
            <p:spPr bwMode="auto">
              <a:xfrm>
                <a:off x="4399" y="3346"/>
                <a:ext cx="192" cy="201"/>
              </a:xfrm>
              <a:prstGeom prst="ellipse">
                <a:avLst/>
              </a:prstGeom>
              <a:solidFill>
                <a:srgbClr val="FF9900">
                  <a:alpha val="50000"/>
                </a:srgbClr>
              </a:solidFill>
              <a:ln w="9525">
                <a:solidFill>
                  <a:schemeClr val="tx1"/>
                </a:solidFill>
                <a:round/>
                <a:headEnd/>
                <a:tailEnd/>
              </a:ln>
              <a:effectLst>
                <a:outerShdw dist="35921" dir="2700000" algn="ctr" rotWithShape="0">
                  <a:schemeClr val="bg2"/>
                </a:outerShdw>
              </a:effectLst>
            </p:spPr>
            <p:txBody>
              <a:bodyPr wrap="none" anchor="ctr"/>
              <a:lstStyle/>
              <a:p>
                <a:pPr eaLnBrk="1" hangingPunct="1">
                  <a:lnSpc>
                    <a:spcPct val="80000"/>
                  </a:lnSpc>
                  <a:defRPr/>
                </a:pPr>
                <a:endParaRPr lang="it-IT" sz="340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445476" name="Oval 36">
                <a:extLst>
                  <a:ext uri="{FF2B5EF4-FFF2-40B4-BE49-F238E27FC236}">
                    <a16:creationId xmlns:a16="http://schemas.microsoft.com/office/drawing/2014/main" id="{D4925E2D-B7D6-41AA-BFEE-690406CF9514}"/>
                  </a:ext>
                </a:extLst>
              </p:cNvPr>
              <p:cNvSpPr>
                <a:spLocks noChangeArrowheads="1"/>
              </p:cNvSpPr>
              <p:nvPr/>
            </p:nvSpPr>
            <p:spPr bwMode="auto">
              <a:xfrm>
                <a:off x="4399" y="3547"/>
                <a:ext cx="192" cy="203"/>
              </a:xfrm>
              <a:prstGeom prst="ellipse">
                <a:avLst/>
              </a:prstGeom>
              <a:solidFill>
                <a:srgbClr val="FFFF99">
                  <a:alpha val="50000"/>
                </a:srgbClr>
              </a:solidFill>
              <a:ln w="9525">
                <a:solidFill>
                  <a:schemeClr val="tx1"/>
                </a:solidFill>
                <a:round/>
                <a:headEnd/>
                <a:tailEnd/>
              </a:ln>
              <a:effectLst>
                <a:outerShdw dist="35921" dir="2700000" algn="ctr" rotWithShape="0">
                  <a:schemeClr val="bg2"/>
                </a:outerShdw>
              </a:effectLst>
            </p:spPr>
            <p:txBody>
              <a:bodyPr wrap="none" anchor="ctr"/>
              <a:lstStyle/>
              <a:p>
                <a:pPr eaLnBrk="1" hangingPunct="1">
                  <a:lnSpc>
                    <a:spcPct val="80000"/>
                  </a:lnSpc>
                  <a:defRPr/>
                </a:pPr>
                <a:endParaRPr lang="it-IT" sz="340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445477" name="Oval 37">
                <a:extLst>
                  <a:ext uri="{FF2B5EF4-FFF2-40B4-BE49-F238E27FC236}">
                    <a16:creationId xmlns:a16="http://schemas.microsoft.com/office/drawing/2014/main" id="{1098FB6C-3101-4CA3-BA38-97603C3D18F4}"/>
                  </a:ext>
                </a:extLst>
              </p:cNvPr>
              <p:cNvSpPr>
                <a:spLocks noChangeArrowheads="1"/>
              </p:cNvSpPr>
              <p:nvPr/>
            </p:nvSpPr>
            <p:spPr bwMode="auto">
              <a:xfrm>
                <a:off x="4399" y="3749"/>
                <a:ext cx="192" cy="201"/>
              </a:xfrm>
              <a:prstGeom prst="ellipse">
                <a:avLst/>
              </a:prstGeom>
              <a:solidFill>
                <a:srgbClr val="00FF00"/>
              </a:solidFill>
              <a:ln w="9525">
                <a:solidFill>
                  <a:schemeClr val="tx1"/>
                </a:solidFill>
                <a:round/>
                <a:headEnd/>
                <a:tailEnd/>
              </a:ln>
              <a:effectLst>
                <a:outerShdw dist="35921" dir="2700000" algn="ctr" rotWithShape="0">
                  <a:schemeClr val="bg2"/>
                </a:outerShdw>
              </a:effectLst>
            </p:spPr>
            <p:txBody>
              <a:bodyPr wrap="none" anchor="ctr"/>
              <a:lstStyle/>
              <a:p>
                <a:pPr eaLnBrk="1" hangingPunct="1">
                  <a:lnSpc>
                    <a:spcPct val="80000"/>
                  </a:lnSpc>
                  <a:defRPr/>
                </a:pPr>
                <a:endParaRPr lang="it-IT" sz="340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grpSp>
        <p:grpSp>
          <p:nvGrpSpPr>
            <p:cNvPr id="44043" name="Group 38">
              <a:extLst>
                <a:ext uri="{FF2B5EF4-FFF2-40B4-BE49-F238E27FC236}">
                  <a16:creationId xmlns:a16="http://schemas.microsoft.com/office/drawing/2014/main" id="{BBBA05FF-AA8F-491D-9DEE-E255A905C3E1}"/>
                </a:ext>
              </a:extLst>
            </p:cNvPr>
            <p:cNvGrpSpPr>
              <a:grpSpLocks/>
            </p:cNvGrpSpPr>
            <p:nvPr/>
          </p:nvGrpSpPr>
          <p:grpSpPr bwMode="auto">
            <a:xfrm>
              <a:off x="672" y="3659"/>
              <a:ext cx="301" cy="646"/>
              <a:chOff x="4368" y="3312"/>
              <a:chExt cx="288" cy="672"/>
            </a:xfrm>
          </p:grpSpPr>
          <p:sp>
            <p:nvSpPr>
              <p:cNvPr id="445479" name="Rectangle 39">
                <a:extLst>
                  <a:ext uri="{FF2B5EF4-FFF2-40B4-BE49-F238E27FC236}">
                    <a16:creationId xmlns:a16="http://schemas.microsoft.com/office/drawing/2014/main" id="{1CC3075C-3441-4D5C-B34A-9620E953DBF0}"/>
                  </a:ext>
                </a:extLst>
              </p:cNvPr>
              <p:cNvSpPr>
                <a:spLocks noChangeArrowheads="1"/>
              </p:cNvSpPr>
              <p:nvPr/>
            </p:nvSpPr>
            <p:spPr bwMode="auto">
              <a:xfrm>
                <a:off x="4368" y="3310"/>
                <a:ext cx="288" cy="677"/>
              </a:xfrm>
              <a:prstGeom prst="rect">
                <a:avLst/>
              </a:prstGeom>
              <a:solidFill>
                <a:srgbClr val="003300"/>
              </a:solidFill>
              <a:ln w="9525">
                <a:solidFill>
                  <a:schemeClr val="tx1"/>
                </a:solidFill>
                <a:miter lim="800000"/>
                <a:headEnd/>
                <a:tailEnd/>
              </a:ln>
              <a:effectLst>
                <a:outerShdw dist="35921" dir="2700000" algn="ctr" rotWithShape="0">
                  <a:schemeClr val="bg2"/>
                </a:outerShdw>
              </a:effectLst>
            </p:spPr>
            <p:txBody>
              <a:bodyPr wrap="none" anchor="ctr"/>
              <a:lstStyle/>
              <a:p>
                <a:pPr eaLnBrk="1" hangingPunct="1">
                  <a:lnSpc>
                    <a:spcPct val="80000"/>
                  </a:lnSpc>
                  <a:defRPr/>
                </a:pPr>
                <a:endParaRPr lang="it-IT" sz="340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445480" name="Oval 40">
                <a:extLst>
                  <a:ext uri="{FF2B5EF4-FFF2-40B4-BE49-F238E27FC236}">
                    <a16:creationId xmlns:a16="http://schemas.microsoft.com/office/drawing/2014/main" id="{34EF39BE-C1F5-4AAA-B69E-26178A7EB2BD}"/>
                  </a:ext>
                </a:extLst>
              </p:cNvPr>
              <p:cNvSpPr>
                <a:spLocks noChangeArrowheads="1"/>
              </p:cNvSpPr>
              <p:nvPr/>
            </p:nvSpPr>
            <p:spPr bwMode="auto">
              <a:xfrm>
                <a:off x="4400" y="3345"/>
                <a:ext cx="192" cy="203"/>
              </a:xfrm>
              <a:prstGeom prst="ellipse">
                <a:avLst/>
              </a:prstGeom>
              <a:solidFill>
                <a:srgbClr val="FF9900">
                  <a:alpha val="50000"/>
                </a:srgbClr>
              </a:solidFill>
              <a:ln w="9525">
                <a:solidFill>
                  <a:schemeClr val="tx1"/>
                </a:solidFill>
                <a:round/>
                <a:headEnd/>
                <a:tailEnd/>
              </a:ln>
              <a:effectLst>
                <a:outerShdw dist="35921" dir="2700000" algn="ctr" rotWithShape="0">
                  <a:schemeClr val="bg2"/>
                </a:outerShdw>
              </a:effectLst>
            </p:spPr>
            <p:txBody>
              <a:bodyPr wrap="none" anchor="ctr"/>
              <a:lstStyle/>
              <a:p>
                <a:pPr eaLnBrk="1" hangingPunct="1">
                  <a:lnSpc>
                    <a:spcPct val="80000"/>
                  </a:lnSpc>
                  <a:defRPr/>
                </a:pPr>
                <a:endParaRPr lang="it-IT" sz="340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445481" name="Oval 41">
                <a:extLst>
                  <a:ext uri="{FF2B5EF4-FFF2-40B4-BE49-F238E27FC236}">
                    <a16:creationId xmlns:a16="http://schemas.microsoft.com/office/drawing/2014/main" id="{D005638D-5CEF-4AD2-BF0F-B1211D2C1BF0}"/>
                  </a:ext>
                </a:extLst>
              </p:cNvPr>
              <p:cNvSpPr>
                <a:spLocks noChangeArrowheads="1"/>
              </p:cNvSpPr>
              <p:nvPr/>
            </p:nvSpPr>
            <p:spPr bwMode="auto">
              <a:xfrm>
                <a:off x="4400" y="3548"/>
                <a:ext cx="192" cy="201"/>
              </a:xfrm>
              <a:prstGeom prst="ellipse">
                <a:avLst/>
              </a:prstGeom>
              <a:solidFill>
                <a:srgbClr val="FFFF99">
                  <a:alpha val="50000"/>
                </a:srgbClr>
              </a:solidFill>
              <a:ln w="9525">
                <a:solidFill>
                  <a:schemeClr val="tx1"/>
                </a:solidFill>
                <a:round/>
                <a:headEnd/>
                <a:tailEnd/>
              </a:ln>
              <a:effectLst>
                <a:outerShdw dist="35921" dir="2700000" algn="ctr" rotWithShape="0">
                  <a:schemeClr val="bg2"/>
                </a:outerShdw>
              </a:effectLst>
            </p:spPr>
            <p:txBody>
              <a:bodyPr wrap="none" anchor="ctr"/>
              <a:lstStyle/>
              <a:p>
                <a:pPr eaLnBrk="1" hangingPunct="1">
                  <a:lnSpc>
                    <a:spcPct val="80000"/>
                  </a:lnSpc>
                  <a:defRPr/>
                </a:pPr>
                <a:endParaRPr lang="it-IT" sz="340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445482" name="Oval 42">
                <a:extLst>
                  <a:ext uri="{FF2B5EF4-FFF2-40B4-BE49-F238E27FC236}">
                    <a16:creationId xmlns:a16="http://schemas.microsoft.com/office/drawing/2014/main" id="{8E714A16-D68F-4C80-9DB0-81654A95E98C}"/>
                  </a:ext>
                </a:extLst>
              </p:cNvPr>
              <p:cNvSpPr>
                <a:spLocks noChangeArrowheads="1"/>
              </p:cNvSpPr>
              <p:nvPr/>
            </p:nvSpPr>
            <p:spPr bwMode="auto">
              <a:xfrm>
                <a:off x="4400" y="3749"/>
                <a:ext cx="192" cy="206"/>
              </a:xfrm>
              <a:prstGeom prst="ellipse">
                <a:avLst/>
              </a:prstGeom>
              <a:solidFill>
                <a:srgbClr val="00FF00"/>
              </a:solidFill>
              <a:ln w="9525">
                <a:solidFill>
                  <a:schemeClr val="tx1"/>
                </a:solidFill>
                <a:round/>
                <a:headEnd/>
                <a:tailEnd/>
              </a:ln>
              <a:effectLst>
                <a:outerShdw dist="35921" dir="2700000" algn="ctr" rotWithShape="0">
                  <a:schemeClr val="bg2"/>
                </a:outerShdw>
              </a:effectLst>
            </p:spPr>
            <p:txBody>
              <a:bodyPr wrap="none" anchor="ctr"/>
              <a:lstStyle/>
              <a:p>
                <a:pPr eaLnBrk="1" hangingPunct="1">
                  <a:lnSpc>
                    <a:spcPct val="80000"/>
                  </a:lnSpc>
                  <a:defRPr/>
                </a:pPr>
                <a:endParaRPr lang="it-IT" sz="340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grpSp>
        <p:cxnSp>
          <p:nvCxnSpPr>
            <p:cNvPr id="44044" name="AutoShape 43">
              <a:extLst>
                <a:ext uri="{FF2B5EF4-FFF2-40B4-BE49-F238E27FC236}">
                  <a16:creationId xmlns:a16="http://schemas.microsoft.com/office/drawing/2014/main" id="{DAF93B7C-424A-4021-AEB7-6AE5C2FDE666}"/>
                </a:ext>
              </a:extLst>
            </p:cNvPr>
            <p:cNvCxnSpPr>
              <a:cxnSpLocks noChangeShapeType="1"/>
              <a:stCxn id="445457" idx="3"/>
              <a:endCxn id="445479" idx="0"/>
            </p:cNvCxnSpPr>
            <p:nvPr/>
          </p:nvCxnSpPr>
          <p:spPr bwMode="auto">
            <a:xfrm rot="5400000">
              <a:off x="910" y="3168"/>
              <a:ext cx="402" cy="577"/>
            </a:xfrm>
            <a:prstGeom prst="curvedConnector3">
              <a:avLst>
                <a:gd name="adj1" fmla="val 50000"/>
              </a:avLst>
            </a:prstGeom>
            <a:noFill/>
            <a:ln w="38100">
              <a:solidFill>
                <a:schemeClr val="tx1"/>
              </a:solidFill>
              <a:round/>
              <a:headEnd type="oval" w="med" len="med"/>
              <a:tailEnd type="triangle" w="med" len="med"/>
            </a:ln>
            <a:extLst>
              <a:ext uri="{909E8E84-426E-40DD-AFC4-6F175D3DCCD1}">
                <a14:hiddenFill xmlns:a14="http://schemas.microsoft.com/office/drawing/2010/main">
                  <a:noFill/>
                </a14:hiddenFill>
              </a:ext>
            </a:extLst>
          </p:spPr>
        </p:cxnSp>
        <p:cxnSp>
          <p:nvCxnSpPr>
            <p:cNvPr id="44045" name="AutoShape 44">
              <a:extLst>
                <a:ext uri="{FF2B5EF4-FFF2-40B4-BE49-F238E27FC236}">
                  <a16:creationId xmlns:a16="http://schemas.microsoft.com/office/drawing/2014/main" id="{99C33FB9-3BEA-4189-8CCB-DA54CF6803F4}"/>
                </a:ext>
              </a:extLst>
            </p:cNvPr>
            <p:cNvCxnSpPr>
              <a:cxnSpLocks noChangeShapeType="1"/>
              <a:stCxn id="445495" idx="3"/>
              <a:endCxn id="445465" idx="0"/>
            </p:cNvCxnSpPr>
            <p:nvPr/>
          </p:nvCxnSpPr>
          <p:spPr bwMode="auto">
            <a:xfrm rot="5400000">
              <a:off x="1855" y="3302"/>
              <a:ext cx="378" cy="381"/>
            </a:xfrm>
            <a:prstGeom prst="curvedConnector3">
              <a:avLst>
                <a:gd name="adj1" fmla="val 50000"/>
              </a:avLst>
            </a:prstGeom>
            <a:noFill/>
            <a:ln w="38100">
              <a:solidFill>
                <a:schemeClr val="tx1"/>
              </a:solidFill>
              <a:round/>
              <a:headEnd type="oval" w="med" len="med"/>
              <a:tailEnd type="triangle" w="med" len="med"/>
            </a:ln>
            <a:extLst>
              <a:ext uri="{909E8E84-426E-40DD-AFC4-6F175D3DCCD1}">
                <a14:hiddenFill xmlns:a14="http://schemas.microsoft.com/office/drawing/2010/main">
                  <a:noFill/>
                </a14:hiddenFill>
              </a:ext>
            </a:extLst>
          </p:spPr>
        </p:cxnSp>
        <p:cxnSp>
          <p:nvCxnSpPr>
            <p:cNvPr id="44046" name="AutoShape 45">
              <a:extLst>
                <a:ext uri="{FF2B5EF4-FFF2-40B4-BE49-F238E27FC236}">
                  <a16:creationId xmlns:a16="http://schemas.microsoft.com/office/drawing/2014/main" id="{182A3E49-B645-4272-B221-4A6B25CB6CBB}"/>
                </a:ext>
              </a:extLst>
            </p:cNvPr>
            <p:cNvCxnSpPr>
              <a:cxnSpLocks noChangeShapeType="1"/>
              <a:stCxn id="445496" idx="3"/>
              <a:endCxn id="445475" idx="0"/>
            </p:cNvCxnSpPr>
            <p:nvPr/>
          </p:nvCxnSpPr>
          <p:spPr bwMode="auto">
            <a:xfrm rot="5400000">
              <a:off x="2885" y="3349"/>
              <a:ext cx="530" cy="186"/>
            </a:xfrm>
            <a:prstGeom prst="curvedConnector3">
              <a:avLst>
                <a:gd name="adj1" fmla="val 50000"/>
              </a:avLst>
            </a:prstGeom>
            <a:noFill/>
            <a:ln w="38100">
              <a:solidFill>
                <a:schemeClr val="tx1"/>
              </a:solidFill>
              <a:round/>
              <a:headEnd type="oval" w="med" len="med"/>
              <a:tailEnd type="triangle" w="med" len="med"/>
            </a:ln>
            <a:extLst>
              <a:ext uri="{909E8E84-426E-40DD-AFC4-6F175D3DCCD1}">
                <a14:hiddenFill xmlns:a14="http://schemas.microsoft.com/office/drawing/2010/main">
                  <a:noFill/>
                </a14:hiddenFill>
              </a:ext>
            </a:extLst>
          </p:spPr>
        </p:cxnSp>
        <p:cxnSp>
          <p:nvCxnSpPr>
            <p:cNvPr id="44047" name="AutoShape 46">
              <a:extLst>
                <a:ext uri="{FF2B5EF4-FFF2-40B4-BE49-F238E27FC236}">
                  <a16:creationId xmlns:a16="http://schemas.microsoft.com/office/drawing/2014/main" id="{00F894BF-DD6D-4CB0-B3B6-A8360727E658}"/>
                </a:ext>
              </a:extLst>
            </p:cNvPr>
            <p:cNvCxnSpPr>
              <a:cxnSpLocks noChangeShapeType="1"/>
              <a:stCxn id="445497" idx="3"/>
              <a:endCxn id="445470" idx="0"/>
            </p:cNvCxnSpPr>
            <p:nvPr/>
          </p:nvCxnSpPr>
          <p:spPr bwMode="auto">
            <a:xfrm rot="5400000">
              <a:off x="3848" y="3342"/>
              <a:ext cx="578" cy="151"/>
            </a:xfrm>
            <a:prstGeom prst="curvedConnector3">
              <a:avLst>
                <a:gd name="adj1" fmla="val 50000"/>
              </a:avLst>
            </a:prstGeom>
            <a:noFill/>
            <a:ln w="38100">
              <a:solidFill>
                <a:schemeClr val="tx1"/>
              </a:solidFill>
              <a:round/>
              <a:headEnd type="oval" w="med" len="med"/>
              <a:tailEnd type="triangle" w="med" len="med"/>
            </a:ln>
            <a:extLst>
              <a:ext uri="{909E8E84-426E-40DD-AFC4-6F175D3DCCD1}">
                <a14:hiddenFill xmlns:a14="http://schemas.microsoft.com/office/drawing/2010/main">
                  <a:noFill/>
                </a14:hiddenFill>
              </a:ext>
            </a:extLst>
          </p:spPr>
        </p:cxnSp>
        <p:sp>
          <p:nvSpPr>
            <p:cNvPr id="45172" name="Text Box 116">
              <a:extLst>
                <a:ext uri="{FF2B5EF4-FFF2-40B4-BE49-F238E27FC236}">
                  <a16:creationId xmlns:a16="http://schemas.microsoft.com/office/drawing/2014/main" id="{89C2518B-8B5A-40A0-B2C8-38289AFDC246}"/>
                </a:ext>
              </a:extLst>
            </p:cNvPr>
            <p:cNvSpPr txBox="1">
              <a:spLocks noChangeArrowheads="1"/>
            </p:cNvSpPr>
            <p:nvPr/>
          </p:nvSpPr>
          <p:spPr bwMode="auto">
            <a:xfrm>
              <a:off x="4493" y="3719"/>
              <a:ext cx="842" cy="404"/>
            </a:xfrm>
            <a:prstGeom prst="rect">
              <a:avLst/>
            </a:prstGeom>
            <a:solidFill>
              <a:schemeClr val="bg1"/>
            </a:solidFill>
            <a:ln>
              <a:noFill/>
            </a:ln>
            <a:effectLst/>
          </p:spPr>
          <p:txBody>
            <a:bodyPr wrap="square">
              <a:spAutoFit/>
            </a:bodyPr>
            <a:lstStyle/>
            <a:p>
              <a:pPr eaLnBrk="1" hangingPunct="1">
                <a:spcBef>
                  <a:spcPct val="50000"/>
                </a:spcBef>
                <a:defRPr/>
              </a:pPr>
              <a:r>
                <a:rPr lang="it-IT" sz="1800" b="1" dirty="0">
                  <a:latin typeface="Calibri" panose="020F0502020204030204" pitchFamily="34" charset="0"/>
                  <a:cs typeface="Calibri" panose="020F0502020204030204" pitchFamily="34" charset="0"/>
                </a:rPr>
                <a:t>Più o meno percorribili</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45167"/>
                                        </p:tgtEl>
                                        <p:attrNameLst>
                                          <p:attrName>style.visibility</p:attrName>
                                        </p:attrNameLst>
                                      </p:cBhvr>
                                      <p:to>
                                        <p:strVal val="visible"/>
                                      </p:to>
                                    </p:set>
                                    <p:animEffect transition="in" filter="dissolve">
                                      <p:cBhvr>
                                        <p:cTn id="7" dur="500"/>
                                        <p:tgtEl>
                                          <p:spTgt spid="4516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45146"/>
                                        </p:tgtEl>
                                        <p:attrNameLst>
                                          <p:attrName>style.visibility</p:attrName>
                                        </p:attrNameLst>
                                      </p:cBhvr>
                                      <p:to>
                                        <p:strVal val="visible"/>
                                      </p:to>
                                    </p:set>
                                    <p:animEffect transition="in" filter="dissolve">
                                      <p:cBhvr>
                                        <p:cTn id="12" dur="500"/>
                                        <p:tgtEl>
                                          <p:spTgt spid="4514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45156"/>
                                        </p:tgtEl>
                                        <p:attrNameLst>
                                          <p:attrName>style.visibility</p:attrName>
                                        </p:attrNameLst>
                                      </p:cBhvr>
                                      <p:to>
                                        <p:strVal val="visible"/>
                                      </p:to>
                                    </p:set>
                                    <p:animEffect transition="in" filter="dissolve">
                                      <p:cBhvr>
                                        <p:cTn id="17" dur="500"/>
                                        <p:tgtEl>
                                          <p:spTgt spid="4515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45173"/>
                                        </p:tgtEl>
                                        <p:attrNameLst>
                                          <p:attrName>style.visibility</p:attrName>
                                        </p:attrNameLst>
                                      </p:cBhvr>
                                      <p:to>
                                        <p:strVal val="visible"/>
                                      </p:to>
                                    </p:set>
                                    <p:animEffect transition="in" filter="dissolve">
                                      <p:cBhvr>
                                        <p:cTn id="22" dur="500"/>
                                        <p:tgtEl>
                                          <p:spTgt spid="451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CasellaDiTesto 2">
            <a:extLst>
              <a:ext uri="{FF2B5EF4-FFF2-40B4-BE49-F238E27FC236}">
                <a16:creationId xmlns:a16="http://schemas.microsoft.com/office/drawing/2014/main" id="{87840B22-06C4-4FB5-B4AE-3FA272DE62E2}"/>
              </a:ext>
            </a:extLst>
          </p:cNvPr>
          <p:cNvSpPr txBox="1">
            <a:spLocks noChangeArrowheads="1"/>
          </p:cNvSpPr>
          <p:nvPr/>
        </p:nvSpPr>
        <p:spPr bwMode="auto">
          <a:xfrm>
            <a:off x="50597" y="1541110"/>
            <a:ext cx="8663376" cy="4247317"/>
          </a:xfrm>
          <a:prstGeom prst="rect">
            <a:avLst/>
          </a:prstGeom>
          <a:noFill/>
        </p:spPr>
        <p:txBody>
          <a:bodyPr wrap="square" rtlCol="0">
            <a:spAutoFit/>
          </a:bodyPr>
          <a:lstStyle>
            <a:defPPr>
              <a:defRPr lang="it-IT"/>
            </a:defPPr>
            <a:lvl1pPr>
              <a:defRPr>
                <a:latin typeface="Calibri" panose="020F0502020204030204" pitchFamily="34" charset="0"/>
                <a:cs typeface="Calibri" panose="020F0502020204030204" pitchFamily="34" charset="0"/>
              </a:defRPr>
            </a:lvl1pPr>
          </a:lstStyle>
          <a:p>
            <a:pPr marL="342900" indent="-342900">
              <a:spcAft>
                <a:spcPts val="1200"/>
              </a:spcAft>
              <a:buFont typeface="Arial" panose="020B0604020202020204" pitchFamily="34" charset="0"/>
              <a:buChar char="•"/>
            </a:pPr>
            <a:r>
              <a:rPr lang="it-IT" altLang="it-IT" sz="2400" b="1" dirty="0"/>
              <a:t>reali</a:t>
            </a:r>
            <a:r>
              <a:rPr lang="it-IT" altLang="it-IT" sz="2400" dirty="0"/>
              <a:t>, basati cioè su fatti concreti e non su idee o opinioni;</a:t>
            </a:r>
          </a:p>
          <a:p>
            <a:pPr marL="342900" indent="-342900">
              <a:spcAft>
                <a:spcPts val="1200"/>
              </a:spcAft>
              <a:buFont typeface="Arial" panose="020B0604020202020204" pitchFamily="34" charset="0"/>
              <a:buChar char="•"/>
            </a:pPr>
            <a:r>
              <a:rPr lang="it-IT" altLang="it-IT" sz="2400" b="1" dirty="0"/>
              <a:t>oggettivi</a:t>
            </a:r>
            <a:r>
              <a:rPr lang="it-IT" altLang="it-IT" sz="2400" dirty="0"/>
              <a:t>, basati su fatti certi, se possibile dimostrabili </a:t>
            </a:r>
            <a:br>
              <a:rPr lang="it-IT" altLang="it-IT" sz="2400" dirty="0"/>
            </a:br>
            <a:r>
              <a:rPr lang="it-IT" altLang="it-IT" sz="2400" dirty="0"/>
              <a:t>e che rappresentino delle condizioni negative attuali </a:t>
            </a:r>
            <a:br>
              <a:rPr lang="it-IT" altLang="it-IT" sz="2400" dirty="0"/>
            </a:br>
            <a:r>
              <a:rPr lang="it-IT" altLang="it-IT" sz="2400" dirty="0"/>
              <a:t>e non l’assenza di una soluzione già definita;</a:t>
            </a:r>
          </a:p>
          <a:p>
            <a:pPr marL="342900" indent="-342900">
              <a:spcAft>
                <a:spcPts val="1200"/>
              </a:spcAft>
              <a:buFont typeface="Arial" panose="020B0604020202020204" pitchFamily="34" charset="0"/>
              <a:buChar char="•"/>
            </a:pPr>
            <a:r>
              <a:rPr lang="it-IT" altLang="it-IT" sz="2400" b="1" dirty="0"/>
              <a:t>chiari</a:t>
            </a:r>
            <a:r>
              <a:rPr lang="it-IT" altLang="it-IT" sz="2400" dirty="0"/>
              <a:t>, comprensibili </a:t>
            </a:r>
            <a:br>
              <a:rPr lang="it-IT" altLang="it-IT" sz="2400" dirty="0"/>
            </a:br>
            <a:r>
              <a:rPr lang="it-IT" altLang="it-IT" sz="2400" dirty="0"/>
              <a:t>quindi da tutti;</a:t>
            </a:r>
          </a:p>
          <a:p>
            <a:pPr marL="342900" indent="-342900">
              <a:spcAft>
                <a:spcPts val="1200"/>
              </a:spcAft>
              <a:buFont typeface="Arial" panose="020B0604020202020204" pitchFamily="34" charset="0"/>
              <a:buChar char="•"/>
            </a:pPr>
            <a:r>
              <a:rPr lang="it-IT" altLang="it-IT" sz="2400" b="1" dirty="0"/>
              <a:t>specifici</a:t>
            </a:r>
            <a:r>
              <a:rPr lang="it-IT" altLang="it-IT" sz="2400" dirty="0"/>
              <a:t>, riferiti cioè </a:t>
            </a:r>
            <a:br>
              <a:rPr lang="it-IT" altLang="it-IT" sz="2400" dirty="0"/>
            </a:br>
            <a:r>
              <a:rPr lang="it-IT" altLang="it-IT" sz="2400" dirty="0"/>
              <a:t>ad aspetti o elementi </a:t>
            </a:r>
            <a:br>
              <a:rPr lang="it-IT" altLang="it-IT" sz="2400" dirty="0"/>
            </a:br>
            <a:r>
              <a:rPr lang="it-IT" altLang="it-IT" sz="2400" dirty="0"/>
              <a:t>precisi (persone, luoghi, </a:t>
            </a:r>
            <a:br>
              <a:rPr lang="it-IT" altLang="it-IT" sz="2400" dirty="0"/>
            </a:br>
            <a:r>
              <a:rPr lang="it-IT" altLang="it-IT" sz="2400" dirty="0"/>
              <a:t>tempi, quantità, ecc.)</a:t>
            </a:r>
          </a:p>
        </p:txBody>
      </p:sp>
      <p:sp>
        <p:nvSpPr>
          <p:cNvPr id="2" name="CasellaDiTesto 1">
            <a:extLst>
              <a:ext uri="{FF2B5EF4-FFF2-40B4-BE49-F238E27FC236}">
                <a16:creationId xmlns:a16="http://schemas.microsoft.com/office/drawing/2014/main" id="{FCD6A11D-9ECB-4B37-ADA9-1DDA251B3D7B}"/>
              </a:ext>
            </a:extLst>
          </p:cNvPr>
          <p:cNvSpPr txBox="1"/>
          <p:nvPr/>
        </p:nvSpPr>
        <p:spPr>
          <a:xfrm>
            <a:off x="313833" y="982616"/>
            <a:ext cx="8136904" cy="461665"/>
          </a:xfrm>
          <a:prstGeom prst="rect">
            <a:avLst/>
          </a:prstGeom>
          <a:noFill/>
        </p:spPr>
        <p:txBody>
          <a:bodyPr wrap="square" rtlCol="0">
            <a:spAutoFit/>
          </a:bodyPr>
          <a:lstStyle/>
          <a:p>
            <a:r>
              <a:rPr lang="it-IT" sz="2400" dirty="0">
                <a:latin typeface="Calibri" panose="020F0502020204030204" pitchFamily="34" charset="0"/>
                <a:cs typeface="Calibri" panose="020F0502020204030204" pitchFamily="34" charset="0"/>
              </a:rPr>
              <a:t>I problemi presi in considerazione nel progetto devono essere:</a:t>
            </a:r>
          </a:p>
        </p:txBody>
      </p:sp>
      <p:sp>
        <p:nvSpPr>
          <p:cNvPr id="8" name="Text Box 3">
            <a:extLst>
              <a:ext uri="{FF2B5EF4-FFF2-40B4-BE49-F238E27FC236}">
                <a16:creationId xmlns:a16="http://schemas.microsoft.com/office/drawing/2014/main" id="{FA72F23F-99F2-4B08-B132-D4A960AFB23B}"/>
              </a:ext>
            </a:extLst>
          </p:cNvPr>
          <p:cNvSpPr txBox="1">
            <a:spLocks noChangeArrowheads="1"/>
          </p:cNvSpPr>
          <p:nvPr/>
        </p:nvSpPr>
        <p:spPr bwMode="auto">
          <a:xfrm>
            <a:off x="0" y="0"/>
            <a:ext cx="9144000" cy="519113"/>
          </a:xfrm>
          <a:prstGeom prst="rect">
            <a:avLst/>
          </a:prstGeom>
          <a:solidFill>
            <a:srgbClr val="0000CC"/>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r" eaLnBrk="1" hangingPunct="1">
              <a:spcBef>
                <a:spcPct val="50000"/>
              </a:spcBef>
              <a:buFontTx/>
              <a:buNone/>
            </a:pPr>
            <a:r>
              <a:rPr lang="it-IT" altLang="it-IT" sz="2800" dirty="0">
                <a:solidFill>
                  <a:srgbClr val="FFFFFF"/>
                </a:solidFill>
                <a:latin typeface="Calibri" panose="020F0502020204030204" pitchFamily="34" charset="0"/>
                <a:cs typeface="Calibri" panose="020F0502020204030204" pitchFamily="34" charset="0"/>
              </a:rPr>
              <a:t>Project </a:t>
            </a:r>
            <a:r>
              <a:rPr lang="it-IT" altLang="it-IT" sz="2800" dirty="0" err="1">
                <a:solidFill>
                  <a:srgbClr val="FFFFFF"/>
                </a:solidFill>
                <a:latin typeface="Calibri" panose="020F0502020204030204" pitchFamily="34" charset="0"/>
                <a:cs typeface="Calibri" panose="020F0502020204030204" pitchFamily="34" charset="0"/>
              </a:rPr>
              <a:t>cycle</a:t>
            </a:r>
            <a:r>
              <a:rPr lang="it-IT" altLang="it-IT" sz="2800" dirty="0">
                <a:solidFill>
                  <a:srgbClr val="FFFFFF"/>
                </a:solidFill>
                <a:latin typeface="Calibri" panose="020F0502020204030204" pitchFamily="34" charset="0"/>
                <a:cs typeface="Calibri" panose="020F0502020204030204" pitchFamily="34" charset="0"/>
              </a:rPr>
              <a:t> management</a:t>
            </a:r>
            <a:endParaRPr lang="it-IT" altLang="it-IT" sz="1600" dirty="0">
              <a:solidFill>
                <a:srgbClr val="FFFFFF"/>
              </a:solidFill>
              <a:latin typeface="Calibri" panose="020F0502020204030204" pitchFamily="34" charset="0"/>
              <a:cs typeface="Calibri" panose="020F0502020204030204" pitchFamily="34" charset="0"/>
            </a:endParaRPr>
          </a:p>
        </p:txBody>
      </p:sp>
      <p:pic>
        <p:nvPicPr>
          <p:cNvPr id="7" name="Picture 2" descr="Come risolvere un problema in 4 passi">
            <a:extLst>
              <a:ext uri="{FF2B5EF4-FFF2-40B4-BE49-F238E27FC236}">
                <a16:creationId xmlns:a16="http://schemas.microsoft.com/office/drawing/2014/main" id="{D94E8677-B261-4AFA-923D-82933F8AFE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53903" y="3356992"/>
            <a:ext cx="5590097" cy="349381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descr="Dennis Franzelli indefinito | Pearltrees">
            <a:extLst>
              <a:ext uri="{FF2B5EF4-FFF2-40B4-BE49-F238E27FC236}">
                <a16:creationId xmlns:a16="http://schemas.microsoft.com/office/drawing/2014/main" id="{00B4F34E-AE9B-436A-BAAB-F2C6DD3C40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5" y="519113"/>
            <a:ext cx="9144000" cy="6338887"/>
          </a:xfrm>
          <a:prstGeom prst="rect">
            <a:avLst/>
          </a:prstGeom>
          <a:noFill/>
          <a:extLst>
            <a:ext uri="{909E8E84-426E-40DD-AFC4-6F175D3DCCD1}">
              <a14:hiddenFill xmlns:a14="http://schemas.microsoft.com/office/drawing/2010/main">
                <a:solidFill>
                  <a:srgbClr val="FFFFFF"/>
                </a:solidFill>
              </a14:hiddenFill>
            </a:ext>
          </a:extLst>
        </p:spPr>
      </p:pic>
      <p:sp>
        <p:nvSpPr>
          <p:cNvPr id="10242" name="Rectangle 3">
            <a:extLst>
              <a:ext uri="{FF2B5EF4-FFF2-40B4-BE49-F238E27FC236}">
                <a16:creationId xmlns:a16="http://schemas.microsoft.com/office/drawing/2014/main" id="{C8333163-4C85-43B8-A1ED-B48B62E00B4C}"/>
              </a:ext>
            </a:extLst>
          </p:cNvPr>
          <p:cNvSpPr>
            <a:spLocks noGrp="1" noChangeArrowheads="1"/>
          </p:cNvSpPr>
          <p:nvPr>
            <p:ph type="body" idx="4294967295"/>
          </p:nvPr>
        </p:nvSpPr>
        <p:spPr>
          <a:xfrm>
            <a:off x="251520" y="692696"/>
            <a:ext cx="7609370" cy="4967287"/>
          </a:xfrm>
          <a:solidFill>
            <a:srgbClr val="FFFFCC">
              <a:alpha val="50196"/>
            </a:srgbClr>
          </a:solidFill>
        </p:spPr>
        <p:txBody>
          <a:bodyPr/>
          <a:lstStyle/>
          <a:p>
            <a:pPr marL="533400" indent="6350" eaLnBrk="1" hangingPunct="1">
              <a:lnSpc>
                <a:spcPct val="90000"/>
              </a:lnSpc>
              <a:buFontTx/>
              <a:buNone/>
            </a:pPr>
            <a:r>
              <a:rPr lang="it-IT" altLang="it-IT" sz="2800" dirty="0">
                <a:latin typeface="Calibri" panose="020F0502020204030204" pitchFamily="34" charset="0"/>
                <a:cs typeface="Calibri" panose="020F0502020204030204" pitchFamily="34" charset="0"/>
              </a:rPr>
              <a:t>Due difficoltà solitamente emergono </a:t>
            </a:r>
            <a:br>
              <a:rPr lang="it-IT" altLang="it-IT" sz="2800" dirty="0">
                <a:latin typeface="Calibri" panose="020F0502020204030204" pitchFamily="34" charset="0"/>
                <a:cs typeface="Calibri" panose="020F0502020204030204" pitchFamily="34" charset="0"/>
              </a:rPr>
            </a:br>
            <a:r>
              <a:rPr lang="it-IT" altLang="it-IT" sz="2800" dirty="0">
                <a:latin typeface="Calibri" panose="020F0502020204030204" pitchFamily="34" charset="0"/>
                <a:cs typeface="Calibri" panose="020F0502020204030204" pitchFamily="34" charset="0"/>
              </a:rPr>
              <a:t>durante le fasi di analisi </a:t>
            </a:r>
            <a:br>
              <a:rPr lang="it-IT" altLang="it-IT" sz="2800" dirty="0">
                <a:latin typeface="Calibri" panose="020F0502020204030204" pitchFamily="34" charset="0"/>
                <a:cs typeface="Calibri" panose="020F0502020204030204" pitchFamily="34" charset="0"/>
              </a:rPr>
            </a:br>
            <a:r>
              <a:rPr lang="it-IT" altLang="it-IT" sz="2800" dirty="0">
                <a:latin typeface="Calibri" panose="020F0502020204030204" pitchFamily="34" charset="0"/>
                <a:cs typeface="Calibri" panose="020F0502020204030204" pitchFamily="34" charset="0"/>
              </a:rPr>
              <a:t>e di identificazione dei problemi: </a:t>
            </a:r>
            <a:br>
              <a:rPr lang="it-IT" altLang="it-IT" sz="2800" dirty="0">
                <a:latin typeface="Calibri" panose="020F0502020204030204" pitchFamily="34" charset="0"/>
                <a:cs typeface="Calibri" panose="020F0502020204030204" pitchFamily="34" charset="0"/>
              </a:rPr>
            </a:br>
            <a:endParaRPr lang="it-IT" altLang="it-IT" sz="2800" dirty="0">
              <a:latin typeface="Calibri" panose="020F0502020204030204" pitchFamily="34" charset="0"/>
              <a:cs typeface="Calibri" panose="020F0502020204030204" pitchFamily="34" charset="0"/>
            </a:endParaRPr>
          </a:p>
          <a:p>
            <a:pPr marL="533400" indent="-533400" eaLnBrk="1" hangingPunct="1">
              <a:lnSpc>
                <a:spcPct val="90000"/>
              </a:lnSpc>
              <a:buFontTx/>
              <a:buAutoNum type="arabicParenR"/>
            </a:pPr>
            <a:r>
              <a:rPr lang="it-IT" altLang="it-IT" sz="2800" dirty="0">
                <a:solidFill>
                  <a:srgbClr val="0033CC"/>
                </a:solidFill>
                <a:latin typeface="Calibri" panose="020F0502020204030204" pitchFamily="34" charset="0"/>
                <a:cs typeface="Calibri" panose="020F0502020204030204" pitchFamily="34" charset="0"/>
              </a:rPr>
              <a:t>una specificazione inadeguata dei problemi</a:t>
            </a:r>
            <a:r>
              <a:rPr lang="it-IT" altLang="it-IT" sz="2800" dirty="0">
                <a:latin typeface="Calibri" panose="020F0502020204030204" pitchFamily="34" charset="0"/>
                <a:cs typeface="Calibri" panose="020F0502020204030204" pitchFamily="34" charset="0"/>
              </a:rPr>
              <a:t>: Attenzione alle affermazioni generiche: </a:t>
            </a:r>
            <a:br>
              <a:rPr lang="it-IT" altLang="it-IT" sz="2800" dirty="0">
                <a:latin typeface="Calibri" panose="020F0502020204030204" pitchFamily="34" charset="0"/>
                <a:cs typeface="Calibri" panose="020F0502020204030204" pitchFamily="34" charset="0"/>
              </a:rPr>
            </a:br>
            <a:r>
              <a:rPr lang="it-IT" altLang="it-IT" sz="2800" dirty="0">
                <a:latin typeface="Calibri" panose="020F0502020204030204" pitchFamily="34" charset="0"/>
                <a:cs typeface="Calibri" panose="020F0502020204030204" pitchFamily="34" charset="0"/>
              </a:rPr>
              <a:t>es ‘scarse capacità di gestione’ cosa significa?</a:t>
            </a:r>
            <a:br>
              <a:rPr lang="it-IT" altLang="it-IT" sz="2800" dirty="0">
                <a:latin typeface="Calibri" panose="020F0502020204030204" pitchFamily="34" charset="0"/>
                <a:cs typeface="Calibri" panose="020F0502020204030204" pitchFamily="34" charset="0"/>
              </a:rPr>
            </a:br>
            <a:r>
              <a:rPr lang="it-IT" altLang="it-IT" sz="2800" dirty="0">
                <a:latin typeface="Calibri" panose="020F0502020204030204" pitchFamily="34" charset="0"/>
                <a:cs typeface="Calibri" panose="020F0502020204030204" pitchFamily="34" charset="0"/>
              </a:rPr>
              <a:t> </a:t>
            </a:r>
          </a:p>
          <a:p>
            <a:pPr marL="533400" indent="-533400" eaLnBrk="1" hangingPunct="1">
              <a:lnSpc>
                <a:spcPct val="90000"/>
              </a:lnSpc>
              <a:buFontTx/>
              <a:buAutoNum type="arabicParenR"/>
            </a:pPr>
            <a:r>
              <a:rPr lang="it-IT" altLang="it-IT" sz="2800" dirty="0">
                <a:solidFill>
                  <a:srgbClr val="0033CC"/>
                </a:solidFill>
                <a:latin typeface="Calibri" panose="020F0502020204030204" pitchFamily="34" charset="0"/>
                <a:cs typeface="Calibri" panose="020F0502020204030204" pitchFamily="34" charset="0"/>
              </a:rPr>
              <a:t>formulazione dei problemi </a:t>
            </a:r>
            <a:br>
              <a:rPr lang="it-IT" altLang="it-IT" sz="2800" dirty="0">
                <a:solidFill>
                  <a:srgbClr val="0033CC"/>
                </a:solidFill>
                <a:latin typeface="Calibri" panose="020F0502020204030204" pitchFamily="34" charset="0"/>
                <a:cs typeface="Calibri" panose="020F0502020204030204" pitchFamily="34" charset="0"/>
              </a:rPr>
            </a:br>
            <a:r>
              <a:rPr lang="it-IT" altLang="it-IT" sz="2800" dirty="0">
                <a:solidFill>
                  <a:srgbClr val="0033CC"/>
                </a:solidFill>
                <a:latin typeface="Calibri" panose="020F0502020204030204" pitchFamily="34" charset="0"/>
                <a:cs typeface="Calibri" panose="020F0502020204030204" pitchFamily="34" charset="0"/>
              </a:rPr>
              <a:t>in termini di ‘assenza di’: </a:t>
            </a:r>
            <a:br>
              <a:rPr lang="it-IT" altLang="it-IT" sz="2800" dirty="0">
                <a:solidFill>
                  <a:srgbClr val="0033CC"/>
                </a:solidFill>
                <a:latin typeface="Calibri" panose="020F0502020204030204" pitchFamily="34" charset="0"/>
                <a:cs typeface="Calibri" panose="020F0502020204030204" pitchFamily="34" charset="0"/>
              </a:rPr>
            </a:br>
            <a:r>
              <a:rPr lang="it-IT" altLang="it-IT" sz="2800" dirty="0">
                <a:latin typeface="Calibri" panose="020F0502020204030204" pitchFamily="34" charset="0"/>
                <a:cs typeface="Calibri" panose="020F0502020204030204" pitchFamily="34" charset="0"/>
              </a:rPr>
              <a:t>sono</a:t>
            </a:r>
            <a:r>
              <a:rPr lang="it-IT" altLang="it-IT" sz="2800" dirty="0">
                <a:solidFill>
                  <a:srgbClr val="0033CC"/>
                </a:solidFill>
                <a:latin typeface="Calibri" panose="020F0502020204030204" pitchFamily="34" charset="0"/>
                <a:cs typeface="Calibri" panose="020F0502020204030204" pitchFamily="34" charset="0"/>
              </a:rPr>
              <a:t> </a:t>
            </a:r>
            <a:r>
              <a:rPr lang="it-IT" altLang="it-IT" sz="2800" dirty="0">
                <a:latin typeface="Calibri" panose="020F0502020204030204" pitchFamily="34" charset="0"/>
                <a:cs typeface="Calibri" panose="020F0502020204030204" pitchFamily="34" charset="0"/>
              </a:rPr>
              <a:t>falsi problemi e non descrivono</a:t>
            </a:r>
            <a:br>
              <a:rPr lang="it-IT" altLang="it-IT" sz="2800" dirty="0">
                <a:latin typeface="Calibri" panose="020F0502020204030204" pitchFamily="34" charset="0"/>
                <a:cs typeface="Calibri" panose="020F0502020204030204" pitchFamily="34" charset="0"/>
              </a:rPr>
            </a:br>
            <a:r>
              <a:rPr lang="it-IT" altLang="it-IT" sz="2800" dirty="0">
                <a:latin typeface="Calibri" panose="020F0502020204030204" pitchFamily="34" charset="0"/>
                <a:cs typeface="Calibri" panose="020F0502020204030204" pitchFamily="34" charset="0"/>
              </a:rPr>
              <a:t>le problematiche da risolvere.</a:t>
            </a:r>
          </a:p>
        </p:txBody>
      </p:sp>
      <p:sp>
        <p:nvSpPr>
          <p:cNvPr id="10244" name="Text Box 3">
            <a:extLst>
              <a:ext uri="{FF2B5EF4-FFF2-40B4-BE49-F238E27FC236}">
                <a16:creationId xmlns:a16="http://schemas.microsoft.com/office/drawing/2014/main" id="{90314F9B-B3E2-4F77-BAA4-224C22EE7848}"/>
              </a:ext>
            </a:extLst>
          </p:cNvPr>
          <p:cNvSpPr txBox="1">
            <a:spLocks noChangeArrowheads="1"/>
          </p:cNvSpPr>
          <p:nvPr/>
        </p:nvSpPr>
        <p:spPr bwMode="auto">
          <a:xfrm>
            <a:off x="0" y="0"/>
            <a:ext cx="9144000" cy="519113"/>
          </a:xfrm>
          <a:prstGeom prst="rect">
            <a:avLst/>
          </a:prstGeom>
          <a:solidFill>
            <a:srgbClr val="0000CC"/>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it-IT"/>
            </a:defPPr>
            <a:lvl1pPr algn="r" eaLnBrk="1" hangingPunct="1">
              <a:spcBef>
                <a:spcPct val="50000"/>
              </a:spcBef>
              <a:buFontTx/>
              <a:buNone/>
              <a:defRPr sz="2800">
                <a:solidFill>
                  <a:srgbClr val="FFFFFF"/>
                </a:solidFill>
                <a:latin typeface="Calibri" panose="020F0502020204030204" pitchFamily="34" charset="0"/>
                <a:cs typeface="Calibri" panose="020F0502020204030204" pitchFamily="34" charset="0"/>
              </a:defRPr>
            </a:lvl1pPr>
            <a:lvl2pPr marL="742950" indent="-285750">
              <a:spcBef>
                <a:spcPct val="20000"/>
              </a:spcBef>
              <a:buChar char="–"/>
              <a:defRPr sz="2800"/>
            </a:lvl2pPr>
            <a:lvl3pPr marL="1143000" indent="-228600">
              <a:spcBef>
                <a:spcPct val="20000"/>
              </a:spcBef>
              <a:buChar char="•"/>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r>
              <a:rPr lang="it-IT" altLang="it-IT"/>
              <a:t>L’albero dei problemi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242">
                                            <p:bg/>
                                          </p:spTgt>
                                        </p:tgtEl>
                                        <p:attrNameLst>
                                          <p:attrName>style.visibility</p:attrName>
                                        </p:attrNameLst>
                                      </p:cBhvr>
                                      <p:to>
                                        <p:strVal val="visible"/>
                                      </p:to>
                                    </p:set>
                                    <p:animEffect transition="in" filter="fade">
                                      <p:cBhvr>
                                        <p:cTn id="7" dur="500"/>
                                        <p:tgtEl>
                                          <p:spTgt spid="10242">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242">
                                            <p:txEl>
                                              <p:pRg st="0" end="0"/>
                                            </p:txEl>
                                          </p:spTgt>
                                        </p:tgtEl>
                                        <p:attrNameLst>
                                          <p:attrName>style.visibility</p:attrName>
                                        </p:attrNameLst>
                                      </p:cBhvr>
                                      <p:to>
                                        <p:strVal val="visible"/>
                                      </p:to>
                                    </p:set>
                                    <p:animEffect transition="in" filter="fade">
                                      <p:cBhvr>
                                        <p:cTn id="12" dur="500"/>
                                        <p:tgtEl>
                                          <p:spTgt spid="1024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242">
                                            <p:txEl>
                                              <p:pRg st="1" end="1"/>
                                            </p:txEl>
                                          </p:spTgt>
                                        </p:tgtEl>
                                        <p:attrNameLst>
                                          <p:attrName>style.visibility</p:attrName>
                                        </p:attrNameLst>
                                      </p:cBhvr>
                                      <p:to>
                                        <p:strVal val="visible"/>
                                      </p:to>
                                    </p:set>
                                    <p:animEffect transition="in" filter="fade">
                                      <p:cBhvr>
                                        <p:cTn id="17" dur="500"/>
                                        <p:tgtEl>
                                          <p:spTgt spid="1024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242">
                                            <p:txEl>
                                              <p:pRg st="2" end="2"/>
                                            </p:txEl>
                                          </p:spTgt>
                                        </p:tgtEl>
                                        <p:attrNameLst>
                                          <p:attrName>style.visibility</p:attrName>
                                        </p:attrNameLst>
                                      </p:cBhvr>
                                      <p:to>
                                        <p:strVal val="visible"/>
                                      </p:to>
                                    </p:set>
                                    <p:animEffect transition="in" filter="fade">
                                      <p:cBhvr>
                                        <p:cTn id="22" dur="500"/>
                                        <p:tgtEl>
                                          <p:spTgt spid="1024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2" grpId="0" uiExpand="1" build="p" animBg="1" autoUpdateAnimBg="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Dennis Franzelli indefinito | Pearltrees">
            <a:extLst>
              <a:ext uri="{FF2B5EF4-FFF2-40B4-BE49-F238E27FC236}">
                <a16:creationId xmlns:a16="http://schemas.microsoft.com/office/drawing/2014/main" id="{1CA2CA2B-B907-49F0-B0E7-8CA38AF9B2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5" y="519113"/>
            <a:ext cx="9144000" cy="6338887"/>
          </a:xfrm>
          <a:prstGeom prst="rect">
            <a:avLst/>
          </a:prstGeom>
          <a:noFill/>
          <a:extLst>
            <a:ext uri="{909E8E84-426E-40DD-AFC4-6F175D3DCCD1}">
              <a14:hiddenFill xmlns:a14="http://schemas.microsoft.com/office/drawing/2010/main">
                <a:solidFill>
                  <a:srgbClr val="FFFFFF"/>
                </a:solidFill>
              </a14:hiddenFill>
            </a:ext>
          </a:extLst>
        </p:spPr>
      </p:pic>
      <p:sp>
        <p:nvSpPr>
          <p:cNvPr id="2" name="Rettangolo 1">
            <a:extLst>
              <a:ext uri="{FF2B5EF4-FFF2-40B4-BE49-F238E27FC236}">
                <a16:creationId xmlns:a16="http://schemas.microsoft.com/office/drawing/2014/main" id="{62BE2D0A-9119-4AE9-9DEA-33AA7379AD49}"/>
              </a:ext>
            </a:extLst>
          </p:cNvPr>
          <p:cNvSpPr/>
          <p:nvPr/>
        </p:nvSpPr>
        <p:spPr>
          <a:xfrm>
            <a:off x="76200" y="603250"/>
            <a:ext cx="8964613" cy="1446550"/>
          </a:xfrm>
          <a:prstGeom prst="rect">
            <a:avLst/>
          </a:prstGeom>
        </p:spPr>
        <p:txBody>
          <a:bodyPr>
            <a:spAutoFit/>
          </a:bodyPr>
          <a:lstStyle/>
          <a:p>
            <a:pPr marL="457200" indent="-457200">
              <a:buFont typeface="+mj-lt"/>
              <a:buAutoNum type="arabicPeriod"/>
              <a:defRPr/>
            </a:pPr>
            <a:r>
              <a:rPr lang="it-IT" sz="2800" dirty="0">
                <a:solidFill>
                  <a:srgbClr val="000000"/>
                </a:solidFill>
                <a:latin typeface="Calibri" panose="020F0502020204030204" pitchFamily="34" charset="0"/>
                <a:cs typeface="Calibri" panose="020F0502020204030204" pitchFamily="34" charset="0"/>
              </a:rPr>
              <a:t>problemi formulati in modo </a:t>
            </a:r>
            <a:r>
              <a:rPr lang="it-IT" sz="2800" b="1" dirty="0">
                <a:solidFill>
                  <a:srgbClr val="003300"/>
                </a:solidFill>
                <a:latin typeface="Calibri" panose="020F0502020204030204" pitchFamily="34" charset="0"/>
                <a:cs typeface="Calibri" panose="020F0502020204030204" pitchFamily="34" charset="0"/>
              </a:rPr>
              <a:t>generico o astratto</a:t>
            </a:r>
          </a:p>
          <a:p>
            <a:pPr marL="623888">
              <a:defRPr/>
            </a:pPr>
            <a:r>
              <a:rPr lang="it-IT" sz="2000" i="1" dirty="0">
                <a:solidFill>
                  <a:srgbClr val="000000"/>
                </a:solidFill>
                <a:latin typeface="Calibri" panose="020F0502020204030204" pitchFamily="34" charset="0"/>
                <a:cs typeface="Calibri" panose="020F0502020204030204" pitchFamily="34" charset="0"/>
              </a:rPr>
              <a:t>impediscono di comprendere la vera natura dell’aspetto negativo da fronteggiare e, quindi, rendono difficile o impossibile la definizione del modo adeguato per affrontarlo</a:t>
            </a:r>
            <a:r>
              <a:rPr lang="it-IT" sz="2000" dirty="0">
                <a:solidFill>
                  <a:srgbClr val="000000"/>
                </a:solidFill>
                <a:latin typeface="Calibri" panose="020F0502020204030204" pitchFamily="34" charset="0"/>
                <a:cs typeface="Calibri" panose="020F0502020204030204" pitchFamily="34" charset="0"/>
              </a:rPr>
              <a:t>. </a:t>
            </a:r>
          </a:p>
        </p:txBody>
      </p:sp>
      <p:sp>
        <p:nvSpPr>
          <p:cNvPr id="3" name="Rettangolo 2">
            <a:extLst>
              <a:ext uri="{FF2B5EF4-FFF2-40B4-BE49-F238E27FC236}">
                <a16:creationId xmlns:a16="http://schemas.microsoft.com/office/drawing/2014/main" id="{98C19C8E-D773-42FE-811A-E947837B8B47}"/>
              </a:ext>
            </a:extLst>
          </p:cNvPr>
          <p:cNvSpPr/>
          <p:nvPr/>
        </p:nvSpPr>
        <p:spPr>
          <a:xfrm>
            <a:off x="293439" y="5172075"/>
            <a:ext cx="8455025" cy="1570038"/>
          </a:xfrm>
          <a:prstGeom prst="rect">
            <a:avLst/>
          </a:prstGeom>
          <a:solidFill>
            <a:srgbClr val="FFFFFF">
              <a:alpha val="50196"/>
            </a:srgbClr>
          </a:solidFill>
        </p:spPr>
        <p:txBody>
          <a:bodyPr wrap="square">
            <a:spAutoFit/>
          </a:bodyPr>
          <a:lstStyle/>
          <a:p>
            <a:pPr>
              <a:defRPr/>
            </a:pPr>
            <a:r>
              <a:rPr lang="it-IT" sz="2400" dirty="0">
                <a:solidFill>
                  <a:srgbClr val="000000"/>
                </a:solidFill>
                <a:latin typeface="Calibri" panose="020F0502020204030204" pitchFamily="34" charset="0"/>
                <a:cs typeface="Calibri" panose="020F0502020204030204" pitchFamily="34" charset="0"/>
              </a:rPr>
              <a:t>domande utili da porre o da porsi :</a:t>
            </a:r>
          </a:p>
          <a:p>
            <a:pPr marL="685800" indent="-342900">
              <a:buFont typeface="Arial" panose="020B0604020202020204" pitchFamily="34" charset="0"/>
              <a:buChar char="•"/>
              <a:defRPr/>
            </a:pPr>
            <a:r>
              <a:rPr lang="it-IT" sz="2400" dirty="0">
                <a:solidFill>
                  <a:srgbClr val="000000"/>
                </a:solidFill>
                <a:latin typeface="Calibri" panose="020F0502020204030204" pitchFamily="34" charset="0"/>
                <a:cs typeface="Calibri" panose="020F0502020204030204" pitchFamily="34" charset="0"/>
              </a:rPr>
              <a:t>Cosa accade nella realtà?</a:t>
            </a:r>
          </a:p>
          <a:p>
            <a:pPr marL="685800" indent="-342900">
              <a:buFont typeface="Arial" panose="020B0604020202020204" pitchFamily="34" charset="0"/>
              <a:buChar char="•"/>
              <a:defRPr/>
            </a:pPr>
            <a:r>
              <a:rPr lang="it-IT" sz="2400" dirty="0">
                <a:solidFill>
                  <a:srgbClr val="000000"/>
                </a:solidFill>
                <a:latin typeface="Calibri" panose="020F0502020204030204" pitchFamily="34" charset="0"/>
                <a:cs typeface="Calibri" panose="020F0502020204030204" pitchFamily="34" charset="0"/>
              </a:rPr>
              <a:t>Si può fare un esempio concreto? </a:t>
            </a:r>
          </a:p>
          <a:p>
            <a:pPr marL="685800" indent="-342900">
              <a:buFont typeface="Arial" panose="020B0604020202020204" pitchFamily="34" charset="0"/>
              <a:buChar char="•"/>
              <a:defRPr/>
            </a:pPr>
            <a:r>
              <a:rPr lang="it-IT" sz="2400" dirty="0">
                <a:solidFill>
                  <a:srgbClr val="000000"/>
                </a:solidFill>
                <a:latin typeface="Calibri" panose="020F0502020204030204" pitchFamily="34" charset="0"/>
                <a:cs typeface="Calibri" panose="020F0502020204030204" pitchFamily="34" charset="0"/>
              </a:rPr>
              <a:t>A chi, a quale gruppo di utenti o istituzioni si fa riferimento?</a:t>
            </a:r>
            <a:endParaRPr lang="it-IT" sz="2400" dirty="0">
              <a:latin typeface="Calibri" panose="020F0502020204030204" pitchFamily="34" charset="0"/>
              <a:cs typeface="Calibri" panose="020F0502020204030204" pitchFamily="34" charset="0"/>
            </a:endParaRPr>
          </a:p>
        </p:txBody>
      </p:sp>
      <p:sp>
        <p:nvSpPr>
          <p:cNvPr id="12292" name="Rettangolo 3">
            <a:extLst>
              <a:ext uri="{FF2B5EF4-FFF2-40B4-BE49-F238E27FC236}">
                <a16:creationId xmlns:a16="http://schemas.microsoft.com/office/drawing/2014/main" id="{D233C706-B60B-40A4-948E-3B69ABA8E050}"/>
              </a:ext>
            </a:extLst>
          </p:cNvPr>
          <p:cNvSpPr>
            <a:spLocks noChangeArrowheads="1"/>
          </p:cNvSpPr>
          <p:nvPr/>
        </p:nvSpPr>
        <p:spPr bwMode="auto">
          <a:xfrm>
            <a:off x="4065588" y="2241550"/>
            <a:ext cx="4572000" cy="830263"/>
          </a:xfrm>
          <a:prstGeom prst="rect">
            <a:avLst/>
          </a:prstGeom>
          <a:solidFill>
            <a:srgbClr val="FF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spcBef>
                <a:spcPct val="0"/>
              </a:spcBef>
              <a:buFontTx/>
              <a:buNone/>
            </a:pPr>
            <a:r>
              <a:rPr lang="it-IT" altLang="it-IT" sz="2400">
                <a:solidFill>
                  <a:srgbClr val="000000"/>
                </a:solidFill>
                <a:latin typeface="Calibri" panose="020F0502020204030204" pitchFamily="34" charset="0"/>
                <a:cs typeface="Calibri" panose="020F0502020204030204" pitchFamily="34" charset="0"/>
              </a:rPr>
              <a:t>difficoltà di comunicazione dei</a:t>
            </a:r>
          </a:p>
          <a:p>
            <a:pPr>
              <a:spcBef>
                <a:spcPct val="0"/>
              </a:spcBef>
              <a:buFontTx/>
              <a:buNone/>
            </a:pPr>
            <a:r>
              <a:rPr lang="it-IT" altLang="it-IT" sz="2400">
                <a:solidFill>
                  <a:srgbClr val="000000"/>
                </a:solidFill>
                <a:latin typeface="Calibri" panose="020F0502020204030204" pitchFamily="34" charset="0"/>
                <a:cs typeface="Calibri" panose="020F0502020204030204" pitchFamily="34" charset="0"/>
              </a:rPr>
              <a:t>bambini con i loro genitori</a:t>
            </a:r>
          </a:p>
        </p:txBody>
      </p:sp>
      <p:sp>
        <p:nvSpPr>
          <p:cNvPr id="12293" name="Rettangolo 4">
            <a:extLst>
              <a:ext uri="{FF2B5EF4-FFF2-40B4-BE49-F238E27FC236}">
                <a16:creationId xmlns:a16="http://schemas.microsoft.com/office/drawing/2014/main" id="{1D56448A-9CDF-4B7C-9A61-58D2F79B300B}"/>
              </a:ext>
            </a:extLst>
          </p:cNvPr>
          <p:cNvSpPr>
            <a:spLocks noChangeArrowheads="1"/>
          </p:cNvSpPr>
          <p:nvPr/>
        </p:nvSpPr>
        <p:spPr bwMode="auto">
          <a:xfrm>
            <a:off x="506413" y="2659063"/>
            <a:ext cx="2556790" cy="830997"/>
          </a:xfrm>
          <a:prstGeom prst="rect">
            <a:avLst/>
          </a:prstGeom>
          <a:solidFill>
            <a:srgbClr val="CCFF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spcBef>
                <a:spcPct val="0"/>
              </a:spcBef>
              <a:buFontTx/>
              <a:buNone/>
            </a:pPr>
            <a:r>
              <a:rPr lang="it-IT" altLang="it-IT" sz="2400">
                <a:solidFill>
                  <a:srgbClr val="000000"/>
                </a:solidFill>
                <a:latin typeface="Calibri" panose="020F0502020204030204" pitchFamily="34" charset="0"/>
                <a:cs typeface="Calibri" panose="020F0502020204030204" pitchFamily="34" charset="0"/>
              </a:rPr>
              <a:t>“difficoltà </a:t>
            </a:r>
            <a:br>
              <a:rPr lang="it-IT" altLang="it-IT" sz="2400">
                <a:solidFill>
                  <a:srgbClr val="000000"/>
                </a:solidFill>
                <a:latin typeface="Calibri" panose="020F0502020204030204" pitchFamily="34" charset="0"/>
                <a:cs typeface="Calibri" panose="020F0502020204030204" pitchFamily="34" charset="0"/>
              </a:rPr>
            </a:br>
            <a:r>
              <a:rPr lang="it-IT" altLang="it-IT" sz="2400">
                <a:solidFill>
                  <a:srgbClr val="000000"/>
                </a:solidFill>
                <a:latin typeface="Calibri" panose="020F0502020204030204" pitchFamily="34" charset="0"/>
                <a:cs typeface="Calibri" panose="020F0502020204030204" pitchFamily="34" charset="0"/>
              </a:rPr>
              <a:t>di comunicazione” </a:t>
            </a:r>
            <a:endParaRPr lang="it-IT" altLang="it-IT" sz="2400">
              <a:latin typeface="Calibri" panose="020F0502020204030204" pitchFamily="34" charset="0"/>
              <a:cs typeface="Calibri" panose="020F0502020204030204" pitchFamily="34" charset="0"/>
            </a:endParaRPr>
          </a:p>
        </p:txBody>
      </p:sp>
      <p:sp>
        <p:nvSpPr>
          <p:cNvPr id="12294" name="Rettangolo 5">
            <a:extLst>
              <a:ext uri="{FF2B5EF4-FFF2-40B4-BE49-F238E27FC236}">
                <a16:creationId xmlns:a16="http://schemas.microsoft.com/office/drawing/2014/main" id="{4949F893-2B00-4682-BEC9-BEFCA86A8343}"/>
              </a:ext>
            </a:extLst>
          </p:cNvPr>
          <p:cNvSpPr>
            <a:spLocks noChangeArrowheads="1"/>
          </p:cNvSpPr>
          <p:nvPr/>
        </p:nvSpPr>
        <p:spPr bwMode="auto">
          <a:xfrm>
            <a:off x="4090988" y="4038600"/>
            <a:ext cx="4572000" cy="830263"/>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spcBef>
                <a:spcPct val="0"/>
              </a:spcBef>
              <a:buFontTx/>
              <a:buNone/>
            </a:pPr>
            <a:r>
              <a:rPr lang="it-IT" altLang="it-IT" sz="2400">
                <a:solidFill>
                  <a:srgbClr val="000000"/>
                </a:solidFill>
                <a:latin typeface="Calibri" panose="020F0502020204030204" pitchFamily="34" charset="0"/>
                <a:cs typeface="Calibri" panose="020F0502020204030204" pitchFamily="34" charset="0"/>
              </a:rPr>
              <a:t>difficoltà di comunicazione tra scuola e strutture sanitarie</a:t>
            </a:r>
            <a:endParaRPr lang="it-IT" altLang="it-IT" sz="2400">
              <a:latin typeface="Calibri" panose="020F0502020204030204" pitchFamily="34" charset="0"/>
              <a:cs typeface="Calibri" panose="020F0502020204030204" pitchFamily="34" charset="0"/>
            </a:endParaRPr>
          </a:p>
        </p:txBody>
      </p:sp>
      <p:sp>
        <p:nvSpPr>
          <p:cNvPr id="12295" name="Rettangolo 6">
            <a:extLst>
              <a:ext uri="{FF2B5EF4-FFF2-40B4-BE49-F238E27FC236}">
                <a16:creationId xmlns:a16="http://schemas.microsoft.com/office/drawing/2014/main" id="{6D29571A-8B4E-49C1-B9C3-9CCA4D56610F}"/>
              </a:ext>
            </a:extLst>
          </p:cNvPr>
          <p:cNvSpPr>
            <a:spLocks noChangeArrowheads="1"/>
          </p:cNvSpPr>
          <p:nvPr/>
        </p:nvSpPr>
        <p:spPr bwMode="auto">
          <a:xfrm>
            <a:off x="4065588" y="3154363"/>
            <a:ext cx="4572000" cy="830262"/>
          </a:xfrm>
          <a:prstGeom prst="rect">
            <a:avLst/>
          </a:prstGeom>
          <a:solidFill>
            <a:srgbClr val="FFCC6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spcBef>
                <a:spcPct val="0"/>
              </a:spcBef>
              <a:buFontTx/>
              <a:buNone/>
            </a:pPr>
            <a:r>
              <a:rPr lang="it-IT" altLang="it-IT" sz="2400">
                <a:solidFill>
                  <a:srgbClr val="000000"/>
                </a:solidFill>
                <a:latin typeface="Calibri" panose="020F0502020204030204" pitchFamily="34" charset="0"/>
                <a:cs typeface="Calibri" panose="020F0502020204030204" pitchFamily="34" charset="0"/>
              </a:rPr>
              <a:t>difficoltà di comunicazione tra i genitori e gli insegnanti</a:t>
            </a:r>
            <a:endParaRPr lang="it-IT" altLang="it-IT" sz="2400">
              <a:latin typeface="Calibri" panose="020F0502020204030204" pitchFamily="34" charset="0"/>
              <a:cs typeface="Calibri" panose="020F0502020204030204" pitchFamily="34" charset="0"/>
            </a:endParaRPr>
          </a:p>
        </p:txBody>
      </p:sp>
      <p:sp>
        <p:nvSpPr>
          <p:cNvPr id="12297" name="Text Box 3">
            <a:extLst>
              <a:ext uri="{FF2B5EF4-FFF2-40B4-BE49-F238E27FC236}">
                <a16:creationId xmlns:a16="http://schemas.microsoft.com/office/drawing/2014/main" id="{CB3F273A-7E54-4460-AE9D-56CE85480D4A}"/>
              </a:ext>
            </a:extLst>
          </p:cNvPr>
          <p:cNvSpPr txBox="1">
            <a:spLocks noChangeArrowheads="1"/>
          </p:cNvSpPr>
          <p:nvPr/>
        </p:nvSpPr>
        <p:spPr bwMode="auto">
          <a:xfrm>
            <a:off x="0" y="0"/>
            <a:ext cx="9144000" cy="519113"/>
          </a:xfrm>
          <a:prstGeom prst="rect">
            <a:avLst/>
          </a:prstGeom>
          <a:solidFill>
            <a:srgbClr val="0000CC"/>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it-IT"/>
            </a:defPPr>
            <a:lvl1pPr algn="r" eaLnBrk="1" hangingPunct="1">
              <a:spcBef>
                <a:spcPct val="50000"/>
              </a:spcBef>
              <a:buFontTx/>
              <a:buNone/>
              <a:defRPr sz="2800">
                <a:solidFill>
                  <a:srgbClr val="FFFFFF"/>
                </a:solidFill>
                <a:latin typeface="Calibri" panose="020F0502020204030204" pitchFamily="34" charset="0"/>
                <a:cs typeface="Calibri" panose="020F0502020204030204" pitchFamily="34" charset="0"/>
              </a:defRPr>
            </a:lvl1pPr>
            <a:lvl2pPr marL="742950" indent="-285750">
              <a:spcBef>
                <a:spcPct val="20000"/>
              </a:spcBef>
              <a:buChar char="–"/>
              <a:defRPr sz="2800"/>
            </a:lvl2pPr>
            <a:lvl3pPr marL="1143000" indent="-228600">
              <a:spcBef>
                <a:spcPct val="20000"/>
              </a:spcBef>
              <a:buChar char="•"/>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r>
              <a:rPr lang="it-IT" altLang="it-IT"/>
              <a:t>L’albero dei problemi</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293"/>
                                        </p:tgtEl>
                                        <p:attrNameLst>
                                          <p:attrName>style.visibility</p:attrName>
                                        </p:attrNameLst>
                                      </p:cBhvr>
                                      <p:to>
                                        <p:strVal val="visible"/>
                                      </p:to>
                                    </p:set>
                                    <p:animEffect transition="in" filter="fade">
                                      <p:cBhvr>
                                        <p:cTn id="7" dur="500"/>
                                        <p:tgtEl>
                                          <p:spTgt spid="1229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292"/>
                                        </p:tgtEl>
                                        <p:attrNameLst>
                                          <p:attrName>style.visibility</p:attrName>
                                        </p:attrNameLst>
                                      </p:cBhvr>
                                      <p:to>
                                        <p:strVal val="visible"/>
                                      </p:to>
                                    </p:set>
                                    <p:animEffect transition="in" filter="fade">
                                      <p:cBhvr>
                                        <p:cTn id="12" dur="500"/>
                                        <p:tgtEl>
                                          <p:spTgt spid="1229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295"/>
                                        </p:tgtEl>
                                        <p:attrNameLst>
                                          <p:attrName>style.visibility</p:attrName>
                                        </p:attrNameLst>
                                      </p:cBhvr>
                                      <p:to>
                                        <p:strVal val="visible"/>
                                      </p:to>
                                    </p:set>
                                    <p:animEffect transition="in" filter="fade">
                                      <p:cBhvr>
                                        <p:cTn id="17" dur="500"/>
                                        <p:tgtEl>
                                          <p:spTgt spid="1229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294"/>
                                        </p:tgtEl>
                                        <p:attrNameLst>
                                          <p:attrName>style.visibility</p:attrName>
                                        </p:attrNameLst>
                                      </p:cBhvr>
                                      <p:to>
                                        <p:strVal val="visible"/>
                                      </p:to>
                                    </p:set>
                                    <p:animEffect transition="in" filter="fade">
                                      <p:cBhvr>
                                        <p:cTn id="22" dur="500"/>
                                        <p:tgtEl>
                                          <p:spTgt spid="1229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2292" grpId="0" animBg="1"/>
      <p:bldP spid="12293" grpId="0" animBg="1"/>
      <p:bldP spid="12294" grpId="0" animBg="1"/>
      <p:bldP spid="12295"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9FA03AD6-2E8F-48FD-ABB2-DCD8FDFF9F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84875" y="4281488"/>
            <a:ext cx="3106738" cy="232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ttangolo 1">
            <a:extLst>
              <a:ext uri="{FF2B5EF4-FFF2-40B4-BE49-F238E27FC236}">
                <a16:creationId xmlns:a16="http://schemas.microsoft.com/office/drawing/2014/main" id="{A888CE1C-A560-4095-ACF7-E4248F096580}"/>
              </a:ext>
            </a:extLst>
          </p:cNvPr>
          <p:cNvSpPr/>
          <p:nvPr/>
        </p:nvSpPr>
        <p:spPr>
          <a:xfrm>
            <a:off x="122238" y="1125538"/>
            <a:ext cx="6842125" cy="1938992"/>
          </a:xfrm>
          <a:prstGeom prst="rect">
            <a:avLst/>
          </a:prstGeom>
        </p:spPr>
        <p:txBody>
          <a:bodyPr>
            <a:spAutoFit/>
          </a:bodyPr>
          <a:lstStyle/>
          <a:p>
            <a:pPr marL="342900" indent="-342900">
              <a:buFont typeface="Arial" panose="020B0604020202020204" pitchFamily="34" charset="0"/>
              <a:buChar char="•"/>
              <a:defRPr/>
            </a:pPr>
            <a:r>
              <a:rPr lang="it-IT" sz="2400" dirty="0">
                <a:latin typeface="Calibri" panose="020F0502020204030204" pitchFamily="34" charset="0"/>
                <a:cs typeface="Calibri" panose="020F0502020204030204" pitchFamily="34" charset="0"/>
              </a:rPr>
              <a:t>presentano come criticità la </a:t>
            </a:r>
            <a:r>
              <a:rPr lang="it-IT" sz="2400" dirty="0">
                <a:solidFill>
                  <a:srgbClr val="C00000"/>
                </a:solidFill>
                <a:latin typeface="Calibri" panose="020F0502020204030204" pitchFamily="34" charset="0"/>
                <a:cs typeface="Calibri" panose="020F0502020204030204" pitchFamily="34" charset="0"/>
              </a:rPr>
              <a:t>mancanza di una soluzione </a:t>
            </a:r>
            <a:r>
              <a:rPr lang="it-IT" sz="2400" dirty="0">
                <a:latin typeface="Calibri" panose="020F0502020204030204" pitchFamily="34" charset="0"/>
                <a:cs typeface="Calibri" panose="020F0502020204030204" pitchFamily="34" charset="0"/>
              </a:rPr>
              <a:t>desiderata, senza specificare però, </a:t>
            </a:r>
            <a:br>
              <a:rPr lang="it-IT" sz="2400" dirty="0">
                <a:latin typeface="Calibri" panose="020F0502020204030204" pitchFamily="34" charset="0"/>
                <a:cs typeface="Calibri" panose="020F0502020204030204" pitchFamily="34" charset="0"/>
              </a:rPr>
            </a:br>
            <a:r>
              <a:rPr lang="it-IT" sz="2400" dirty="0">
                <a:latin typeface="Calibri" panose="020F0502020204030204" pitchFamily="34" charset="0"/>
                <a:cs typeface="Calibri" panose="020F0502020204030204" pitchFamily="34" charset="0"/>
              </a:rPr>
              <a:t>o dandolo per scontato, quale sia il problema </a:t>
            </a:r>
            <a:br>
              <a:rPr lang="it-IT" sz="2400" dirty="0">
                <a:latin typeface="Calibri" panose="020F0502020204030204" pitchFamily="34" charset="0"/>
                <a:cs typeface="Calibri" panose="020F0502020204030204" pitchFamily="34" charset="0"/>
              </a:rPr>
            </a:br>
            <a:r>
              <a:rPr lang="it-IT" sz="2400" dirty="0">
                <a:latin typeface="Calibri" panose="020F0502020204030204" pitchFamily="34" charset="0"/>
                <a:cs typeface="Calibri" panose="020F0502020204030204" pitchFamily="34" charset="0"/>
              </a:rPr>
              <a:t>o i problemi più specifici che si vogliono risolvere </a:t>
            </a:r>
            <a:br>
              <a:rPr lang="it-IT" sz="2400" dirty="0">
                <a:latin typeface="Calibri" panose="020F0502020204030204" pitchFamily="34" charset="0"/>
                <a:cs typeface="Calibri" panose="020F0502020204030204" pitchFamily="34" charset="0"/>
              </a:rPr>
            </a:br>
            <a:r>
              <a:rPr lang="it-IT" sz="2400" dirty="0">
                <a:latin typeface="Calibri" panose="020F0502020204030204" pitchFamily="34" charset="0"/>
                <a:cs typeface="Calibri" panose="020F0502020204030204" pitchFamily="34" charset="0"/>
              </a:rPr>
              <a:t>in quel determinato contesto o situazione. </a:t>
            </a:r>
          </a:p>
        </p:txBody>
      </p:sp>
      <p:sp>
        <p:nvSpPr>
          <p:cNvPr id="3" name="Rettangolo 2">
            <a:extLst>
              <a:ext uri="{FF2B5EF4-FFF2-40B4-BE49-F238E27FC236}">
                <a16:creationId xmlns:a16="http://schemas.microsoft.com/office/drawing/2014/main" id="{4E0A623B-29F5-4161-B82F-7391C9F63E19}"/>
              </a:ext>
            </a:extLst>
          </p:cNvPr>
          <p:cNvSpPr/>
          <p:nvPr/>
        </p:nvSpPr>
        <p:spPr>
          <a:xfrm>
            <a:off x="141288" y="3136834"/>
            <a:ext cx="5843587" cy="3416300"/>
          </a:xfrm>
          <a:prstGeom prst="rect">
            <a:avLst/>
          </a:prstGeom>
        </p:spPr>
        <p:txBody>
          <a:bodyPr>
            <a:spAutoFit/>
          </a:bodyPr>
          <a:lstStyle/>
          <a:p>
            <a:pPr marL="342900" indent="-342900">
              <a:buFont typeface="Arial" panose="020B0604020202020204" pitchFamily="34" charset="0"/>
              <a:buChar char="•"/>
              <a:defRPr/>
            </a:pPr>
            <a:r>
              <a:rPr lang="it-IT" sz="2400" dirty="0">
                <a:latin typeface="Calibri" panose="020F0502020204030204" pitchFamily="34" charset="0"/>
                <a:cs typeface="Calibri" panose="020F0502020204030204" pitchFamily="34" charset="0"/>
              </a:rPr>
              <a:t>si presenta come problema </a:t>
            </a:r>
            <a:r>
              <a:rPr lang="it-IT" sz="2400" dirty="0">
                <a:solidFill>
                  <a:srgbClr val="C00000"/>
                </a:solidFill>
                <a:latin typeface="Calibri" panose="020F0502020204030204" pitchFamily="34" charset="0"/>
                <a:cs typeface="Calibri" panose="020F0502020204030204" pitchFamily="34" charset="0"/>
              </a:rPr>
              <a:t>una delle possibili soluzioni </a:t>
            </a:r>
            <a:r>
              <a:rPr lang="it-IT" sz="2400" dirty="0">
                <a:latin typeface="Calibri" panose="020F0502020204030204" pitchFamily="34" charset="0"/>
                <a:cs typeface="Calibri" panose="020F0502020204030204" pitchFamily="34" charset="0"/>
              </a:rPr>
              <a:t>a problematiche </a:t>
            </a:r>
            <a:br>
              <a:rPr lang="it-IT" sz="2400" dirty="0">
                <a:latin typeface="Calibri" panose="020F0502020204030204" pitchFamily="34" charset="0"/>
                <a:cs typeface="Calibri" panose="020F0502020204030204" pitchFamily="34" charset="0"/>
              </a:rPr>
            </a:br>
            <a:r>
              <a:rPr lang="it-IT" sz="2400" dirty="0">
                <a:latin typeface="Calibri" panose="020F0502020204030204" pitchFamily="34" charset="0"/>
                <a:cs typeface="Calibri" panose="020F0502020204030204" pitchFamily="34" charset="0"/>
              </a:rPr>
              <a:t>che però non sono rese esplicite</a:t>
            </a:r>
            <a:br>
              <a:rPr lang="it-IT" sz="2400" dirty="0">
                <a:latin typeface="Calibri" panose="020F0502020204030204" pitchFamily="34" charset="0"/>
                <a:cs typeface="Calibri" panose="020F0502020204030204" pitchFamily="34" charset="0"/>
              </a:rPr>
            </a:br>
            <a:r>
              <a:rPr lang="it-IT" sz="2400" dirty="0">
                <a:latin typeface="Calibri" panose="020F0502020204030204" pitchFamily="34" charset="0"/>
                <a:cs typeface="Calibri" panose="020F0502020204030204" pitchFamily="34" charset="0"/>
              </a:rPr>
              <a:t> </a:t>
            </a:r>
          </a:p>
          <a:p>
            <a:pPr marL="342900" indent="-342900">
              <a:buFont typeface="Arial" panose="020B0604020202020204" pitchFamily="34" charset="0"/>
              <a:buChar char="•"/>
              <a:defRPr/>
            </a:pPr>
            <a:r>
              <a:rPr lang="it-IT" sz="2400" dirty="0">
                <a:latin typeface="Calibri" panose="020F0502020204030204" pitchFamily="34" charset="0"/>
                <a:cs typeface="Calibri" panose="020F0502020204030204" pitchFamily="34" charset="0"/>
              </a:rPr>
              <a:t>Così facendo, il rischio è di </a:t>
            </a:r>
            <a:r>
              <a:rPr lang="it-IT" sz="2400" dirty="0">
                <a:solidFill>
                  <a:srgbClr val="C00000"/>
                </a:solidFill>
                <a:latin typeface="Calibri" panose="020F0502020204030204" pitchFamily="34" charset="0"/>
                <a:cs typeface="Calibri" panose="020F0502020204030204" pitchFamily="34" charset="0"/>
              </a:rPr>
              <a:t>costringere</a:t>
            </a:r>
            <a:r>
              <a:rPr lang="it-IT" sz="2400" dirty="0">
                <a:latin typeface="Calibri" panose="020F0502020204030204" pitchFamily="34" charset="0"/>
                <a:cs typeface="Calibri" panose="020F0502020204030204" pitchFamily="34" charset="0"/>
              </a:rPr>
              <a:t> </a:t>
            </a:r>
            <a:br>
              <a:rPr lang="it-IT" sz="2400" dirty="0">
                <a:latin typeface="Calibri" panose="020F0502020204030204" pitchFamily="34" charset="0"/>
                <a:cs typeface="Calibri" panose="020F0502020204030204" pitchFamily="34" charset="0"/>
              </a:rPr>
            </a:br>
            <a:r>
              <a:rPr lang="it-IT" sz="2400" dirty="0">
                <a:latin typeface="Calibri" panose="020F0502020204030204" pitchFamily="34" charset="0"/>
                <a:cs typeface="Calibri" panose="020F0502020204030204" pitchFamily="34" charset="0"/>
              </a:rPr>
              <a:t>la progettazione a orientarsi verso soluzioni operative vuote di contenuto </a:t>
            </a:r>
            <a:br>
              <a:rPr lang="it-IT" sz="2400" dirty="0">
                <a:latin typeface="Calibri" panose="020F0502020204030204" pitchFamily="34" charset="0"/>
                <a:cs typeface="Calibri" panose="020F0502020204030204" pitchFamily="34" charset="0"/>
              </a:rPr>
            </a:br>
            <a:r>
              <a:rPr lang="it-IT" sz="2400" dirty="0">
                <a:latin typeface="Calibri" panose="020F0502020204030204" pitchFamily="34" charset="0"/>
                <a:cs typeface="Calibri" panose="020F0502020204030204" pitchFamily="34" charset="0"/>
              </a:rPr>
              <a:t>o che potrebbero rivelarsi in seguito </a:t>
            </a:r>
            <a:br>
              <a:rPr lang="it-IT" sz="2400" dirty="0">
                <a:latin typeface="Calibri" panose="020F0502020204030204" pitchFamily="34" charset="0"/>
                <a:cs typeface="Calibri" panose="020F0502020204030204" pitchFamily="34" charset="0"/>
              </a:rPr>
            </a:br>
            <a:r>
              <a:rPr lang="it-IT" sz="2400" dirty="0">
                <a:latin typeface="Calibri" panose="020F0502020204030204" pitchFamily="34" charset="0"/>
                <a:cs typeface="Calibri" panose="020F0502020204030204" pitchFamily="34" charset="0"/>
              </a:rPr>
              <a:t>poco fattibili. </a:t>
            </a:r>
          </a:p>
        </p:txBody>
      </p:sp>
      <p:sp>
        <p:nvSpPr>
          <p:cNvPr id="4" name="Rettangolo 3">
            <a:extLst>
              <a:ext uri="{FF2B5EF4-FFF2-40B4-BE49-F238E27FC236}">
                <a16:creationId xmlns:a16="http://schemas.microsoft.com/office/drawing/2014/main" id="{FF7B1B60-920A-46E8-BA34-E5B0ACDB1476}"/>
              </a:ext>
            </a:extLst>
          </p:cNvPr>
          <p:cNvSpPr/>
          <p:nvPr/>
        </p:nvSpPr>
        <p:spPr>
          <a:xfrm>
            <a:off x="0" y="474663"/>
            <a:ext cx="9144000" cy="522287"/>
          </a:xfrm>
          <a:prstGeom prst="rect">
            <a:avLst/>
          </a:prstGeom>
        </p:spPr>
        <p:txBody>
          <a:bodyPr>
            <a:spAutoFit/>
          </a:bodyPr>
          <a:lstStyle/>
          <a:p>
            <a:pPr>
              <a:defRPr/>
            </a:pPr>
            <a:r>
              <a:rPr lang="it-IT" sz="2800" dirty="0">
                <a:latin typeface="Calibri" panose="020F0502020204030204" pitchFamily="34" charset="0"/>
                <a:cs typeface="Calibri" panose="020F0502020204030204" pitchFamily="34" charset="0"/>
              </a:rPr>
              <a:t>2. Problemi espressi come </a:t>
            </a:r>
            <a:r>
              <a:rPr lang="it-IT" sz="2800" b="1" i="1" dirty="0">
                <a:solidFill>
                  <a:srgbClr val="003300"/>
                </a:solidFill>
                <a:latin typeface="Calibri" panose="020F0502020204030204" pitchFamily="34" charset="0"/>
                <a:cs typeface="Calibri" panose="020F0502020204030204" pitchFamily="34" charset="0"/>
              </a:rPr>
              <a:t>mancanza di  </a:t>
            </a:r>
            <a:r>
              <a:rPr lang="it-IT" sz="2800" dirty="0">
                <a:latin typeface="Calibri" panose="020F0502020204030204" pitchFamily="34" charset="0"/>
                <a:cs typeface="Calibri" panose="020F0502020204030204" pitchFamily="34" charset="0"/>
              </a:rPr>
              <a:t>o</a:t>
            </a:r>
            <a:r>
              <a:rPr lang="it-IT" sz="2800" b="1" dirty="0">
                <a:solidFill>
                  <a:schemeClr val="accent6"/>
                </a:solidFill>
                <a:latin typeface="Calibri" panose="020F0502020204030204" pitchFamily="34" charset="0"/>
                <a:cs typeface="Calibri" panose="020F0502020204030204" pitchFamily="34" charset="0"/>
              </a:rPr>
              <a:t> </a:t>
            </a:r>
            <a:r>
              <a:rPr lang="it-IT" sz="2800" b="1" i="1" dirty="0">
                <a:solidFill>
                  <a:srgbClr val="003300"/>
                </a:solidFill>
                <a:latin typeface="Calibri" panose="020F0502020204030204" pitchFamily="34" charset="0"/>
                <a:cs typeface="Calibri" panose="020F0502020204030204" pitchFamily="34" charset="0"/>
              </a:rPr>
              <a:t>assenza di</a:t>
            </a:r>
            <a:endParaRPr lang="it-IT" sz="2800" i="1" dirty="0">
              <a:solidFill>
                <a:srgbClr val="003300"/>
              </a:solidFill>
              <a:latin typeface="Calibri" panose="020F0502020204030204" pitchFamily="34" charset="0"/>
              <a:cs typeface="Calibri" panose="020F0502020204030204" pitchFamily="34" charset="0"/>
            </a:endParaRPr>
          </a:p>
        </p:txBody>
      </p:sp>
      <p:sp>
        <p:nvSpPr>
          <p:cNvPr id="13319" name="Text Box 3">
            <a:extLst>
              <a:ext uri="{FF2B5EF4-FFF2-40B4-BE49-F238E27FC236}">
                <a16:creationId xmlns:a16="http://schemas.microsoft.com/office/drawing/2014/main" id="{F8D95634-9173-473D-8C45-2228199854A6}"/>
              </a:ext>
            </a:extLst>
          </p:cNvPr>
          <p:cNvSpPr txBox="1">
            <a:spLocks noChangeArrowheads="1"/>
          </p:cNvSpPr>
          <p:nvPr/>
        </p:nvSpPr>
        <p:spPr bwMode="auto">
          <a:xfrm>
            <a:off x="-23813" y="-23813"/>
            <a:ext cx="9144001" cy="519113"/>
          </a:xfrm>
          <a:prstGeom prst="rect">
            <a:avLst/>
          </a:prstGeom>
          <a:solidFill>
            <a:srgbClr val="0000CC"/>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it-IT"/>
            </a:defPPr>
            <a:lvl1pPr algn="r" eaLnBrk="1" hangingPunct="1">
              <a:spcBef>
                <a:spcPct val="50000"/>
              </a:spcBef>
              <a:buFontTx/>
              <a:buNone/>
              <a:defRPr sz="2800">
                <a:solidFill>
                  <a:srgbClr val="FFFFFF"/>
                </a:solidFill>
                <a:latin typeface="Calibri" panose="020F0502020204030204" pitchFamily="34" charset="0"/>
                <a:cs typeface="Calibri" panose="020F0502020204030204" pitchFamily="34" charset="0"/>
              </a:defRPr>
            </a:lvl1pPr>
            <a:lvl2pPr marL="742950" indent="-285750">
              <a:spcBef>
                <a:spcPct val="20000"/>
              </a:spcBef>
              <a:buChar char="–"/>
              <a:defRPr sz="2800"/>
            </a:lvl2pPr>
            <a:lvl3pPr marL="1143000" indent="-228600">
              <a:spcBef>
                <a:spcPct val="20000"/>
              </a:spcBef>
              <a:buChar char="•"/>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r>
              <a:rPr lang="it-IT" altLang="it-IT"/>
              <a:t>L’albero dei problemi</a:t>
            </a:r>
          </a:p>
        </p:txBody>
      </p:sp>
      <p:pic>
        <p:nvPicPr>
          <p:cNvPr id="5122" name="Picture 2" descr="Proverbi Veneti Illustrati - ELM">
            <a:extLst>
              <a:ext uri="{FF2B5EF4-FFF2-40B4-BE49-F238E27FC236}">
                <a16:creationId xmlns:a16="http://schemas.microsoft.com/office/drawing/2014/main" id="{089E9416-BA9B-45B5-90A7-7FC3BAA072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75123" y="2424545"/>
            <a:ext cx="3646639" cy="164046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a:extLst>
              <a:ext uri="{FF2B5EF4-FFF2-40B4-BE49-F238E27FC236}">
                <a16:creationId xmlns:a16="http://schemas.microsoft.com/office/drawing/2014/main" id="{72E0F39E-E56A-4A79-974A-AAB04A4A1ACF}"/>
              </a:ext>
            </a:extLst>
          </p:cNvPr>
          <p:cNvSpPr/>
          <p:nvPr/>
        </p:nvSpPr>
        <p:spPr>
          <a:xfrm>
            <a:off x="0" y="1106776"/>
            <a:ext cx="9144000" cy="1938337"/>
          </a:xfrm>
          <a:prstGeom prst="rect">
            <a:avLst/>
          </a:prstGeom>
        </p:spPr>
        <p:txBody>
          <a:bodyPr>
            <a:spAutoFit/>
          </a:bodyPr>
          <a:lstStyle/>
          <a:p>
            <a:pPr>
              <a:defRPr/>
            </a:pPr>
            <a:r>
              <a:rPr lang="it-IT" sz="2400" dirty="0">
                <a:latin typeface="Calibri" panose="020F0502020204030204" pitchFamily="34" charset="0"/>
                <a:cs typeface="Calibri" panose="020F0502020204030204" pitchFamily="34" charset="0"/>
              </a:rPr>
              <a:t>domande utili: </a:t>
            </a:r>
          </a:p>
          <a:p>
            <a:pPr marL="882650" indent="-342900">
              <a:buFont typeface="Arial" panose="020B0604020202020204" pitchFamily="34" charset="0"/>
              <a:buChar char="•"/>
              <a:defRPr/>
            </a:pPr>
            <a:r>
              <a:rPr lang="it-IT" sz="2400" dirty="0">
                <a:latin typeface="Calibri" panose="020F0502020204030204" pitchFamily="34" charset="0"/>
                <a:cs typeface="Calibri" panose="020F0502020204030204" pitchFamily="34" charset="0"/>
              </a:rPr>
              <a:t>Quale problema in concreto può essere risolto </a:t>
            </a:r>
            <a:br>
              <a:rPr lang="it-IT" sz="2400" dirty="0">
                <a:latin typeface="Calibri" panose="020F0502020204030204" pitchFamily="34" charset="0"/>
                <a:cs typeface="Calibri" panose="020F0502020204030204" pitchFamily="34" charset="0"/>
              </a:rPr>
            </a:br>
            <a:r>
              <a:rPr lang="it-IT" sz="2400" dirty="0">
                <a:latin typeface="Calibri" panose="020F0502020204030204" pitchFamily="34" charset="0"/>
                <a:cs typeface="Calibri" panose="020F0502020204030204" pitchFamily="34" charset="0"/>
              </a:rPr>
              <a:t>o affrontato con …(soluzione)? </a:t>
            </a:r>
          </a:p>
          <a:p>
            <a:pPr marL="882650" indent="-342900">
              <a:buFont typeface="Arial" panose="020B0604020202020204" pitchFamily="34" charset="0"/>
              <a:buChar char="•"/>
              <a:defRPr/>
            </a:pPr>
            <a:r>
              <a:rPr lang="it-IT" sz="2400" dirty="0">
                <a:latin typeface="Calibri" panose="020F0502020204030204" pitchFamily="34" charset="0"/>
                <a:cs typeface="Calibri" panose="020F0502020204030204" pitchFamily="34" charset="0"/>
              </a:rPr>
              <a:t>Che cosa i beneficiari non possono o sono in grado di fare?</a:t>
            </a:r>
          </a:p>
          <a:p>
            <a:pPr marL="882650" indent="-342900">
              <a:buFont typeface="Arial" panose="020B0604020202020204" pitchFamily="34" charset="0"/>
              <a:buChar char="•"/>
              <a:defRPr/>
            </a:pPr>
            <a:r>
              <a:rPr lang="it-IT" sz="2400" dirty="0">
                <a:latin typeface="Calibri" panose="020F0502020204030204" pitchFamily="34" charset="0"/>
                <a:cs typeface="Calibri" panose="020F0502020204030204" pitchFamily="34" charset="0"/>
              </a:rPr>
              <a:t>Cosa accade nella realtà?</a:t>
            </a:r>
          </a:p>
        </p:txBody>
      </p:sp>
      <p:pic>
        <p:nvPicPr>
          <p:cNvPr id="14339" name="Immagine 1">
            <a:extLst>
              <a:ext uri="{FF2B5EF4-FFF2-40B4-BE49-F238E27FC236}">
                <a16:creationId xmlns:a16="http://schemas.microsoft.com/office/drawing/2014/main" id="{1E3A64CD-B2D3-4397-8E09-EC3E4C0487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03501" y="3436937"/>
            <a:ext cx="6516687" cy="342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asellaDiTesto 2">
            <a:extLst>
              <a:ext uri="{FF2B5EF4-FFF2-40B4-BE49-F238E27FC236}">
                <a16:creationId xmlns:a16="http://schemas.microsoft.com/office/drawing/2014/main" id="{3FB4C4C0-8D93-423B-A93C-3DC592D73CB9}"/>
              </a:ext>
            </a:extLst>
          </p:cNvPr>
          <p:cNvSpPr txBox="1">
            <a:spLocks noChangeArrowheads="1"/>
          </p:cNvSpPr>
          <p:nvPr/>
        </p:nvSpPr>
        <p:spPr bwMode="auto">
          <a:xfrm>
            <a:off x="2603501" y="4591101"/>
            <a:ext cx="4927600" cy="2031325"/>
          </a:xfrm>
          <a:prstGeom prst="rect">
            <a:avLst/>
          </a:prstGeom>
          <a:solidFill>
            <a:srgbClr val="1C1C1C">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spcBef>
                <a:spcPct val="0"/>
              </a:spcBef>
              <a:buFontTx/>
              <a:buNone/>
            </a:pPr>
            <a:r>
              <a:rPr lang="it-IT" altLang="it-IT" sz="2800" b="1" dirty="0">
                <a:solidFill>
                  <a:srgbClr val="FFFF00"/>
                </a:solidFill>
                <a:latin typeface="Calibri" panose="020F0502020204030204" pitchFamily="34" charset="0"/>
                <a:cs typeface="Calibri" panose="020F0502020204030204" pitchFamily="34" charset="0"/>
              </a:rPr>
              <a:t>Per ogni problema complesso,</a:t>
            </a:r>
            <a:br>
              <a:rPr lang="it-IT" altLang="it-IT" sz="2800" b="1" dirty="0">
                <a:solidFill>
                  <a:srgbClr val="FFFF00"/>
                </a:solidFill>
                <a:latin typeface="Calibri" panose="020F0502020204030204" pitchFamily="34" charset="0"/>
                <a:cs typeface="Calibri" panose="020F0502020204030204" pitchFamily="34" charset="0"/>
              </a:rPr>
            </a:br>
            <a:r>
              <a:rPr lang="it-IT" altLang="it-IT" sz="2800" b="1" dirty="0">
                <a:solidFill>
                  <a:srgbClr val="FFFF00"/>
                </a:solidFill>
                <a:latin typeface="Calibri" panose="020F0502020204030204" pitchFamily="34" charset="0"/>
                <a:cs typeface="Calibri" panose="020F0502020204030204" pitchFamily="34" charset="0"/>
              </a:rPr>
              <a:t>c’è una soluzione semplice.</a:t>
            </a:r>
          </a:p>
          <a:p>
            <a:pPr algn="r">
              <a:spcBef>
                <a:spcPct val="0"/>
              </a:spcBef>
              <a:buFontTx/>
              <a:buNone/>
            </a:pPr>
            <a:r>
              <a:rPr lang="it-IT" altLang="it-IT" sz="2800" b="1" dirty="0">
                <a:solidFill>
                  <a:srgbClr val="FFFF00"/>
                </a:solidFill>
                <a:latin typeface="Calibri" panose="020F0502020204030204" pitchFamily="34" charset="0"/>
                <a:cs typeface="Calibri" panose="020F0502020204030204" pitchFamily="34" charset="0"/>
              </a:rPr>
              <a:t>Che però è sbagliata</a:t>
            </a:r>
            <a:r>
              <a:rPr lang="it-IT" altLang="it-IT" sz="2400" b="1" dirty="0">
                <a:solidFill>
                  <a:srgbClr val="FFFF00"/>
                </a:solidFill>
                <a:latin typeface="Calibri" panose="020F0502020204030204" pitchFamily="34" charset="0"/>
                <a:cs typeface="Calibri" panose="020F0502020204030204" pitchFamily="34" charset="0"/>
              </a:rPr>
              <a:t>.</a:t>
            </a:r>
            <a:br>
              <a:rPr lang="it-IT" altLang="it-IT" sz="2400" b="1" dirty="0">
                <a:solidFill>
                  <a:srgbClr val="FFFF00"/>
                </a:solidFill>
                <a:latin typeface="Calibri" panose="020F0502020204030204" pitchFamily="34" charset="0"/>
                <a:cs typeface="Calibri" panose="020F0502020204030204" pitchFamily="34" charset="0"/>
              </a:rPr>
            </a:br>
            <a:r>
              <a:rPr lang="it-IT" altLang="it-IT" sz="2400" b="1" dirty="0">
                <a:solidFill>
                  <a:srgbClr val="FFFF00"/>
                </a:solidFill>
                <a:latin typeface="Calibri" panose="020F0502020204030204" pitchFamily="34" charset="0"/>
                <a:cs typeface="Calibri" panose="020F0502020204030204" pitchFamily="34" charset="0"/>
              </a:rPr>
              <a:t/>
            </a:r>
            <a:br>
              <a:rPr lang="it-IT" altLang="it-IT" sz="2400" b="1" dirty="0">
                <a:solidFill>
                  <a:srgbClr val="FFFF00"/>
                </a:solidFill>
                <a:latin typeface="Calibri" panose="020F0502020204030204" pitchFamily="34" charset="0"/>
                <a:cs typeface="Calibri" panose="020F0502020204030204" pitchFamily="34" charset="0"/>
              </a:rPr>
            </a:br>
            <a:r>
              <a:rPr lang="it-IT" altLang="it-IT" sz="1800" dirty="0">
                <a:solidFill>
                  <a:srgbClr val="FFFF00"/>
                </a:solidFill>
                <a:latin typeface="Calibri" panose="020F0502020204030204" pitchFamily="34" charset="0"/>
                <a:cs typeface="Calibri" panose="020F0502020204030204" pitchFamily="34" charset="0"/>
              </a:rPr>
              <a:t>George Bernard Shaw</a:t>
            </a:r>
          </a:p>
        </p:txBody>
      </p:sp>
      <p:sp>
        <p:nvSpPr>
          <p:cNvPr id="14341" name="Text Box 3">
            <a:extLst>
              <a:ext uri="{FF2B5EF4-FFF2-40B4-BE49-F238E27FC236}">
                <a16:creationId xmlns:a16="http://schemas.microsoft.com/office/drawing/2014/main" id="{EEA56C59-96C5-4407-95A7-2FE3448C5C7B}"/>
              </a:ext>
            </a:extLst>
          </p:cNvPr>
          <p:cNvSpPr txBox="1">
            <a:spLocks noChangeArrowheads="1"/>
          </p:cNvSpPr>
          <p:nvPr/>
        </p:nvSpPr>
        <p:spPr bwMode="auto">
          <a:xfrm>
            <a:off x="-23813" y="-23813"/>
            <a:ext cx="9144001" cy="519113"/>
          </a:xfrm>
          <a:prstGeom prst="rect">
            <a:avLst/>
          </a:prstGeom>
          <a:solidFill>
            <a:srgbClr val="0000CC"/>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it-IT"/>
            </a:defPPr>
            <a:lvl1pPr algn="r" eaLnBrk="1" hangingPunct="1">
              <a:spcBef>
                <a:spcPct val="50000"/>
              </a:spcBef>
              <a:buFontTx/>
              <a:buNone/>
              <a:defRPr sz="2800">
                <a:solidFill>
                  <a:srgbClr val="FFFFFF"/>
                </a:solidFill>
                <a:latin typeface="Calibri" panose="020F0502020204030204" pitchFamily="34" charset="0"/>
                <a:cs typeface="Calibri" panose="020F0502020204030204" pitchFamily="34" charset="0"/>
              </a:defRPr>
            </a:lvl1pPr>
            <a:lvl2pPr marL="742950" indent="-285750">
              <a:spcBef>
                <a:spcPct val="20000"/>
              </a:spcBef>
              <a:buChar char="–"/>
              <a:defRPr sz="2800"/>
            </a:lvl2pPr>
            <a:lvl3pPr marL="1143000" indent="-228600">
              <a:spcBef>
                <a:spcPct val="20000"/>
              </a:spcBef>
              <a:buChar char="•"/>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r>
              <a:rPr lang="it-IT" altLang="it-IT"/>
              <a:t>L’albero dei problemi</a:t>
            </a:r>
          </a:p>
        </p:txBody>
      </p:sp>
      <p:sp>
        <p:nvSpPr>
          <p:cNvPr id="7" name="Rettangolo 6">
            <a:extLst>
              <a:ext uri="{FF2B5EF4-FFF2-40B4-BE49-F238E27FC236}">
                <a16:creationId xmlns:a16="http://schemas.microsoft.com/office/drawing/2014/main" id="{B7D29DB8-F665-4764-8A9A-939A8C115607}"/>
              </a:ext>
            </a:extLst>
          </p:cNvPr>
          <p:cNvSpPr/>
          <p:nvPr/>
        </p:nvSpPr>
        <p:spPr>
          <a:xfrm>
            <a:off x="0" y="474663"/>
            <a:ext cx="9144000" cy="522287"/>
          </a:xfrm>
          <a:prstGeom prst="rect">
            <a:avLst/>
          </a:prstGeom>
        </p:spPr>
        <p:txBody>
          <a:bodyPr>
            <a:spAutoFit/>
          </a:bodyPr>
          <a:lstStyle/>
          <a:p>
            <a:pPr>
              <a:defRPr/>
            </a:pPr>
            <a:r>
              <a:rPr lang="it-IT" sz="2800" dirty="0">
                <a:latin typeface="Calibri" panose="020F0502020204030204" pitchFamily="34" charset="0"/>
                <a:cs typeface="Calibri" panose="020F0502020204030204" pitchFamily="34" charset="0"/>
              </a:rPr>
              <a:t>2. Problemi espressi come </a:t>
            </a:r>
            <a:r>
              <a:rPr lang="it-IT" sz="2800" b="1" i="1" dirty="0">
                <a:solidFill>
                  <a:srgbClr val="003300"/>
                </a:solidFill>
                <a:latin typeface="Calibri" panose="020F0502020204030204" pitchFamily="34" charset="0"/>
                <a:cs typeface="Calibri" panose="020F0502020204030204" pitchFamily="34" charset="0"/>
              </a:rPr>
              <a:t>mancanza di  </a:t>
            </a:r>
            <a:r>
              <a:rPr lang="it-IT" sz="2800" b="1" dirty="0">
                <a:solidFill>
                  <a:schemeClr val="accent6"/>
                </a:solidFill>
                <a:latin typeface="Calibri" panose="020F0502020204030204" pitchFamily="34" charset="0"/>
                <a:cs typeface="Calibri" panose="020F0502020204030204" pitchFamily="34" charset="0"/>
              </a:rPr>
              <a:t>o </a:t>
            </a:r>
            <a:r>
              <a:rPr lang="it-IT" sz="2800" b="1" i="1" dirty="0">
                <a:solidFill>
                  <a:srgbClr val="003300"/>
                </a:solidFill>
                <a:latin typeface="Calibri" panose="020F0502020204030204" pitchFamily="34" charset="0"/>
                <a:cs typeface="Calibri" panose="020F0502020204030204" pitchFamily="34" charset="0"/>
              </a:rPr>
              <a:t>assenza di</a:t>
            </a:r>
            <a:endParaRPr lang="it-IT" sz="2800" i="1" dirty="0">
              <a:solidFill>
                <a:srgbClr val="003300"/>
              </a:solidFill>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CasellaDiTesto 3">
            <a:extLst>
              <a:ext uri="{FF2B5EF4-FFF2-40B4-BE49-F238E27FC236}">
                <a16:creationId xmlns:a16="http://schemas.microsoft.com/office/drawing/2014/main" id="{DBE29630-9CA1-494A-AF0D-FD9EBA33889C}"/>
              </a:ext>
            </a:extLst>
          </p:cNvPr>
          <p:cNvSpPr txBox="1">
            <a:spLocks noChangeArrowheads="1"/>
          </p:cNvSpPr>
          <p:nvPr/>
        </p:nvSpPr>
        <p:spPr bwMode="auto">
          <a:xfrm>
            <a:off x="960437" y="685589"/>
            <a:ext cx="72231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ctr">
              <a:spcBef>
                <a:spcPct val="0"/>
              </a:spcBef>
              <a:buFontTx/>
              <a:buNone/>
            </a:pPr>
            <a:r>
              <a:rPr lang="it-IT" altLang="it-IT" sz="2400" dirty="0">
                <a:latin typeface="Tahoma" panose="020B0604030504040204" pitchFamily="34" charset="0"/>
                <a:cs typeface="Tahoma" panose="020B0604030504040204" pitchFamily="34" charset="0"/>
              </a:rPr>
              <a:t>Diagramma di </a:t>
            </a:r>
            <a:r>
              <a:rPr lang="it-IT" altLang="it-IT" sz="2400" dirty="0" err="1">
                <a:latin typeface="Tahoma" panose="020B0604030504040204" pitchFamily="34" charset="0"/>
                <a:cs typeface="Tahoma" panose="020B0604030504040204" pitchFamily="34" charset="0"/>
              </a:rPr>
              <a:t>Ishikawa</a:t>
            </a:r>
            <a:endParaRPr lang="it-IT" altLang="it-IT" sz="2400" dirty="0">
              <a:latin typeface="Tahoma" panose="020B0604030504040204" pitchFamily="34" charset="0"/>
              <a:cs typeface="Tahoma" panose="020B0604030504040204" pitchFamily="34" charset="0"/>
            </a:endParaRPr>
          </a:p>
        </p:txBody>
      </p:sp>
      <p:sp>
        <p:nvSpPr>
          <p:cNvPr id="15364" name="Text Box 3">
            <a:extLst>
              <a:ext uri="{FF2B5EF4-FFF2-40B4-BE49-F238E27FC236}">
                <a16:creationId xmlns:a16="http://schemas.microsoft.com/office/drawing/2014/main" id="{63772451-638D-4D37-8363-9BEB1FC551DD}"/>
              </a:ext>
            </a:extLst>
          </p:cNvPr>
          <p:cNvSpPr txBox="1">
            <a:spLocks noChangeArrowheads="1"/>
          </p:cNvSpPr>
          <p:nvPr/>
        </p:nvSpPr>
        <p:spPr bwMode="auto">
          <a:xfrm>
            <a:off x="0" y="0"/>
            <a:ext cx="9144000" cy="519113"/>
          </a:xfrm>
          <a:prstGeom prst="rect">
            <a:avLst/>
          </a:prstGeom>
          <a:solidFill>
            <a:srgbClr val="0000CC"/>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it-IT"/>
            </a:defPPr>
            <a:lvl1pPr algn="r" eaLnBrk="1" hangingPunct="1">
              <a:spcBef>
                <a:spcPct val="50000"/>
              </a:spcBef>
              <a:buFontTx/>
              <a:buNone/>
              <a:defRPr sz="2800">
                <a:solidFill>
                  <a:srgbClr val="FFFFFF"/>
                </a:solidFill>
                <a:latin typeface="Calibri" panose="020F0502020204030204" pitchFamily="34" charset="0"/>
                <a:cs typeface="Calibri" panose="020F0502020204030204" pitchFamily="34" charset="0"/>
              </a:defRPr>
            </a:lvl1pPr>
            <a:lvl2pPr marL="742950" indent="-285750">
              <a:spcBef>
                <a:spcPct val="20000"/>
              </a:spcBef>
              <a:buChar char="–"/>
              <a:defRPr sz="2800"/>
            </a:lvl2pPr>
            <a:lvl3pPr marL="1143000" indent="-228600">
              <a:spcBef>
                <a:spcPct val="20000"/>
              </a:spcBef>
              <a:buChar char="•"/>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r>
              <a:rPr lang="it-IT" altLang="it-IT"/>
              <a:t>L’albero dei problemi</a:t>
            </a:r>
          </a:p>
        </p:txBody>
      </p:sp>
      <p:pic>
        <p:nvPicPr>
          <p:cNvPr id="1026" name="Picture 2" descr="diagramma ishikawa">
            <a:extLst>
              <a:ext uri="{FF2B5EF4-FFF2-40B4-BE49-F238E27FC236}">
                <a16:creationId xmlns:a16="http://schemas.microsoft.com/office/drawing/2014/main" id="{22CE53E4-38A2-47F5-A34C-EE6C935873B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837" b="6388"/>
          <a:stretch/>
        </p:blipFill>
        <p:spPr bwMode="auto">
          <a:xfrm>
            <a:off x="747662" y="1540925"/>
            <a:ext cx="7648675" cy="5317075"/>
          </a:xfrm>
          <a:prstGeom prst="rect">
            <a:avLst/>
          </a:prstGeom>
          <a:noFill/>
          <a:extLst>
            <a:ext uri="{909E8E84-426E-40DD-AFC4-6F175D3DCCD1}">
              <a14:hiddenFill xmlns:a14="http://schemas.microsoft.com/office/drawing/2010/main">
                <a:solidFill>
                  <a:srgbClr val="FFFFFF"/>
                </a:solidFill>
              </a14:hiddenFill>
            </a:ext>
          </a:extLst>
        </p:spPr>
      </p:pic>
      <p:sp>
        <p:nvSpPr>
          <p:cNvPr id="7" name="CasellaDiTesto 6">
            <a:extLst>
              <a:ext uri="{FF2B5EF4-FFF2-40B4-BE49-F238E27FC236}">
                <a16:creationId xmlns:a16="http://schemas.microsoft.com/office/drawing/2014/main" id="{3AC5A987-34CF-4997-9986-5256C9DC40FA}"/>
              </a:ext>
            </a:extLst>
          </p:cNvPr>
          <p:cNvSpPr txBox="1"/>
          <p:nvPr/>
        </p:nvSpPr>
        <p:spPr>
          <a:xfrm>
            <a:off x="6588224" y="6309320"/>
            <a:ext cx="2448272" cy="400110"/>
          </a:xfrm>
          <a:prstGeom prst="rect">
            <a:avLst/>
          </a:prstGeom>
          <a:noFill/>
        </p:spPr>
        <p:txBody>
          <a:bodyPr wrap="square">
            <a:spAutoFit/>
          </a:bodyPr>
          <a:lstStyle/>
          <a:p>
            <a:r>
              <a:rPr lang="it-IT" sz="2000" i="0" dirty="0">
                <a:solidFill>
                  <a:srgbClr val="000000"/>
                </a:solidFill>
                <a:effectLst/>
                <a:latin typeface="Calibri" panose="020F0502020204030204" pitchFamily="34" charset="0"/>
                <a:cs typeface="Calibri" panose="020F0502020204030204" pitchFamily="34" charset="0"/>
              </a:rPr>
              <a:t>1943 Kaoru </a:t>
            </a:r>
            <a:r>
              <a:rPr lang="it-IT" sz="2000" i="0" dirty="0" err="1">
                <a:solidFill>
                  <a:srgbClr val="000000"/>
                </a:solidFill>
                <a:effectLst/>
                <a:latin typeface="Calibri" panose="020F0502020204030204" pitchFamily="34" charset="0"/>
                <a:cs typeface="Calibri" panose="020F0502020204030204" pitchFamily="34" charset="0"/>
              </a:rPr>
              <a:t>Ishikawa</a:t>
            </a:r>
            <a:endParaRPr lang="it-IT" sz="2000" dirty="0">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2" descr="L'albero dei problemi | SOS Skills">
            <a:extLst>
              <a:ext uri="{FF2B5EF4-FFF2-40B4-BE49-F238E27FC236}">
                <a16:creationId xmlns:a16="http://schemas.microsoft.com/office/drawing/2014/main" id="{CE04524A-ECA9-4AF4-AD27-2A09E24030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1499" y="403046"/>
            <a:ext cx="8187386" cy="6338887"/>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3">
            <a:extLst>
              <a:ext uri="{FF2B5EF4-FFF2-40B4-BE49-F238E27FC236}">
                <a16:creationId xmlns:a16="http://schemas.microsoft.com/office/drawing/2014/main" id="{A40C5BDD-8055-4A67-8B45-9B0B59BA2257}"/>
              </a:ext>
            </a:extLst>
          </p:cNvPr>
          <p:cNvSpPr txBox="1">
            <a:spLocks noChangeArrowheads="1"/>
          </p:cNvSpPr>
          <p:nvPr/>
        </p:nvSpPr>
        <p:spPr bwMode="auto">
          <a:xfrm>
            <a:off x="108424" y="2145506"/>
            <a:ext cx="6759415" cy="4524315"/>
          </a:xfrm>
          <a:prstGeom prst="rect">
            <a:avLst/>
          </a:prstGeom>
          <a:solidFill>
            <a:srgbClr val="FFFFFF">
              <a:alpha val="69020"/>
            </a:srgbClr>
          </a:solidFill>
          <a:ln>
            <a:noFill/>
          </a:ln>
        </p:spPr>
        <p:txBody>
          <a:bodyPr wrap="square">
            <a:spAutoFit/>
          </a:bodyPr>
          <a:lstStyle>
            <a:lvl1pPr marL="342900" indent="-342900" defTabSz="449263">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800100" indent="-342900" defTabSz="449263">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257300" indent="-342900" defTabSz="449263">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defTabSz="449263">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defTabSz="449263">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defTabSz="449263"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defTabSz="449263"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defTabSz="449263"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defTabSz="449263"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marL="0" indent="0" eaLnBrk="1" hangingPunct="1">
              <a:spcBef>
                <a:spcPct val="0"/>
              </a:spcBef>
              <a:buClr>
                <a:srgbClr val="800000"/>
              </a:buClr>
              <a:buNone/>
            </a:pPr>
            <a:r>
              <a:rPr lang="it-IT" altLang="it-IT" sz="2400" dirty="0">
                <a:solidFill>
                  <a:srgbClr val="000099"/>
                </a:solidFill>
                <a:latin typeface="Calibri" panose="020F0502020204030204" pitchFamily="34" charset="0"/>
                <a:ea typeface="ＭＳ Ｐゴシック" panose="020B0600070205080204" pitchFamily="34" charset="-128"/>
                <a:cs typeface="Calibri" panose="020F0502020204030204" pitchFamily="34" charset="0"/>
                <a:sym typeface="Wingdings" panose="05000000000000000000" pitchFamily="2" charset="2"/>
              </a:rPr>
              <a:t>Elaborazione del </a:t>
            </a:r>
            <a:r>
              <a:rPr lang="it-IT" altLang="it-IT" sz="2400" dirty="0">
                <a:solidFill>
                  <a:srgbClr val="000099"/>
                </a:solidFill>
                <a:latin typeface="Calibri" panose="020F0502020204030204" pitchFamily="34" charset="0"/>
                <a:ea typeface="ＭＳ Ｐゴシック" panose="020B0600070205080204" pitchFamily="34" charset="-128"/>
                <a:cs typeface="Calibri" panose="020F0502020204030204" pitchFamily="34" charset="0"/>
              </a:rPr>
              <a:t>diagramma</a:t>
            </a:r>
            <a:r>
              <a:rPr lang="it-IT" altLang="it-IT" sz="2400" dirty="0">
                <a:latin typeface="Calibri" panose="020F0502020204030204" pitchFamily="34" charset="0"/>
                <a:ea typeface="ＭＳ Ｐゴシック" panose="020B0600070205080204" pitchFamily="34" charset="-128"/>
                <a:cs typeface="Calibri" panose="020F0502020204030204" pitchFamily="34" charset="0"/>
              </a:rPr>
              <a:t>:  </a:t>
            </a:r>
          </a:p>
          <a:p>
            <a:pPr lvl="1" eaLnBrk="1" hangingPunct="1">
              <a:spcBef>
                <a:spcPct val="0"/>
              </a:spcBef>
              <a:buClr>
                <a:srgbClr val="800000"/>
              </a:buClr>
              <a:buFont typeface="Wingdings" panose="05000000000000000000" pitchFamily="2" charset="2"/>
              <a:buAutoNum type="arabicParenR"/>
            </a:pPr>
            <a:r>
              <a:rPr lang="it-IT" altLang="it-IT" sz="2400" dirty="0">
                <a:latin typeface="Calibri" panose="020F0502020204030204" pitchFamily="34" charset="0"/>
                <a:ea typeface="ＭＳ Ｐゴシック" panose="020B0600070205080204" pitchFamily="34" charset="-128"/>
                <a:cs typeface="Calibri" panose="020F0502020204030204" pitchFamily="34" charset="0"/>
              </a:rPr>
              <a:t>identificare i diversi problemi e sceglierne uno da cui partire (il principale)</a:t>
            </a:r>
            <a:br>
              <a:rPr lang="it-IT" altLang="it-IT" sz="2400" dirty="0">
                <a:latin typeface="Calibri" panose="020F0502020204030204" pitchFamily="34" charset="0"/>
                <a:ea typeface="ＭＳ Ｐゴシック" panose="020B0600070205080204" pitchFamily="34" charset="-128"/>
                <a:cs typeface="Calibri" panose="020F0502020204030204" pitchFamily="34" charset="0"/>
              </a:rPr>
            </a:br>
            <a:endParaRPr lang="it-IT" altLang="it-IT" sz="2400" dirty="0">
              <a:latin typeface="Calibri" panose="020F0502020204030204" pitchFamily="34" charset="0"/>
              <a:ea typeface="ＭＳ Ｐゴシック" panose="020B0600070205080204" pitchFamily="34" charset="-128"/>
              <a:cs typeface="Calibri" panose="020F0502020204030204" pitchFamily="34" charset="0"/>
            </a:endParaRPr>
          </a:p>
          <a:p>
            <a:pPr lvl="1" eaLnBrk="1" hangingPunct="1">
              <a:spcBef>
                <a:spcPct val="0"/>
              </a:spcBef>
              <a:buClr>
                <a:srgbClr val="800000"/>
              </a:buClr>
              <a:buFont typeface="Wingdings" panose="05000000000000000000" pitchFamily="2" charset="2"/>
              <a:buAutoNum type="arabicParenR"/>
            </a:pPr>
            <a:r>
              <a:rPr lang="it-IT" altLang="it-IT" sz="2400" dirty="0">
                <a:latin typeface="Calibri" panose="020F0502020204030204" pitchFamily="34" charset="0"/>
                <a:ea typeface="ＭＳ Ｐゴシック" panose="020B0600070205080204" pitchFamily="34" charset="-128"/>
                <a:cs typeface="Calibri" panose="020F0502020204030204" pitchFamily="34" charset="0"/>
              </a:rPr>
              <a:t>individuare poi un secondo problema in relazione al primo e definire se esso sia:</a:t>
            </a:r>
          </a:p>
          <a:p>
            <a:pPr lvl="2" eaLnBrk="1" hangingPunct="1">
              <a:spcBef>
                <a:spcPct val="0"/>
              </a:spcBef>
              <a:buClr>
                <a:srgbClr val="800000"/>
              </a:buClr>
            </a:pPr>
            <a:r>
              <a:rPr lang="it-IT" altLang="it-IT" dirty="0">
                <a:solidFill>
                  <a:srgbClr val="0033CC"/>
                </a:solidFill>
                <a:latin typeface="Calibri" panose="020F0502020204030204" pitchFamily="34" charset="0"/>
                <a:ea typeface="ＭＳ Ｐゴシック" panose="020B0600070205080204" pitchFamily="34" charset="-128"/>
                <a:cs typeface="Calibri" panose="020F0502020204030204" pitchFamily="34" charset="0"/>
              </a:rPr>
              <a:t>causa del primo</a:t>
            </a:r>
            <a:r>
              <a:rPr lang="it-IT" altLang="it-IT" dirty="0">
                <a:latin typeface="Calibri" panose="020F0502020204030204" pitchFamily="34" charset="0"/>
                <a:ea typeface="ＭＳ Ｐゴシック" panose="020B0600070205080204" pitchFamily="34" charset="-128"/>
                <a:cs typeface="Calibri" panose="020F0502020204030204" pitchFamily="34" charset="0"/>
              </a:rPr>
              <a:t>: nel qual caso è posto graficamente ad un livello inferiore</a:t>
            </a:r>
          </a:p>
          <a:p>
            <a:pPr lvl="2" eaLnBrk="1" hangingPunct="1">
              <a:spcBef>
                <a:spcPct val="0"/>
              </a:spcBef>
              <a:buClr>
                <a:srgbClr val="800000"/>
              </a:buClr>
            </a:pPr>
            <a:r>
              <a:rPr lang="it-IT" altLang="it-IT" dirty="0">
                <a:solidFill>
                  <a:srgbClr val="0033CC"/>
                </a:solidFill>
                <a:latin typeface="Calibri" panose="020F0502020204030204" pitchFamily="34" charset="0"/>
                <a:ea typeface="ＭＳ Ｐゴシック" panose="020B0600070205080204" pitchFamily="34" charset="-128"/>
                <a:cs typeface="Calibri" panose="020F0502020204030204" pitchFamily="34" charset="0"/>
              </a:rPr>
              <a:t>effetto del primo</a:t>
            </a:r>
            <a:r>
              <a:rPr lang="it-IT" altLang="it-IT" dirty="0">
                <a:latin typeface="Calibri" panose="020F0502020204030204" pitchFamily="34" charset="0"/>
                <a:ea typeface="ＭＳ Ｐゴシック" panose="020B0600070205080204" pitchFamily="34" charset="-128"/>
                <a:cs typeface="Calibri" panose="020F0502020204030204" pitchFamily="34" charset="0"/>
              </a:rPr>
              <a:t>:  nel qual caso è posto graficamente ad un livello superiore</a:t>
            </a:r>
          </a:p>
          <a:p>
            <a:pPr lvl="2" eaLnBrk="1" hangingPunct="1">
              <a:spcBef>
                <a:spcPct val="0"/>
              </a:spcBef>
              <a:buClr>
                <a:srgbClr val="800000"/>
              </a:buClr>
            </a:pPr>
            <a:r>
              <a:rPr lang="it-IT" altLang="it-IT" dirty="0">
                <a:solidFill>
                  <a:srgbClr val="0033CC"/>
                </a:solidFill>
                <a:latin typeface="Calibri" panose="020F0502020204030204" pitchFamily="34" charset="0"/>
                <a:ea typeface="ＭＳ Ｐゴシック" panose="020B0600070205080204" pitchFamily="34" charset="-128"/>
                <a:cs typeface="Calibri" panose="020F0502020204030204" pitchFamily="34" charset="0"/>
              </a:rPr>
              <a:t>né causa né effetto</a:t>
            </a:r>
            <a:r>
              <a:rPr lang="it-IT" altLang="it-IT" dirty="0">
                <a:latin typeface="Calibri" panose="020F0502020204030204" pitchFamily="34" charset="0"/>
                <a:ea typeface="ＭＳ Ｐゴシック" panose="020B0600070205080204" pitchFamily="34" charset="-128"/>
                <a:cs typeface="Calibri" panose="020F0502020204030204" pitchFamily="34" charset="0"/>
              </a:rPr>
              <a:t>:  nel qual caso si pone sullo stesso piano.</a:t>
            </a:r>
          </a:p>
        </p:txBody>
      </p:sp>
      <p:sp>
        <p:nvSpPr>
          <p:cNvPr id="4" name="Text Box 3">
            <a:extLst>
              <a:ext uri="{FF2B5EF4-FFF2-40B4-BE49-F238E27FC236}">
                <a16:creationId xmlns:a16="http://schemas.microsoft.com/office/drawing/2014/main" id="{35060803-EE29-4097-95DB-5E12C2601399}"/>
              </a:ext>
            </a:extLst>
          </p:cNvPr>
          <p:cNvSpPr txBox="1">
            <a:spLocks noChangeArrowheads="1"/>
          </p:cNvSpPr>
          <p:nvPr/>
        </p:nvSpPr>
        <p:spPr bwMode="auto">
          <a:xfrm>
            <a:off x="0" y="0"/>
            <a:ext cx="9144000" cy="519113"/>
          </a:xfrm>
          <a:prstGeom prst="rect">
            <a:avLst/>
          </a:prstGeom>
          <a:solidFill>
            <a:srgbClr val="0000CC"/>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it-IT"/>
            </a:defPPr>
            <a:lvl1pPr algn="r" eaLnBrk="1" hangingPunct="1">
              <a:spcBef>
                <a:spcPct val="50000"/>
              </a:spcBef>
              <a:buFontTx/>
              <a:buNone/>
              <a:defRPr sz="2800">
                <a:solidFill>
                  <a:srgbClr val="FFFFFF"/>
                </a:solidFill>
                <a:latin typeface="Calibri" panose="020F0502020204030204" pitchFamily="34" charset="0"/>
                <a:cs typeface="Calibri" panose="020F0502020204030204" pitchFamily="34" charset="0"/>
              </a:defRPr>
            </a:lvl1pPr>
            <a:lvl2pPr marL="742950" indent="-285750">
              <a:spcBef>
                <a:spcPct val="20000"/>
              </a:spcBef>
              <a:buChar char="–"/>
              <a:defRPr sz="2800"/>
            </a:lvl2pPr>
            <a:lvl3pPr marL="1143000" indent="-228600">
              <a:spcBef>
                <a:spcPct val="20000"/>
              </a:spcBef>
              <a:buChar char="•"/>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r>
              <a:rPr lang="it-IT" altLang="it-IT"/>
              <a:t>L’albero dei problemi</a:t>
            </a:r>
          </a:p>
        </p:txBody>
      </p:sp>
      <p:sp>
        <p:nvSpPr>
          <p:cNvPr id="6" name="CasellaDiTesto 5">
            <a:extLst>
              <a:ext uri="{FF2B5EF4-FFF2-40B4-BE49-F238E27FC236}">
                <a16:creationId xmlns:a16="http://schemas.microsoft.com/office/drawing/2014/main" id="{2D219924-9795-48CE-811F-16A26C280EB3}"/>
              </a:ext>
            </a:extLst>
          </p:cNvPr>
          <p:cNvSpPr txBox="1"/>
          <p:nvPr/>
        </p:nvSpPr>
        <p:spPr>
          <a:xfrm>
            <a:off x="0" y="519113"/>
            <a:ext cx="4572000" cy="1200329"/>
          </a:xfrm>
          <a:prstGeom prst="rect">
            <a:avLst/>
          </a:prstGeom>
          <a:solidFill>
            <a:srgbClr val="FFFFFF">
              <a:alpha val="67843"/>
            </a:srgbClr>
          </a:solidFill>
        </p:spPr>
        <p:txBody>
          <a:bodyPr wrap="square">
            <a:spAutoFit/>
          </a:bodyPr>
          <a:lstStyle/>
          <a:p>
            <a:pPr eaLnBrk="1" hangingPunct="1">
              <a:spcBef>
                <a:spcPct val="0"/>
              </a:spcBef>
              <a:buClr>
                <a:srgbClr val="800000"/>
              </a:buClr>
            </a:pPr>
            <a:r>
              <a:rPr lang="it-IT" altLang="it-IT" sz="2400" dirty="0">
                <a:latin typeface="Calibri" panose="020F0502020204030204" pitchFamily="34" charset="0"/>
                <a:ea typeface="ＭＳ Ｐゴシック" panose="020B0600070205080204" pitchFamily="34" charset="-128"/>
                <a:cs typeface="Calibri" panose="020F0502020204030204" pitchFamily="34" charset="0"/>
              </a:rPr>
              <a:t>L’Albero dei Problemi è una </a:t>
            </a:r>
            <a:r>
              <a:rPr lang="it-IT" altLang="it-IT" sz="2400" dirty="0">
                <a:solidFill>
                  <a:srgbClr val="000099"/>
                </a:solidFill>
                <a:latin typeface="Calibri" panose="020F0502020204030204" pitchFamily="34" charset="0"/>
                <a:ea typeface="ＭＳ Ｐゴシック" panose="020B0600070205080204" pitchFamily="34" charset="-128"/>
                <a:cs typeface="Calibri" panose="020F0502020204030204" pitchFamily="34" charset="0"/>
              </a:rPr>
              <a:t>semplice rappresentazione</a:t>
            </a:r>
            <a:r>
              <a:rPr lang="it-IT" altLang="it-IT" sz="2400" dirty="0">
                <a:latin typeface="Calibri" panose="020F0502020204030204" pitchFamily="34" charset="0"/>
                <a:ea typeface="ＭＳ Ｐゴシック" panose="020B0600070205080204" pitchFamily="34" charset="-128"/>
                <a:cs typeface="Calibri" panose="020F0502020204030204" pitchFamily="34" charset="0"/>
              </a:rPr>
              <a:t> dei problemi in un ordine gerarchico. </a:t>
            </a:r>
          </a:p>
        </p:txBody>
      </p:sp>
      <p:sp>
        <p:nvSpPr>
          <p:cNvPr id="5" name="Rettangolo con angoli arrotondati 4">
            <a:extLst>
              <a:ext uri="{FF2B5EF4-FFF2-40B4-BE49-F238E27FC236}">
                <a16:creationId xmlns:a16="http://schemas.microsoft.com/office/drawing/2014/main" id="{BF78F722-786C-4692-9A6D-223B73D7A8C5}"/>
              </a:ext>
            </a:extLst>
          </p:cNvPr>
          <p:cNvSpPr/>
          <p:nvPr/>
        </p:nvSpPr>
        <p:spPr>
          <a:xfrm>
            <a:off x="7031142" y="6165869"/>
            <a:ext cx="936104" cy="5760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Rettangolo con angoli arrotondati 7">
            <a:extLst>
              <a:ext uri="{FF2B5EF4-FFF2-40B4-BE49-F238E27FC236}">
                <a16:creationId xmlns:a16="http://schemas.microsoft.com/office/drawing/2014/main" id="{5B97AFA7-FC99-4B28-BC7E-4926761BFE58}"/>
              </a:ext>
            </a:extLst>
          </p:cNvPr>
          <p:cNvSpPr/>
          <p:nvPr/>
        </p:nvSpPr>
        <p:spPr>
          <a:xfrm>
            <a:off x="8114220" y="6201753"/>
            <a:ext cx="936104" cy="576064"/>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Rettangolo con angoli arrotondati 8">
            <a:extLst>
              <a:ext uri="{FF2B5EF4-FFF2-40B4-BE49-F238E27FC236}">
                <a16:creationId xmlns:a16="http://schemas.microsoft.com/office/drawing/2014/main" id="{1ECF79AD-84D4-4FC8-90CE-2F5686F058FE}"/>
              </a:ext>
            </a:extLst>
          </p:cNvPr>
          <p:cNvSpPr/>
          <p:nvPr/>
        </p:nvSpPr>
        <p:spPr>
          <a:xfrm>
            <a:off x="5570847" y="6185597"/>
            <a:ext cx="936104" cy="576064"/>
          </a:xfrm>
          <a:prstGeom prst="roundRect">
            <a:avLst/>
          </a:prstGeom>
          <a:solidFill>
            <a:srgbClr val="FF99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Rettangolo con angoli arrotondati 9">
            <a:extLst>
              <a:ext uri="{FF2B5EF4-FFF2-40B4-BE49-F238E27FC236}">
                <a16:creationId xmlns:a16="http://schemas.microsoft.com/office/drawing/2014/main" id="{1670A8AD-DC05-4EAB-9D4B-7958F0C17E96}"/>
              </a:ext>
            </a:extLst>
          </p:cNvPr>
          <p:cNvSpPr/>
          <p:nvPr/>
        </p:nvSpPr>
        <p:spPr>
          <a:xfrm>
            <a:off x="4209208" y="6177817"/>
            <a:ext cx="936104" cy="576064"/>
          </a:xfrm>
          <a:prstGeom prst="roundRect">
            <a:avLst/>
          </a:prstGeom>
          <a:solidFill>
            <a:srgbClr val="9966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539828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bg/>
                                          </p:spTgt>
                                        </p:tgtEl>
                                        <p:attrNameLst>
                                          <p:attrName>style.visibility</p:attrName>
                                        </p:attrNameLst>
                                      </p:cBhvr>
                                      <p:to>
                                        <p:strVal val="visible"/>
                                      </p:to>
                                    </p:set>
                                    <p:animEffect transition="in" filter="barn(inVertical)">
                                      <p:cBhvr>
                                        <p:cTn id="12" dur="500"/>
                                        <p:tgtEl>
                                          <p:spTgt spid="3">
                                            <p:bg/>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barn(inVertical)">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barn(inVertical)">
                                      <p:cBhvr>
                                        <p:cTn id="22" dur="500"/>
                                        <p:tgtEl>
                                          <p:spTgt spid="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2" presetClass="path" presetSubtype="0" accel="50000" decel="50000" fill="hold" grpId="0" nodeType="clickEffect">
                                  <p:stCondLst>
                                    <p:cond delay="0"/>
                                  </p:stCondLst>
                                  <p:childTnLst>
                                    <p:animMotion origin="layout" path="M 1.11111E-6 -2.22222E-6 L 0.00278 -2.22222E-6 L 0.00278 -0.06319 L 0.00573 -0.06319 L 0.00573 -0.12639 L 0.00868 -0.12639 L 0.00868 -0.18935 L 0.01163 -0.18935 L 0.01163 -0.25254 L 0.01458 -0.25254 L 0.01458 -0.31551 L 0.01753 -0.31551 L 0.01753 -0.3787 L 0.02066 -0.3787 L 0.02066 -0.4412 " pathEditMode="relative" rAng="0" ptsTypes="AAAAAAAAAAAAAAA">
                                      <p:cBhvr>
                                        <p:cTn id="26" dur="2000" fill="hold"/>
                                        <p:tgtEl>
                                          <p:spTgt spid="5"/>
                                        </p:tgtEl>
                                        <p:attrNameLst>
                                          <p:attrName>ppt_x</p:attrName>
                                          <p:attrName>ppt_y</p:attrName>
                                        </p:attrNameLst>
                                      </p:cBhvr>
                                      <p:rCtr x="1024" y="-22060"/>
                                    </p:animMotion>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animEffect transition="in" filter="barn(inVertical)">
                                      <p:cBhvr>
                                        <p:cTn id="31" dur="500"/>
                                        <p:tgtEl>
                                          <p:spTgt spid="3">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3">
                                            <p:txEl>
                                              <p:pRg st="3" end="3"/>
                                            </p:txEl>
                                          </p:spTgt>
                                        </p:tgtEl>
                                        <p:attrNameLst>
                                          <p:attrName>style.visibility</p:attrName>
                                        </p:attrNameLst>
                                      </p:cBhvr>
                                      <p:to>
                                        <p:strVal val="visible"/>
                                      </p:to>
                                    </p:set>
                                    <p:animEffect transition="in" filter="barn(inVertical)">
                                      <p:cBhvr>
                                        <p:cTn id="36" dur="500"/>
                                        <p:tgtEl>
                                          <p:spTgt spid="3">
                                            <p:txEl>
                                              <p:pRg st="3" end="3"/>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43" presetClass="path" presetSubtype="0" accel="50000" decel="50000" fill="hold" grpId="0" nodeType="clickEffect">
                                  <p:stCondLst>
                                    <p:cond delay="0"/>
                                  </p:stCondLst>
                                  <p:childTnLst>
                                    <p:animMotion origin="layout" path="M 3.33333E-6 0 L 0.125 0 C 0.18107 0 0.25 -0.06898 0.25 -0.125 L 0.25 -0.25 " pathEditMode="relative" rAng="0" ptsTypes="AAAA">
                                      <p:cBhvr>
                                        <p:cTn id="40" dur="2000" fill="hold"/>
                                        <p:tgtEl>
                                          <p:spTgt spid="9"/>
                                        </p:tgtEl>
                                        <p:attrNameLst>
                                          <p:attrName>ppt_x</p:attrName>
                                          <p:attrName>ppt_y</p:attrName>
                                        </p:attrNameLst>
                                      </p:cBhvr>
                                      <p:rCtr x="12500" y="-12500"/>
                                    </p:animMotion>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3">
                                            <p:txEl>
                                              <p:pRg st="4" end="4"/>
                                            </p:txEl>
                                          </p:spTgt>
                                        </p:tgtEl>
                                        <p:attrNameLst>
                                          <p:attrName>style.visibility</p:attrName>
                                        </p:attrNameLst>
                                      </p:cBhvr>
                                      <p:to>
                                        <p:strVal val="visible"/>
                                      </p:to>
                                    </p:set>
                                    <p:animEffect transition="in" filter="barn(inVertical)">
                                      <p:cBhvr>
                                        <p:cTn id="45" dur="500"/>
                                        <p:tgtEl>
                                          <p:spTgt spid="3">
                                            <p:txEl>
                                              <p:pRg st="4" end="4"/>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64" presetClass="path" presetSubtype="0" accel="50000" decel="50000" fill="hold" grpId="0" nodeType="clickEffect">
                                  <p:stCondLst>
                                    <p:cond delay="0"/>
                                  </p:stCondLst>
                                  <p:childTnLst>
                                    <p:animMotion origin="layout" path="M -0.09827 -0.03541 L 0.31892 -0.69722 " pathEditMode="relative" rAng="0" ptsTypes="AA">
                                      <p:cBhvr>
                                        <p:cTn id="49" dur="2000" fill="hold"/>
                                        <p:tgtEl>
                                          <p:spTgt spid="10"/>
                                        </p:tgtEl>
                                        <p:attrNameLst>
                                          <p:attrName>ppt_x</p:attrName>
                                          <p:attrName>ppt_y</p:attrName>
                                        </p:attrNameLst>
                                      </p:cBhvr>
                                      <p:rCtr x="20851" y="-33102"/>
                                    </p:animMotion>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3">
                                            <p:txEl>
                                              <p:pRg st="5" end="5"/>
                                            </p:txEl>
                                          </p:spTgt>
                                        </p:tgtEl>
                                        <p:attrNameLst>
                                          <p:attrName>style.visibility</p:attrName>
                                        </p:attrNameLst>
                                      </p:cBhvr>
                                      <p:to>
                                        <p:strVal val="visible"/>
                                      </p:to>
                                    </p:set>
                                    <p:animEffect transition="in" filter="barn(inVertical)">
                                      <p:cBhvr>
                                        <p:cTn id="54" dur="500"/>
                                        <p:tgtEl>
                                          <p:spTgt spid="3">
                                            <p:txEl>
                                              <p:pRg st="5" end="5"/>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64" presetClass="path" presetSubtype="0" accel="50000" decel="50000" fill="hold" grpId="0" nodeType="clickEffect">
                                  <p:stCondLst>
                                    <p:cond delay="0"/>
                                  </p:stCondLst>
                                  <p:childTnLst>
                                    <p:animMotion origin="layout" path="M -1.66667E-6 3.7037E-6 L -0.29687 -0.4463 " pathEditMode="relative" rAng="0" ptsTypes="AA">
                                      <p:cBhvr>
                                        <p:cTn id="58" dur="2000" fill="hold"/>
                                        <p:tgtEl>
                                          <p:spTgt spid="8"/>
                                        </p:tgtEl>
                                        <p:attrNameLst>
                                          <p:attrName>ppt_x</p:attrName>
                                          <p:attrName>ppt_y</p:attrName>
                                        </p:attrNameLst>
                                      </p:cBhvr>
                                      <p:rCtr x="-14844" y="-2231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P spid="6" grpId="0" animBg="1"/>
      <p:bldP spid="5" grpId="0" animBg="1"/>
      <p:bldP spid="8" grpId="0" animBg="1"/>
      <p:bldP spid="9" grpId="0" animBg="1"/>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la 2">
            <a:extLst>
              <a:ext uri="{FF2B5EF4-FFF2-40B4-BE49-F238E27FC236}">
                <a16:creationId xmlns:a16="http://schemas.microsoft.com/office/drawing/2014/main" id="{9CEE37B4-02A1-979E-87F6-76B4FF655D67}"/>
              </a:ext>
            </a:extLst>
          </p:cNvPr>
          <p:cNvGraphicFramePr>
            <a:graphicFrameLocks noGrp="1"/>
          </p:cNvGraphicFramePr>
          <p:nvPr>
            <p:extLst>
              <p:ext uri="{D42A27DB-BD31-4B8C-83A1-F6EECF244321}">
                <p14:modId xmlns:p14="http://schemas.microsoft.com/office/powerpoint/2010/main" val="1625564225"/>
              </p:ext>
            </p:extLst>
          </p:nvPr>
        </p:nvGraphicFramePr>
        <p:xfrm>
          <a:off x="323850" y="1014413"/>
          <a:ext cx="8208964" cy="1216059"/>
        </p:xfrm>
        <a:graphic>
          <a:graphicData uri="http://schemas.openxmlformats.org/drawingml/2006/table">
            <a:tbl>
              <a:tblPr firstRow="1" bandRow="1">
                <a:tableStyleId>{2D5ABB26-0587-4C30-8999-92F81FD0307C}</a:tableStyleId>
              </a:tblPr>
              <a:tblGrid>
                <a:gridCol w="4104482">
                  <a:extLst>
                    <a:ext uri="{9D8B030D-6E8A-4147-A177-3AD203B41FA5}">
                      <a16:colId xmlns:a16="http://schemas.microsoft.com/office/drawing/2014/main" val="20000"/>
                    </a:ext>
                  </a:extLst>
                </a:gridCol>
                <a:gridCol w="4104482">
                  <a:extLst>
                    <a:ext uri="{9D8B030D-6E8A-4147-A177-3AD203B41FA5}">
                      <a16:colId xmlns:a16="http://schemas.microsoft.com/office/drawing/2014/main" val="20001"/>
                    </a:ext>
                  </a:extLst>
                </a:gridCol>
              </a:tblGrid>
              <a:tr h="576011">
                <a:tc>
                  <a:txBody>
                    <a:bodyPr/>
                    <a:lstStyle/>
                    <a:p>
                      <a:r>
                        <a:rPr lang="it-IT" sz="1800" dirty="0"/>
                        <a:t>gruppo</a:t>
                      </a:r>
                    </a:p>
                  </a:txBody>
                  <a:tcPr marL="91442" marR="91442" marT="45716" marB="457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it-IT" sz="1800" dirty="0"/>
                        <a:t>componenti</a:t>
                      </a:r>
                    </a:p>
                  </a:txBody>
                  <a:tcPr marL="91442" marR="91442" marT="45716" marB="457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640048">
                <a:tc>
                  <a:txBody>
                    <a:bodyPr/>
                    <a:lstStyle/>
                    <a:p>
                      <a:r>
                        <a:rPr lang="it-IT" sz="1800" dirty="0"/>
                        <a:t>Influenza del </a:t>
                      </a:r>
                      <a:r>
                        <a:rPr lang="it-IT" sz="1800" dirty="0" err="1"/>
                        <a:t>covid</a:t>
                      </a:r>
                      <a:r>
                        <a:rPr lang="it-IT" sz="1800" dirty="0"/>
                        <a:t> sulla salute mentale</a:t>
                      </a:r>
                    </a:p>
                  </a:txBody>
                  <a:tcPr marL="91442" marR="91442" marT="45716" marB="457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it-IT" sz="1200" dirty="0" err="1"/>
                        <a:t>Brero</a:t>
                      </a:r>
                      <a:r>
                        <a:rPr lang="it-IT" sz="1200" dirty="0"/>
                        <a:t> Cristina, </a:t>
                      </a:r>
                      <a:r>
                        <a:rPr lang="it-IT" sz="1200" dirty="0" err="1"/>
                        <a:t>Chionio</a:t>
                      </a:r>
                      <a:r>
                        <a:rPr lang="it-IT" sz="1200" dirty="0"/>
                        <a:t> Alessia, </a:t>
                      </a:r>
                      <a:r>
                        <a:rPr lang="it-IT" sz="1200" dirty="0" err="1"/>
                        <a:t>Errera</a:t>
                      </a:r>
                      <a:r>
                        <a:rPr lang="it-IT" sz="1200" dirty="0"/>
                        <a:t> Letizia, Martini Cecilia, Monaco Stella, </a:t>
                      </a:r>
                      <a:r>
                        <a:rPr lang="it-IT" sz="1200" dirty="0" err="1"/>
                        <a:t>Pessetti</a:t>
                      </a:r>
                      <a:r>
                        <a:rPr lang="it-IT" sz="1200" dirty="0"/>
                        <a:t> Massimiliano</a:t>
                      </a:r>
                    </a:p>
                  </a:txBody>
                  <a:tcPr marL="91442" marR="91442" marT="45716" marB="457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graphicFrame>
        <p:nvGraphicFramePr>
          <p:cNvPr id="2" name="Tabella 1">
            <a:extLst>
              <a:ext uri="{FF2B5EF4-FFF2-40B4-BE49-F238E27FC236}">
                <a16:creationId xmlns:a16="http://schemas.microsoft.com/office/drawing/2014/main" id="{4D0D8726-6E6E-E7A2-59CE-19664563068A}"/>
              </a:ext>
            </a:extLst>
          </p:cNvPr>
          <p:cNvGraphicFramePr>
            <a:graphicFrameLocks noGrp="1"/>
          </p:cNvGraphicFramePr>
          <p:nvPr>
            <p:extLst>
              <p:ext uri="{D42A27DB-BD31-4B8C-83A1-F6EECF244321}">
                <p14:modId xmlns:p14="http://schemas.microsoft.com/office/powerpoint/2010/main" val="491227525"/>
              </p:ext>
            </p:extLst>
          </p:nvPr>
        </p:nvGraphicFramePr>
        <p:xfrm>
          <a:off x="323850" y="2233095"/>
          <a:ext cx="8208964" cy="1463016"/>
        </p:xfrm>
        <a:graphic>
          <a:graphicData uri="http://schemas.openxmlformats.org/drawingml/2006/table">
            <a:tbl>
              <a:tblPr firstRow="1" bandRow="1">
                <a:tableStyleId>{2D5ABB26-0587-4C30-8999-92F81FD0307C}</a:tableStyleId>
              </a:tblPr>
              <a:tblGrid>
                <a:gridCol w="4104482">
                  <a:extLst>
                    <a:ext uri="{9D8B030D-6E8A-4147-A177-3AD203B41FA5}">
                      <a16:colId xmlns:a16="http://schemas.microsoft.com/office/drawing/2014/main" val="3137042747"/>
                    </a:ext>
                  </a:extLst>
                </a:gridCol>
                <a:gridCol w="4104482">
                  <a:extLst>
                    <a:ext uri="{9D8B030D-6E8A-4147-A177-3AD203B41FA5}">
                      <a16:colId xmlns:a16="http://schemas.microsoft.com/office/drawing/2014/main" val="1887894193"/>
                    </a:ext>
                  </a:extLst>
                </a:gridCol>
              </a:tblGrid>
              <a:tr h="640064">
                <a:tc>
                  <a:txBody>
                    <a:bodyPr/>
                    <a:lstStyle/>
                    <a:p>
                      <a:r>
                        <a:rPr lang="it-IT" sz="1800" dirty="0"/>
                        <a:t>Nome </a:t>
                      </a:r>
                      <a:r>
                        <a:rPr lang="it-IT" sz="1800" dirty="0" smtClean="0"/>
                        <a:t>breve</a:t>
                      </a:r>
                    </a:p>
                    <a:p>
                      <a:r>
                        <a:rPr lang="it-IT" sz="1800" dirty="0" smtClean="0"/>
                        <a:t>FOCUS ON ME</a:t>
                      </a:r>
                      <a:endParaRPr lang="it-IT" sz="1800" dirty="0"/>
                    </a:p>
                  </a:txBody>
                  <a:tcPr marL="91442" marR="91442" marT="45716" marB="457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it-IT" sz="1200" dirty="0" smtClean="0"/>
                        <a:t>Problemi</a:t>
                      </a:r>
                      <a:r>
                        <a:rPr lang="it-IT" sz="1200" baseline="0" dirty="0" smtClean="0"/>
                        <a:t> di salute mentale negli adolescenti conseguenti al </a:t>
                      </a:r>
                      <a:r>
                        <a:rPr lang="it-IT" sz="1200" baseline="0" dirty="0" err="1" smtClean="0"/>
                        <a:t>covid</a:t>
                      </a:r>
                      <a:endParaRPr lang="it-IT" sz="1200" baseline="0" dirty="0" smtClean="0"/>
                    </a:p>
                    <a:p>
                      <a:r>
                        <a:rPr lang="it-IT" sz="1200" baseline="0" dirty="0" smtClean="0"/>
                        <a:t>Barriera di Milano – Einstein</a:t>
                      </a:r>
                    </a:p>
                    <a:p>
                      <a:endParaRPr lang="it-IT" sz="1200" dirty="0"/>
                    </a:p>
                  </a:txBody>
                  <a:tcPr marL="91442" marR="91442" marT="45716" marB="457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58528453"/>
                  </a:ext>
                </a:extLst>
              </a:tr>
              <a:tr h="640064">
                <a:tc gridSpan="2">
                  <a:txBody>
                    <a:bodyPr/>
                    <a:lstStyle/>
                    <a:p>
                      <a:r>
                        <a:rPr lang="it-IT" sz="1800" dirty="0"/>
                        <a:t>Suggerimenti </a:t>
                      </a:r>
                    </a:p>
                  </a:txBody>
                  <a:tcPr marL="91442" marR="91442" marT="45716" marB="457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it-IT" sz="1200" dirty="0"/>
                    </a:p>
                  </a:txBody>
                  <a:tcPr marL="91442" marR="91442" marT="45716" marB="457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60512017"/>
                  </a:ext>
                </a:extLst>
              </a:tr>
            </a:tbl>
          </a:graphicData>
        </a:graphic>
      </p:graphicFrame>
    </p:spTree>
    <p:extLst>
      <p:ext uri="{BB962C8B-B14F-4D97-AF65-F5344CB8AC3E}">
        <p14:creationId xmlns:p14="http://schemas.microsoft.com/office/powerpoint/2010/main" val="135710487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2" descr="L'albero dei problemi | SOS Skills">
            <a:extLst>
              <a:ext uri="{FF2B5EF4-FFF2-40B4-BE49-F238E27FC236}">
                <a16:creationId xmlns:a16="http://schemas.microsoft.com/office/drawing/2014/main" id="{CE04524A-ECA9-4AF4-AD27-2A09E24030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519113"/>
            <a:ext cx="8187386" cy="6338887"/>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3">
            <a:extLst>
              <a:ext uri="{FF2B5EF4-FFF2-40B4-BE49-F238E27FC236}">
                <a16:creationId xmlns:a16="http://schemas.microsoft.com/office/drawing/2014/main" id="{35060803-EE29-4097-95DB-5E12C2601399}"/>
              </a:ext>
            </a:extLst>
          </p:cNvPr>
          <p:cNvSpPr txBox="1">
            <a:spLocks noChangeArrowheads="1"/>
          </p:cNvSpPr>
          <p:nvPr/>
        </p:nvSpPr>
        <p:spPr bwMode="auto">
          <a:xfrm>
            <a:off x="0" y="0"/>
            <a:ext cx="9144000" cy="519113"/>
          </a:xfrm>
          <a:prstGeom prst="rect">
            <a:avLst/>
          </a:prstGeom>
          <a:solidFill>
            <a:srgbClr val="0000CC"/>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it-IT"/>
            </a:defPPr>
            <a:lvl1pPr algn="r" eaLnBrk="1" hangingPunct="1">
              <a:spcBef>
                <a:spcPct val="50000"/>
              </a:spcBef>
              <a:buFontTx/>
              <a:buNone/>
              <a:defRPr sz="2800">
                <a:solidFill>
                  <a:srgbClr val="FFFFFF"/>
                </a:solidFill>
                <a:latin typeface="Calibri" panose="020F0502020204030204" pitchFamily="34" charset="0"/>
                <a:cs typeface="Calibri" panose="020F0502020204030204" pitchFamily="34" charset="0"/>
              </a:defRPr>
            </a:lvl1pPr>
            <a:lvl2pPr marL="742950" indent="-285750">
              <a:spcBef>
                <a:spcPct val="20000"/>
              </a:spcBef>
              <a:buChar char="–"/>
              <a:defRPr sz="2800"/>
            </a:lvl2pPr>
            <a:lvl3pPr marL="1143000" indent="-228600">
              <a:spcBef>
                <a:spcPct val="20000"/>
              </a:spcBef>
              <a:buChar char="•"/>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r>
              <a:rPr lang="it-IT" altLang="it-IT"/>
              <a:t>L’albero dei problemi</a:t>
            </a:r>
          </a:p>
        </p:txBody>
      </p:sp>
      <p:sp>
        <p:nvSpPr>
          <p:cNvPr id="11" name="Rectangle 3">
            <a:extLst>
              <a:ext uri="{FF2B5EF4-FFF2-40B4-BE49-F238E27FC236}">
                <a16:creationId xmlns:a16="http://schemas.microsoft.com/office/drawing/2014/main" id="{B0BD2539-8354-47A3-8ECB-E11FF502005C}"/>
              </a:ext>
            </a:extLst>
          </p:cNvPr>
          <p:cNvSpPr>
            <a:spLocks noChangeArrowheads="1"/>
          </p:cNvSpPr>
          <p:nvPr/>
        </p:nvSpPr>
        <p:spPr bwMode="auto">
          <a:xfrm>
            <a:off x="0" y="1281399"/>
            <a:ext cx="5802313" cy="5562600"/>
          </a:xfrm>
          <a:prstGeom prst="rect">
            <a:avLst/>
          </a:prstGeom>
          <a:solidFill>
            <a:srgbClr val="FFFFFF">
              <a:alpha val="76078"/>
            </a:srgbClr>
          </a:solidFill>
          <a:ln>
            <a:noFill/>
          </a:ln>
          <a:effectLst/>
        </p:spPr>
        <p:txBody>
          <a:bodyPr/>
          <a:lstStyle>
            <a:lvl1pPr marL="365125" indent="-255588">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lnSpc>
                <a:spcPct val="87000"/>
              </a:lnSpc>
              <a:buFontTx/>
              <a:buNone/>
            </a:pPr>
            <a:r>
              <a:rPr lang="it-IT" altLang="it-IT" sz="2800" dirty="0">
                <a:latin typeface="Calibri" panose="020F0502020204030204" pitchFamily="34" charset="0"/>
                <a:cs typeface="Calibri" panose="020F0502020204030204" pitchFamily="34" charset="0"/>
              </a:rPr>
              <a:t>-  rappresenta un valido ritratto delle problematiche che condizionano la situazione esistente</a:t>
            </a:r>
          </a:p>
          <a:p>
            <a:pPr eaLnBrk="1" hangingPunct="1">
              <a:lnSpc>
                <a:spcPct val="87000"/>
              </a:lnSpc>
              <a:buFontTx/>
              <a:buChar char="-"/>
            </a:pPr>
            <a:r>
              <a:rPr lang="it-IT" altLang="it-IT" sz="2800" dirty="0">
                <a:latin typeface="Calibri" panose="020F0502020204030204" pitchFamily="34" charset="0"/>
                <a:cs typeface="Calibri" panose="020F0502020204030204" pitchFamily="34" charset="0"/>
              </a:rPr>
              <a:t>una volta completato l’albero, si seleziona un problema focale da affrontare </a:t>
            </a:r>
            <a:br>
              <a:rPr lang="it-IT" altLang="it-IT" sz="2800" dirty="0">
                <a:latin typeface="Calibri" panose="020F0502020204030204" pitchFamily="34" charset="0"/>
                <a:cs typeface="Calibri" panose="020F0502020204030204" pitchFamily="34" charset="0"/>
              </a:rPr>
            </a:br>
            <a:r>
              <a:rPr lang="it-IT" altLang="it-IT" sz="2800" dirty="0">
                <a:latin typeface="Calibri" panose="020F0502020204030204" pitchFamily="34" charset="0"/>
                <a:cs typeface="Calibri" panose="020F0502020204030204" pitchFamily="34" charset="0"/>
              </a:rPr>
              <a:t>(</a:t>
            </a:r>
            <a:r>
              <a:rPr lang="it-IT" altLang="it-IT" sz="2800" dirty="0">
                <a:latin typeface="Calibri" panose="020F0502020204030204" pitchFamily="34" charset="0"/>
                <a:cs typeface="Calibri" panose="020F0502020204030204" pitchFamily="34" charset="0"/>
                <a:sym typeface="Wingdings" panose="05000000000000000000" pitchFamily="2" charset="2"/>
              </a:rPr>
              <a:t> obiettivo specifico del nostro progetto)</a:t>
            </a:r>
            <a:endParaRPr lang="it-IT" altLang="it-IT" sz="2800" dirty="0">
              <a:latin typeface="Calibri" panose="020F0502020204030204" pitchFamily="34" charset="0"/>
              <a:cs typeface="Calibri" panose="020F0502020204030204" pitchFamily="34" charset="0"/>
            </a:endParaRPr>
          </a:p>
          <a:p>
            <a:pPr eaLnBrk="1" hangingPunct="1">
              <a:lnSpc>
                <a:spcPct val="87000"/>
              </a:lnSpc>
              <a:buFontTx/>
              <a:buChar char="-"/>
            </a:pPr>
            <a:r>
              <a:rPr lang="it-IT" altLang="it-IT" sz="2800" dirty="0">
                <a:latin typeface="Calibri" panose="020F0502020204030204" pitchFamily="34" charset="0"/>
                <a:cs typeface="Calibri" panose="020F0502020204030204" pitchFamily="34" charset="0"/>
              </a:rPr>
              <a:t>il problema </a:t>
            </a:r>
            <a:r>
              <a:rPr lang="it-IT" altLang="it-IT" sz="2800" dirty="0">
                <a:solidFill>
                  <a:srgbClr val="FF0000"/>
                </a:solidFill>
                <a:latin typeface="Calibri" panose="020F0502020204030204" pitchFamily="34" charset="0"/>
                <a:cs typeface="Calibri" panose="020F0502020204030204" pitchFamily="34" charset="0"/>
              </a:rPr>
              <a:t>focale</a:t>
            </a:r>
            <a:r>
              <a:rPr lang="it-IT" altLang="it-IT" sz="2800" dirty="0">
                <a:latin typeface="Calibri" panose="020F0502020204030204" pitchFamily="34" charset="0"/>
                <a:cs typeface="Calibri" panose="020F0502020204030204" pitchFamily="34" charset="0"/>
              </a:rPr>
              <a:t> deve essere scelto in accordo tra i diversi gruppi d’interesse e stabilito come principale problema da affrontare nell’ambito del progetto.</a:t>
            </a:r>
          </a:p>
        </p:txBody>
      </p:sp>
      <p:sp>
        <p:nvSpPr>
          <p:cNvPr id="12" name="Rettangolo con angoli arrotondati 11">
            <a:extLst>
              <a:ext uri="{FF2B5EF4-FFF2-40B4-BE49-F238E27FC236}">
                <a16:creationId xmlns:a16="http://schemas.microsoft.com/office/drawing/2014/main" id="{9183FB87-CC23-4B93-9781-628F000C4891}"/>
              </a:ext>
            </a:extLst>
          </p:cNvPr>
          <p:cNvSpPr/>
          <p:nvPr/>
        </p:nvSpPr>
        <p:spPr>
          <a:xfrm>
            <a:off x="6267342" y="3294863"/>
            <a:ext cx="936104" cy="5760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Rettangolo con angoli arrotondati 12">
            <a:extLst>
              <a:ext uri="{FF2B5EF4-FFF2-40B4-BE49-F238E27FC236}">
                <a16:creationId xmlns:a16="http://schemas.microsoft.com/office/drawing/2014/main" id="{34164F1B-88B4-48EF-93B4-40AB26463B6B}"/>
              </a:ext>
            </a:extLst>
          </p:cNvPr>
          <p:cNvSpPr/>
          <p:nvPr/>
        </p:nvSpPr>
        <p:spPr>
          <a:xfrm>
            <a:off x="6855992" y="5877272"/>
            <a:ext cx="936104" cy="576064"/>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Rettangolo con angoli arrotondati 13">
            <a:extLst>
              <a:ext uri="{FF2B5EF4-FFF2-40B4-BE49-F238E27FC236}">
                <a16:creationId xmlns:a16="http://schemas.microsoft.com/office/drawing/2014/main" id="{55A1A988-366F-46A2-B34D-86D225C29C8B}"/>
              </a:ext>
            </a:extLst>
          </p:cNvPr>
          <p:cNvSpPr/>
          <p:nvPr/>
        </p:nvSpPr>
        <p:spPr>
          <a:xfrm>
            <a:off x="6319785" y="1530105"/>
            <a:ext cx="936104" cy="576064"/>
          </a:xfrm>
          <a:prstGeom prst="roundRect">
            <a:avLst/>
          </a:prstGeom>
          <a:solidFill>
            <a:srgbClr val="FF99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Rettangolo con angoli arrotondati 14">
            <a:extLst>
              <a:ext uri="{FF2B5EF4-FFF2-40B4-BE49-F238E27FC236}">
                <a16:creationId xmlns:a16="http://schemas.microsoft.com/office/drawing/2014/main" id="{C33FECD2-F75E-4E75-B233-CE050B1D15EC}"/>
              </a:ext>
            </a:extLst>
          </p:cNvPr>
          <p:cNvSpPr/>
          <p:nvPr/>
        </p:nvSpPr>
        <p:spPr>
          <a:xfrm>
            <a:off x="7692008" y="3294863"/>
            <a:ext cx="936104" cy="576064"/>
          </a:xfrm>
          <a:prstGeom prst="roundRect">
            <a:avLst/>
          </a:prstGeom>
          <a:solidFill>
            <a:srgbClr val="9966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Oval 1059">
            <a:extLst>
              <a:ext uri="{FF2B5EF4-FFF2-40B4-BE49-F238E27FC236}">
                <a16:creationId xmlns:a16="http://schemas.microsoft.com/office/drawing/2014/main" id="{0677CB9B-6BBC-4E35-9AFF-303469AD4408}"/>
              </a:ext>
            </a:extLst>
          </p:cNvPr>
          <p:cNvSpPr>
            <a:spLocks noChangeArrowheads="1"/>
          </p:cNvSpPr>
          <p:nvPr/>
        </p:nvSpPr>
        <p:spPr bwMode="auto">
          <a:xfrm>
            <a:off x="6177346" y="1330385"/>
            <a:ext cx="1220982" cy="913421"/>
          </a:xfrm>
          <a:prstGeom prst="roundRect">
            <a:avLst>
              <a:gd name="adj" fmla="val 9072"/>
            </a:avLst>
          </a:prstGeom>
          <a:noFill/>
          <a:ln w="114300">
            <a:solidFill>
              <a:srgbClr val="00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endParaRPr lang="it-IT" altLang="it-IT" sz="1800"/>
          </a:p>
        </p:txBody>
      </p:sp>
      <p:sp>
        <p:nvSpPr>
          <p:cNvPr id="17" name="Oval 1059">
            <a:extLst>
              <a:ext uri="{FF2B5EF4-FFF2-40B4-BE49-F238E27FC236}">
                <a16:creationId xmlns:a16="http://schemas.microsoft.com/office/drawing/2014/main" id="{BC574D2A-8949-4E7B-BFDC-43B7DBF1CE1A}"/>
              </a:ext>
            </a:extLst>
          </p:cNvPr>
          <p:cNvSpPr>
            <a:spLocks noChangeArrowheads="1"/>
          </p:cNvSpPr>
          <p:nvPr/>
        </p:nvSpPr>
        <p:spPr bwMode="auto">
          <a:xfrm>
            <a:off x="6735394" y="5733256"/>
            <a:ext cx="1220982" cy="913421"/>
          </a:xfrm>
          <a:prstGeom prst="roundRect">
            <a:avLst>
              <a:gd name="adj" fmla="val 9072"/>
            </a:avLst>
          </a:prstGeom>
          <a:noFill/>
          <a:ln w="114300">
            <a:solidFill>
              <a:srgbClr val="00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endParaRPr lang="it-IT" altLang="it-IT" sz="1800"/>
          </a:p>
        </p:txBody>
      </p:sp>
    </p:spTree>
    <p:extLst>
      <p:ext uri="{BB962C8B-B14F-4D97-AF65-F5344CB8AC3E}">
        <p14:creationId xmlns:p14="http://schemas.microsoft.com/office/powerpoint/2010/main" val="89370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ssolv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xit" presetSubtype="0" fill="hold" grpId="1" nodeType="clickEffect">
                                  <p:stCondLst>
                                    <p:cond delay="0"/>
                                  </p:stCondLst>
                                  <p:childTnLst>
                                    <p:animEffect transition="out" filter="wipe(down)">
                                      <p:cBhvr>
                                        <p:cTn id="11" dur="90" accel="50000">
                                          <p:stCondLst>
                                            <p:cond delay="910"/>
                                          </p:stCondLst>
                                        </p:cTn>
                                        <p:tgtEl>
                                          <p:spTgt spid="16"/>
                                        </p:tgtEl>
                                      </p:cBhvr>
                                    </p:animEffect>
                                    <p:anim calcmode="lin" valueType="num">
                                      <p:cBhvr>
                                        <p:cTn id="12" dur="911" tmFilter="0,0; 0.14,0.31; 0.43,0.73; 0.71,0.91; 1.0,1.0">
                                          <p:stCondLst>
                                            <p:cond delay="0"/>
                                          </p:stCondLst>
                                        </p:cTn>
                                        <p:tgtEl>
                                          <p:spTgt spid="16"/>
                                        </p:tgtEl>
                                        <p:attrNameLst>
                                          <p:attrName>ppt_x</p:attrName>
                                        </p:attrNameLst>
                                      </p:cBhvr>
                                      <p:tavLst>
                                        <p:tav tm="0">
                                          <p:val>
                                            <p:strVal val="ppt_x"/>
                                          </p:val>
                                        </p:tav>
                                        <p:tav tm="100000">
                                          <p:val>
                                            <p:strVal val="#ppt_x+0.25"/>
                                          </p:val>
                                        </p:tav>
                                      </p:tavLst>
                                    </p:anim>
                                    <p:anim calcmode="lin" valueType="num">
                                      <p:cBhvr>
                                        <p:cTn id="13" dur="89">
                                          <p:stCondLst>
                                            <p:cond delay="911"/>
                                          </p:stCondLst>
                                        </p:cTn>
                                        <p:tgtEl>
                                          <p:spTgt spid="16"/>
                                        </p:tgtEl>
                                        <p:attrNameLst>
                                          <p:attrName>ppt_x</p:attrName>
                                        </p:attrNameLst>
                                      </p:cBhvr>
                                      <p:tavLst>
                                        <p:tav tm="0">
                                          <p:val>
                                            <p:strVal val="ppt_x"/>
                                          </p:val>
                                        </p:tav>
                                        <p:tav tm="100000">
                                          <p:val>
                                            <p:strVal val="ppt_x"/>
                                          </p:val>
                                        </p:tav>
                                      </p:tavLst>
                                    </p:anim>
                                    <p:anim calcmode="lin" valueType="num">
                                      <p:cBhvr>
                                        <p:cTn id="14" dur="332" tmFilter="0.0,0.0;0.25,0.07;0.50,0.2;0.75,0.467;1.0,1.0">
                                          <p:stCondLst>
                                            <p:cond delay="0"/>
                                          </p:stCondLst>
                                        </p:cTn>
                                        <p:tgtEl>
                                          <p:spTgt spid="16"/>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15" dur="332" tmFilter="0, 0; 0.125,0.2665; 0.25,0.4; 0.375,0.465; 0.5,0.5;  0.625,0.535; 0.75,0.6; 0.875,0.7335; 1,1">
                                          <p:stCondLst>
                                            <p:cond delay="332"/>
                                          </p:stCondLst>
                                        </p:cTn>
                                        <p:tgtEl>
                                          <p:spTgt spid="16"/>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16" dur="166" tmFilter="0, 0; 0.125,0.2665; 0.25,0.4; 0.375,0.465; 0.5,0.5;  0.625,0.535; 0.75,0.6; 0.875,0.7335; 1,1">
                                          <p:stCondLst>
                                            <p:cond delay="662"/>
                                          </p:stCondLst>
                                        </p:cTn>
                                        <p:tgtEl>
                                          <p:spTgt spid="16"/>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17" dur="82" tmFilter="0, 0; 0.125,0.2665; 0.25,0.4; 0.375,0.465; 0.5,0.5;  0.625,0.535; 0.75,0.6; 0.875,0.7335; 1,1">
                                          <p:stCondLst>
                                            <p:cond delay="828"/>
                                          </p:stCondLst>
                                        </p:cTn>
                                        <p:tgtEl>
                                          <p:spTgt spid="16"/>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18" dur="90" accel="50000">
                                          <p:stCondLst>
                                            <p:cond delay="910"/>
                                          </p:stCondLst>
                                        </p:cTn>
                                        <p:tgtEl>
                                          <p:spTgt spid="16"/>
                                        </p:tgtEl>
                                        <p:attrNameLst>
                                          <p:attrName>ppt_y</p:attrName>
                                        </p:attrNameLst>
                                      </p:cBhvr>
                                      <p:tavLst>
                                        <p:tav tm="0">
                                          <p:val>
                                            <p:strVal val="ppt_y"/>
                                          </p:val>
                                        </p:tav>
                                        <p:tav tm="100000">
                                          <p:val>
                                            <p:strVal val="ppt_y+ppt_h"/>
                                          </p:val>
                                        </p:tav>
                                      </p:tavLst>
                                    </p:anim>
                                    <p:animScale>
                                      <p:cBhvr>
                                        <p:cTn id="19" dur="13">
                                          <p:stCondLst>
                                            <p:cond delay="310"/>
                                          </p:stCondLst>
                                        </p:cTn>
                                        <p:tgtEl>
                                          <p:spTgt spid="16"/>
                                        </p:tgtEl>
                                      </p:cBhvr>
                                      <p:to x="100000" y="60000"/>
                                    </p:animScale>
                                    <p:animScale>
                                      <p:cBhvr>
                                        <p:cTn id="20" dur="83" decel="50000">
                                          <p:stCondLst>
                                            <p:cond delay="323"/>
                                          </p:stCondLst>
                                        </p:cTn>
                                        <p:tgtEl>
                                          <p:spTgt spid="16"/>
                                        </p:tgtEl>
                                      </p:cBhvr>
                                      <p:to x="100000" y="100000"/>
                                    </p:animScale>
                                    <p:animScale>
                                      <p:cBhvr>
                                        <p:cTn id="21" dur="13">
                                          <p:stCondLst>
                                            <p:cond delay="656"/>
                                          </p:stCondLst>
                                        </p:cTn>
                                        <p:tgtEl>
                                          <p:spTgt spid="16"/>
                                        </p:tgtEl>
                                      </p:cBhvr>
                                      <p:to x="100000" y="80000"/>
                                    </p:animScale>
                                    <p:animScale>
                                      <p:cBhvr>
                                        <p:cTn id="22" dur="83" decel="50000">
                                          <p:stCondLst>
                                            <p:cond delay="669"/>
                                          </p:stCondLst>
                                        </p:cTn>
                                        <p:tgtEl>
                                          <p:spTgt spid="16"/>
                                        </p:tgtEl>
                                      </p:cBhvr>
                                      <p:to x="100000" y="100000"/>
                                    </p:animScale>
                                    <p:animScale>
                                      <p:cBhvr>
                                        <p:cTn id="23" dur="13">
                                          <p:stCondLst>
                                            <p:cond delay="821"/>
                                          </p:stCondLst>
                                        </p:cTn>
                                        <p:tgtEl>
                                          <p:spTgt spid="16"/>
                                        </p:tgtEl>
                                      </p:cBhvr>
                                      <p:to x="100000" y="90000"/>
                                    </p:animScale>
                                    <p:animScale>
                                      <p:cBhvr>
                                        <p:cTn id="24" dur="83" decel="50000">
                                          <p:stCondLst>
                                            <p:cond delay="834"/>
                                          </p:stCondLst>
                                        </p:cTn>
                                        <p:tgtEl>
                                          <p:spTgt spid="16"/>
                                        </p:tgtEl>
                                      </p:cBhvr>
                                      <p:to x="100000" y="100000"/>
                                    </p:animScale>
                                    <p:animScale>
                                      <p:cBhvr>
                                        <p:cTn id="25" dur="13">
                                          <p:stCondLst>
                                            <p:cond delay="904"/>
                                          </p:stCondLst>
                                        </p:cTn>
                                        <p:tgtEl>
                                          <p:spTgt spid="16"/>
                                        </p:tgtEl>
                                      </p:cBhvr>
                                      <p:to x="100000" y="95000"/>
                                    </p:animScale>
                                    <p:animScale>
                                      <p:cBhvr>
                                        <p:cTn id="26" dur="83" decel="50000">
                                          <p:stCondLst>
                                            <p:cond delay="917"/>
                                          </p:stCondLst>
                                        </p:cTn>
                                        <p:tgtEl>
                                          <p:spTgt spid="16"/>
                                        </p:tgtEl>
                                      </p:cBhvr>
                                      <p:to x="100000" y="100000"/>
                                    </p:animScale>
                                    <p:set>
                                      <p:cBhvr>
                                        <p:cTn id="27" dur="1" fill="hold">
                                          <p:stCondLst>
                                            <p:cond delay="999"/>
                                          </p:stCondLst>
                                        </p:cTn>
                                        <p:tgtEl>
                                          <p:spTgt spid="16"/>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dissolve">
                                      <p:cBhvr>
                                        <p:cTn id="3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autoUpdateAnimBg="0"/>
      <p:bldP spid="16" grpId="1" animBg="1"/>
      <p:bldP spid="17" grpId="0" animBg="1" autoUpdateAnimBg="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Immagine 1">
            <a:extLst>
              <a:ext uri="{FF2B5EF4-FFF2-40B4-BE49-F238E27FC236}">
                <a16:creationId xmlns:a16="http://schemas.microsoft.com/office/drawing/2014/main" id="{DE13BF90-4265-4F33-AB7C-2C5880F60E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8225" y="1196975"/>
            <a:ext cx="7067550" cy="505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Text Box 3">
            <a:extLst>
              <a:ext uri="{FF2B5EF4-FFF2-40B4-BE49-F238E27FC236}">
                <a16:creationId xmlns:a16="http://schemas.microsoft.com/office/drawing/2014/main" id="{F7B57F5E-3B34-473F-B8D1-E8BC7BDBBBA2}"/>
              </a:ext>
            </a:extLst>
          </p:cNvPr>
          <p:cNvSpPr txBox="1">
            <a:spLocks noChangeArrowheads="1"/>
          </p:cNvSpPr>
          <p:nvPr/>
        </p:nvSpPr>
        <p:spPr bwMode="auto">
          <a:xfrm>
            <a:off x="0" y="0"/>
            <a:ext cx="9144000" cy="519113"/>
          </a:xfrm>
          <a:prstGeom prst="rect">
            <a:avLst/>
          </a:prstGeom>
          <a:solidFill>
            <a:srgbClr val="0000CC"/>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it-IT"/>
            </a:defPPr>
            <a:lvl1pPr algn="r" eaLnBrk="1" hangingPunct="1">
              <a:spcBef>
                <a:spcPct val="50000"/>
              </a:spcBef>
              <a:buFontTx/>
              <a:buNone/>
              <a:defRPr sz="2800">
                <a:solidFill>
                  <a:srgbClr val="FFFFFF"/>
                </a:solidFill>
                <a:latin typeface="Calibri" panose="020F0502020204030204" pitchFamily="34" charset="0"/>
                <a:cs typeface="Calibri" panose="020F0502020204030204" pitchFamily="34" charset="0"/>
              </a:defRPr>
            </a:lvl1pPr>
            <a:lvl2pPr marL="742950" indent="-285750">
              <a:spcBef>
                <a:spcPct val="20000"/>
              </a:spcBef>
              <a:buChar char="–"/>
              <a:defRPr sz="2800"/>
            </a:lvl2pPr>
            <a:lvl3pPr marL="1143000" indent="-228600">
              <a:spcBef>
                <a:spcPct val="20000"/>
              </a:spcBef>
              <a:buChar char="•"/>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r>
              <a:rPr lang="it-IT" altLang="it-IT" dirty="0"/>
              <a:t>L’albero dei problemi - questione di «messa a fuoco»</a:t>
            </a: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L'albero dei problemi | SOS Skills">
            <a:extLst>
              <a:ext uri="{FF2B5EF4-FFF2-40B4-BE49-F238E27FC236}">
                <a16:creationId xmlns:a16="http://schemas.microsoft.com/office/drawing/2014/main" id="{315EBB08-467E-46A9-A6A9-877A7467DE27}"/>
              </a:ext>
            </a:extLst>
          </p:cNvPr>
          <p:cNvPicPr>
            <a:picLocks noChangeAspect="1" noChangeArrowheads="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141499" y="403046"/>
            <a:ext cx="8187386" cy="6338887"/>
          </a:xfrm>
          <a:prstGeom prst="rect">
            <a:avLst/>
          </a:prstGeom>
          <a:noFill/>
          <a:extLst>
            <a:ext uri="{909E8E84-426E-40DD-AFC4-6F175D3DCCD1}">
              <a14:hiddenFill xmlns:a14="http://schemas.microsoft.com/office/drawing/2010/main">
                <a:solidFill>
                  <a:srgbClr val="FFFFFF"/>
                </a:solidFill>
              </a14:hiddenFill>
            </a:ext>
          </a:extLst>
        </p:spPr>
      </p:pic>
      <p:sp>
        <p:nvSpPr>
          <p:cNvPr id="17411" name="Text Box 2">
            <a:extLst>
              <a:ext uri="{FF2B5EF4-FFF2-40B4-BE49-F238E27FC236}">
                <a16:creationId xmlns:a16="http://schemas.microsoft.com/office/drawing/2014/main" id="{F921505B-5889-4E5B-B9AF-B9D75C69D944}"/>
              </a:ext>
            </a:extLst>
          </p:cNvPr>
          <p:cNvSpPr txBox="1">
            <a:spLocks noChangeArrowheads="1"/>
          </p:cNvSpPr>
          <p:nvPr/>
        </p:nvSpPr>
        <p:spPr bwMode="auto">
          <a:xfrm>
            <a:off x="3613150" y="3384550"/>
            <a:ext cx="2438400" cy="939800"/>
          </a:xfrm>
          <a:prstGeom prst="rect">
            <a:avLst/>
          </a:prstGeom>
          <a:solidFill>
            <a:srgbClr val="FFFFFF"/>
          </a:solidFill>
          <a:ln w="38160">
            <a:solidFill>
              <a:srgbClr val="FF0000"/>
            </a:solidFill>
            <a:miter lim="800000"/>
            <a:headEnd/>
            <a:tailEnd/>
          </a:ln>
        </p:spPr>
        <p:txBody>
          <a:bodyPr lIns="90000" tIns="46800" rIns="90000" bIns="46800"/>
          <a:lstStyle>
            <a:lvl1pPr>
              <a:spcBef>
                <a:spcPct val="20000"/>
              </a:spcBef>
              <a:buChar char="•"/>
              <a:tabLst>
                <a:tab pos="723900" algn="l"/>
                <a:tab pos="1447800" algn="l"/>
              </a:tabLst>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tabLst>
                <a:tab pos="723900" algn="l"/>
                <a:tab pos="1447800" algn="l"/>
              </a:tabLst>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tabLst>
                <a:tab pos="723900" algn="l"/>
                <a:tab pos="1447800" algn="l"/>
              </a:tabLst>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tabLst>
                <a:tab pos="723900" algn="l"/>
                <a:tab pos="1447800" algn="l"/>
              </a:tabLst>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tabLst>
                <a:tab pos="723900" algn="l"/>
                <a:tab pos="1447800" algn="l"/>
              </a:tabLst>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tabLst>
                <a:tab pos="723900" algn="l"/>
                <a:tab pos="1447800" algn="l"/>
              </a:tabLst>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tabLst>
                <a:tab pos="723900" algn="l"/>
                <a:tab pos="1447800" algn="l"/>
              </a:tabLst>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tabLst>
                <a:tab pos="723900" algn="l"/>
                <a:tab pos="1447800" algn="l"/>
              </a:tabLst>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tabLst>
                <a:tab pos="723900" algn="l"/>
                <a:tab pos="1447800" algn="l"/>
              </a:tabLst>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lnSpc>
                <a:spcPct val="102000"/>
              </a:lnSpc>
              <a:spcBef>
                <a:spcPct val="0"/>
              </a:spcBef>
              <a:buClr>
                <a:srgbClr val="000000"/>
              </a:buClr>
              <a:buFontTx/>
              <a:buNone/>
            </a:pPr>
            <a:r>
              <a:rPr lang="it-IT" altLang="it-IT" sz="1800">
                <a:solidFill>
                  <a:srgbClr val="0033CC"/>
                </a:solidFill>
                <a:latin typeface="Calibri" panose="020F0502020204030204" pitchFamily="34" charset="0"/>
                <a:cs typeface="Calibri" panose="020F0502020204030204" pitchFamily="34" charset="0"/>
              </a:rPr>
              <a:t>Il personale non fa bene  la comunicazione</a:t>
            </a:r>
          </a:p>
        </p:txBody>
      </p:sp>
      <p:sp>
        <p:nvSpPr>
          <p:cNvPr id="17412" name="Text Box 3">
            <a:extLst>
              <a:ext uri="{FF2B5EF4-FFF2-40B4-BE49-F238E27FC236}">
                <a16:creationId xmlns:a16="http://schemas.microsoft.com/office/drawing/2014/main" id="{0FD17CB4-E9D0-461D-A1B4-66C59196A356}"/>
              </a:ext>
            </a:extLst>
          </p:cNvPr>
          <p:cNvSpPr txBox="1">
            <a:spLocks noChangeArrowheads="1"/>
          </p:cNvSpPr>
          <p:nvPr/>
        </p:nvSpPr>
        <p:spPr bwMode="auto">
          <a:xfrm>
            <a:off x="3886200" y="5029200"/>
            <a:ext cx="1874838" cy="1123950"/>
          </a:xfrm>
          <a:prstGeom prst="rect">
            <a:avLst/>
          </a:prstGeom>
          <a:solidFill>
            <a:srgbClr val="FFFFFF"/>
          </a:solidFill>
          <a:ln w="38160">
            <a:solidFill>
              <a:srgbClr val="FF0000"/>
            </a:solidFill>
            <a:miter lim="800000"/>
            <a:headEnd/>
            <a:tailEnd/>
          </a:ln>
        </p:spPr>
        <p:txBody>
          <a:bodyPr lIns="90000" tIns="46800" rIns="90000" bIns="46800"/>
          <a:lstStyle>
            <a:lvl1pPr>
              <a:spcBef>
                <a:spcPct val="20000"/>
              </a:spcBef>
              <a:buChar char="•"/>
              <a:tabLst>
                <a:tab pos="723900" algn="l"/>
                <a:tab pos="1447800" algn="l"/>
              </a:tabLst>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tabLst>
                <a:tab pos="723900" algn="l"/>
                <a:tab pos="1447800" algn="l"/>
              </a:tabLst>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tabLst>
                <a:tab pos="723900" algn="l"/>
                <a:tab pos="1447800" algn="l"/>
              </a:tabLst>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tabLst>
                <a:tab pos="723900" algn="l"/>
                <a:tab pos="1447800" algn="l"/>
              </a:tabLst>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tabLst>
                <a:tab pos="723900" algn="l"/>
                <a:tab pos="1447800" algn="l"/>
              </a:tabLst>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tabLst>
                <a:tab pos="723900" algn="l"/>
                <a:tab pos="1447800" algn="l"/>
              </a:tabLst>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tabLst>
                <a:tab pos="723900" algn="l"/>
                <a:tab pos="1447800" algn="l"/>
              </a:tabLst>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tabLst>
                <a:tab pos="723900" algn="l"/>
                <a:tab pos="1447800" algn="l"/>
              </a:tabLst>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tabLst>
                <a:tab pos="723900" algn="l"/>
                <a:tab pos="1447800" algn="l"/>
              </a:tabLst>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lnSpc>
                <a:spcPct val="102000"/>
              </a:lnSpc>
              <a:spcBef>
                <a:spcPct val="0"/>
              </a:spcBef>
              <a:buClr>
                <a:srgbClr val="000000"/>
              </a:buClr>
              <a:buFontTx/>
              <a:buNone/>
            </a:pPr>
            <a:r>
              <a:rPr lang="it-IT" altLang="it-IT" sz="1800">
                <a:solidFill>
                  <a:srgbClr val="0033CC"/>
                </a:solidFill>
                <a:latin typeface="Calibri" panose="020F0502020204030204" pitchFamily="34" charset="0"/>
                <a:cs typeface="Calibri" panose="020F0502020204030204" pitchFamily="34" charset="0"/>
              </a:rPr>
              <a:t>Mancanza di competenze in comunicazione</a:t>
            </a:r>
          </a:p>
        </p:txBody>
      </p:sp>
      <p:sp>
        <p:nvSpPr>
          <p:cNvPr id="17413" name="Text Box 4">
            <a:extLst>
              <a:ext uri="{FF2B5EF4-FFF2-40B4-BE49-F238E27FC236}">
                <a16:creationId xmlns:a16="http://schemas.microsoft.com/office/drawing/2014/main" id="{E509C005-FB80-428A-A25A-38E023B053E1}"/>
              </a:ext>
            </a:extLst>
          </p:cNvPr>
          <p:cNvSpPr txBox="1">
            <a:spLocks noChangeArrowheads="1"/>
          </p:cNvSpPr>
          <p:nvPr/>
        </p:nvSpPr>
        <p:spPr bwMode="auto">
          <a:xfrm>
            <a:off x="2851150" y="1443038"/>
            <a:ext cx="3929063" cy="1084262"/>
          </a:xfrm>
          <a:prstGeom prst="rect">
            <a:avLst/>
          </a:prstGeom>
          <a:solidFill>
            <a:srgbClr val="FFFFFF"/>
          </a:solidFill>
          <a:ln w="38160">
            <a:solidFill>
              <a:srgbClr val="FF0000"/>
            </a:solidFill>
            <a:miter lim="800000"/>
            <a:headEnd/>
            <a:tailEnd/>
          </a:ln>
        </p:spPr>
        <p:txBody>
          <a:bodyPr lIns="90000" tIns="46800" rIns="90000" bIns="46800"/>
          <a:lstStyle>
            <a:lvl1pPr>
              <a:spcBef>
                <a:spcPct val="20000"/>
              </a:spcBef>
              <a:buChar char="•"/>
              <a:tabLst>
                <a:tab pos="723900" algn="l"/>
                <a:tab pos="1447800" algn="l"/>
                <a:tab pos="2171700" algn="l"/>
              </a:tabLst>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tabLst>
                <a:tab pos="723900" algn="l"/>
                <a:tab pos="1447800" algn="l"/>
                <a:tab pos="2171700" algn="l"/>
              </a:tabLst>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tabLst>
                <a:tab pos="723900" algn="l"/>
                <a:tab pos="1447800" algn="l"/>
                <a:tab pos="2171700" algn="l"/>
              </a:tabLst>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tabLst>
                <a:tab pos="723900" algn="l"/>
                <a:tab pos="1447800" algn="l"/>
                <a:tab pos="2171700" algn="l"/>
              </a:tabLst>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tabLst>
                <a:tab pos="723900" algn="l"/>
                <a:tab pos="1447800" algn="l"/>
                <a:tab pos="2171700" algn="l"/>
              </a:tabLst>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tabLst>
                <a:tab pos="723900" algn="l"/>
                <a:tab pos="1447800" algn="l"/>
                <a:tab pos="2171700" algn="l"/>
              </a:tabLst>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tabLst>
                <a:tab pos="723900" algn="l"/>
                <a:tab pos="1447800" algn="l"/>
                <a:tab pos="2171700" algn="l"/>
              </a:tabLst>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tabLst>
                <a:tab pos="723900" algn="l"/>
                <a:tab pos="1447800" algn="l"/>
                <a:tab pos="2171700" algn="l"/>
              </a:tabLst>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tabLst>
                <a:tab pos="723900" algn="l"/>
                <a:tab pos="1447800" algn="l"/>
                <a:tab pos="2171700" algn="l"/>
              </a:tabLst>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lnSpc>
                <a:spcPct val="102000"/>
              </a:lnSpc>
              <a:spcBef>
                <a:spcPct val="0"/>
              </a:spcBef>
              <a:buClr>
                <a:srgbClr val="000000"/>
              </a:buClr>
              <a:buFontTx/>
              <a:buNone/>
            </a:pPr>
            <a:r>
              <a:rPr lang="it-IT" altLang="it-IT" sz="1800">
                <a:solidFill>
                  <a:srgbClr val="0033CC"/>
                </a:solidFill>
                <a:latin typeface="Calibri" panose="020F0502020204030204" pitchFamily="34" charset="0"/>
                <a:cs typeface="Calibri" panose="020F0502020204030204" pitchFamily="34" charset="0"/>
              </a:rPr>
              <a:t>Scarsa copertura vaccinale dei bambini a causa della disinformazione delle mamme</a:t>
            </a:r>
          </a:p>
        </p:txBody>
      </p:sp>
      <p:cxnSp>
        <p:nvCxnSpPr>
          <p:cNvPr id="17414" name="AutoShape 6">
            <a:extLst>
              <a:ext uri="{FF2B5EF4-FFF2-40B4-BE49-F238E27FC236}">
                <a16:creationId xmlns:a16="http://schemas.microsoft.com/office/drawing/2014/main" id="{4D2F3886-A089-4E0E-83EC-2DFAB1AD843C}"/>
              </a:ext>
            </a:extLst>
          </p:cNvPr>
          <p:cNvCxnSpPr>
            <a:cxnSpLocks noChangeShapeType="1"/>
            <a:stCxn id="17412" idx="0"/>
            <a:endCxn id="17411" idx="2"/>
          </p:cNvCxnSpPr>
          <p:nvPr/>
        </p:nvCxnSpPr>
        <p:spPr bwMode="auto">
          <a:xfrm flipV="1">
            <a:off x="4824413" y="4343400"/>
            <a:ext cx="7937" cy="666750"/>
          </a:xfrm>
          <a:prstGeom prst="straightConnector1">
            <a:avLst/>
          </a:prstGeom>
          <a:noFill/>
          <a:ln w="31680">
            <a:solidFill>
              <a:srgbClr val="FF0000"/>
            </a:solidFill>
            <a:miter lim="800000"/>
            <a:headEnd type="triangle" w="med" len="med"/>
            <a:tailEnd/>
          </a:ln>
          <a:extLst>
            <a:ext uri="{909E8E84-426E-40DD-AFC4-6F175D3DCCD1}">
              <a14:hiddenFill xmlns:a14="http://schemas.microsoft.com/office/drawing/2010/main">
                <a:noFill/>
              </a14:hiddenFill>
            </a:ext>
          </a:extLst>
        </p:spPr>
      </p:cxnSp>
      <p:cxnSp>
        <p:nvCxnSpPr>
          <p:cNvPr id="17415" name="AutoShape 7">
            <a:extLst>
              <a:ext uri="{FF2B5EF4-FFF2-40B4-BE49-F238E27FC236}">
                <a16:creationId xmlns:a16="http://schemas.microsoft.com/office/drawing/2014/main" id="{2C9C84EB-33F6-4D5B-8568-4C7B83BB0B54}"/>
              </a:ext>
            </a:extLst>
          </p:cNvPr>
          <p:cNvCxnSpPr>
            <a:cxnSpLocks noChangeShapeType="1"/>
            <a:stCxn id="17411" idx="0"/>
            <a:endCxn id="17413" idx="2"/>
          </p:cNvCxnSpPr>
          <p:nvPr/>
        </p:nvCxnSpPr>
        <p:spPr bwMode="auto">
          <a:xfrm flipH="1" flipV="1">
            <a:off x="4816475" y="2546350"/>
            <a:ext cx="15875" cy="819150"/>
          </a:xfrm>
          <a:prstGeom prst="straightConnector1">
            <a:avLst/>
          </a:prstGeom>
          <a:noFill/>
          <a:ln w="31680">
            <a:solidFill>
              <a:srgbClr val="FF0000"/>
            </a:solidFill>
            <a:miter lim="800000"/>
            <a:headEnd type="triangle" w="med" len="med"/>
            <a:tailEnd/>
          </a:ln>
          <a:extLst>
            <a:ext uri="{909E8E84-426E-40DD-AFC4-6F175D3DCCD1}">
              <a14:hiddenFill xmlns:a14="http://schemas.microsoft.com/office/drawing/2010/main">
                <a:noFill/>
              </a14:hiddenFill>
            </a:ext>
          </a:extLst>
        </p:spPr>
      </p:cxnSp>
      <p:grpSp>
        <p:nvGrpSpPr>
          <p:cNvPr id="17416" name="Group 9">
            <a:extLst>
              <a:ext uri="{FF2B5EF4-FFF2-40B4-BE49-F238E27FC236}">
                <a16:creationId xmlns:a16="http://schemas.microsoft.com/office/drawing/2014/main" id="{E9CBEF3E-65EE-4E86-85EA-AC4F180BA440}"/>
              </a:ext>
            </a:extLst>
          </p:cNvPr>
          <p:cNvGrpSpPr>
            <a:grpSpLocks/>
          </p:cNvGrpSpPr>
          <p:nvPr/>
        </p:nvGrpSpPr>
        <p:grpSpPr bwMode="auto">
          <a:xfrm>
            <a:off x="698500" y="5105400"/>
            <a:ext cx="2520950" cy="1200150"/>
            <a:chOff x="4083" y="3060"/>
            <a:chExt cx="1586" cy="756"/>
          </a:xfrm>
        </p:grpSpPr>
        <p:pic>
          <p:nvPicPr>
            <p:cNvPr id="17419" name="Picture 10">
              <a:extLst>
                <a:ext uri="{FF2B5EF4-FFF2-40B4-BE49-F238E27FC236}">
                  <a16:creationId xmlns:a16="http://schemas.microsoft.com/office/drawing/2014/main" id="{AC446262-B283-4017-BA5C-2A85A3A1DB0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83" y="3060"/>
              <a:ext cx="1586" cy="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7420" name="Text Box 11">
              <a:extLst>
                <a:ext uri="{FF2B5EF4-FFF2-40B4-BE49-F238E27FC236}">
                  <a16:creationId xmlns:a16="http://schemas.microsoft.com/office/drawing/2014/main" id="{E217D0A9-F2E5-4148-8369-A006CB4BCE61}"/>
                </a:ext>
              </a:extLst>
            </p:cNvPr>
            <p:cNvSpPr txBox="1">
              <a:spLocks noChangeArrowheads="1"/>
            </p:cNvSpPr>
            <p:nvPr/>
          </p:nvSpPr>
          <p:spPr bwMode="auto">
            <a:xfrm>
              <a:off x="4093" y="3067"/>
              <a:ext cx="1568" cy="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spcBef>
                  <a:spcPct val="20000"/>
                </a:spcBef>
                <a:buChar char="•"/>
                <a:tabLst>
                  <a:tab pos="723900" algn="l"/>
                  <a:tab pos="1447800" algn="l"/>
                  <a:tab pos="2171700" algn="l"/>
                </a:tabLst>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tabLst>
                  <a:tab pos="723900" algn="l"/>
                  <a:tab pos="1447800" algn="l"/>
                  <a:tab pos="2171700" algn="l"/>
                </a:tabLst>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tabLst>
                  <a:tab pos="723900" algn="l"/>
                  <a:tab pos="1447800" algn="l"/>
                  <a:tab pos="2171700" algn="l"/>
                </a:tabLst>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tabLst>
                  <a:tab pos="723900" algn="l"/>
                  <a:tab pos="1447800" algn="l"/>
                  <a:tab pos="2171700" algn="l"/>
                </a:tabLst>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tabLst>
                  <a:tab pos="723900" algn="l"/>
                  <a:tab pos="1447800" algn="l"/>
                  <a:tab pos="2171700" algn="l"/>
                </a:tabLst>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tabLst>
                  <a:tab pos="723900" algn="l"/>
                  <a:tab pos="1447800" algn="l"/>
                  <a:tab pos="2171700" algn="l"/>
                </a:tabLst>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tabLst>
                  <a:tab pos="723900" algn="l"/>
                  <a:tab pos="1447800" algn="l"/>
                  <a:tab pos="2171700" algn="l"/>
                </a:tabLst>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tabLst>
                  <a:tab pos="723900" algn="l"/>
                  <a:tab pos="1447800" algn="l"/>
                  <a:tab pos="2171700" algn="l"/>
                </a:tabLst>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tabLst>
                  <a:tab pos="723900" algn="l"/>
                  <a:tab pos="1447800" algn="l"/>
                  <a:tab pos="2171700" algn="l"/>
                </a:tabLst>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lnSpc>
                  <a:spcPct val="102000"/>
                </a:lnSpc>
                <a:spcBef>
                  <a:spcPct val="0"/>
                </a:spcBef>
                <a:buClr>
                  <a:srgbClr val="000000"/>
                </a:buClr>
                <a:buFontTx/>
                <a:buNone/>
              </a:pPr>
              <a:r>
                <a:rPr lang="it-IT" altLang="it-IT" sz="2400">
                  <a:solidFill>
                    <a:srgbClr val="C00000"/>
                  </a:solidFill>
                  <a:latin typeface="Calibri" panose="020F0502020204030204" pitchFamily="34" charset="0"/>
                  <a:cs typeface="Calibri" panose="020F0502020204030204" pitchFamily="34" charset="0"/>
                </a:rPr>
                <a:t>Quale intervento, allora?</a:t>
              </a:r>
            </a:p>
          </p:txBody>
        </p:sp>
      </p:grpSp>
      <p:sp>
        <p:nvSpPr>
          <p:cNvPr id="17417" name="Line 1037">
            <a:extLst>
              <a:ext uri="{FF2B5EF4-FFF2-40B4-BE49-F238E27FC236}">
                <a16:creationId xmlns:a16="http://schemas.microsoft.com/office/drawing/2014/main" id="{869728CF-6361-4388-86BC-9C58C5EEDE78}"/>
              </a:ext>
            </a:extLst>
          </p:cNvPr>
          <p:cNvSpPr>
            <a:spLocks noChangeShapeType="1"/>
          </p:cNvSpPr>
          <p:nvPr/>
        </p:nvSpPr>
        <p:spPr bwMode="auto">
          <a:xfrm>
            <a:off x="3200400" y="5486400"/>
            <a:ext cx="609600" cy="76200"/>
          </a:xfrm>
          <a:prstGeom prst="line">
            <a:avLst/>
          </a:prstGeom>
          <a:noFill/>
          <a:ln w="3810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latin typeface="Calibri" panose="020F0502020204030204" pitchFamily="34" charset="0"/>
              <a:cs typeface="Calibri" panose="020F0502020204030204" pitchFamily="34" charset="0"/>
            </a:endParaRPr>
          </a:p>
        </p:txBody>
      </p:sp>
      <p:sp>
        <p:nvSpPr>
          <p:cNvPr id="17418" name="Text Box 3">
            <a:extLst>
              <a:ext uri="{FF2B5EF4-FFF2-40B4-BE49-F238E27FC236}">
                <a16:creationId xmlns:a16="http://schemas.microsoft.com/office/drawing/2014/main" id="{71005B57-C579-4DE5-B20D-41F5DF5CCB78}"/>
              </a:ext>
            </a:extLst>
          </p:cNvPr>
          <p:cNvSpPr txBox="1">
            <a:spLocks noChangeArrowheads="1"/>
          </p:cNvSpPr>
          <p:nvPr/>
        </p:nvSpPr>
        <p:spPr bwMode="auto">
          <a:xfrm>
            <a:off x="0" y="0"/>
            <a:ext cx="9144000" cy="519113"/>
          </a:xfrm>
          <a:prstGeom prst="rect">
            <a:avLst/>
          </a:prstGeom>
          <a:solidFill>
            <a:srgbClr val="0000CC"/>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it-IT"/>
            </a:defPPr>
            <a:lvl1pPr algn="r" eaLnBrk="1" hangingPunct="1">
              <a:spcBef>
                <a:spcPct val="50000"/>
              </a:spcBef>
              <a:buFontTx/>
              <a:buNone/>
              <a:defRPr sz="2800">
                <a:solidFill>
                  <a:srgbClr val="FFFFFF"/>
                </a:solidFill>
                <a:latin typeface="Calibri" panose="020F0502020204030204" pitchFamily="34" charset="0"/>
                <a:cs typeface="Calibri" panose="020F0502020204030204" pitchFamily="34" charset="0"/>
              </a:defRPr>
            </a:lvl1pPr>
            <a:lvl2pPr marL="742950" indent="-285750">
              <a:spcBef>
                <a:spcPct val="20000"/>
              </a:spcBef>
              <a:buChar char="–"/>
              <a:defRPr sz="2800"/>
            </a:lvl2pPr>
            <a:lvl3pPr marL="1143000" indent="-228600">
              <a:spcBef>
                <a:spcPct val="20000"/>
              </a:spcBef>
              <a:buChar char="•"/>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r>
              <a:rPr lang="it-IT" altLang="it-IT"/>
              <a:t>L’albero dei problemi - questione di «messa a fuoco»</a:t>
            </a:r>
          </a:p>
        </p:txBody>
      </p:sp>
      <p:sp>
        <p:nvSpPr>
          <p:cNvPr id="3" name="Text Box 3">
            <a:extLst>
              <a:ext uri="{FF2B5EF4-FFF2-40B4-BE49-F238E27FC236}">
                <a16:creationId xmlns:a16="http://schemas.microsoft.com/office/drawing/2014/main" id="{2DBAE9AE-7406-870F-C6D9-AD9420914DE0}"/>
              </a:ext>
            </a:extLst>
          </p:cNvPr>
          <p:cNvSpPr txBox="1">
            <a:spLocks noChangeArrowheads="1"/>
          </p:cNvSpPr>
          <p:nvPr/>
        </p:nvSpPr>
        <p:spPr bwMode="auto">
          <a:xfrm>
            <a:off x="0" y="747098"/>
            <a:ext cx="2979174" cy="519113"/>
          </a:xfrm>
          <a:prstGeom prst="rect">
            <a:avLst/>
          </a:prstGeom>
          <a:solidFill>
            <a:srgbClr val="0000CC"/>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defPPr>
              <a:defRPr lang="it-IT"/>
            </a:defPPr>
            <a:lvl1pPr algn="r" eaLnBrk="1" hangingPunct="1">
              <a:spcBef>
                <a:spcPct val="50000"/>
              </a:spcBef>
              <a:buFontTx/>
              <a:buNone/>
              <a:defRPr sz="2800">
                <a:solidFill>
                  <a:srgbClr val="FFFFFF"/>
                </a:solidFill>
                <a:latin typeface="Calibri" panose="020F0502020204030204" pitchFamily="34" charset="0"/>
                <a:cs typeface="Calibri" panose="020F0502020204030204" pitchFamily="34" charset="0"/>
              </a:defRPr>
            </a:lvl1pPr>
            <a:lvl2pPr marL="742950" indent="-285750">
              <a:spcBef>
                <a:spcPct val="20000"/>
              </a:spcBef>
              <a:buChar char="–"/>
              <a:defRPr sz="2800"/>
            </a:lvl2pPr>
            <a:lvl3pPr marL="1143000" indent="-228600">
              <a:spcBef>
                <a:spcPct val="20000"/>
              </a:spcBef>
              <a:buChar char="•"/>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r>
              <a:rPr lang="it-IT" altLang="it-IT" dirty="0"/>
              <a:t>Primo esempio</a:t>
            </a:r>
          </a:p>
        </p:txBody>
      </p:sp>
    </p:spTree>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L'albero dei problemi | SOS Skills">
            <a:extLst>
              <a:ext uri="{FF2B5EF4-FFF2-40B4-BE49-F238E27FC236}">
                <a16:creationId xmlns:a16="http://schemas.microsoft.com/office/drawing/2014/main" id="{A6ABBD34-6296-4535-931B-10ED306DD97D}"/>
              </a:ext>
            </a:extLst>
          </p:cNvPr>
          <p:cNvPicPr>
            <a:picLocks noChangeAspect="1" noChangeArrowheads="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71600" y="474489"/>
            <a:ext cx="8187386" cy="6338887"/>
          </a:xfrm>
          <a:prstGeom prst="rect">
            <a:avLst/>
          </a:prstGeom>
          <a:noFill/>
          <a:extLst>
            <a:ext uri="{909E8E84-426E-40DD-AFC4-6F175D3DCCD1}">
              <a14:hiddenFill xmlns:a14="http://schemas.microsoft.com/office/drawing/2010/main">
                <a:solidFill>
                  <a:srgbClr val="FFFFFF"/>
                </a:solidFill>
              </a14:hiddenFill>
            </a:ext>
          </a:extLst>
        </p:spPr>
      </p:pic>
      <p:sp>
        <p:nvSpPr>
          <p:cNvPr id="19458" name="Text Box 1">
            <a:extLst>
              <a:ext uri="{FF2B5EF4-FFF2-40B4-BE49-F238E27FC236}">
                <a16:creationId xmlns:a16="http://schemas.microsoft.com/office/drawing/2014/main" id="{CD235BE4-E213-4E6C-8FF8-78F8DA517E8C}"/>
              </a:ext>
            </a:extLst>
          </p:cNvPr>
          <p:cNvSpPr txBox="1">
            <a:spLocks noChangeArrowheads="1"/>
          </p:cNvSpPr>
          <p:nvPr/>
        </p:nvSpPr>
        <p:spPr bwMode="auto">
          <a:xfrm>
            <a:off x="762000" y="735013"/>
            <a:ext cx="8024813"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2160" tIns="88415" rIns="92160" bIns="46080"/>
          <a:lstStyle>
            <a:lvl1pPr>
              <a:spcBef>
                <a:spcPct val="20000"/>
              </a:spcBef>
              <a:buChar char="•"/>
              <a:tabLst>
                <a:tab pos="912813" algn="l"/>
                <a:tab pos="1827213" algn="l"/>
                <a:tab pos="2741613" algn="l"/>
                <a:tab pos="3656013" algn="l"/>
                <a:tab pos="4570413" algn="l"/>
                <a:tab pos="5484813" algn="l"/>
                <a:tab pos="6399213" algn="l"/>
                <a:tab pos="7313613" algn="l"/>
                <a:tab pos="8228013" algn="l"/>
                <a:tab pos="9142413" algn="l"/>
                <a:tab pos="10056813" algn="l"/>
              </a:tabLst>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tabLst>
                <a:tab pos="912813" algn="l"/>
                <a:tab pos="1827213" algn="l"/>
                <a:tab pos="2741613" algn="l"/>
                <a:tab pos="3656013" algn="l"/>
                <a:tab pos="4570413" algn="l"/>
                <a:tab pos="5484813" algn="l"/>
                <a:tab pos="6399213" algn="l"/>
                <a:tab pos="7313613" algn="l"/>
                <a:tab pos="8228013" algn="l"/>
                <a:tab pos="9142413" algn="l"/>
                <a:tab pos="10056813" algn="l"/>
              </a:tabLst>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tabLst>
                <a:tab pos="912813" algn="l"/>
                <a:tab pos="1827213" algn="l"/>
                <a:tab pos="2741613" algn="l"/>
                <a:tab pos="3656013" algn="l"/>
                <a:tab pos="4570413" algn="l"/>
                <a:tab pos="5484813" algn="l"/>
                <a:tab pos="6399213" algn="l"/>
                <a:tab pos="7313613" algn="l"/>
                <a:tab pos="8228013" algn="l"/>
                <a:tab pos="9142413" algn="l"/>
                <a:tab pos="10056813" algn="l"/>
              </a:tabLst>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tabLst>
                <a:tab pos="912813" algn="l"/>
                <a:tab pos="1827213" algn="l"/>
                <a:tab pos="2741613" algn="l"/>
                <a:tab pos="3656013" algn="l"/>
                <a:tab pos="4570413" algn="l"/>
                <a:tab pos="5484813" algn="l"/>
                <a:tab pos="6399213" algn="l"/>
                <a:tab pos="7313613" algn="l"/>
                <a:tab pos="8228013" algn="l"/>
                <a:tab pos="9142413" algn="l"/>
                <a:tab pos="10056813" algn="l"/>
              </a:tabLst>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tabLst>
                <a:tab pos="912813" algn="l"/>
                <a:tab pos="1827213" algn="l"/>
                <a:tab pos="2741613" algn="l"/>
                <a:tab pos="3656013" algn="l"/>
                <a:tab pos="4570413" algn="l"/>
                <a:tab pos="5484813" algn="l"/>
                <a:tab pos="6399213" algn="l"/>
                <a:tab pos="7313613" algn="l"/>
                <a:tab pos="8228013" algn="l"/>
                <a:tab pos="9142413" algn="l"/>
                <a:tab pos="10056813" algn="l"/>
              </a:tabLst>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tabLst>
                <a:tab pos="912813" algn="l"/>
                <a:tab pos="1827213" algn="l"/>
                <a:tab pos="2741613" algn="l"/>
                <a:tab pos="3656013" algn="l"/>
                <a:tab pos="4570413" algn="l"/>
                <a:tab pos="5484813" algn="l"/>
                <a:tab pos="6399213" algn="l"/>
                <a:tab pos="7313613" algn="l"/>
                <a:tab pos="8228013" algn="l"/>
                <a:tab pos="9142413" algn="l"/>
                <a:tab pos="10056813" algn="l"/>
              </a:tabLst>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tabLst>
                <a:tab pos="912813" algn="l"/>
                <a:tab pos="1827213" algn="l"/>
                <a:tab pos="2741613" algn="l"/>
                <a:tab pos="3656013" algn="l"/>
                <a:tab pos="4570413" algn="l"/>
                <a:tab pos="5484813" algn="l"/>
                <a:tab pos="6399213" algn="l"/>
                <a:tab pos="7313613" algn="l"/>
                <a:tab pos="8228013" algn="l"/>
                <a:tab pos="9142413" algn="l"/>
                <a:tab pos="10056813" algn="l"/>
              </a:tabLst>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tabLst>
                <a:tab pos="912813" algn="l"/>
                <a:tab pos="1827213" algn="l"/>
                <a:tab pos="2741613" algn="l"/>
                <a:tab pos="3656013" algn="l"/>
                <a:tab pos="4570413" algn="l"/>
                <a:tab pos="5484813" algn="l"/>
                <a:tab pos="6399213" algn="l"/>
                <a:tab pos="7313613" algn="l"/>
                <a:tab pos="8228013" algn="l"/>
                <a:tab pos="9142413" algn="l"/>
                <a:tab pos="10056813" algn="l"/>
              </a:tabLst>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lnSpc>
                <a:spcPct val="88000"/>
              </a:lnSpc>
              <a:spcBef>
                <a:spcPts val="700"/>
              </a:spcBef>
              <a:buClr>
                <a:srgbClr val="000000"/>
              </a:buClr>
              <a:buFontTx/>
              <a:buNone/>
            </a:pPr>
            <a:r>
              <a:rPr lang="it-IT" altLang="it-IT" sz="2800">
                <a:solidFill>
                  <a:srgbClr val="000000"/>
                </a:solidFill>
                <a:latin typeface="HelveticaNeueLT Std" pitchFamily="34" charset="0"/>
              </a:rPr>
              <a:t>….e, di conseguenza, l’albero degli obiettivi</a:t>
            </a:r>
          </a:p>
        </p:txBody>
      </p:sp>
      <p:cxnSp>
        <p:nvCxnSpPr>
          <p:cNvPr id="19459" name="AutoShape 6">
            <a:extLst>
              <a:ext uri="{FF2B5EF4-FFF2-40B4-BE49-F238E27FC236}">
                <a16:creationId xmlns:a16="http://schemas.microsoft.com/office/drawing/2014/main" id="{B954A6E1-AA35-48EB-8EBA-DEA6CF2835F3}"/>
              </a:ext>
            </a:extLst>
          </p:cNvPr>
          <p:cNvCxnSpPr>
            <a:cxnSpLocks noChangeShapeType="1"/>
            <a:stCxn id="16387" idx="0"/>
            <a:endCxn id="16386" idx="2"/>
          </p:cNvCxnSpPr>
          <p:nvPr/>
        </p:nvCxnSpPr>
        <p:spPr bwMode="auto">
          <a:xfrm flipV="1">
            <a:off x="4838700" y="4438650"/>
            <a:ext cx="76200" cy="571500"/>
          </a:xfrm>
          <a:prstGeom prst="straightConnector1">
            <a:avLst/>
          </a:prstGeom>
          <a:noFill/>
          <a:ln w="50760">
            <a:solidFill>
              <a:srgbClr val="00B050"/>
            </a:solidFill>
            <a:miter lim="800000"/>
            <a:headEnd/>
            <a:tailEnd type="triangle" w="med" len="med"/>
          </a:ln>
          <a:extLst>
            <a:ext uri="{909E8E84-426E-40DD-AFC4-6F175D3DCCD1}">
              <a14:hiddenFill xmlns:a14="http://schemas.microsoft.com/office/drawing/2010/main">
                <a:noFill/>
              </a14:hiddenFill>
            </a:ext>
          </a:extLst>
        </p:spPr>
      </p:cxnSp>
      <p:cxnSp>
        <p:nvCxnSpPr>
          <p:cNvPr id="19460" name="AutoShape 7">
            <a:extLst>
              <a:ext uri="{FF2B5EF4-FFF2-40B4-BE49-F238E27FC236}">
                <a16:creationId xmlns:a16="http://schemas.microsoft.com/office/drawing/2014/main" id="{3C272859-90B6-4140-921E-4C49F3D1ACB9}"/>
              </a:ext>
            </a:extLst>
          </p:cNvPr>
          <p:cNvCxnSpPr>
            <a:cxnSpLocks noChangeShapeType="1"/>
          </p:cNvCxnSpPr>
          <p:nvPr/>
        </p:nvCxnSpPr>
        <p:spPr bwMode="auto">
          <a:xfrm flipV="1">
            <a:off x="4705350" y="2546350"/>
            <a:ext cx="0" cy="706438"/>
          </a:xfrm>
          <a:prstGeom prst="straightConnector1">
            <a:avLst/>
          </a:prstGeom>
          <a:noFill/>
          <a:ln w="50760">
            <a:solidFill>
              <a:srgbClr val="00B050"/>
            </a:solidFill>
            <a:miter lim="800000"/>
            <a:headEnd/>
            <a:tailEnd type="triangle" w="med" len="med"/>
          </a:ln>
          <a:extLst>
            <a:ext uri="{909E8E84-426E-40DD-AFC4-6F175D3DCCD1}">
              <a14:hiddenFill xmlns:a14="http://schemas.microsoft.com/office/drawing/2010/main">
                <a:noFill/>
              </a14:hiddenFill>
            </a:ext>
          </a:extLst>
        </p:spPr>
      </p:cxnSp>
      <p:grpSp>
        <p:nvGrpSpPr>
          <p:cNvPr id="19461" name="Group 18">
            <a:extLst>
              <a:ext uri="{FF2B5EF4-FFF2-40B4-BE49-F238E27FC236}">
                <a16:creationId xmlns:a16="http://schemas.microsoft.com/office/drawing/2014/main" id="{FBC5798A-3D0B-46A5-8C7B-1D1BA5B4E760}"/>
              </a:ext>
            </a:extLst>
          </p:cNvPr>
          <p:cNvGrpSpPr>
            <a:grpSpLocks/>
          </p:cNvGrpSpPr>
          <p:nvPr/>
        </p:nvGrpSpPr>
        <p:grpSpPr bwMode="auto">
          <a:xfrm>
            <a:off x="2851150" y="1443038"/>
            <a:ext cx="3929063" cy="4710112"/>
            <a:chOff x="1796" y="909"/>
            <a:chExt cx="2475" cy="2967"/>
          </a:xfrm>
        </p:grpSpPr>
        <p:sp>
          <p:nvSpPr>
            <p:cNvPr id="19467" name="Text Box 2">
              <a:extLst>
                <a:ext uri="{FF2B5EF4-FFF2-40B4-BE49-F238E27FC236}">
                  <a16:creationId xmlns:a16="http://schemas.microsoft.com/office/drawing/2014/main" id="{73C87947-1FB6-433A-B988-2324AE1F7CC2}"/>
                </a:ext>
              </a:extLst>
            </p:cNvPr>
            <p:cNvSpPr txBox="1">
              <a:spLocks noChangeArrowheads="1"/>
            </p:cNvSpPr>
            <p:nvPr/>
          </p:nvSpPr>
          <p:spPr bwMode="auto">
            <a:xfrm>
              <a:off x="2276" y="2132"/>
              <a:ext cx="1536" cy="592"/>
            </a:xfrm>
            <a:prstGeom prst="rect">
              <a:avLst/>
            </a:prstGeom>
            <a:solidFill>
              <a:srgbClr val="FFFFFF"/>
            </a:solidFill>
            <a:ln w="38160">
              <a:solidFill>
                <a:srgbClr val="FF0000"/>
              </a:solidFill>
              <a:miter lim="800000"/>
              <a:headEnd/>
              <a:tailEnd/>
            </a:ln>
          </p:spPr>
          <p:txBody>
            <a:bodyPr lIns="90000" tIns="46800" rIns="90000" bIns="46800"/>
            <a:lstStyle>
              <a:lvl1pPr>
                <a:spcBef>
                  <a:spcPct val="20000"/>
                </a:spcBef>
                <a:buChar char="•"/>
                <a:tabLst>
                  <a:tab pos="723900" algn="l"/>
                  <a:tab pos="1447800" algn="l"/>
                </a:tabLst>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tabLst>
                  <a:tab pos="723900" algn="l"/>
                  <a:tab pos="1447800" algn="l"/>
                </a:tabLst>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tabLst>
                  <a:tab pos="723900" algn="l"/>
                  <a:tab pos="1447800" algn="l"/>
                </a:tabLst>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tabLst>
                  <a:tab pos="723900" algn="l"/>
                  <a:tab pos="1447800" algn="l"/>
                </a:tabLst>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tabLst>
                  <a:tab pos="723900" algn="l"/>
                  <a:tab pos="1447800" algn="l"/>
                </a:tabLst>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tabLst>
                  <a:tab pos="723900" algn="l"/>
                  <a:tab pos="1447800" algn="l"/>
                </a:tabLst>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tabLst>
                  <a:tab pos="723900" algn="l"/>
                  <a:tab pos="1447800" algn="l"/>
                </a:tabLst>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tabLst>
                  <a:tab pos="723900" algn="l"/>
                  <a:tab pos="1447800" algn="l"/>
                </a:tabLst>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tabLst>
                  <a:tab pos="723900" algn="l"/>
                  <a:tab pos="1447800" algn="l"/>
                </a:tabLst>
                <a:defRPr sz="2000">
                  <a:solidFill>
                    <a:schemeClr val="tx1"/>
                  </a:solidFill>
                  <a:latin typeface="Times New Roman" panose="02020603050405020304" pitchFamily="18" charset="0"/>
                  <a:cs typeface="Times New Roman" panose="02020603050405020304" pitchFamily="18" charset="0"/>
                </a:defRPr>
              </a:lvl9pPr>
            </a:lstStyle>
            <a:p>
              <a:pPr eaLnBrk="1" hangingPunct="1">
                <a:lnSpc>
                  <a:spcPct val="102000"/>
                </a:lnSpc>
                <a:spcBef>
                  <a:spcPct val="0"/>
                </a:spcBef>
                <a:buClr>
                  <a:srgbClr val="000000"/>
                </a:buClr>
                <a:buFontTx/>
                <a:buNone/>
              </a:pPr>
              <a:r>
                <a:rPr lang="it-IT" altLang="it-IT" sz="1800">
                  <a:solidFill>
                    <a:srgbClr val="0033CC"/>
                  </a:solidFill>
                  <a:latin typeface="HelveticaNeueLT Std" pitchFamily="34" charset="0"/>
                </a:rPr>
                <a:t>Il personale non fa bene  la comunicazione</a:t>
              </a:r>
            </a:p>
          </p:txBody>
        </p:sp>
        <p:sp>
          <p:nvSpPr>
            <p:cNvPr id="19468" name="Text Box 3">
              <a:extLst>
                <a:ext uri="{FF2B5EF4-FFF2-40B4-BE49-F238E27FC236}">
                  <a16:creationId xmlns:a16="http://schemas.microsoft.com/office/drawing/2014/main" id="{6C0402B7-D614-418E-97E1-E2250301E22E}"/>
                </a:ext>
              </a:extLst>
            </p:cNvPr>
            <p:cNvSpPr txBox="1">
              <a:spLocks noChangeArrowheads="1"/>
            </p:cNvSpPr>
            <p:nvPr/>
          </p:nvSpPr>
          <p:spPr bwMode="auto">
            <a:xfrm>
              <a:off x="2448" y="3168"/>
              <a:ext cx="1181" cy="708"/>
            </a:xfrm>
            <a:prstGeom prst="rect">
              <a:avLst/>
            </a:prstGeom>
            <a:solidFill>
              <a:srgbClr val="FFFFFF"/>
            </a:solidFill>
            <a:ln w="38160">
              <a:solidFill>
                <a:srgbClr val="FF0000"/>
              </a:solidFill>
              <a:miter lim="800000"/>
              <a:headEnd/>
              <a:tailEnd/>
            </a:ln>
          </p:spPr>
          <p:txBody>
            <a:bodyPr lIns="90000" tIns="46800" rIns="90000" bIns="46800"/>
            <a:lstStyle>
              <a:lvl1pPr>
                <a:spcBef>
                  <a:spcPct val="20000"/>
                </a:spcBef>
                <a:buChar char="•"/>
                <a:tabLst>
                  <a:tab pos="723900" algn="l"/>
                  <a:tab pos="1447800" algn="l"/>
                </a:tabLst>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tabLst>
                  <a:tab pos="723900" algn="l"/>
                  <a:tab pos="1447800" algn="l"/>
                </a:tabLst>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tabLst>
                  <a:tab pos="723900" algn="l"/>
                  <a:tab pos="1447800" algn="l"/>
                </a:tabLst>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tabLst>
                  <a:tab pos="723900" algn="l"/>
                  <a:tab pos="1447800" algn="l"/>
                </a:tabLst>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tabLst>
                  <a:tab pos="723900" algn="l"/>
                  <a:tab pos="1447800" algn="l"/>
                </a:tabLst>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tabLst>
                  <a:tab pos="723900" algn="l"/>
                  <a:tab pos="1447800" algn="l"/>
                </a:tabLst>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tabLst>
                  <a:tab pos="723900" algn="l"/>
                  <a:tab pos="1447800" algn="l"/>
                </a:tabLst>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tabLst>
                  <a:tab pos="723900" algn="l"/>
                  <a:tab pos="1447800" algn="l"/>
                </a:tabLst>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tabLst>
                  <a:tab pos="723900" algn="l"/>
                  <a:tab pos="1447800" algn="l"/>
                </a:tabLst>
                <a:defRPr sz="2000">
                  <a:solidFill>
                    <a:schemeClr val="tx1"/>
                  </a:solidFill>
                  <a:latin typeface="Times New Roman" panose="02020603050405020304" pitchFamily="18" charset="0"/>
                  <a:cs typeface="Times New Roman" panose="02020603050405020304" pitchFamily="18" charset="0"/>
                </a:defRPr>
              </a:lvl9pPr>
            </a:lstStyle>
            <a:p>
              <a:pPr eaLnBrk="1" hangingPunct="1">
                <a:lnSpc>
                  <a:spcPct val="102000"/>
                </a:lnSpc>
                <a:spcBef>
                  <a:spcPct val="0"/>
                </a:spcBef>
                <a:buClr>
                  <a:srgbClr val="000000"/>
                </a:buClr>
                <a:buFontTx/>
                <a:buNone/>
              </a:pPr>
              <a:r>
                <a:rPr lang="it-IT" altLang="it-IT" sz="1800">
                  <a:solidFill>
                    <a:srgbClr val="0033CC"/>
                  </a:solidFill>
                  <a:latin typeface="HelveticaNeueLT Std" pitchFamily="34" charset="0"/>
                </a:rPr>
                <a:t>Mancanza di competenze in comunicazione</a:t>
              </a:r>
            </a:p>
          </p:txBody>
        </p:sp>
        <p:sp>
          <p:nvSpPr>
            <p:cNvPr id="19469" name="Text Box 4">
              <a:extLst>
                <a:ext uri="{FF2B5EF4-FFF2-40B4-BE49-F238E27FC236}">
                  <a16:creationId xmlns:a16="http://schemas.microsoft.com/office/drawing/2014/main" id="{502F9566-E460-4FF6-B03A-6CA5AE436255}"/>
                </a:ext>
              </a:extLst>
            </p:cNvPr>
            <p:cNvSpPr txBox="1">
              <a:spLocks noChangeArrowheads="1"/>
            </p:cNvSpPr>
            <p:nvPr/>
          </p:nvSpPr>
          <p:spPr bwMode="auto">
            <a:xfrm>
              <a:off x="1796" y="909"/>
              <a:ext cx="2475" cy="683"/>
            </a:xfrm>
            <a:prstGeom prst="rect">
              <a:avLst/>
            </a:prstGeom>
            <a:solidFill>
              <a:srgbClr val="FFFFFF"/>
            </a:solidFill>
            <a:ln w="38160">
              <a:solidFill>
                <a:srgbClr val="FF0000"/>
              </a:solidFill>
              <a:miter lim="800000"/>
              <a:headEnd/>
              <a:tailEnd/>
            </a:ln>
          </p:spPr>
          <p:txBody>
            <a:bodyPr lIns="90000" tIns="46800" rIns="90000" bIns="46800"/>
            <a:lstStyle>
              <a:lvl1pPr>
                <a:spcBef>
                  <a:spcPct val="20000"/>
                </a:spcBef>
                <a:buChar char="•"/>
                <a:tabLst>
                  <a:tab pos="723900" algn="l"/>
                  <a:tab pos="1447800" algn="l"/>
                  <a:tab pos="2171700" algn="l"/>
                </a:tabLst>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tabLst>
                  <a:tab pos="723900" algn="l"/>
                  <a:tab pos="1447800" algn="l"/>
                  <a:tab pos="2171700" algn="l"/>
                </a:tabLst>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tabLst>
                  <a:tab pos="723900" algn="l"/>
                  <a:tab pos="1447800" algn="l"/>
                  <a:tab pos="2171700" algn="l"/>
                </a:tabLst>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tabLst>
                  <a:tab pos="723900" algn="l"/>
                  <a:tab pos="1447800" algn="l"/>
                  <a:tab pos="2171700" algn="l"/>
                </a:tabLst>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tabLst>
                  <a:tab pos="723900" algn="l"/>
                  <a:tab pos="1447800" algn="l"/>
                  <a:tab pos="2171700" algn="l"/>
                </a:tabLst>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tabLst>
                  <a:tab pos="723900" algn="l"/>
                  <a:tab pos="1447800" algn="l"/>
                  <a:tab pos="2171700" algn="l"/>
                </a:tabLst>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tabLst>
                  <a:tab pos="723900" algn="l"/>
                  <a:tab pos="1447800" algn="l"/>
                  <a:tab pos="2171700" algn="l"/>
                </a:tabLst>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tabLst>
                  <a:tab pos="723900" algn="l"/>
                  <a:tab pos="1447800" algn="l"/>
                  <a:tab pos="2171700" algn="l"/>
                </a:tabLst>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tabLst>
                  <a:tab pos="723900" algn="l"/>
                  <a:tab pos="1447800" algn="l"/>
                  <a:tab pos="2171700" algn="l"/>
                </a:tabLst>
                <a:defRPr sz="2000">
                  <a:solidFill>
                    <a:schemeClr val="tx1"/>
                  </a:solidFill>
                  <a:latin typeface="Times New Roman" panose="02020603050405020304" pitchFamily="18" charset="0"/>
                  <a:cs typeface="Times New Roman" panose="02020603050405020304" pitchFamily="18" charset="0"/>
                </a:defRPr>
              </a:lvl9pPr>
            </a:lstStyle>
            <a:p>
              <a:pPr eaLnBrk="1" hangingPunct="1">
                <a:lnSpc>
                  <a:spcPct val="102000"/>
                </a:lnSpc>
                <a:spcBef>
                  <a:spcPct val="0"/>
                </a:spcBef>
                <a:buClr>
                  <a:srgbClr val="000000"/>
                </a:buClr>
                <a:buFontTx/>
                <a:buNone/>
              </a:pPr>
              <a:r>
                <a:rPr lang="it-IT" altLang="it-IT" sz="1800">
                  <a:solidFill>
                    <a:srgbClr val="0033CC"/>
                  </a:solidFill>
                  <a:latin typeface="HelveticaNeueLT Std" pitchFamily="34" charset="0"/>
                </a:rPr>
                <a:t>Scarsa copertura vaccinale dei bambini a causa della disinformazione delle mamme</a:t>
              </a:r>
            </a:p>
          </p:txBody>
        </p:sp>
        <p:cxnSp>
          <p:nvCxnSpPr>
            <p:cNvPr id="19470" name="AutoShape 6">
              <a:extLst>
                <a:ext uri="{FF2B5EF4-FFF2-40B4-BE49-F238E27FC236}">
                  <a16:creationId xmlns:a16="http://schemas.microsoft.com/office/drawing/2014/main" id="{BBF6547A-EF4F-4433-AB51-7A46F79EE61C}"/>
                </a:ext>
              </a:extLst>
            </p:cNvPr>
            <p:cNvCxnSpPr>
              <a:cxnSpLocks noChangeShapeType="1"/>
            </p:cNvCxnSpPr>
            <p:nvPr/>
          </p:nvCxnSpPr>
          <p:spPr bwMode="auto">
            <a:xfrm flipH="1" flipV="1">
              <a:off x="3096" y="2805"/>
              <a:ext cx="14" cy="384"/>
            </a:xfrm>
            <a:prstGeom prst="straightConnector1">
              <a:avLst/>
            </a:prstGeom>
            <a:noFill/>
            <a:ln w="31680">
              <a:solidFill>
                <a:srgbClr val="FF0000"/>
              </a:solidFill>
              <a:miter lim="800000"/>
              <a:headEnd type="triangle" w="med" len="med"/>
              <a:tailEnd/>
            </a:ln>
            <a:extLst>
              <a:ext uri="{909E8E84-426E-40DD-AFC4-6F175D3DCCD1}">
                <a14:hiddenFill xmlns:a14="http://schemas.microsoft.com/office/drawing/2010/main">
                  <a:noFill/>
                </a14:hiddenFill>
              </a:ext>
            </a:extLst>
          </p:spPr>
        </p:cxnSp>
        <p:cxnSp>
          <p:nvCxnSpPr>
            <p:cNvPr id="19471" name="AutoShape 7">
              <a:extLst>
                <a:ext uri="{FF2B5EF4-FFF2-40B4-BE49-F238E27FC236}">
                  <a16:creationId xmlns:a16="http://schemas.microsoft.com/office/drawing/2014/main" id="{8EBB4B49-EDF7-45FD-A774-244D0F8DD190}"/>
                </a:ext>
              </a:extLst>
            </p:cNvPr>
            <p:cNvCxnSpPr>
              <a:cxnSpLocks noChangeShapeType="1"/>
              <a:stCxn id="19467" idx="0"/>
              <a:endCxn id="19469" idx="2"/>
            </p:cNvCxnSpPr>
            <p:nvPr/>
          </p:nvCxnSpPr>
          <p:spPr bwMode="auto">
            <a:xfrm flipH="1" flipV="1">
              <a:off x="3034" y="1604"/>
              <a:ext cx="10" cy="516"/>
            </a:xfrm>
            <a:prstGeom prst="straightConnector1">
              <a:avLst/>
            </a:prstGeom>
            <a:noFill/>
            <a:ln w="31680">
              <a:solidFill>
                <a:srgbClr val="FF0000"/>
              </a:solidFill>
              <a:miter lim="800000"/>
              <a:headEnd type="triangle" w="med" len="med"/>
              <a:tailEnd/>
            </a:ln>
            <a:extLst>
              <a:ext uri="{909E8E84-426E-40DD-AFC4-6F175D3DCCD1}">
                <a14:hiddenFill xmlns:a14="http://schemas.microsoft.com/office/drawing/2010/main">
                  <a:noFill/>
                </a14:hiddenFill>
              </a:ext>
            </a:extLst>
          </p:spPr>
        </p:cxnSp>
      </p:grpSp>
      <p:sp>
        <p:nvSpPr>
          <p:cNvPr id="16388" name="Text Box 4">
            <a:extLst>
              <a:ext uri="{FF2B5EF4-FFF2-40B4-BE49-F238E27FC236}">
                <a16:creationId xmlns:a16="http://schemas.microsoft.com/office/drawing/2014/main" id="{1A5E901B-0FDF-423D-BC65-E4536510CCCF}"/>
              </a:ext>
            </a:extLst>
          </p:cNvPr>
          <p:cNvSpPr txBox="1">
            <a:spLocks noChangeArrowheads="1"/>
          </p:cNvSpPr>
          <p:nvPr/>
        </p:nvSpPr>
        <p:spPr bwMode="auto">
          <a:xfrm>
            <a:off x="2286000" y="1295400"/>
            <a:ext cx="4648200" cy="1222375"/>
          </a:xfrm>
          <a:prstGeom prst="rect">
            <a:avLst/>
          </a:prstGeom>
          <a:solidFill>
            <a:srgbClr val="FFFFFF"/>
          </a:solidFill>
          <a:ln w="38160">
            <a:solidFill>
              <a:srgbClr val="00CC00"/>
            </a:solidFill>
            <a:miter lim="800000"/>
            <a:headEnd/>
            <a:tailEnd/>
          </a:ln>
        </p:spPr>
        <p:txBody>
          <a:bodyPr lIns="90000" tIns="46800" rIns="90000" bIns="46800"/>
          <a:lstStyle>
            <a:lvl1pPr>
              <a:spcBef>
                <a:spcPct val="20000"/>
              </a:spcBef>
              <a:buChar char="•"/>
              <a:tabLst>
                <a:tab pos="723900" algn="l"/>
                <a:tab pos="1447800" algn="l"/>
                <a:tab pos="2171700" algn="l"/>
                <a:tab pos="2895600" algn="l"/>
              </a:tabLst>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tabLst>
                <a:tab pos="723900" algn="l"/>
                <a:tab pos="1447800" algn="l"/>
                <a:tab pos="2171700" algn="l"/>
                <a:tab pos="2895600" algn="l"/>
              </a:tabLst>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tabLst>
                <a:tab pos="723900" algn="l"/>
                <a:tab pos="1447800" algn="l"/>
                <a:tab pos="2171700" algn="l"/>
                <a:tab pos="2895600" algn="l"/>
              </a:tabLst>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tabLst>
                <a:tab pos="723900" algn="l"/>
                <a:tab pos="1447800" algn="l"/>
                <a:tab pos="2171700" algn="l"/>
                <a:tab pos="2895600" algn="l"/>
              </a:tabLst>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tabLst>
                <a:tab pos="723900" algn="l"/>
                <a:tab pos="1447800" algn="l"/>
                <a:tab pos="2171700" algn="l"/>
                <a:tab pos="2895600" algn="l"/>
              </a:tabLst>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tabLst>
                <a:tab pos="723900" algn="l"/>
                <a:tab pos="1447800" algn="l"/>
                <a:tab pos="2171700" algn="l"/>
                <a:tab pos="2895600" algn="l"/>
              </a:tabLst>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tabLst>
                <a:tab pos="723900" algn="l"/>
                <a:tab pos="1447800" algn="l"/>
                <a:tab pos="2171700" algn="l"/>
                <a:tab pos="2895600" algn="l"/>
              </a:tabLst>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tabLst>
                <a:tab pos="723900" algn="l"/>
                <a:tab pos="1447800" algn="l"/>
                <a:tab pos="2171700" algn="l"/>
                <a:tab pos="2895600" algn="l"/>
              </a:tabLst>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tabLst>
                <a:tab pos="723900" algn="l"/>
                <a:tab pos="1447800" algn="l"/>
                <a:tab pos="2171700" algn="l"/>
                <a:tab pos="2895600" algn="l"/>
              </a:tabLst>
              <a:defRPr sz="2000">
                <a:solidFill>
                  <a:schemeClr val="tx1"/>
                </a:solidFill>
                <a:latin typeface="Times New Roman" panose="02020603050405020304" pitchFamily="18" charset="0"/>
                <a:cs typeface="Times New Roman" panose="02020603050405020304" pitchFamily="18" charset="0"/>
              </a:defRPr>
            </a:lvl9pPr>
          </a:lstStyle>
          <a:p>
            <a:pPr eaLnBrk="1" hangingPunct="1">
              <a:lnSpc>
                <a:spcPct val="102000"/>
              </a:lnSpc>
              <a:spcBef>
                <a:spcPct val="0"/>
              </a:spcBef>
              <a:buClr>
                <a:srgbClr val="000000"/>
              </a:buClr>
              <a:buFontTx/>
              <a:buNone/>
            </a:pPr>
            <a:r>
              <a:rPr lang="it-IT" altLang="it-IT" sz="1800">
                <a:solidFill>
                  <a:srgbClr val="0033CC"/>
                </a:solidFill>
                <a:latin typeface="HelveticaNeueLT Std" pitchFamily="34" charset="0"/>
              </a:rPr>
              <a:t>Aumentare al 95% la copertura vaccinale per morbillo dei bambini di meno di un anno  nella regione xx entro la fine del 20xx</a:t>
            </a:r>
          </a:p>
        </p:txBody>
      </p:sp>
      <p:sp>
        <p:nvSpPr>
          <p:cNvPr id="16386" name="Text Box 2">
            <a:extLst>
              <a:ext uri="{FF2B5EF4-FFF2-40B4-BE49-F238E27FC236}">
                <a16:creationId xmlns:a16="http://schemas.microsoft.com/office/drawing/2014/main" id="{EA12B158-4CA1-4907-B485-7961AE89597B}"/>
              </a:ext>
            </a:extLst>
          </p:cNvPr>
          <p:cNvSpPr txBox="1">
            <a:spLocks noChangeArrowheads="1"/>
          </p:cNvSpPr>
          <p:nvPr/>
        </p:nvSpPr>
        <p:spPr bwMode="auto">
          <a:xfrm>
            <a:off x="3581400" y="3352800"/>
            <a:ext cx="2667000" cy="1066800"/>
          </a:xfrm>
          <a:prstGeom prst="rect">
            <a:avLst/>
          </a:prstGeom>
          <a:solidFill>
            <a:srgbClr val="FFFFFF"/>
          </a:solidFill>
          <a:ln w="38160">
            <a:solidFill>
              <a:srgbClr val="00CC00"/>
            </a:solidFill>
            <a:miter lim="800000"/>
            <a:headEnd/>
            <a:tailEnd/>
          </a:ln>
        </p:spPr>
        <p:txBody>
          <a:bodyPr lIns="90000" tIns="46800" rIns="90000" bIns="46800"/>
          <a:lstStyle>
            <a:lvl1pPr>
              <a:spcBef>
                <a:spcPct val="20000"/>
              </a:spcBef>
              <a:buChar char="•"/>
              <a:tabLst>
                <a:tab pos="723900" algn="l"/>
                <a:tab pos="1447800" algn="l"/>
              </a:tabLst>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tabLst>
                <a:tab pos="723900" algn="l"/>
                <a:tab pos="1447800" algn="l"/>
              </a:tabLst>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tabLst>
                <a:tab pos="723900" algn="l"/>
                <a:tab pos="1447800" algn="l"/>
              </a:tabLst>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tabLst>
                <a:tab pos="723900" algn="l"/>
                <a:tab pos="1447800" algn="l"/>
              </a:tabLst>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tabLst>
                <a:tab pos="723900" algn="l"/>
                <a:tab pos="1447800" algn="l"/>
              </a:tabLst>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tabLst>
                <a:tab pos="723900" algn="l"/>
                <a:tab pos="1447800" algn="l"/>
              </a:tabLst>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tabLst>
                <a:tab pos="723900" algn="l"/>
                <a:tab pos="1447800" algn="l"/>
              </a:tabLst>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tabLst>
                <a:tab pos="723900" algn="l"/>
                <a:tab pos="1447800" algn="l"/>
              </a:tabLst>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tabLst>
                <a:tab pos="723900" algn="l"/>
                <a:tab pos="1447800" algn="l"/>
              </a:tabLst>
              <a:defRPr sz="2000">
                <a:solidFill>
                  <a:schemeClr val="tx1"/>
                </a:solidFill>
                <a:latin typeface="Times New Roman" panose="02020603050405020304" pitchFamily="18" charset="0"/>
                <a:cs typeface="Times New Roman" panose="02020603050405020304" pitchFamily="18" charset="0"/>
              </a:defRPr>
            </a:lvl9pPr>
          </a:lstStyle>
          <a:p>
            <a:pPr eaLnBrk="1" hangingPunct="1">
              <a:lnSpc>
                <a:spcPct val="102000"/>
              </a:lnSpc>
              <a:spcBef>
                <a:spcPct val="0"/>
              </a:spcBef>
              <a:buClr>
                <a:srgbClr val="000000"/>
              </a:buClr>
              <a:buFontTx/>
              <a:buNone/>
            </a:pPr>
            <a:r>
              <a:rPr lang="it-IT" altLang="it-IT" sz="1800">
                <a:solidFill>
                  <a:srgbClr val="0033CC"/>
                </a:solidFill>
                <a:latin typeface="HelveticaNeueLT Std" pitchFamily="34" charset="0"/>
              </a:rPr>
              <a:t>Personale fa bene la comunicazione</a:t>
            </a:r>
          </a:p>
        </p:txBody>
      </p:sp>
      <p:sp>
        <p:nvSpPr>
          <p:cNvPr id="16387" name="Text Box 3">
            <a:extLst>
              <a:ext uri="{FF2B5EF4-FFF2-40B4-BE49-F238E27FC236}">
                <a16:creationId xmlns:a16="http://schemas.microsoft.com/office/drawing/2014/main" id="{49B3B257-C9AC-4A82-BE76-553C0081CD62}"/>
              </a:ext>
            </a:extLst>
          </p:cNvPr>
          <p:cNvSpPr txBox="1">
            <a:spLocks noChangeArrowheads="1"/>
          </p:cNvSpPr>
          <p:nvPr/>
        </p:nvSpPr>
        <p:spPr bwMode="auto">
          <a:xfrm>
            <a:off x="3657600" y="5029200"/>
            <a:ext cx="2362200" cy="1143000"/>
          </a:xfrm>
          <a:prstGeom prst="rect">
            <a:avLst/>
          </a:prstGeom>
          <a:solidFill>
            <a:srgbClr val="FFFFFF"/>
          </a:solidFill>
          <a:ln w="38160">
            <a:solidFill>
              <a:srgbClr val="00CC00"/>
            </a:solidFill>
            <a:miter lim="800000"/>
            <a:headEnd/>
            <a:tailEnd/>
          </a:ln>
        </p:spPr>
        <p:txBody>
          <a:bodyPr lIns="90000" tIns="46800" rIns="90000" bIns="46800"/>
          <a:lstStyle>
            <a:lvl1pPr>
              <a:spcBef>
                <a:spcPct val="20000"/>
              </a:spcBef>
              <a:buChar char="•"/>
              <a:tabLst>
                <a:tab pos="723900" algn="l"/>
                <a:tab pos="1447800" algn="l"/>
              </a:tabLst>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tabLst>
                <a:tab pos="723900" algn="l"/>
                <a:tab pos="1447800" algn="l"/>
              </a:tabLst>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tabLst>
                <a:tab pos="723900" algn="l"/>
                <a:tab pos="1447800" algn="l"/>
              </a:tabLst>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tabLst>
                <a:tab pos="723900" algn="l"/>
                <a:tab pos="1447800" algn="l"/>
              </a:tabLst>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tabLst>
                <a:tab pos="723900" algn="l"/>
                <a:tab pos="1447800" algn="l"/>
              </a:tabLst>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tabLst>
                <a:tab pos="723900" algn="l"/>
                <a:tab pos="1447800" algn="l"/>
              </a:tabLst>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tabLst>
                <a:tab pos="723900" algn="l"/>
                <a:tab pos="1447800" algn="l"/>
              </a:tabLst>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tabLst>
                <a:tab pos="723900" algn="l"/>
                <a:tab pos="1447800" algn="l"/>
              </a:tabLst>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tabLst>
                <a:tab pos="723900" algn="l"/>
                <a:tab pos="1447800" algn="l"/>
              </a:tabLst>
              <a:defRPr sz="2000">
                <a:solidFill>
                  <a:schemeClr val="tx1"/>
                </a:solidFill>
                <a:latin typeface="Times New Roman" panose="02020603050405020304" pitchFamily="18" charset="0"/>
                <a:cs typeface="Times New Roman" panose="02020603050405020304" pitchFamily="18" charset="0"/>
              </a:defRPr>
            </a:lvl9pPr>
          </a:lstStyle>
          <a:p>
            <a:pPr eaLnBrk="1" hangingPunct="1">
              <a:lnSpc>
                <a:spcPct val="102000"/>
              </a:lnSpc>
              <a:spcBef>
                <a:spcPct val="0"/>
              </a:spcBef>
              <a:buClr>
                <a:srgbClr val="000000"/>
              </a:buClr>
              <a:buFontTx/>
              <a:buNone/>
            </a:pPr>
            <a:r>
              <a:rPr lang="it-IT" altLang="it-IT" sz="1800">
                <a:solidFill>
                  <a:srgbClr val="0033CC"/>
                </a:solidFill>
                <a:latin typeface="HelveticaNeueLT Std" pitchFamily="34" charset="0"/>
              </a:rPr>
              <a:t>Corso di formazione su comunicazione</a:t>
            </a:r>
          </a:p>
        </p:txBody>
      </p:sp>
      <p:pic>
        <p:nvPicPr>
          <p:cNvPr id="366611" name="Picture 19" descr="F:\immagini\vignette clip art e simboli\punto_seduto.jpg">
            <a:extLst>
              <a:ext uri="{FF2B5EF4-FFF2-40B4-BE49-F238E27FC236}">
                <a16:creationId xmlns:a16="http://schemas.microsoft.com/office/drawing/2014/main" id="{F4A9343F-90E1-42D5-A118-0FC14E32A62A}"/>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1219200"/>
            <a:ext cx="2571750"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6" name="Text Box 3">
            <a:extLst>
              <a:ext uri="{FF2B5EF4-FFF2-40B4-BE49-F238E27FC236}">
                <a16:creationId xmlns:a16="http://schemas.microsoft.com/office/drawing/2014/main" id="{0C197584-BD7E-4B81-8042-88A14B0AE614}"/>
              </a:ext>
            </a:extLst>
          </p:cNvPr>
          <p:cNvSpPr txBox="1">
            <a:spLocks noChangeArrowheads="1"/>
          </p:cNvSpPr>
          <p:nvPr/>
        </p:nvSpPr>
        <p:spPr bwMode="auto">
          <a:xfrm>
            <a:off x="0" y="0"/>
            <a:ext cx="9144000" cy="519113"/>
          </a:xfrm>
          <a:prstGeom prst="rect">
            <a:avLst/>
          </a:prstGeom>
          <a:solidFill>
            <a:srgbClr val="0000CC"/>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it-IT"/>
            </a:defPPr>
            <a:lvl1pPr algn="r" eaLnBrk="1" hangingPunct="1">
              <a:spcBef>
                <a:spcPct val="50000"/>
              </a:spcBef>
              <a:buFontTx/>
              <a:buNone/>
              <a:defRPr sz="2800">
                <a:solidFill>
                  <a:srgbClr val="FFFFFF"/>
                </a:solidFill>
                <a:latin typeface="Calibri" panose="020F0502020204030204" pitchFamily="34" charset="0"/>
                <a:cs typeface="Calibri" panose="020F0502020204030204" pitchFamily="34" charset="0"/>
              </a:defRPr>
            </a:lvl1pPr>
            <a:lvl2pPr marL="742950" indent="-285750">
              <a:spcBef>
                <a:spcPct val="20000"/>
              </a:spcBef>
              <a:buChar char="–"/>
              <a:defRPr sz="2800"/>
            </a:lvl2pPr>
            <a:lvl3pPr marL="1143000" indent="-228600">
              <a:spcBef>
                <a:spcPct val="20000"/>
              </a:spcBef>
              <a:buChar char="•"/>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r>
              <a:rPr lang="it-IT" altLang="it-IT" dirty="0"/>
              <a:t>L’albero dei problemi - questione di «messa a fuoco»</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638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8" fill="hold" grpId="0" nodeType="clickEffect">
                                  <p:stCondLst>
                                    <p:cond delay="0"/>
                                  </p:stCondLst>
                                  <p:childTnLst>
                                    <p:set>
                                      <p:cBhvr>
                                        <p:cTn id="10" dur="1" fill="hold">
                                          <p:stCondLst>
                                            <p:cond delay="0"/>
                                          </p:stCondLst>
                                        </p:cTn>
                                        <p:tgtEl>
                                          <p:spTgt spid="16386"/>
                                        </p:tgtEl>
                                        <p:attrNameLst>
                                          <p:attrName>style.visibility</p:attrName>
                                        </p:attrNameLst>
                                      </p:cBhvr>
                                      <p:to>
                                        <p:strVal val="visible"/>
                                      </p:to>
                                    </p:set>
                                    <p:anim calcmode="lin" valueType="num">
                                      <p:cBhvr additive="base">
                                        <p:cTn id="11" dur="500" fill="hold"/>
                                        <p:tgtEl>
                                          <p:spTgt spid="16386"/>
                                        </p:tgtEl>
                                        <p:attrNameLst>
                                          <p:attrName>ppt_x</p:attrName>
                                        </p:attrNameLst>
                                      </p:cBhvr>
                                      <p:tavLst>
                                        <p:tav tm="0">
                                          <p:val>
                                            <p:strVal val="0-#ppt_w/2"/>
                                          </p:val>
                                        </p:tav>
                                        <p:tav tm="100000">
                                          <p:val>
                                            <p:strVal val="#ppt_x"/>
                                          </p:val>
                                        </p:tav>
                                      </p:tavLst>
                                    </p:anim>
                                    <p:anim calcmode="lin" valueType="num">
                                      <p:cBhvr additive="base">
                                        <p:cTn id="12" dur="500" fill="hold"/>
                                        <p:tgtEl>
                                          <p:spTgt spid="16386"/>
                                        </p:tgtEl>
                                        <p:attrNameLst>
                                          <p:attrName>ppt_y</p:attrName>
                                        </p:attrNameLst>
                                      </p:cBhvr>
                                      <p:tavLst>
                                        <p:tav tm="0">
                                          <p:val>
                                            <p:strVal val="#ppt_y"/>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16388"/>
                                        </p:tgtEl>
                                        <p:attrNameLst>
                                          <p:attrName>style.visibility</p:attrName>
                                        </p:attrNameLst>
                                      </p:cBhvr>
                                      <p:to>
                                        <p:strVal val="visible"/>
                                      </p:to>
                                    </p:set>
                                    <p:anim calcmode="lin" valueType="num">
                                      <p:cBhvr additive="base">
                                        <p:cTn id="17" dur="500" fill="hold"/>
                                        <p:tgtEl>
                                          <p:spTgt spid="16388"/>
                                        </p:tgtEl>
                                        <p:attrNameLst>
                                          <p:attrName>ppt_x</p:attrName>
                                        </p:attrNameLst>
                                      </p:cBhvr>
                                      <p:tavLst>
                                        <p:tav tm="0">
                                          <p:val>
                                            <p:strVal val="0-#ppt_w/2"/>
                                          </p:val>
                                        </p:tav>
                                        <p:tav tm="100000">
                                          <p:val>
                                            <p:strVal val="#ppt_x"/>
                                          </p:val>
                                        </p:tav>
                                      </p:tavLst>
                                    </p:anim>
                                    <p:anim calcmode="lin" valueType="num">
                                      <p:cBhvr additive="base">
                                        <p:cTn id="18" dur="500" fill="hold"/>
                                        <p:tgtEl>
                                          <p:spTgt spid="16388"/>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9" presetClass="entr" presetSubtype="0" fill="hold" nodeType="clickEffect">
                                  <p:stCondLst>
                                    <p:cond delay="0"/>
                                  </p:stCondLst>
                                  <p:childTnLst>
                                    <p:set>
                                      <p:cBhvr>
                                        <p:cTn id="22" dur="1" fill="hold">
                                          <p:stCondLst>
                                            <p:cond delay="0"/>
                                          </p:stCondLst>
                                        </p:cTn>
                                        <p:tgtEl>
                                          <p:spTgt spid="366611"/>
                                        </p:tgtEl>
                                        <p:attrNameLst>
                                          <p:attrName>style.visibility</p:attrName>
                                        </p:attrNameLst>
                                      </p:cBhvr>
                                      <p:to>
                                        <p:strVal val="visible"/>
                                      </p:to>
                                    </p:set>
                                    <p:animEffect transition="in" filter="dissolve">
                                      <p:cBhvr>
                                        <p:cTn id="23" dur="500"/>
                                        <p:tgtEl>
                                          <p:spTgt spid="3666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8" grpId="0" animBg="1" autoUpdateAnimBg="0"/>
      <p:bldP spid="16386" grpId="0" animBg="1" autoUpdateAnimBg="0"/>
      <p:bldP spid="16387" grpId="0" animBg="1" autoUpdateAnimBg="0"/>
    </p:bldLst>
  </p:timing>
</p:sld>
</file>

<file path=ppt/slides/slide6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3" name="Picture 2" descr="L'albero dei problemi | SOS Skills">
            <a:extLst>
              <a:ext uri="{FF2B5EF4-FFF2-40B4-BE49-F238E27FC236}">
                <a16:creationId xmlns:a16="http://schemas.microsoft.com/office/drawing/2014/main" id="{DD6F6BFB-316D-4447-95D1-377FAC95C1DD}"/>
              </a:ext>
            </a:extLst>
          </p:cNvPr>
          <p:cNvPicPr>
            <a:picLocks noChangeAspect="1" noChangeArrowheads="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71600" y="474489"/>
            <a:ext cx="8187386" cy="6338887"/>
          </a:xfrm>
          <a:prstGeom prst="rect">
            <a:avLst/>
          </a:prstGeom>
          <a:noFill/>
          <a:extLst>
            <a:ext uri="{909E8E84-426E-40DD-AFC4-6F175D3DCCD1}">
              <a14:hiddenFill xmlns:a14="http://schemas.microsoft.com/office/drawing/2010/main">
                <a:solidFill>
                  <a:srgbClr val="FFFFFF"/>
                </a:solidFill>
              </a14:hiddenFill>
            </a:ext>
          </a:extLst>
        </p:spPr>
      </p:pic>
      <p:sp>
        <p:nvSpPr>
          <p:cNvPr id="21506" name="Rectangle 2">
            <a:extLst>
              <a:ext uri="{FF2B5EF4-FFF2-40B4-BE49-F238E27FC236}">
                <a16:creationId xmlns:a16="http://schemas.microsoft.com/office/drawing/2014/main" id="{EF7F2D9A-5586-41A7-9CED-3AB960CA33DE}"/>
              </a:ext>
            </a:extLst>
          </p:cNvPr>
          <p:cNvSpPr>
            <a:spLocks noGrp="1" noChangeArrowheads="1"/>
          </p:cNvSpPr>
          <p:nvPr>
            <p:ph type="body" idx="4294967295"/>
          </p:nvPr>
        </p:nvSpPr>
        <p:spPr>
          <a:xfrm>
            <a:off x="-31750" y="855663"/>
            <a:ext cx="9144000" cy="466725"/>
          </a:xfrm>
          <a:solidFill>
            <a:srgbClr val="FFFFFF">
              <a:alpha val="70980"/>
            </a:srgbClr>
          </a:solidFill>
        </p:spPr>
        <p:txBody>
          <a:bodyPr lIns="92160" tIns="56663" rIns="92160" bIns="46080">
            <a:normAutofit lnSpcReduction="10000"/>
          </a:bodyPr>
          <a:lstStyle/>
          <a:p>
            <a:pPr algn="ctr" eaLnBrk="1" hangingPunct="1">
              <a:lnSpc>
                <a:spcPct val="90000"/>
              </a:lnSpc>
              <a:buFontTx/>
              <a:buNone/>
            </a:pPr>
            <a:r>
              <a:rPr lang="it-IT" altLang="it-IT" sz="2800" dirty="0">
                <a:latin typeface="HelveticaNeueLT Std" pitchFamily="34" charset="0"/>
              </a:rPr>
              <a:t>Ma con una definizione più approfondita dei problemi….</a:t>
            </a:r>
            <a:endParaRPr lang="it-IT" altLang="it-IT" sz="2800" dirty="0">
              <a:solidFill>
                <a:srgbClr val="C00000"/>
              </a:solidFill>
              <a:latin typeface="HelveticaNeueLT Std" pitchFamily="34" charset="0"/>
            </a:endParaRPr>
          </a:p>
        </p:txBody>
      </p:sp>
      <p:sp>
        <p:nvSpPr>
          <p:cNvPr id="21507" name="Text Box 31">
            <a:extLst>
              <a:ext uri="{FF2B5EF4-FFF2-40B4-BE49-F238E27FC236}">
                <a16:creationId xmlns:a16="http://schemas.microsoft.com/office/drawing/2014/main" id="{87CBE419-1F1C-4832-A26C-582B2C104067}"/>
              </a:ext>
            </a:extLst>
          </p:cNvPr>
          <p:cNvSpPr txBox="1">
            <a:spLocks noChangeArrowheads="1"/>
          </p:cNvSpPr>
          <p:nvPr/>
        </p:nvSpPr>
        <p:spPr bwMode="auto">
          <a:xfrm>
            <a:off x="71438" y="3190875"/>
            <a:ext cx="2428875" cy="1214438"/>
          </a:xfrm>
          <a:prstGeom prst="rect">
            <a:avLst/>
          </a:prstGeom>
          <a:solidFill>
            <a:srgbClr val="FFFFFF"/>
          </a:solidFill>
          <a:ln w="38100">
            <a:solidFill>
              <a:srgbClr val="FF0000"/>
            </a:solidFill>
            <a:miter lim="800000"/>
            <a:headEnd/>
            <a:tailEnd/>
          </a:ln>
        </p:spPr>
        <p:txBody>
          <a:bodyPr/>
          <a:lstStyle>
            <a:lvl1pPr defTabSz="449263">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defTabSz="449263">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defTabSz="449263">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defTabSz="449263">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defTabSz="449263">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defTabSz="449263"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defTabSz="449263"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defTabSz="449263"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defTabSz="449263"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Clr>
                <a:srgbClr val="000000"/>
              </a:buClr>
              <a:buFontTx/>
              <a:buNone/>
            </a:pPr>
            <a:r>
              <a:rPr lang="it-IT" altLang="it-IT" sz="1400">
                <a:solidFill>
                  <a:srgbClr val="0033CC"/>
                </a:solidFill>
                <a:latin typeface="HelveticaNeueLT Std" pitchFamily="34" charset="0"/>
              </a:rPr>
              <a:t>Applicazione “rigida” del regolamento del consultorio per la procedura di vaccinazione (7 min/bimbo)</a:t>
            </a:r>
          </a:p>
        </p:txBody>
      </p:sp>
      <p:sp>
        <p:nvSpPr>
          <p:cNvPr id="21508" name="Text Box 32">
            <a:extLst>
              <a:ext uri="{FF2B5EF4-FFF2-40B4-BE49-F238E27FC236}">
                <a16:creationId xmlns:a16="http://schemas.microsoft.com/office/drawing/2014/main" id="{7253146C-978D-4A27-84F6-64074C0569FF}"/>
              </a:ext>
            </a:extLst>
          </p:cNvPr>
          <p:cNvSpPr txBox="1">
            <a:spLocks noChangeArrowheads="1"/>
          </p:cNvSpPr>
          <p:nvPr/>
        </p:nvSpPr>
        <p:spPr bwMode="auto">
          <a:xfrm>
            <a:off x="2786063" y="5334000"/>
            <a:ext cx="1871662" cy="719138"/>
          </a:xfrm>
          <a:prstGeom prst="rect">
            <a:avLst/>
          </a:prstGeom>
          <a:solidFill>
            <a:srgbClr val="FFFFFF"/>
          </a:solidFill>
          <a:ln w="38100">
            <a:solidFill>
              <a:srgbClr val="FF0000"/>
            </a:solidFill>
            <a:miter lim="800000"/>
            <a:headEnd/>
            <a:tailEnd/>
          </a:ln>
        </p:spPr>
        <p:txBody>
          <a:bodyPr/>
          <a:lstStyle>
            <a:lvl1pPr defTabSz="449263">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defTabSz="449263">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defTabSz="449263">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defTabSz="449263">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defTabSz="449263">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defTabSz="449263"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defTabSz="449263"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defTabSz="449263"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defTabSz="449263"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Clr>
                <a:srgbClr val="000000"/>
              </a:buClr>
              <a:buFontTx/>
              <a:buNone/>
            </a:pPr>
            <a:r>
              <a:rPr lang="it-IT" altLang="it-IT" sz="1400">
                <a:solidFill>
                  <a:srgbClr val="0033CC"/>
                </a:solidFill>
                <a:latin typeface="HelveticaNeueLT Std" pitchFamily="34" charset="0"/>
              </a:rPr>
              <a:t>Sessioni di vaccinazione molto affollate</a:t>
            </a:r>
          </a:p>
        </p:txBody>
      </p:sp>
      <p:sp>
        <p:nvSpPr>
          <p:cNvPr id="21509" name="Text Box 37">
            <a:extLst>
              <a:ext uri="{FF2B5EF4-FFF2-40B4-BE49-F238E27FC236}">
                <a16:creationId xmlns:a16="http://schemas.microsoft.com/office/drawing/2014/main" id="{ADEF353D-609A-459C-869E-4E253BC9A771}"/>
              </a:ext>
            </a:extLst>
          </p:cNvPr>
          <p:cNvSpPr txBox="1">
            <a:spLocks noChangeArrowheads="1"/>
          </p:cNvSpPr>
          <p:nvPr/>
        </p:nvSpPr>
        <p:spPr bwMode="auto">
          <a:xfrm>
            <a:off x="3143250" y="1490663"/>
            <a:ext cx="2857500" cy="779462"/>
          </a:xfrm>
          <a:prstGeom prst="rect">
            <a:avLst/>
          </a:prstGeom>
          <a:solidFill>
            <a:srgbClr val="FFFFFF"/>
          </a:solidFill>
          <a:ln w="38100">
            <a:solidFill>
              <a:srgbClr val="FF0000"/>
            </a:solidFill>
            <a:miter lim="800000"/>
            <a:headEnd/>
            <a:tailEnd/>
          </a:ln>
        </p:spPr>
        <p:txBody>
          <a:bodyPr/>
          <a:lstStyle>
            <a:lvl1pPr defTabSz="449263">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defTabSz="449263">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defTabSz="449263">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defTabSz="449263">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defTabSz="449263">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defTabSz="449263"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defTabSz="449263"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defTabSz="449263"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defTabSz="449263"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Clr>
                <a:srgbClr val="000000"/>
              </a:buClr>
              <a:buFontTx/>
              <a:buNone/>
            </a:pPr>
            <a:r>
              <a:rPr lang="it-IT" altLang="it-IT" sz="1400">
                <a:solidFill>
                  <a:srgbClr val="0033CC"/>
                </a:solidFill>
                <a:latin typeface="HelveticaNeueLT Std" pitchFamily="34" charset="0"/>
              </a:rPr>
              <a:t>Scarsa copertura vaccinale dei bambini a causa della disinformazione delle mamme</a:t>
            </a:r>
          </a:p>
        </p:txBody>
      </p:sp>
      <p:sp>
        <p:nvSpPr>
          <p:cNvPr id="21510" name="Text Box 32">
            <a:extLst>
              <a:ext uri="{FF2B5EF4-FFF2-40B4-BE49-F238E27FC236}">
                <a16:creationId xmlns:a16="http://schemas.microsoft.com/office/drawing/2014/main" id="{A3459E73-52DD-445F-B145-D864398556A5}"/>
              </a:ext>
            </a:extLst>
          </p:cNvPr>
          <p:cNvSpPr txBox="1">
            <a:spLocks noChangeArrowheads="1"/>
          </p:cNvSpPr>
          <p:nvPr/>
        </p:nvSpPr>
        <p:spPr bwMode="auto">
          <a:xfrm>
            <a:off x="2668588" y="3367088"/>
            <a:ext cx="1871662" cy="719137"/>
          </a:xfrm>
          <a:prstGeom prst="rect">
            <a:avLst/>
          </a:prstGeom>
          <a:solidFill>
            <a:srgbClr val="FFFFFF"/>
          </a:solidFill>
          <a:ln w="38100">
            <a:solidFill>
              <a:srgbClr val="FF0000"/>
            </a:solidFill>
            <a:miter lim="800000"/>
            <a:headEnd/>
            <a:tailEnd/>
          </a:ln>
        </p:spPr>
        <p:txBody>
          <a:bodyPr/>
          <a:lstStyle>
            <a:lvl1pPr defTabSz="449263">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defTabSz="449263">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defTabSz="449263">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defTabSz="449263">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defTabSz="449263">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defTabSz="449263"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defTabSz="449263"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defTabSz="449263"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defTabSz="449263"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Clr>
                <a:srgbClr val="000000"/>
              </a:buClr>
              <a:buFontTx/>
              <a:buNone/>
            </a:pPr>
            <a:r>
              <a:rPr lang="it-IT" altLang="it-IT" sz="1400">
                <a:solidFill>
                  <a:srgbClr val="0033CC"/>
                </a:solidFill>
                <a:latin typeface="HelveticaNeueLT Std" pitchFamily="34" charset="0"/>
              </a:rPr>
              <a:t>Comunicazione collettiva in sala d’attesa</a:t>
            </a:r>
          </a:p>
        </p:txBody>
      </p:sp>
      <p:sp>
        <p:nvSpPr>
          <p:cNvPr id="21511" name="Text Box 31">
            <a:extLst>
              <a:ext uri="{FF2B5EF4-FFF2-40B4-BE49-F238E27FC236}">
                <a16:creationId xmlns:a16="http://schemas.microsoft.com/office/drawing/2014/main" id="{CEE4F744-D4C3-433D-AE46-3AA63AB76F97}"/>
              </a:ext>
            </a:extLst>
          </p:cNvPr>
          <p:cNvSpPr txBox="1">
            <a:spLocks noChangeArrowheads="1"/>
          </p:cNvSpPr>
          <p:nvPr/>
        </p:nvSpPr>
        <p:spPr bwMode="auto">
          <a:xfrm>
            <a:off x="354013" y="4762500"/>
            <a:ext cx="1862137" cy="571500"/>
          </a:xfrm>
          <a:prstGeom prst="rect">
            <a:avLst/>
          </a:prstGeom>
          <a:solidFill>
            <a:srgbClr val="FFFFFF"/>
          </a:solidFill>
          <a:ln w="38100">
            <a:solidFill>
              <a:srgbClr val="FF0000"/>
            </a:solidFill>
            <a:miter lim="800000"/>
            <a:headEnd/>
            <a:tailEnd/>
          </a:ln>
        </p:spPr>
        <p:txBody>
          <a:bodyPr/>
          <a:lstStyle>
            <a:lvl1pPr defTabSz="449263">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defTabSz="449263">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defTabSz="449263">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defTabSz="449263">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defTabSz="449263">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defTabSz="449263"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defTabSz="449263"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defTabSz="449263"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defTabSz="449263"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Clr>
                <a:srgbClr val="000000"/>
              </a:buClr>
              <a:buFontTx/>
              <a:buNone/>
            </a:pPr>
            <a:r>
              <a:rPr lang="it-IT" altLang="it-IT" sz="1400">
                <a:solidFill>
                  <a:srgbClr val="0033CC"/>
                </a:solidFill>
                <a:latin typeface="HelveticaNeueLT Std" pitchFamily="34" charset="0"/>
              </a:rPr>
              <a:t>Valutazione delle attività</a:t>
            </a:r>
          </a:p>
        </p:txBody>
      </p:sp>
      <p:sp>
        <p:nvSpPr>
          <p:cNvPr id="21512" name="Text Box 32">
            <a:extLst>
              <a:ext uri="{FF2B5EF4-FFF2-40B4-BE49-F238E27FC236}">
                <a16:creationId xmlns:a16="http://schemas.microsoft.com/office/drawing/2014/main" id="{097BA03B-C188-461D-A41B-95C70CB381A0}"/>
              </a:ext>
            </a:extLst>
          </p:cNvPr>
          <p:cNvSpPr txBox="1">
            <a:spLocks noChangeArrowheads="1"/>
          </p:cNvSpPr>
          <p:nvPr/>
        </p:nvSpPr>
        <p:spPr bwMode="auto">
          <a:xfrm>
            <a:off x="5065713" y="4762500"/>
            <a:ext cx="1870075" cy="719138"/>
          </a:xfrm>
          <a:prstGeom prst="rect">
            <a:avLst/>
          </a:prstGeom>
          <a:solidFill>
            <a:srgbClr val="FFFFFF"/>
          </a:solidFill>
          <a:ln w="38100">
            <a:solidFill>
              <a:srgbClr val="FF0000"/>
            </a:solidFill>
            <a:miter lim="800000"/>
            <a:headEnd/>
            <a:tailEnd/>
          </a:ln>
        </p:spPr>
        <p:txBody>
          <a:bodyPr/>
          <a:lstStyle>
            <a:lvl1pPr defTabSz="449263">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defTabSz="449263">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defTabSz="449263">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defTabSz="449263">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defTabSz="449263">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defTabSz="449263"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defTabSz="449263"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defTabSz="449263"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defTabSz="449263"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Clr>
                <a:srgbClr val="000000"/>
              </a:buClr>
              <a:buFontTx/>
              <a:buNone/>
            </a:pPr>
            <a:r>
              <a:rPr lang="it-IT" altLang="it-IT" sz="1400">
                <a:solidFill>
                  <a:srgbClr val="0033CC"/>
                </a:solidFill>
                <a:latin typeface="HelveticaNeueLT Std" pitchFamily="34" charset="0"/>
              </a:rPr>
              <a:t>Orientamento alla popolazione italiana residente</a:t>
            </a:r>
          </a:p>
        </p:txBody>
      </p:sp>
      <p:sp>
        <p:nvSpPr>
          <p:cNvPr id="21513" name="Text Box 32">
            <a:extLst>
              <a:ext uri="{FF2B5EF4-FFF2-40B4-BE49-F238E27FC236}">
                <a16:creationId xmlns:a16="http://schemas.microsoft.com/office/drawing/2014/main" id="{E366DBA1-F84D-484A-948C-A00E510AF3C4}"/>
              </a:ext>
            </a:extLst>
          </p:cNvPr>
          <p:cNvSpPr txBox="1">
            <a:spLocks noChangeArrowheads="1"/>
          </p:cNvSpPr>
          <p:nvPr/>
        </p:nvSpPr>
        <p:spPr bwMode="auto">
          <a:xfrm>
            <a:off x="4878388" y="2984500"/>
            <a:ext cx="1871662" cy="719138"/>
          </a:xfrm>
          <a:prstGeom prst="rect">
            <a:avLst/>
          </a:prstGeom>
          <a:solidFill>
            <a:srgbClr val="FFFFFF"/>
          </a:solidFill>
          <a:ln w="38100">
            <a:solidFill>
              <a:srgbClr val="FF0000"/>
            </a:solidFill>
            <a:miter lim="800000"/>
            <a:headEnd/>
            <a:tailEnd/>
          </a:ln>
        </p:spPr>
        <p:txBody>
          <a:bodyPr/>
          <a:lstStyle>
            <a:lvl1pPr defTabSz="449263">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defTabSz="449263">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defTabSz="449263">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defTabSz="449263">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defTabSz="449263">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defTabSz="449263"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defTabSz="449263"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defTabSz="449263"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defTabSz="449263"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Clr>
                <a:srgbClr val="000000"/>
              </a:buClr>
              <a:buFontTx/>
              <a:buNone/>
            </a:pPr>
            <a:r>
              <a:rPr lang="it-IT" altLang="it-IT" sz="1400">
                <a:solidFill>
                  <a:srgbClr val="0033CC"/>
                </a:solidFill>
                <a:latin typeface="HelveticaNeueLT Std" pitchFamily="34" charset="0"/>
              </a:rPr>
              <a:t>Strumenti di comunicazione in italiano</a:t>
            </a:r>
          </a:p>
        </p:txBody>
      </p:sp>
      <p:sp>
        <p:nvSpPr>
          <p:cNvPr id="21514" name="Text Box 32">
            <a:extLst>
              <a:ext uri="{FF2B5EF4-FFF2-40B4-BE49-F238E27FC236}">
                <a16:creationId xmlns:a16="http://schemas.microsoft.com/office/drawing/2014/main" id="{79ECBF8E-F402-4D2D-A206-67385F212658}"/>
              </a:ext>
            </a:extLst>
          </p:cNvPr>
          <p:cNvSpPr txBox="1">
            <a:spLocks noChangeArrowheads="1"/>
          </p:cNvSpPr>
          <p:nvPr/>
        </p:nvSpPr>
        <p:spPr bwMode="auto">
          <a:xfrm>
            <a:off x="7200900" y="3190875"/>
            <a:ext cx="1871663" cy="719138"/>
          </a:xfrm>
          <a:prstGeom prst="rect">
            <a:avLst/>
          </a:prstGeom>
          <a:solidFill>
            <a:srgbClr val="FFFFFF"/>
          </a:solidFill>
          <a:ln w="38100">
            <a:solidFill>
              <a:srgbClr val="FF0000"/>
            </a:solidFill>
            <a:miter lim="800000"/>
            <a:headEnd/>
            <a:tailEnd/>
          </a:ln>
        </p:spPr>
        <p:txBody>
          <a:bodyPr/>
          <a:lstStyle>
            <a:lvl1pPr defTabSz="449263">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defTabSz="449263">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defTabSz="449263">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defTabSz="449263">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defTabSz="449263">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defTabSz="449263"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defTabSz="449263"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defTabSz="449263"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defTabSz="449263"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Clr>
                <a:srgbClr val="000000"/>
              </a:buClr>
              <a:buFontTx/>
              <a:buNone/>
            </a:pPr>
            <a:r>
              <a:rPr lang="it-IT" altLang="it-IT" sz="1400">
                <a:solidFill>
                  <a:srgbClr val="0033CC"/>
                </a:solidFill>
                <a:latin typeface="HelveticaNeueLT Std" pitchFamily="34" charset="0"/>
              </a:rPr>
              <a:t>Stile comunicativo  basato sul consiglio</a:t>
            </a:r>
          </a:p>
        </p:txBody>
      </p:sp>
      <p:sp>
        <p:nvSpPr>
          <p:cNvPr id="21515" name="Text Box 32">
            <a:extLst>
              <a:ext uri="{FF2B5EF4-FFF2-40B4-BE49-F238E27FC236}">
                <a16:creationId xmlns:a16="http://schemas.microsoft.com/office/drawing/2014/main" id="{8CAF94C0-7B61-43DF-BB4B-C5FBF7866D3F}"/>
              </a:ext>
            </a:extLst>
          </p:cNvPr>
          <p:cNvSpPr txBox="1">
            <a:spLocks noChangeArrowheads="1"/>
          </p:cNvSpPr>
          <p:nvPr/>
        </p:nvSpPr>
        <p:spPr bwMode="auto">
          <a:xfrm>
            <a:off x="7200900" y="4262438"/>
            <a:ext cx="1871663" cy="719137"/>
          </a:xfrm>
          <a:prstGeom prst="rect">
            <a:avLst/>
          </a:prstGeom>
          <a:solidFill>
            <a:srgbClr val="FFFFFF"/>
          </a:solidFill>
          <a:ln w="38100">
            <a:solidFill>
              <a:srgbClr val="FF0000"/>
            </a:solidFill>
            <a:miter lim="800000"/>
            <a:headEnd/>
            <a:tailEnd/>
          </a:ln>
        </p:spPr>
        <p:txBody>
          <a:bodyPr/>
          <a:lstStyle>
            <a:lvl1pPr defTabSz="449263">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defTabSz="449263">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defTabSz="449263">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defTabSz="449263">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defTabSz="449263">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defTabSz="449263"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defTabSz="449263"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defTabSz="449263"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defTabSz="449263"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Clr>
                <a:srgbClr val="000000"/>
              </a:buClr>
              <a:buFontTx/>
              <a:buNone/>
            </a:pPr>
            <a:r>
              <a:rPr lang="it-IT" altLang="it-IT" sz="1400">
                <a:solidFill>
                  <a:srgbClr val="0033CC"/>
                </a:solidFill>
                <a:latin typeface="HelveticaNeueLT Std" pitchFamily="34" charset="0"/>
              </a:rPr>
              <a:t>Cultura  medico-universitaria classica</a:t>
            </a:r>
          </a:p>
        </p:txBody>
      </p:sp>
      <p:sp>
        <p:nvSpPr>
          <p:cNvPr id="21516" name="Text Box 32">
            <a:extLst>
              <a:ext uri="{FF2B5EF4-FFF2-40B4-BE49-F238E27FC236}">
                <a16:creationId xmlns:a16="http://schemas.microsoft.com/office/drawing/2014/main" id="{63B9A329-73F6-4ED4-8F68-48E538F99983}"/>
              </a:ext>
            </a:extLst>
          </p:cNvPr>
          <p:cNvSpPr txBox="1">
            <a:spLocks noChangeArrowheads="1"/>
          </p:cNvSpPr>
          <p:nvPr/>
        </p:nvSpPr>
        <p:spPr bwMode="auto">
          <a:xfrm>
            <a:off x="5000625" y="5691188"/>
            <a:ext cx="2000250" cy="785812"/>
          </a:xfrm>
          <a:prstGeom prst="rect">
            <a:avLst/>
          </a:prstGeom>
          <a:solidFill>
            <a:srgbClr val="FFFFFF"/>
          </a:solidFill>
          <a:ln w="38100">
            <a:solidFill>
              <a:srgbClr val="FF0000"/>
            </a:solidFill>
            <a:miter lim="800000"/>
            <a:headEnd/>
            <a:tailEnd/>
          </a:ln>
        </p:spPr>
        <p:txBody>
          <a:bodyPr/>
          <a:lstStyle>
            <a:lvl1pPr defTabSz="449263">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defTabSz="449263">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defTabSz="449263">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defTabSz="449263">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defTabSz="449263">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defTabSz="449263"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defTabSz="449263"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defTabSz="449263"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defTabSz="449263"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Clr>
                <a:srgbClr val="000000"/>
              </a:buClr>
              <a:buFontTx/>
              <a:buNone/>
            </a:pPr>
            <a:r>
              <a:rPr lang="it-IT" altLang="it-IT" sz="1400">
                <a:solidFill>
                  <a:srgbClr val="0033CC"/>
                </a:solidFill>
                <a:latin typeface="HelveticaNeueLT Std" pitchFamily="34" charset="0"/>
              </a:rPr>
              <a:t>Cultura basata sul servizio sanitario e non sulla comunità</a:t>
            </a:r>
          </a:p>
        </p:txBody>
      </p:sp>
      <p:cxnSp>
        <p:nvCxnSpPr>
          <p:cNvPr id="21517" name="Connettore 2 22">
            <a:extLst>
              <a:ext uri="{FF2B5EF4-FFF2-40B4-BE49-F238E27FC236}">
                <a16:creationId xmlns:a16="http://schemas.microsoft.com/office/drawing/2014/main" id="{0D84E1E6-0977-488E-AF73-580FAEFA4D02}"/>
              </a:ext>
            </a:extLst>
          </p:cNvPr>
          <p:cNvCxnSpPr>
            <a:cxnSpLocks noChangeShapeType="1"/>
            <a:stCxn id="21515" idx="0"/>
            <a:endCxn id="21514" idx="2"/>
          </p:cNvCxnSpPr>
          <p:nvPr/>
        </p:nvCxnSpPr>
        <p:spPr bwMode="auto">
          <a:xfrm rot="5400000" flipH="1" flipV="1">
            <a:off x="7959726" y="4086225"/>
            <a:ext cx="354012" cy="1587"/>
          </a:xfrm>
          <a:prstGeom prst="straightConnector1">
            <a:avLst/>
          </a:prstGeom>
          <a:noFill/>
          <a:ln w="31750" algn="ctr">
            <a:solidFill>
              <a:srgbClr val="FF0000"/>
            </a:solidFill>
            <a:round/>
            <a:headEnd/>
            <a:tailEnd type="arrow" w="med" len="med"/>
          </a:ln>
          <a:extLst>
            <a:ext uri="{909E8E84-426E-40DD-AFC4-6F175D3DCCD1}">
              <a14:hiddenFill xmlns:a14="http://schemas.microsoft.com/office/drawing/2010/main">
                <a:noFill/>
              </a14:hiddenFill>
            </a:ext>
          </a:extLst>
        </p:spPr>
      </p:cxnSp>
      <p:cxnSp>
        <p:nvCxnSpPr>
          <p:cNvPr id="21518" name="Connettore 4 24">
            <a:extLst>
              <a:ext uri="{FF2B5EF4-FFF2-40B4-BE49-F238E27FC236}">
                <a16:creationId xmlns:a16="http://schemas.microsoft.com/office/drawing/2014/main" id="{B4A262E3-56FE-4BE4-B5D9-DAA8B89AEBAD}"/>
              </a:ext>
            </a:extLst>
          </p:cNvPr>
          <p:cNvCxnSpPr>
            <a:cxnSpLocks noChangeShapeType="1"/>
            <a:stCxn id="21510" idx="2"/>
            <a:endCxn id="21508" idx="1"/>
          </p:cNvCxnSpPr>
          <p:nvPr/>
        </p:nvCxnSpPr>
        <p:spPr bwMode="auto">
          <a:xfrm rot="5400000">
            <a:off x="2391569" y="4480719"/>
            <a:ext cx="1606550" cy="817562"/>
          </a:xfrm>
          <a:prstGeom prst="bentConnector4">
            <a:avLst>
              <a:gd name="adj1" fmla="val 38810"/>
              <a:gd name="adj2" fmla="val 127954"/>
            </a:avLst>
          </a:prstGeom>
          <a:noFill/>
          <a:ln w="31750" algn="ctr">
            <a:solidFill>
              <a:srgbClr val="FF0000"/>
            </a:solidFill>
            <a:round/>
            <a:headEnd type="triangle" w="med" len="med"/>
            <a:tailEnd/>
          </a:ln>
          <a:extLst>
            <a:ext uri="{909E8E84-426E-40DD-AFC4-6F175D3DCCD1}">
              <a14:hiddenFill xmlns:a14="http://schemas.microsoft.com/office/drawing/2010/main">
                <a:noFill/>
              </a14:hiddenFill>
            </a:ext>
          </a:extLst>
        </p:spPr>
      </p:cxnSp>
      <p:cxnSp>
        <p:nvCxnSpPr>
          <p:cNvPr id="21519" name="Forma 39">
            <a:extLst>
              <a:ext uri="{FF2B5EF4-FFF2-40B4-BE49-F238E27FC236}">
                <a16:creationId xmlns:a16="http://schemas.microsoft.com/office/drawing/2014/main" id="{E413C597-FE04-4854-8245-7A6E73330EF9}"/>
              </a:ext>
            </a:extLst>
          </p:cNvPr>
          <p:cNvCxnSpPr>
            <a:cxnSpLocks noChangeShapeType="1"/>
            <a:stCxn id="21513" idx="2"/>
            <a:endCxn id="21516" idx="1"/>
          </p:cNvCxnSpPr>
          <p:nvPr/>
        </p:nvCxnSpPr>
        <p:spPr bwMode="auto">
          <a:xfrm rot="5400000">
            <a:off x="4217194" y="4487069"/>
            <a:ext cx="2381250" cy="814388"/>
          </a:xfrm>
          <a:prstGeom prst="bentConnector4">
            <a:avLst>
              <a:gd name="adj1" fmla="val 41750"/>
              <a:gd name="adj2" fmla="val 128083"/>
            </a:avLst>
          </a:prstGeom>
          <a:noFill/>
          <a:ln w="31750" algn="ctr">
            <a:solidFill>
              <a:srgbClr val="FF0000"/>
            </a:solidFill>
            <a:round/>
            <a:headEnd type="triangle" w="med" len="med"/>
            <a:tailEnd/>
          </a:ln>
          <a:extLst>
            <a:ext uri="{909E8E84-426E-40DD-AFC4-6F175D3DCCD1}">
              <a14:hiddenFill xmlns:a14="http://schemas.microsoft.com/office/drawing/2010/main">
                <a:noFill/>
              </a14:hiddenFill>
            </a:ext>
          </a:extLst>
        </p:spPr>
      </p:cxnSp>
      <p:cxnSp>
        <p:nvCxnSpPr>
          <p:cNvPr id="21520" name="Forma 42">
            <a:extLst>
              <a:ext uri="{FF2B5EF4-FFF2-40B4-BE49-F238E27FC236}">
                <a16:creationId xmlns:a16="http://schemas.microsoft.com/office/drawing/2014/main" id="{A0C2EE16-B8E3-441D-9F73-5735A81CA8E6}"/>
              </a:ext>
            </a:extLst>
          </p:cNvPr>
          <p:cNvCxnSpPr>
            <a:cxnSpLocks noChangeShapeType="1"/>
            <a:stCxn id="21513" idx="2"/>
            <a:endCxn id="21512" idx="1"/>
          </p:cNvCxnSpPr>
          <p:nvPr/>
        </p:nvCxnSpPr>
        <p:spPr bwMode="auto">
          <a:xfrm rot="5400000">
            <a:off x="4731544" y="4037807"/>
            <a:ext cx="1417637" cy="749300"/>
          </a:xfrm>
          <a:prstGeom prst="bentConnector4">
            <a:avLst>
              <a:gd name="adj1" fmla="val 37329"/>
              <a:gd name="adj2" fmla="val 130491"/>
            </a:avLst>
          </a:prstGeom>
          <a:noFill/>
          <a:ln w="31750" algn="ctr">
            <a:solidFill>
              <a:srgbClr val="FF0000"/>
            </a:solidFill>
            <a:round/>
            <a:headEnd type="triangle" w="med" len="med"/>
            <a:tailEnd/>
          </a:ln>
          <a:extLst>
            <a:ext uri="{909E8E84-426E-40DD-AFC4-6F175D3DCCD1}">
              <a14:hiddenFill xmlns:a14="http://schemas.microsoft.com/office/drawing/2010/main">
                <a:noFill/>
              </a14:hiddenFill>
            </a:ext>
          </a:extLst>
        </p:spPr>
      </p:cxnSp>
      <p:cxnSp>
        <p:nvCxnSpPr>
          <p:cNvPr id="21521" name="Connettore 2 46">
            <a:extLst>
              <a:ext uri="{FF2B5EF4-FFF2-40B4-BE49-F238E27FC236}">
                <a16:creationId xmlns:a16="http://schemas.microsoft.com/office/drawing/2014/main" id="{36DB7689-D46E-4AFE-A541-63F57C425C6C}"/>
              </a:ext>
            </a:extLst>
          </p:cNvPr>
          <p:cNvCxnSpPr>
            <a:cxnSpLocks noChangeShapeType="1"/>
            <a:stCxn id="21511" idx="0"/>
            <a:endCxn id="21507" idx="2"/>
          </p:cNvCxnSpPr>
          <p:nvPr/>
        </p:nvCxnSpPr>
        <p:spPr bwMode="auto">
          <a:xfrm flipV="1">
            <a:off x="1285875" y="4405313"/>
            <a:ext cx="0" cy="357187"/>
          </a:xfrm>
          <a:prstGeom prst="straightConnector1">
            <a:avLst/>
          </a:prstGeom>
          <a:noFill/>
          <a:ln w="31750" algn="ctr">
            <a:solidFill>
              <a:srgbClr val="FF0000"/>
            </a:solidFill>
            <a:round/>
            <a:headEnd/>
            <a:tailEnd type="arrow" w="med" len="med"/>
          </a:ln>
          <a:extLst>
            <a:ext uri="{909E8E84-426E-40DD-AFC4-6F175D3DCCD1}">
              <a14:hiddenFill xmlns:a14="http://schemas.microsoft.com/office/drawing/2010/main">
                <a:noFill/>
              </a14:hiddenFill>
            </a:ext>
          </a:extLst>
        </p:spPr>
      </p:cxnSp>
      <p:cxnSp>
        <p:nvCxnSpPr>
          <p:cNvPr id="21522" name="Connettore 4 50">
            <a:extLst>
              <a:ext uri="{FF2B5EF4-FFF2-40B4-BE49-F238E27FC236}">
                <a16:creationId xmlns:a16="http://schemas.microsoft.com/office/drawing/2014/main" id="{0166FF5D-4CFE-4142-8ECE-44715A02D9F7}"/>
              </a:ext>
            </a:extLst>
          </p:cNvPr>
          <p:cNvCxnSpPr>
            <a:cxnSpLocks noChangeShapeType="1"/>
            <a:stCxn id="21507" idx="0"/>
            <a:endCxn id="21509" idx="2"/>
          </p:cNvCxnSpPr>
          <p:nvPr/>
        </p:nvCxnSpPr>
        <p:spPr bwMode="auto">
          <a:xfrm rot="5400000" flipH="1" flipV="1">
            <a:off x="2468563" y="1087437"/>
            <a:ext cx="920750" cy="3286125"/>
          </a:xfrm>
          <a:prstGeom prst="bentConnector3">
            <a:avLst>
              <a:gd name="adj1" fmla="val 50000"/>
            </a:avLst>
          </a:prstGeom>
          <a:noFill/>
          <a:ln w="31750" algn="ctr">
            <a:solidFill>
              <a:srgbClr val="FF0000"/>
            </a:solidFill>
            <a:round/>
            <a:headEnd/>
            <a:tailEnd type="arrow" w="med" len="med"/>
          </a:ln>
          <a:extLst>
            <a:ext uri="{909E8E84-426E-40DD-AFC4-6F175D3DCCD1}">
              <a14:hiddenFill xmlns:a14="http://schemas.microsoft.com/office/drawing/2010/main">
                <a:noFill/>
              </a14:hiddenFill>
            </a:ext>
          </a:extLst>
        </p:spPr>
      </p:cxnSp>
      <p:cxnSp>
        <p:nvCxnSpPr>
          <p:cNvPr id="21523" name="Connettore 4 52">
            <a:extLst>
              <a:ext uri="{FF2B5EF4-FFF2-40B4-BE49-F238E27FC236}">
                <a16:creationId xmlns:a16="http://schemas.microsoft.com/office/drawing/2014/main" id="{7E48055E-3D56-4C59-8A75-EB55AD3B3E4E}"/>
              </a:ext>
            </a:extLst>
          </p:cNvPr>
          <p:cNvCxnSpPr>
            <a:cxnSpLocks noChangeShapeType="1"/>
            <a:stCxn id="21510" idx="0"/>
            <a:endCxn id="21509" idx="2"/>
          </p:cNvCxnSpPr>
          <p:nvPr/>
        </p:nvCxnSpPr>
        <p:spPr bwMode="auto">
          <a:xfrm rot="5400000" flipH="1" flipV="1">
            <a:off x="3539331" y="2334419"/>
            <a:ext cx="1096963" cy="968375"/>
          </a:xfrm>
          <a:prstGeom prst="bentConnector3">
            <a:avLst>
              <a:gd name="adj1" fmla="val 50000"/>
            </a:avLst>
          </a:prstGeom>
          <a:noFill/>
          <a:ln w="31750" algn="ctr">
            <a:solidFill>
              <a:srgbClr val="FF0000"/>
            </a:solidFill>
            <a:round/>
            <a:headEnd/>
            <a:tailEnd type="arrow" w="med" len="med"/>
          </a:ln>
          <a:extLst>
            <a:ext uri="{909E8E84-426E-40DD-AFC4-6F175D3DCCD1}">
              <a14:hiddenFill xmlns:a14="http://schemas.microsoft.com/office/drawing/2010/main">
                <a:noFill/>
              </a14:hiddenFill>
            </a:ext>
          </a:extLst>
        </p:spPr>
      </p:cxnSp>
      <p:cxnSp>
        <p:nvCxnSpPr>
          <p:cNvPr id="21524" name="Connettore 4 55">
            <a:extLst>
              <a:ext uri="{FF2B5EF4-FFF2-40B4-BE49-F238E27FC236}">
                <a16:creationId xmlns:a16="http://schemas.microsoft.com/office/drawing/2014/main" id="{D552D794-BC39-433B-B616-D100E527D094}"/>
              </a:ext>
            </a:extLst>
          </p:cNvPr>
          <p:cNvCxnSpPr>
            <a:cxnSpLocks noChangeShapeType="1"/>
            <a:stCxn id="21513" idx="0"/>
            <a:endCxn id="21509" idx="2"/>
          </p:cNvCxnSpPr>
          <p:nvPr/>
        </p:nvCxnSpPr>
        <p:spPr bwMode="auto">
          <a:xfrm rot="16200000" flipV="1">
            <a:off x="4836319" y="2005806"/>
            <a:ext cx="714375" cy="1243013"/>
          </a:xfrm>
          <a:prstGeom prst="bentConnector3">
            <a:avLst>
              <a:gd name="adj1" fmla="val 50000"/>
            </a:avLst>
          </a:prstGeom>
          <a:noFill/>
          <a:ln w="31750" algn="ctr">
            <a:solidFill>
              <a:srgbClr val="FF0000"/>
            </a:solidFill>
            <a:round/>
            <a:headEnd/>
            <a:tailEnd type="arrow" w="med" len="med"/>
          </a:ln>
          <a:extLst>
            <a:ext uri="{909E8E84-426E-40DD-AFC4-6F175D3DCCD1}">
              <a14:hiddenFill xmlns:a14="http://schemas.microsoft.com/office/drawing/2010/main">
                <a:noFill/>
              </a14:hiddenFill>
            </a:ext>
          </a:extLst>
        </p:spPr>
      </p:cxnSp>
      <p:cxnSp>
        <p:nvCxnSpPr>
          <p:cNvPr id="21525" name="Connettore 4 58">
            <a:extLst>
              <a:ext uri="{FF2B5EF4-FFF2-40B4-BE49-F238E27FC236}">
                <a16:creationId xmlns:a16="http://schemas.microsoft.com/office/drawing/2014/main" id="{A7310B44-7656-41C9-BF52-2BAE63A8543E}"/>
              </a:ext>
            </a:extLst>
          </p:cNvPr>
          <p:cNvCxnSpPr>
            <a:cxnSpLocks noChangeShapeType="1"/>
            <a:stCxn id="21514" idx="0"/>
            <a:endCxn id="21509" idx="2"/>
          </p:cNvCxnSpPr>
          <p:nvPr/>
        </p:nvCxnSpPr>
        <p:spPr bwMode="auto">
          <a:xfrm rot="16200000" flipV="1">
            <a:off x="5894388" y="947737"/>
            <a:ext cx="920750" cy="3565525"/>
          </a:xfrm>
          <a:prstGeom prst="bentConnector3">
            <a:avLst>
              <a:gd name="adj1" fmla="val 50000"/>
            </a:avLst>
          </a:prstGeom>
          <a:noFill/>
          <a:ln w="31750" algn="ctr">
            <a:solidFill>
              <a:srgbClr val="FF0000"/>
            </a:solidFill>
            <a:round/>
            <a:headEnd/>
            <a:tailEnd type="arrow" w="med" len="med"/>
          </a:ln>
          <a:extLst>
            <a:ext uri="{909E8E84-426E-40DD-AFC4-6F175D3DCCD1}">
              <a14:hiddenFill xmlns:a14="http://schemas.microsoft.com/office/drawing/2010/main">
                <a:noFill/>
              </a14:hiddenFill>
            </a:ext>
          </a:extLst>
        </p:spPr>
      </p:cxnSp>
      <p:sp>
        <p:nvSpPr>
          <p:cNvPr id="21526" name="Text Box 3">
            <a:extLst>
              <a:ext uri="{FF2B5EF4-FFF2-40B4-BE49-F238E27FC236}">
                <a16:creationId xmlns:a16="http://schemas.microsoft.com/office/drawing/2014/main" id="{8268E78B-049E-4509-9FD8-DA9FBB7A4CF7}"/>
              </a:ext>
            </a:extLst>
          </p:cNvPr>
          <p:cNvSpPr txBox="1">
            <a:spLocks noChangeArrowheads="1"/>
          </p:cNvSpPr>
          <p:nvPr/>
        </p:nvSpPr>
        <p:spPr bwMode="auto">
          <a:xfrm>
            <a:off x="1960" y="-11113"/>
            <a:ext cx="9144000" cy="519113"/>
          </a:xfrm>
          <a:prstGeom prst="rect">
            <a:avLst/>
          </a:prstGeom>
          <a:solidFill>
            <a:srgbClr val="0000CC"/>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it-IT"/>
            </a:defPPr>
            <a:lvl1pPr algn="r" eaLnBrk="1" hangingPunct="1">
              <a:spcBef>
                <a:spcPct val="50000"/>
              </a:spcBef>
              <a:buFontTx/>
              <a:buNone/>
              <a:defRPr sz="2800">
                <a:solidFill>
                  <a:srgbClr val="FFFFFF"/>
                </a:solidFill>
                <a:latin typeface="Calibri" panose="020F0502020204030204" pitchFamily="34" charset="0"/>
                <a:cs typeface="Calibri" panose="020F0502020204030204" pitchFamily="34" charset="0"/>
              </a:defRPr>
            </a:lvl1pPr>
            <a:lvl2pPr marL="742950" indent="-285750">
              <a:spcBef>
                <a:spcPct val="20000"/>
              </a:spcBef>
              <a:buChar char="–"/>
              <a:defRPr sz="2800"/>
            </a:lvl2pPr>
            <a:lvl3pPr marL="1143000" indent="-228600">
              <a:spcBef>
                <a:spcPct val="20000"/>
              </a:spcBef>
              <a:buChar char="•"/>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r>
              <a:rPr lang="it-IT" altLang="it-IT" dirty="0"/>
              <a:t>L’albero dei problemi - questione di «messa a fuoco»</a:t>
            </a:r>
          </a:p>
        </p:txBody>
      </p:sp>
    </p:spTree>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3">
            <a:extLst>
              <a:ext uri="{FF2B5EF4-FFF2-40B4-BE49-F238E27FC236}">
                <a16:creationId xmlns:a16="http://schemas.microsoft.com/office/drawing/2014/main" id="{EE56E189-EF90-4436-AF24-19F4AA17DC2E}"/>
              </a:ext>
            </a:extLst>
          </p:cNvPr>
          <p:cNvSpPr txBox="1">
            <a:spLocks noChangeArrowheads="1"/>
          </p:cNvSpPr>
          <p:nvPr/>
        </p:nvSpPr>
        <p:spPr bwMode="auto">
          <a:xfrm>
            <a:off x="-34925" y="11113"/>
            <a:ext cx="9144000" cy="519113"/>
          </a:xfrm>
          <a:prstGeom prst="rect">
            <a:avLst/>
          </a:prstGeom>
          <a:solidFill>
            <a:srgbClr val="0000CC"/>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it-IT"/>
            </a:defPPr>
            <a:lvl1pPr algn="r" eaLnBrk="1" hangingPunct="1">
              <a:spcBef>
                <a:spcPct val="50000"/>
              </a:spcBef>
              <a:buFontTx/>
              <a:buNone/>
              <a:defRPr sz="2800">
                <a:solidFill>
                  <a:srgbClr val="FFFFFF"/>
                </a:solidFill>
                <a:latin typeface="Calibri" panose="020F0502020204030204" pitchFamily="34" charset="0"/>
                <a:cs typeface="Calibri" panose="020F0502020204030204" pitchFamily="34" charset="0"/>
              </a:defRPr>
            </a:lvl1pPr>
            <a:lvl2pPr marL="742950" indent="-285750">
              <a:spcBef>
                <a:spcPct val="20000"/>
              </a:spcBef>
              <a:buChar char="–"/>
              <a:defRPr sz="2800"/>
            </a:lvl2pPr>
            <a:lvl3pPr marL="1143000" indent="-228600">
              <a:spcBef>
                <a:spcPct val="20000"/>
              </a:spcBef>
              <a:buChar char="•"/>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r>
              <a:rPr lang="it-IT" altLang="it-IT" dirty="0"/>
              <a:t>Secondo esempio</a:t>
            </a:r>
          </a:p>
        </p:txBody>
      </p:sp>
      <p:pic>
        <p:nvPicPr>
          <p:cNvPr id="23555" name="Immagine 1">
            <a:extLst>
              <a:ext uri="{FF2B5EF4-FFF2-40B4-BE49-F238E27FC236}">
                <a16:creationId xmlns:a16="http://schemas.microsoft.com/office/drawing/2014/main" id="{837436E2-D59B-4941-BEDD-A5560A1E64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4711"/>
            <a:ext cx="6154738" cy="320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magine 2">
            <a:extLst>
              <a:ext uri="{FF2B5EF4-FFF2-40B4-BE49-F238E27FC236}">
                <a16:creationId xmlns:a16="http://schemas.microsoft.com/office/drawing/2014/main" id="{436F1E16-2F05-48A5-BFB9-EB9A7B2ED9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42" t="2818" r="-2"/>
          <a:stretch>
            <a:fillRect/>
          </a:stretch>
        </p:blipFill>
        <p:spPr bwMode="auto">
          <a:xfrm>
            <a:off x="35496" y="2349500"/>
            <a:ext cx="9137650" cy="402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magine 1">
            <a:extLst>
              <a:ext uri="{FF2B5EF4-FFF2-40B4-BE49-F238E27FC236}">
                <a16:creationId xmlns:a16="http://schemas.microsoft.com/office/drawing/2014/main" id="{90A58A9D-221F-46E0-9938-9FE10E00766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2748" r="36949"/>
          <a:stretch/>
        </p:blipFill>
        <p:spPr bwMode="auto">
          <a:xfrm>
            <a:off x="11413" y="2294672"/>
            <a:ext cx="3880619" cy="872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L'albero dei problemi | SOS Skills">
            <a:extLst>
              <a:ext uri="{FF2B5EF4-FFF2-40B4-BE49-F238E27FC236}">
                <a16:creationId xmlns:a16="http://schemas.microsoft.com/office/drawing/2014/main" id="{B8FEA721-4752-461F-B853-9C2BE15EA5C1}"/>
              </a:ext>
            </a:extLst>
          </p:cNvPr>
          <p:cNvPicPr>
            <a:picLocks noChangeAspect="1" noChangeArrowheads="1"/>
          </p:cNvPicPr>
          <p:nvPr/>
        </p:nvPicPr>
        <p:blipFill>
          <a:blip r:embed="rId4">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006772" y="503386"/>
            <a:ext cx="4066949" cy="31487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3">
            <a:extLst>
              <a:ext uri="{FF2B5EF4-FFF2-40B4-BE49-F238E27FC236}">
                <a16:creationId xmlns:a16="http://schemas.microsoft.com/office/drawing/2014/main" id="{2A5749ED-F674-44E4-9A0F-77F851B9813B}"/>
              </a:ext>
            </a:extLst>
          </p:cNvPr>
          <p:cNvSpPr txBox="1">
            <a:spLocks noChangeArrowheads="1"/>
          </p:cNvSpPr>
          <p:nvPr/>
        </p:nvSpPr>
        <p:spPr bwMode="auto">
          <a:xfrm>
            <a:off x="-45447" y="0"/>
            <a:ext cx="9144000" cy="519113"/>
          </a:xfrm>
          <a:prstGeom prst="rect">
            <a:avLst/>
          </a:prstGeom>
          <a:solidFill>
            <a:srgbClr val="0000CC"/>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it-IT"/>
            </a:defPPr>
            <a:lvl1pPr algn="r" eaLnBrk="1" hangingPunct="1">
              <a:spcBef>
                <a:spcPct val="50000"/>
              </a:spcBef>
              <a:buFontTx/>
              <a:buNone/>
              <a:defRPr sz="2800">
                <a:solidFill>
                  <a:srgbClr val="FFFFFF"/>
                </a:solidFill>
                <a:latin typeface="Calibri" panose="020F0502020204030204" pitchFamily="34" charset="0"/>
                <a:cs typeface="Calibri" panose="020F0502020204030204" pitchFamily="34" charset="0"/>
              </a:defRPr>
            </a:lvl1pPr>
            <a:lvl2pPr marL="742950" indent="-285750">
              <a:spcBef>
                <a:spcPct val="20000"/>
              </a:spcBef>
              <a:buChar char="–"/>
              <a:defRPr sz="2800"/>
            </a:lvl2pPr>
            <a:lvl3pPr marL="1143000" indent="-228600">
              <a:spcBef>
                <a:spcPct val="20000"/>
              </a:spcBef>
              <a:buChar char="•"/>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r>
              <a:rPr lang="it-IT" altLang="it-IT" dirty="0"/>
              <a:t>Secondo esempio</a:t>
            </a:r>
          </a:p>
        </p:txBody>
      </p:sp>
      <p:pic>
        <p:nvPicPr>
          <p:cNvPr id="24579" name="Immagine 1">
            <a:extLst>
              <a:ext uri="{FF2B5EF4-FFF2-40B4-BE49-F238E27FC236}">
                <a16:creationId xmlns:a16="http://schemas.microsoft.com/office/drawing/2014/main" id="{1E9B313F-96D1-4BE4-908D-350DC2E1AD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550" y="2932113"/>
            <a:ext cx="7905750" cy="392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0" name="Immagine 2">
            <a:extLst>
              <a:ext uri="{FF2B5EF4-FFF2-40B4-BE49-F238E27FC236}">
                <a16:creationId xmlns:a16="http://schemas.microsoft.com/office/drawing/2014/main" id="{34660E54-D3CE-48C0-8235-66B1255021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25" y="349250"/>
            <a:ext cx="6049963" cy="268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L'albero dei problemi | SOS Skills">
            <a:extLst>
              <a:ext uri="{FF2B5EF4-FFF2-40B4-BE49-F238E27FC236}">
                <a16:creationId xmlns:a16="http://schemas.microsoft.com/office/drawing/2014/main" id="{E2EA5BE1-5EA1-44A1-BD84-D8220F90571A}"/>
              </a:ext>
            </a:extLst>
          </p:cNvPr>
          <p:cNvPicPr>
            <a:picLocks noChangeAspect="1" noChangeArrowheads="1"/>
          </p:cNvPicPr>
          <p:nvPr/>
        </p:nvPicPr>
        <p:blipFill>
          <a:blip r:embed="rId4">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397081" y="519113"/>
            <a:ext cx="4746919" cy="37481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976D82AF-BDB0-45D5-8CF8-D7B4EBB594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50414"/>
          <a:stretch>
            <a:fillRect/>
          </a:stretch>
        </p:blipFill>
        <p:spPr bwMode="auto">
          <a:xfrm>
            <a:off x="179388" y="1336675"/>
            <a:ext cx="4392612" cy="446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Text Box 3">
            <a:extLst>
              <a:ext uri="{FF2B5EF4-FFF2-40B4-BE49-F238E27FC236}">
                <a16:creationId xmlns:a16="http://schemas.microsoft.com/office/drawing/2014/main" id="{5B1D320B-C14D-42E9-951C-1C9A32DF5D8E}"/>
              </a:ext>
            </a:extLst>
          </p:cNvPr>
          <p:cNvSpPr txBox="1">
            <a:spLocks noChangeArrowheads="1"/>
          </p:cNvSpPr>
          <p:nvPr/>
        </p:nvSpPr>
        <p:spPr bwMode="auto">
          <a:xfrm>
            <a:off x="0" y="0"/>
            <a:ext cx="9144000" cy="519113"/>
          </a:xfrm>
          <a:prstGeom prst="rect">
            <a:avLst/>
          </a:prstGeom>
          <a:solidFill>
            <a:srgbClr val="0000CC"/>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it-IT"/>
            </a:defPPr>
            <a:lvl1pPr algn="r" eaLnBrk="1" hangingPunct="1">
              <a:spcBef>
                <a:spcPct val="50000"/>
              </a:spcBef>
              <a:buFontTx/>
              <a:buNone/>
              <a:defRPr sz="2800">
                <a:solidFill>
                  <a:srgbClr val="FFFFFF"/>
                </a:solidFill>
                <a:latin typeface="Calibri" panose="020F0502020204030204" pitchFamily="34" charset="0"/>
                <a:cs typeface="Calibri" panose="020F0502020204030204" pitchFamily="34" charset="0"/>
              </a:defRPr>
            </a:lvl1pPr>
            <a:lvl2pPr marL="742950" indent="-285750">
              <a:spcBef>
                <a:spcPct val="20000"/>
              </a:spcBef>
              <a:buChar char="–"/>
              <a:defRPr sz="2800"/>
            </a:lvl2pPr>
            <a:lvl3pPr marL="1143000" indent="-228600">
              <a:spcBef>
                <a:spcPct val="20000"/>
              </a:spcBef>
              <a:buChar char="•"/>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r>
              <a:rPr lang="it-IT" altLang="it-IT" dirty="0"/>
              <a:t>L’albero dei problemi- questione di punti di vista</a:t>
            </a:r>
          </a:p>
        </p:txBody>
      </p:sp>
      <p:pic>
        <p:nvPicPr>
          <p:cNvPr id="28676" name="Immagine 7">
            <a:extLst>
              <a:ext uri="{FF2B5EF4-FFF2-40B4-BE49-F238E27FC236}">
                <a16:creationId xmlns:a16="http://schemas.microsoft.com/office/drawing/2014/main" id="{2E1ABC5B-8889-41A7-A489-8A4D081B6A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750" y="1331913"/>
            <a:ext cx="8864600" cy="446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8676"/>
                                        </p:tgtEl>
                                        <p:attrNameLst>
                                          <p:attrName>style.visibility</p:attrName>
                                        </p:attrNameLst>
                                      </p:cBhvr>
                                      <p:to>
                                        <p:strVal val="visible"/>
                                      </p:to>
                                    </p:set>
                                    <p:animEffect transition="in" filter="fade">
                                      <p:cBhvr>
                                        <p:cTn id="12" dur="500"/>
                                        <p:tgtEl>
                                          <p:spTgt spid="286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Immagine 3">
            <a:extLst>
              <a:ext uri="{FF2B5EF4-FFF2-40B4-BE49-F238E27FC236}">
                <a16:creationId xmlns:a16="http://schemas.microsoft.com/office/drawing/2014/main" id="{04EEAF16-5DC3-492B-BE84-B616693C3A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0381" y="561974"/>
            <a:ext cx="3843337" cy="314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99" name="Immagine 6">
            <a:extLst>
              <a:ext uri="{FF2B5EF4-FFF2-40B4-BE49-F238E27FC236}">
                <a16:creationId xmlns:a16="http://schemas.microsoft.com/office/drawing/2014/main" id="{F3AA1CD4-47C8-46A8-9E7A-99F64CBC0D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6100" y="3297238"/>
            <a:ext cx="4784725" cy="358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magine 5">
            <a:extLst>
              <a:ext uri="{FF2B5EF4-FFF2-40B4-BE49-F238E27FC236}">
                <a16:creationId xmlns:a16="http://schemas.microsoft.com/office/drawing/2014/main" id="{331778C4-F695-4F98-9D48-9FCCB8B63A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24300" y="981075"/>
            <a:ext cx="4016375"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3">
            <a:extLst>
              <a:ext uri="{FF2B5EF4-FFF2-40B4-BE49-F238E27FC236}">
                <a16:creationId xmlns:a16="http://schemas.microsoft.com/office/drawing/2014/main" id="{E5D251BA-AAB0-4105-AA99-3A72EDD8C58C}"/>
              </a:ext>
            </a:extLst>
          </p:cNvPr>
          <p:cNvSpPr txBox="1">
            <a:spLocks noChangeArrowheads="1"/>
          </p:cNvSpPr>
          <p:nvPr/>
        </p:nvSpPr>
        <p:spPr bwMode="auto">
          <a:xfrm>
            <a:off x="0" y="0"/>
            <a:ext cx="9144000" cy="519113"/>
          </a:xfrm>
          <a:prstGeom prst="rect">
            <a:avLst/>
          </a:prstGeom>
          <a:solidFill>
            <a:srgbClr val="0000CC"/>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it-IT"/>
            </a:defPPr>
            <a:lvl1pPr algn="r" eaLnBrk="1" hangingPunct="1">
              <a:spcBef>
                <a:spcPct val="50000"/>
              </a:spcBef>
              <a:buFontTx/>
              <a:buNone/>
              <a:defRPr sz="2800">
                <a:solidFill>
                  <a:srgbClr val="FFFFFF"/>
                </a:solidFill>
                <a:latin typeface="Calibri" panose="020F0502020204030204" pitchFamily="34" charset="0"/>
                <a:cs typeface="Calibri" panose="020F0502020204030204" pitchFamily="34" charset="0"/>
              </a:defRPr>
            </a:lvl1pPr>
            <a:lvl2pPr marL="742950" indent="-285750">
              <a:spcBef>
                <a:spcPct val="20000"/>
              </a:spcBef>
              <a:buChar char="–"/>
              <a:defRPr sz="2800"/>
            </a:lvl2pPr>
            <a:lvl3pPr marL="1143000" indent="-228600">
              <a:spcBef>
                <a:spcPct val="20000"/>
              </a:spcBef>
              <a:buChar char="•"/>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r>
              <a:rPr lang="it-IT" altLang="it-IT" dirty="0"/>
              <a:t>L’albero dei problemi- questione di punti di vista</a:t>
            </a:r>
          </a:p>
        </p:txBody>
      </p:sp>
      <p:sp>
        <p:nvSpPr>
          <p:cNvPr id="8" name="CasellaDiTesto 1">
            <a:extLst>
              <a:ext uri="{FF2B5EF4-FFF2-40B4-BE49-F238E27FC236}">
                <a16:creationId xmlns:a16="http://schemas.microsoft.com/office/drawing/2014/main" id="{60CEF03B-5B4F-4EBF-8A7B-9285A5A6B6F8}"/>
              </a:ext>
            </a:extLst>
          </p:cNvPr>
          <p:cNvSpPr txBox="1">
            <a:spLocks noChangeArrowheads="1"/>
          </p:cNvSpPr>
          <p:nvPr/>
        </p:nvSpPr>
        <p:spPr bwMode="auto">
          <a:xfrm>
            <a:off x="748109" y="2785875"/>
            <a:ext cx="3150468" cy="461665"/>
          </a:xfrm>
          <a:prstGeom prst="rect">
            <a:avLst/>
          </a:prstGeom>
          <a:solidFill>
            <a:srgbClr val="FFFFFF">
              <a:alpha val="63137"/>
            </a:srgbClr>
          </a:solidFill>
          <a:ln>
            <a:noFill/>
          </a:ln>
        </p:spPr>
        <p:txBody>
          <a:bodyPr wrap="square">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spcBef>
                <a:spcPct val="0"/>
              </a:spcBef>
              <a:buFontTx/>
              <a:buNone/>
            </a:pPr>
            <a:r>
              <a:rPr lang="it-IT" altLang="it-IT" sz="2400" dirty="0">
                <a:latin typeface="Calibri" panose="020F0502020204030204" pitchFamily="34" charset="0"/>
                <a:cs typeface="Calibri" panose="020F0502020204030204" pitchFamily="34" charset="0"/>
              </a:rPr>
              <a:t>Gravidanza nelle minori</a:t>
            </a:r>
          </a:p>
        </p:txBody>
      </p:sp>
      <p:pic>
        <p:nvPicPr>
          <p:cNvPr id="2050" name="Picture 2" descr="Dispute teologiche intorno alla nascita | il manifesto">
            <a:extLst>
              <a:ext uri="{FF2B5EF4-FFF2-40B4-BE49-F238E27FC236}">
                <a16:creationId xmlns:a16="http://schemas.microsoft.com/office/drawing/2014/main" id="{BA2C06DB-57C8-43D8-0FB4-F1BBB0EFECE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88492" y="3499803"/>
            <a:ext cx="2370949" cy="335819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699"/>
                                        </p:tgtEl>
                                        <p:attrNameLst>
                                          <p:attrName>style.visibility</p:attrName>
                                        </p:attrNameLst>
                                      </p:cBhvr>
                                      <p:to>
                                        <p:strVal val="visible"/>
                                      </p:to>
                                    </p:set>
                                    <p:animEffect transition="in" filter="fade">
                                      <p:cBhvr>
                                        <p:cTn id="7" dur="500"/>
                                        <p:tgtEl>
                                          <p:spTgt spid="2969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fade">
                                      <p:cBhvr>
                                        <p:cTn id="17"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3" name="Immagine 3">
            <a:extLst>
              <a:ext uri="{FF2B5EF4-FFF2-40B4-BE49-F238E27FC236}">
                <a16:creationId xmlns:a16="http://schemas.microsoft.com/office/drawing/2014/main" id="{C7500D78-B648-4357-AA49-A25738E5E4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51740"/>
          <a:stretch>
            <a:fillRect/>
          </a:stretch>
        </p:blipFill>
        <p:spPr bwMode="auto">
          <a:xfrm>
            <a:off x="3044825" y="973138"/>
            <a:ext cx="2895600" cy="4910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 name="Gruppo 17">
            <a:extLst>
              <a:ext uri="{FF2B5EF4-FFF2-40B4-BE49-F238E27FC236}">
                <a16:creationId xmlns:a16="http://schemas.microsoft.com/office/drawing/2014/main" id="{135193AC-25A3-48FD-B8F4-159A82F02485}"/>
              </a:ext>
            </a:extLst>
          </p:cNvPr>
          <p:cNvGrpSpPr>
            <a:grpSpLocks/>
          </p:cNvGrpSpPr>
          <p:nvPr/>
        </p:nvGrpSpPr>
        <p:grpSpPr bwMode="auto">
          <a:xfrm>
            <a:off x="193676" y="2023941"/>
            <a:ext cx="3636962" cy="3611563"/>
            <a:chOff x="179512" y="2222169"/>
            <a:chExt cx="3636404" cy="3612099"/>
          </a:xfrm>
        </p:grpSpPr>
        <p:pic>
          <p:nvPicPr>
            <p:cNvPr id="30740" name="Immagine 7">
              <a:extLst>
                <a:ext uri="{FF2B5EF4-FFF2-40B4-BE49-F238E27FC236}">
                  <a16:creationId xmlns:a16="http://schemas.microsoft.com/office/drawing/2014/main" id="{41EDCCA0-87D1-4F75-AE11-B4642CF73E2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512" y="4014993"/>
              <a:ext cx="1905000" cy="181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Fumetto: rettangolo con angoli arrotondati 9">
              <a:extLst>
                <a:ext uri="{FF2B5EF4-FFF2-40B4-BE49-F238E27FC236}">
                  <a16:creationId xmlns:a16="http://schemas.microsoft.com/office/drawing/2014/main" id="{E16F0F6F-9BAA-4948-96CE-78DDAE0AFC91}"/>
                </a:ext>
              </a:extLst>
            </p:cNvPr>
            <p:cNvSpPr/>
            <p:nvPr/>
          </p:nvSpPr>
          <p:spPr>
            <a:xfrm>
              <a:off x="431885" y="2222169"/>
              <a:ext cx="3384031" cy="833562"/>
            </a:xfrm>
            <a:prstGeom prst="wedgeRoundRectCallout">
              <a:avLst>
                <a:gd name="adj1" fmla="val -39649"/>
                <a:gd name="adj2" fmla="val 171584"/>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dirty="0">
                  <a:solidFill>
                    <a:srgbClr val="FF0000"/>
                  </a:solidFill>
                  <a:latin typeface="Calibri" panose="020F0502020204030204" pitchFamily="34" charset="0"/>
                  <a:cs typeface="Calibri" panose="020F0502020204030204" pitchFamily="34" charset="0"/>
                </a:rPr>
                <a:t>Più alta mortalità e morbosità nei bambini </a:t>
              </a:r>
            </a:p>
          </p:txBody>
        </p:sp>
      </p:grpSp>
      <p:grpSp>
        <p:nvGrpSpPr>
          <p:cNvPr id="20" name="Gruppo 19">
            <a:extLst>
              <a:ext uri="{FF2B5EF4-FFF2-40B4-BE49-F238E27FC236}">
                <a16:creationId xmlns:a16="http://schemas.microsoft.com/office/drawing/2014/main" id="{26623AFA-F16D-4155-9D8E-73B2AE8BFCB4}"/>
              </a:ext>
            </a:extLst>
          </p:cNvPr>
          <p:cNvGrpSpPr>
            <a:grpSpLocks/>
          </p:cNvGrpSpPr>
          <p:nvPr/>
        </p:nvGrpSpPr>
        <p:grpSpPr bwMode="auto">
          <a:xfrm>
            <a:off x="5541963" y="1109663"/>
            <a:ext cx="3384550" cy="2732087"/>
            <a:chOff x="5542401" y="1109242"/>
            <a:chExt cx="3384376" cy="2732070"/>
          </a:xfrm>
        </p:grpSpPr>
        <p:pic>
          <p:nvPicPr>
            <p:cNvPr id="30738" name="Immagine 10">
              <a:extLst>
                <a:ext uri="{FF2B5EF4-FFF2-40B4-BE49-F238E27FC236}">
                  <a16:creationId xmlns:a16="http://schemas.microsoft.com/office/drawing/2014/main" id="{44387A9C-8527-4F3D-88D7-4B03CA4BF1E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40152" y="2269687"/>
              <a:ext cx="2895600" cy="157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Fumetto: rettangolo con angoli arrotondati 12">
              <a:extLst>
                <a:ext uri="{FF2B5EF4-FFF2-40B4-BE49-F238E27FC236}">
                  <a16:creationId xmlns:a16="http://schemas.microsoft.com/office/drawing/2014/main" id="{A5CE744B-C796-4A73-B941-A602741CC67B}"/>
                </a:ext>
              </a:extLst>
            </p:cNvPr>
            <p:cNvSpPr/>
            <p:nvPr/>
          </p:nvSpPr>
          <p:spPr>
            <a:xfrm>
              <a:off x="5542401" y="1109242"/>
              <a:ext cx="3384376" cy="1052505"/>
            </a:xfrm>
            <a:prstGeom prst="wedgeRoundRectCallout">
              <a:avLst>
                <a:gd name="adj1" fmla="val -25175"/>
                <a:gd name="adj2" fmla="val 100263"/>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dirty="0">
                  <a:solidFill>
                    <a:srgbClr val="FF0000"/>
                  </a:solidFill>
                  <a:latin typeface="Calibri" panose="020F0502020204030204" pitchFamily="34" charset="0"/>
                  <a:cs typeface="Calibri" panose="020F0502020204030204" pitchFamily="34" charset="0"/>
                </a:rPr>
                <a:t>Interruzione studi, lavoro, autonomia</a:t>
              </a:r>
            </a:p>
          </p:txBody>
        </p:sp>
      </p:grpSp>
      <p:grpSp>
        <p:nvGrpSpPr>
          <p:cNvPr id="21" name="Gruppo 20">
            <a:extLst>
              <a:ext uri="{FF2B5EF4-FFF2-40B4-BE49-F238E27FC236}">
                <a16:creationId xmlns:a16="http://schemas.microsoft.com/office/drawing/2014/main" id="{5859041B-82D9-4BCB-B347-984B7F8B6E40}"/>
              </a:ext>
            </a:extLst>
          </p:cNvPr>
          <p:cNvGrpSpPr>
            <a:grpSpLocks/>
          </p:cNvGrpSpPr>
          <p:nvPr/>
        </p:nvGrpSpPr>
        <p:grpSpPr bwMode="auto">
          <a:xfrm>
            <a:off x="4884738" y="4054475"/>
            <a:ext cx="3817937" cy="2374900"/>
            <a:chOff x="4885023" y="4055192"/>
            <a:chExt cx="3817910" cy="2373584"/>
          </a:xfrm>
        </p:grpSpPr>
        <p:pic>
          <p:nvPicPr>
            <p:cNvPr id="30736" name="Immagine 11">
              <a:extLst>
                <a:ext uri="{FF2B5EF4-FFF2-40B4-BE49-F238E27FC236}">
                  <a16:creationId xmlns:a16="http://schemas.microsoft.com/office/drawing/2014/main" id="{B8510582-0894-437D-BB47-5521E5E6C76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45948" y="4971791"/>
              <a:ext cx="1456985" cy="1456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Fumetto: rettangolo con angoli arrotondati 16">
              <a:extLst>
                <a:ext uri="{FF2B5EF4-FFF2-40B4-BE49-F238E27FC236}">
                  <a16:creationId xmlns:a16="http://schemas.microsoft.com/office/drawing/2014/main" id="{19F8FE2F-5014-4463-8D4B-D80700D8560D}"/>
                </a:ext>
              </a:extLst>
            </p:cNvPr>
            <p:cNvSpPr/>
            <p:nvPr/>
          </p:nvSpPr>
          <p:spPr>
            <a:xfrm>
              <a:off x="4885023" y="4055192"/>
              <a:ext cx="2109772" cy="587050"/>
            </a:xfrm>
            <a:prstGeom prst="wedgeRoundRectCallout">
              <a:avLst>
                <a:gd name="adj1" fmla="val 57017"/>
                <a:gd name="adj2" fmla="val 113212"/>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dirty="0">
                  <a:solidFill>
                    <a:srgbClr val="FF0000"/>
                  </a:solidFill>
                  <a:latin typeface="Calibri" panose="020F0502020204030204" pitchFamily="34" charset="0"/>
                  <a:cs typeface="Calibri" panose="020F0502020204030204" pitchFamily="34" charset="0"/>
                </a:rPr>
                <a:t>Costi sociali </a:t>
              </a:r>
            </a:p>
          </p:txBody>
        </p:sp>
      </p:grpSp>
      <p:sp>
        <p:nvSpPr>
          <p:cNvPr id="23" name="CasellaDiTesto 22">
            <a:extLst>
              <a:ext uri="{FF2B5EF4-FFF2-40B4-BE49-F238E27FC236}">
                <a16:creationId xmlns:a16="http://schemas.microsoft.com/office/drawing/2014/main" id="{D3A98B34-7933-4403-8504-D36FFD7F80B3}"/>
              </a:ext>
            </a:extLst>
          </p:cNvPr>
          <p:cNvSpPr txBox="1">
            <a:spLocks noChangeArrowheads="1"/>
          </p:cNvSpPr>
          <p:nvPr/>
        </p:nvSpPr>
        <p:spPr bwMode="auto">
          <a:xfrm>
            <a:off x="0" y="6248400"/>
            <a:ext cx="9144000" cy="493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spcBef>
                <a:spcPct val="0"/>
              </a:spcBef>
              <a:buFontTx/>
              <a:buNone/>
            </a:pPr>
            <a:r>
              <a:rPr lang="it-IT" altLang="it-IT" sz="2600">
                <a:latin typeface="Calibri" panose="020F0502020204030204" pitchFamily="34" charset="0"/>
                <a:cs typeface="Calibri" panose="020F0502020204030204" pitchFamily="34" charset="0"/>
              </a:rPr>
              <a:t>Soluzioni differenti e probabilmente in competizione/conflitto</a:t>
            </a:r>
          </a:p>
        </p:txBody>
      </p:sp>
      <p:grpSp>
        <p:nvGrpSpPr>
          <p:cNvPr id="6" name="Gruppo 5">
            <a:extLst>
              <a:ext uri="{FF2B5EF4-FFF2-40B4-BE49-F238E27FC236}">
                <a16:creationId xmlns:a16="http://schemas.microsoft.com/office/drawing/2014/main" id="{BB4D460B-66B2-47F4-8116-1C1B08834A86}"/>
              </a:ext>
            </a:extLst>
          </p:cNvPr>
          <p:cNvGrpSpPr>
            <a:grpSpLocks/>
          </p:cNvGrpSpPr>
          <p:nvPr/>
        </p:nvGrpSpPr>
        <p:grpSpPr bwMode="auto">
          <a:xfrm>
            <a:off x="230007" y="524236"/>
            <a:ext cx="8679510" cy="5604983"/>
            <a:chOff x="306544" y="487359"/>
            <a:chExt cx="8679194" cy="5605115"/>
          </a:xfrm>
        </p:grpSpPr>
        <p:pic>
          <p:nvPicPr>
            <p:cNvPr id="30730" name="Immagine 1">
              <a:extLst>
                <a:ext uri="{FF2B5EF4-FFF2-40B4-BE49-F238E27FC236}">
                  <a16:creationId xmlns:a16="http://schemas.microsoft.com/office/drawing/2014/main" id="{ABA8C642-AC18-4103-9023-721920C6D923}"/>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89238" l="0" r="100000"/>
                      </a14:imgEffect>
                    </a14:imgLayer>
                  </a14:imgProps>
                </a:ext>
                <a:ext uri="{28A0092B-C50C-407E-A947-70E740481C1C}">
                  <a14:useLocalDpi xmlns:a14="http://schemas.microsoft.com/office/drawing/2010/main" val="0"/>
                </a:ext>
              </a:extLst>
            </a:blip>
            <a:srcRect/>
            <a:stretch>
              <a:fillRect/>
            </a:stretch>
          </p:blipFill>
          <p:spPr bwMode="auto">
            <a:xfrm>
              <a:off x="8058624" y="487359"/>
              <a:ext cx="927114" cy="914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1" name="Immagine 2">
              <a:extLst>
                <a:ext uri="{FF2B5EF4-FFF2-40B4-BE49-F238E27FC236}">
                  <a16:creationId xmlns:a16="http://schemas.microsoft.com/office/drawing/2014/main" id="{6FAA1BDF-BAFF-47A7-A86E-1039F911C198}"/>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89888" l="9524" r="89947"/>
                      </a14:imgEffect>
                    </a14:imgLayer>
                  </a14:imgProps>
                </a:ext>
                <a:ext uri="{28A0092B-C50C-407E-A947-70E740481C1C}">
                  <a14:useLocalDpi xmlns:a14="http://schemas.microsoft.com/office/drawing/2010/main" val="0"/>
                </a:ext>
              </a:extLst>
            </a:blip>
            <a:srcRect/>
            <a:stretch>
              <a:fillRect/>
            </a:stretch>
          </p:blipFill>
          <p:spPr bwMode="auto">
            <a:xfrm>
              <a:off x="306544" y="779378"/>
              <a:ext cx="1044128" cy="147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2" name="Immagine 3">
              <a:extLst>
                <a:ext uri="{FF2B5EF4-FFF2-40B4-BE49-F238E27FC236}">
                  <a16:creationId xmlns:a16="http://schemas.microsoft.com/office/drawing/2014/main" id="{F71FC626-5261-46BF-87B4-2CF1E36562D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363306" y="4949831"/>
              <a:ext cx="647186" cy="762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3" name="Immagine 4">
              <a:extLst>
                <a:ext uri="{FF2B5EF4-FFF2-40B4-BE49-F238E27FC236}">
                  <a16:creationId xmlns:a16="http://schemas.microsoft.com/office/drawing/2014/main" id="{A5A8DAD9-2710-4700-B024-AF00A7AE442A}"/>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0" b="100000" l="9825" r="89825"/>
                      </a14:imgEffect>
                    </a14:imgLayer>
                  </a14:imgProps>
                </a:ext>
                <a:ext uri="{28A0092B-C50C-407E-A947-70E740481C1C}">
                  <a14:useLocalDpi xmlns:a14="http://schemas.microsoft.com/office/drawing/2010/main" val="0"/>
                </a:ext>
              </a:extLst>
            </a:blip>
            <a:srcRect/>
            <a:stretch>
              <a:fillRect/>
            </a:stretch>
          </p:blipFill>
          <p:spPr bwMode="auto">
            <a:xfrm>
              <a:off x="1467821" y="5280829"/>
              <a:ext cx="1306886" cy="811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0722" name="CasellaDiTesto 1">
            <a:extLst>
              <a:ext uri="{FF2B5EF4-FFF2-40B4-BE49-F238E27FC236}">
                <a16:creationId xmlns:a16="http://schemas.microsoft.com/office/drawing/2014/main" id="{4965EE09-FD50-4448-A66C-4294F34C0054}"/>
              </a:ext>
            </a:extLst>
          </p:cNvPr>
          <p:cNvSpPr txBox="1">
            <a:spLocks noChangeArrowheads="1"/>
          </p:cNvSpPr>
          <p:nvPr/>
        </p:nvSpPr>
        <p:spPr bwMode="auto">
          <a:xfrm>
            <a:off x="2937683" y="2934975"/>
            <a:ext cx="3150468" cy="830262"/>
          </a:xfrm>
          <a:prstGeom prst="rect">
            <a:avLst/>
          </a:prstGeom>
          <a:solidFill>
            <a:srgbClr val="FFFFFF">
              <a:alpha val="63137"/>
            </a:srgbClr>
          </a:solidFill>
          <a:ln>
            <a:noFill/>
          </a:ln>
        </p:spPr>
        <p:txBody>
          <a:bodyPr wrap="square">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spcBef>
                <a:spcPct val="0"/>
              </a:spcBef>
              <a:buFontTx/>
              <a:buNone/>
            </a:pPr>
            <a:r>
              <a:rPr lang="it-IT" altLang="it-IT" sz="2400" dirty="0">
                <a:latin typeface="Calibri" panose="020F0502020204030204" pitchFamily="34" charset="0"/>
                <a:cs typeface="Calibri" panose="020F0502020204030204" pitchFamily="34" charset="0"/>
              </a:rPr>
              <a:t>Gravidanza nelle minori</a:t>
            </a:r>
          </a:p>
          <a:p>
            <a:pPr>
              <a:spcBef>
                <a:spcPct val="0"/>
              </a:spcBef>
              <a:buFontTx/>
              <a:buNone/>
            </a:pPr>
            <a:r>
              <a:rPr lang="it-IT" altLang="it-IT" sz="2400" dirty="0">
                <a:latin typeface="Calibri" panose="020F0502020204030204" pitchFamily="34" charset="0"/>
                <a:cs typeface="Calibri" panose="020F0502020204030204" pitchFamily="34" charset="0"/>
              </a:rPr>
              <a:t>È un problema perché…</a:t>
            </a:r>
          </a:p>
        </p:txBody>
      </p:sp>
      <p:sp>
        <p:nvSpPr>
          <p:cNvPr id="24" name="Text Box 3">
            <a:extLst>
              <a:ext uri="{FF2B5EF4-FFF2-40B4-BE49-F238E27FC236}">
                <a16:creationId xmlns:a16="http://schemas.microsoft.com/office/drawing/2014/main" id="{437BFF24-8839-4829-8C32-F3A9D2819D6D}"/>
              </a:ext>
            </a:extLst>
          </p:cNvPr>
          <p:cNvSpPr txBox="1">
            <a:spLocks noChangeArrowheads="1"/>
          </p:cNvSpPr>
          <p:nvPr/>
        </p:nvSpPr>
        <p:spPr bwMode="auto">
          <a:xfrm>
            <a:off x="0" y="0"/>
            <a:ext cx="9144000" cy="519113"/>
          </a:xfrm>
          <a:prstGeom prst="rect">
            <a:avLst/>
          </a:prstGeom>
          <a:solidFill>
            <a:srgbClr val="0000CC"/>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it-IT"/>
            </a:defPPr>
            <a:lvl1pPr algn="r" eaLnBrk="1" hangingPunct="1">
              <a:spcBef>
                <a:spcPct val="50000"/>
              </a:spcBef>
              <a:buFontTx/>
              <a:buNone/>
              <a:defRPr sz="2800">
                <a:solidFill>
                  <a:srgbClr val="FFFFFF"/>
                </a:solidFill>
                <a:latin typeface="Calibri" panose="020F0502020204030204" pitchFamily="34" charset="0"/>
                <a:cs typeface="Calibri" panose="020F0502020204030204" pitchFamily="34" charset="0"/>
              </a:defRPr>
            </a:lvl1pPr>
            <a:lvl2pPr marL="742950" indent="-285750">
              <a:spcBef>
                <a:spcPct val="20000"/>
              </a:spcBef>
              <a:buChar char="–"/>
              <a:defRPr sz="2800"/>
            </a:lvl2pPr>
            <a:lvl3pPr marL="1143000" indent="-228600">
              <a:spcBef>
                <a:spcPct val="20000"/>
              </a:spcBef>
              <a:buChar char="•"/>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r>
              <a:rPr lang="it-IT" altLang="it-IT" dirty="0"/>
              <a:t>L’albero dei problemi- questione di punti di vista</a:t>
            </a:r>
          </a:p>
        </p:txBody>
      </p:sp>
      <p:grpSp>
        <p:nvGrpSpPr>
          <p:cNvPr id="3" name="Gruppo 2">
            <a:extLst>
              <a:ext uri="{FF2B5EF4-FFF2-40B4-BE49-F238E27FC236}">
                <a16:creationId xmlns:a16="http://schemas.microsoft.com/office/drawing/2014/main" id="{C13A37D5-DBF7-B172-F34B-CC2D5B0101C6}"/>
              </a:ext>
            </a:extLst>
          </p:cNvPr>
          <p:cNvGrpSpPr/>
          <p:nvPr/>
        </p:nvGrpSpPr>
        <p:grpSpPr>
          <a:xfrm>
            <a:off x="2029152" y="3859213"/>
            <a:ext cx="2909807" cy="2389187"/>
            <a:chOff x="2029152" y="3859213"/>
            <a:chExt cx="2909807" cy="2389187"/>
          </a:xfrm>
        </p:grpSpPr>
        <p:pic>
          <p:nvPicPr>
            <p:cNvPr id="2" name="Immagine 1">
              <a:extLst>
                <a:ext uri="{FF2B5EF4-FFF2-40B4-BE49-F238E27FC236}">
                  <a16:creationId xmlns:a16="http://schemas.microsoft.com/office/drawing/2014/main" id="{8E1D7FA5-349C-D323-46A4-89E388474225}"/>
                </a:ext>
              </a:extLst>
            </p:cNvPr>
            <p:cNvPicPr>
              <a:picLocks noChangeAspect="1"/>
            </p:cNvPicPr>
            <p:nvPr/>
          </p:nvPicPr>
          <p:blipFill rotWithShape="1">
            <a:blip r:embed="rId14"/>
            <a:srcRect l="47780" t="4965" r="2462" b="44097"/>
            <a:stretch/>
          </p:blipFill>
          <p:spPr>
            <a:xfrm>
              <a:off x="2792989" y="4537861"/>
              <a:ext cx="2145970" cy="1710539"/>
            </a:xfrm>
            <a:prstGeom prst="rect">
              <a:avLst/>
            </a:prstGeom>
          </p:spPr>
        </p:pic>
        <p:sp>
          <p:nvSpPr>
            <p:cNvPr id="19" name="Fumetto: rettangolo con angoli arrotondati 18">
              <a:extLst>
                <a:ext uri="{FF2B5EF4-FFF2-40B4-BE49-F238E27FC236}">
                  <a16:creationId xmlns:a16="http://schemas.microsoft.com/office/drawing/2014/main" id="{2DEFEE1A-4C30-44F2-9CEF-9A0832F16ABD}"/>
                </a:ext>
              </a:extLst>
            </p:cNvPr>
            <p:cNvSpPr/>
            <p:nvPr/>
          </p:nvSpPr>
          <p:spPr bwMode="auto">
            <a:xfrm>
              <a:off x="2029152" y="3859213"/>
              <a:ext cx="2109788" cy="587375"/>
            </a:xfrm>
            <a:prstGeom prst="wedgeRoundRectCallout">
              <a:avLst>
                <a:gd name="adj1" fmla="val -242"/>
                <a:gd name="adj2" fmla="val 96523"/>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dirty="0">
                  <a:solidFill>
                    <a:srgbClr val="FF0000"/>
                  </a:solidFill>
                  <a:latin typeface="Calibri" panose="020F0502020204030204" pitchFamily="34" charset="0"/>
                  <a:cs typeface="Calibri" panose="020F0502020204030204" pitchFamily="34" charset="0"/>
                </a:rPr>
                <a:t>disonore </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la 2">
            <a:extLst>
              <a:ext uri="{FF2B5EF4-FFF2-40B4-BE49-F238E27FC236}">
                <a16:creationId xmlns:a16="http://schemas.microsoft.com/office/drawing/2014/main" id="{9CEE37B4-02A1-979E-87F6-76B4FF655D67}"/>
              </a:ext>
            </a:extLst>
          </p:cNvPr>
          <p:cNvGraphicFramePr>
            <a:graphicFrameLocks noGrp="1"/>
          </p:cNvGraphicFramePr>
          <p:nvPr>
            <p:extLst>
              <p:ext uri="{D42A27DB-BD31-4B8C-83A1-F6EECF244321}">
                <p14:modId xmlns:p14="http://schemas.microsoft.com/office/powerpoint/2010/main" val="2891979651"/>
              </p:ext>
            </p:extLst>
          </p:nvPr>
        </p:nvGraphicFramePr>
        <p:xfrm>
          <a:off x="323850" y="1014413"/>
          <a:ext cx="8208964" cy="1216083"/>
        </p:xfrm>
        <a:graphic>
          <a:graphicData uri="http://schemas.openxmlformats.org/drawingml/2006/table">
            <a:tbl>
              <a:tblPr firstRow="1" bandRow="1">
                <a:tableStyleId>{2D5ABB26-0587-4C30-8999-92F81FD0307C}</a:tableStyleId>
              </a:tblPr>
              <a:tblGrid>
                <a:gridCol w="4104482">
                  <a:extLst>
                    <a:ext uri="{9D8B030D-6E8A-4147-A177-3AD203B41FA5}">
                      <a16:colId xmlns:a16="http://schemas.microsoft.com/office/drawing/2014/main" val="20000"/>
                    </a:ext>
                  </a:extLst>
                </a:gridCol>
                <a:gridCol w="4104482">
                  <a:extLst>
                    <a:ext uri="{9D8B030D-6E8A-4147-A177-3AD203B41FA5}">
                      <a16:colId xmlns:a16="http://schemas.microsoft.com/office/drawing/2014/main" val="20001"/>
                    </a:ext>
                  </a:extLst>
                </a:gridCol>
              </a:tblGrid>
              <a:tr h="576011">
                <a:tc>
                  <a:txBody>
                    <a:bodyPr/>
                    <a:lstStyle/>
                    <a:p>
                      <a:r>
                        <a:rPr lang="it-IT" sz="1800" dirty="0"/>
                        <a:t>gruppo</a:t>
                      </a:r>
                    </a:p>
                  </a:txBody>
                  <a:tcPr marL="91442" marR="91442" marT="45716" marB="457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it-IT" sz="1800" dirty="0"/>
                        <a:t>componenti</a:t>
                      </a:r>
                    </a:p>
                  </a:txBody>
                  <a:tcPr marL="91442" marR="91442" marT="45716" marB="457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640064">
                <a:tc>
                  <a:txBody>
                    <a:bodyPr/>
                    <a:lstStyle/>
                    <a:p>
                      <a:r>
                        <a:rPr lang="it-IT" sz="1800" dirty="0"/>
                        <a:t>Quanto la salute mentale influenza </a:t>
                      </a:r>
                      <a:r>
                        <a:rPr lang="it-IT" sz="1800" dirty="0" smtClean="0"/>
                        <a:t>la salute fisica di un adolescente</a:t>
                      </a:r>
                      <a:endParaRPr lang="it-IT" sz="1800" dirty="0"/>
                    </a:p>
                  </a:txBody>
                  <a:tcPr marL="91442" marR="91442" marT="45716" marB="457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it-IT" sz="1200" dirty="0"/>
                        <a:t>Biagetti Nadia, Fiore Beatrice, </a:t>
                      </a:r>
                      <a:r>
                        <a:rPr lang="it-IT" sz="1200" dirty="0" err="1"/>
                        <a:t>Sottimano</a:t>
                      </a:r>
                      <a:r>
                        <a:rPr lang="it-IT" sz="1200" dirty="0"/>
                        <a:t> Chiara</a:t>
                      </a:r>
                    </a:p>
                  </a:txBody>
                  <a:tcPr marL="91442" marR="91442" marT="45716" marB="457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graphicFrame>
        <p:nvGraphicFramePr>
          <p:cNvPr id="4" name="Tabella 3">
            <a:extLst>
              <a:ext uri="{FF2B5EF4-FFF2-40B4-BE49-F238E27FC236}">
                <a16:creationId xmlns:a16="http://schemas.microsoft.com/office/drawing/2014/main" id="{8F35176F-BF6A-B112-D5B3-04BAC702E8B9}"/>
              </a:ext>
            </a:extLst>
          </p:cNvPr>
          <p:cNvGraphicFramePr>
            <a:graphicFrameLocks noGrp="1"/>
          </p:cNvGraphicFramePr>
          <p:nvPr>
            <p:extLst>
              <p:ext uri="{D42A27DB-BD31-4B8C-83A1-F6EECF244321}">
                <p14:modId xmlns:p14="http://schemas.microsoft.com/office/powerpoint/2010/main" val="4122879666"/>
              </p:ext>
            </p:extLst>
          </p:nvPr>
        </p:nvGraphicFramePr>
        <p:xfrm>
          <a:off x="330418" y="2220549"/>
          <a:ext cx="8208964" cy="1280136"/>
        </p:xfrm>
        <a:graphic>
          <a:graphicData uri="http://schemas.openxmlformats.org/drawingml/2006/table">
            <a:tbl>
              <a:tblPr firstRow="1" bandRow="1">
                <a:tableStyleId>{2D5ABB26-0587-4C30-8999-92F81FD0307C}</a:tableStyleId>
              </a:tblPr>
              <a:tblGrid>
                <a:gridCol w="4104482">
                  <a:extLst>
                    <a:ext uri="{9D8B030D-6E8A-4147-A177-3AD203B41FA5}">
                      <a16:colId xmlns:a16="http://schemas.microsoft.com/office/drawing/2014/main" val="3137042747"/>
                    </a:ext>
                  </a:extLst>
                </a:gridCol>
                <a:gridCol w="4104482">
                  <a:extLst>
                    <a:ext uri="{9D8B030D-6E8A-4147-A177-3AD203B41FA5}">
                      <a16:colId xmlns:a16="http://schemas.microsoft.com/office/drawing/2014/main" val="1887894193"/>
                    </a:ext>
                  </a:extLst>
                </a:gridCol>
              </a:tblGrid>
              <a:tr h="640064">
                <a:tc>
                  <a:txBody>
                    <a:bodyPr/>
                    <a:lstStyle/>
                    <a:p>
                      <a:r>
                        <a:rPr lang="it-IT" sz="1800" dirty="0"/>
                        <a:t>Nome breve</a:t>
                      </a:r>
                    </a:p>
                  </a:txBody>
                  <a:tcPr marL="91442" marR="91442" marT="45716" marB="457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it-IT" sz="1200" dirty="0" smtClean="0"/>
                        <a:t>ADOLESCENTI</a:t>
                      </a:r>
                      <a:r>
                        <a:rPr lang="it-IT" sz="1200" baseline="0" dirty="0" smtClean="0"/>
                        <a:t> CON </a:t>
                      </a:r>
                      <a:r>
                        <a:rPr lang="it-IT" sz="1200" dirty="0" smtClean="0"/>
                        <a:t>DCA OSPEDALIZZATI</a:t>
                      </a:r>
                    </a:p>
                    <a:p>
                      <a:r>
                        <a:rPr lang="it-IT" sz="1200" dirty="0" smtClean="0"/>
                        <a:t>Torino</a:t>
                      </a:r>
                    </a:p>
                    <a:p>
                      <a:r>
                        <a:rPr lang="it-IT" sz="1200" dirty="0" smtClean="0"/>
                        <a:t>Percezione di </a:t>
                      </a:r>
                      <a:r>
                        <a:rPr lang="it-IT" sz="1200" dirty="0" err="1" smtClean="0"/>
                        <a:t>sè</a:t>
                      </a:r>
                      <a:endParaRPr lang="it-IT" sz="1200" dirty="0"/>
                    </a:p>
                  </a:txBody>
                  <a:tcPr marL="91442" marR="91442" marT="45716" marB="457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58528453"/>
                  </a:ext>
                </a:extLst>
              </a:tr>
              <a:tr h="640064">
                <a:tc gridSpan="2">
                  <a:txBody>
                    <a:bodyPr/>
                    <a:lstStyle/>
                    <a:p>
                      <a:r>
                        <a:rPr lang="it-IT" sz="1800" dirty="0"/>
                        <a:t>Suggerimenti </a:t>
                      </a:r>
                    </a:p>
                  </a:txBody>
                  <a:tcPr marL="91442" marR="91442" marT="45716" marB="457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it-IT" sz="1200" dirty="0"/>
                    </a:p>
                  </a:txBody>
                  <a:tcPr marL="91442" marR="91442" marT="45716" marB="457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60512017"/>
                  </a:ext>
                </a:extLst>
              </a:tr>
            </a:tbl>
          </a:graphicData>
        </a:graphic>
      </p:graphicFrame>
    </p:spTree>
    <p:extLst>
      <p:ext uri="{BB962C8B-B14F-4D97-AF65-F5344CB8AC3E}">
        <p14:creationId xmlns:p14="http://schemas.microsoft.com/office/powerpoint/2010/main" val="225327884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3" name="Picture 2" descr="L'albero dei problemi | SOS Skills">
            <a:extLst>
              <a:ext uri="{FF2B5EF4-FFF2-40B4-BE49-F238E27FC236}">
                <a16:creationId xmlns:a16="http://schemas.microsoft.com/office/drawing/2014/main" id="{EA872A5B-B8BE-41A4-AB87-46A036BF83C5}"/>
              </a:ext>
            </a:extLst>
          </p:cNvPr>
          <p:cNvPicPr>
            <a:picLocks noChangeAspect="1" noChangeArrowheads="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87289" y="495812"/>
            <a:ext cx="8187386" cy="6338887"/>
          </a:xfrm>
          <a:prstGeom prst="rect">
            <a:avLst/>
          </a:prstGeom>
          <a:noFill/>
          <a:extLst>
            <a:ext uri="{909E8E84-426E-40DD-AFC4-6F175D3DCCD1}">
              <a14:hiddenFill xmlns:a14="http://schemas.microsoft.com/office/drawing/2010/main">
                <a:solidFill>
                  <a:srgbClr val="FFFFFF"/>
                </a:solidFill>
              </a14:hiddenFill>
            </a:ext>
          </a:extLst>
        </p:spPr>
      </p:pic>
      <p:sp>
        <p:nvSpPr>
          <p:cNvPr id="76803" name="Rectangle 3">
            <a:extLst>
              <a:ext uri="{FF2B5EF4-FFF2-40B4-BE49-F238E27FC236}">
                <a16:creationId xmlns:a16="http://schemas.microsoft.com/office/drawing/2014/main" id="{73566CBF-B372-41DD-B240-9D34225AD819}"/>
              </a:ext>
            </a:extLst>
          </p:cNvPr>
          <p:cNvSpPr>
            <a:spLocks noGrp="1" noChangeArrowheads="1"/>
          </p:cNvSpPr>
          <p:nvPr>
            <p:ph type="body" idx="4294967295"/>
          </p:nvPr>
        </p:nvSpPr>
        <p:spPr>
          <a:xfrm>
            <a:off x="457200" y="4730750"/>
            <a:ext cx="8153400" cy="1506538"/>
          </a:xfrm>
          <a:solidFill>
            <a:srgbClr val="FFFFFF"/>
          </a:solidFill>
        </p:spPr>
        <p:txBody>
          <a:bodyPr/>
          <a:lstStyle/>
          <a:p>
            <a:pPr marL="365125" indent="-255588" algn="ctr" eaLnBrk="1" hangingPunct="1">
              <a:buFontTx/>
              <a:buNone/>
            </a:pPr>
            <a:r>
              <a:rPr lang="it-IT" altLang="it-IT" sz="4300" dirty="0">
                <a:latin typeface="Calibri" panose="020F0502020204030204" pitchFamily="34" charset="0"/>
                <a:cs typeface="Calibri" panose="020F0502020204030204" pitchFamily="34" charset="0"/>
              </a:rPr>
              <a:t>Riformulazione dei problemi </a:t>
            </a:r>
            <a:br>
              <a:rPr lang="it-IT" altLang="it-IT" sz="4300" dirty="0">
                <a:latin typeface="Calibri" panose="020F0502020204030204" pitchFamily="34" charset="0"/>
                <a:cs typeface="Calibri" panose="020F0502020204030204" pitchFamily="34" charset="0"/>
              </a:rPr>
            </a:br>
            <a:r>
              <a:rPr lang="it-IT" altLang="it-IT" sz="4300" dirty="0">
                <a:latin typeface="Calibri" panose="020F0502020204030204" pitchFamily="34" charset="0"/>
                <a:cs typeface="Calibri" panose="020F0502020204030204" pitchFamily="34" charset="0"/>
              </a:rPr>
              <a:t>in obiettivi raggiungibili </a:t>
            </a:r>
          </a:p>
        </p:txBody>
      </p:sp>
      <p:sp>
        <p:nvSpPr>
          <p:cNvPr id="32771" name="Text Box 5">
            <a:extLst>
              <a:ext uri="{FF2B5EF4-FFF2-40B4-BE49-F238E27FC236}">
                <a16:creationId xmlns:a16="http://schemas.microsoft.com/office/drawing/2014/main" id="{B0F6BFD6-A86F-4E29-924D-AAC13C56FDA4}"/>
              </a:ext>
            </a:extLst>
          </p:cNvPr>
          <p:cNvSpPr txBox="1">
            <a:spLocks noChangeArrowheads="1"/>
          </p:cNvSpPr>
          <p:nvPr/>
        </p:nvSpPr>
        <p:spPr bwMode="auto">
          <a:xfrm>
            <a:off x="615950" y="903288"/>
            <a:ext cx="3816350" cy="461665"/>
          </a:xfrm>
          <a:prstGeom prst="rect">
            <a:avLst/>
          </a:prstGeom>
          <a:solidFill>
            <a:srgbClr val="FFFFFF">
              <a:alpha val="63137"/>
            </a:srgbClr>
          </a:solidFill>
          <a:ln w="38100">
            <a:solidFill>
              <a:srgbClr val="FF3300"/>
            </a:solidFill>
            <a:miter lim="800000"/>
            <a:headEnd/>
            <a:tailEnd/>
          </a:ln>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50000"/>
              </a:spcBef>
              <a:buClr>
                <a:srgbClr val="000000"/>
              </a:buClr>
              <a:buFontTx/>
              <a:buNone/>
            </a:pPr>
            <a:r>
              <a:rPr lang="it-IT" altLang="it-IT" sz="2400">
                <a:latin typeface="Calibri" panose="020F0502020204030204" pitchFamily="34" charset="0"/>
                <a:cs typeface="Calibri" panose="020F0502020204030204" pitchFamily="34" charset="0"/>
              </a:rPr>
              <a:t>Analisi dei Problemi</a:t>
            </a:r>
          </a:p>
        </p:txBody>
      </p:sp>
      <p:sp>
        <p:nvSpPr>
          <p:cNvPr id="76806" name="Text Box 6">
            <a:extLst>
              <a:ext uri="{FF2B5EF4-FFF2-40B4-BE49-F238E27FC236}">
                <a16:creationId xmlns:a16="http://schemas.microsoft.com/office/drawing/2014/main" id="{0863D916-63EA-4FFC-AD09-83E8B4CA4A64}"/>
              </a:ext>
            </a:extLst>
          </p:cNvPr>
          <p:cNvSpPr txBox="1">
            <a:spLocks noChangeArrowheads="1"/>
          </p:cNvSpPr>
          <p:nvPr/>
        </p:nvSpPr>
        <p:spPr bwMode="auto">
          <a:xfrm>
            <a:off x="4914900" y="911225"/>
            <a:ext cx="3816350" cy="461665"/>
          </a:xfrm>
          <a:prstGeom prst="rect">
            <a:avLst/>
          </a:prstGeom>
          <a:solidFill>
            <a:srgbClr val="FFFFFF">
              <a:alpha val="74902"/>
            </a:srgbClr>
          </a:solidFill>
          <a:ln w="38100">
            <a:solidFill>
              <a:schemeClr val="folHlink"/>
            </a:solidFill>
            <a:miter lim="800000"/>
            <a:headEnd/>
            <a:tailEnd/>
          </a:ln>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50000"/>
              </a:spcBef>
              <a:buClr>
                <a:srgbClr val="000000"/>
              </a:buClr>
              <a:buFontTx/>
              <a:buNone/>
            </a:pPr>
            <a:r>
              <a:rPr lang="it-IT" altLang="it-IT" sz="2400">
                <a:latin typeface="Calibri" panose="020F0502020204030204" pitchFamily="34" charset="0"/>
                <a:cs typeface="Calibri" panose="020F0502020204030204" pitchFamily="34" charset="0"/>
              </a:rPr>
              <a:t>Analisi degli Obiettivi</a:t>
            </a:r>
          </a:p>
        </p:txBody>
      </p:sp>
      <p:sp>
        <p:nvSpPr>
          <p:cNvPr id="32773" name="AutoShape 7">
            <a:extLst>
              <a:ext uri="{FF2B5EF4-FFF2-40B4-BE49-F238E27FC236}">
                <a16:creationId xmlns:a16="http://schemas.microsoft.com/office/drawing/2014/main" id="{B9773DE8-7AE6-4DD0-8D6E-F44AA75328A3}"/>
              </a:ext>
            </a:extLst>
          </p:cNvPr>
          <p:cNvSpPr>
            <a:spLocks noChangeArrowheads="1"/>
          </p:cNvSpPr>
          <p:nvPr/>
        </p:nvSpPr>
        <p:spPr bwMode="auto">
          <a:xfrm>
            <a:off x="2463800" y="1512888"/>
            <a:ext cx="431800" cy="647700"/>
          </a:xfrm>
          <a:prstGeom prst="downArrow">
            <a:avLst>
              <a:gd name="adj1" fmla="val 50000"/>
              <a:gd name="adj2" fmla="val 37500"/>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Clr>
                <a:srgbClr val="000000"/>
              </a:buClr>
              <a:buFontTx/>
              <a:buNone/>
            </a:pPr>
            <a:endParaRPr lang="it-IT" altLang="it-IT" sz="1800">
              <a:latin typeface="Calibri" panose="020F0502020204030204" pitchFamily="34" charset="0"/>
              <a:cs typeface="Calibri" panose="020F0502020204030204" pitchFamily="34" charset="0"/>
            </a:endParaRPr>
          </a:p>
        </p:txBody>
      </p:sp>
      <p:sp>
        <p:nvSpPr>
          <p:cNvPr id="76808" name="AutoShape 8">
            <a:extLst>
              <a:ext uri="{FF2B5EF4-FFF2-40B4-BE49-F238E27FC236}">
                <a16:creationId xmlns:a16="http://schemas.microsoft.com/office/drawing/2014/main" id="{BA356228-DC68-44E9-9ED0-688CD0FC8A3B}"/>
              </a:ext>
            </a:extLst>
          </p:cNvPr>
          <p:cNvSpPr>
            <a:spLocks noChangeArrowheads="1"/>
          </p:cNvSpPr>
          <p:nvPr/>
        </p:nvSpPr>
        <p:spPr bwMode="auto">
          <a:xfrm>
            <a:off x="6553200" y="1512888"/>
            <a:ext cx="431800" cy="647700"/>
          </a:xfrm>
          <a:prstGeom prst="downArrow">
            <a:avLst>
              <a:gd name="adj1" fmla="val 50000"/>
              <a:gd name="adj2" fmla="val 37500"/>
            </a:avLst>
          </a:prstGeom>
          <a:solidFill>
            <a:srgbClr val="FFFFFF">
              <a:alpha val="89020"/>
            </a:srgbClr>
          </a:solidFill>
          <a:ln w="9525">
            <a:solidFill>
              <a:srgbClr val="FF0000"/>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Clr>
                <a:srgbClr val="000000"/>
              </a:buClr>
              <a:buFontTx/>
              <a:buNone/>
            </a:pPr>
            <a:endParaRPr lang="it-IT" altLang="it-IT" sz="1800">
              <a:latin typeface="Calibri" panose="020F0502020204030204" pitchFamily="34" charset="0"/>
              <a:cs typeface="Calibri" panose="020F0502020204030204" pitchFamily="34" charset="0"/>
            </a:endParaRPr>
          </a:p>
        </p:txBody>
      </p:sp>
      <p:sp>
        <p:nvSpPr>
          <p:cNvPr id="32775" name="Text Box 9">
            <a:extLst>
              <a:ext uri="{FF2B5EF4-FFF2-40B4-BE49-F238E27FC236}">
                <a16:creationId xmlns:a16="http://schemas.microsoft.com/office/drawing/2014/main" id="{E11441F8-1EC1-4378-9092-DA62B7DC6164}"/>
              </a:ext>
            </a:extLst>
          </p:cNvPr>
          <p:cNvSpPr txBox="1">
            <a:spLocks noChangeArrowheads="1"/>
          </p:cNvSpPr>
          <p:nvPr/>
        </p:nvSpPr>
        <p:spPr bwMode="auto">
          <a:xfrm>
            <a:off x="762000" y="2351088"/>
            <a:ext cx="3600450" cy="1225550"/>
          </a:xfrm>
          <a:prstGeom prst="rect">
            <a:avLst/>
          </a:prstGeom>
          <a:solidFill>
            <a:srgbClr val="FFFFFF">
              <a:alpha val="63137"/>
            </a:srgbClr>
          </a:solidFill>
          <a:ln w="38100">
            <a:solidFill>
              <a:srgbClr val="FF3300"/>
            </a:solidFill>
            <a:miter lim="800000"/>
            <a:headEnd/>
            <a:tailEnd/>
          </a:ln>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50000"/>
              </a:spcBef>
              <a:buClr>
                <a:srgbClr val="000000"/>
              </a:buClr>
              <a:buFontTx/>
              <a:buNone/>
            </a:pPr>
            <a:r>
              <a:rPr lang="it-IT" altLang="it-IT" sz="2400">
                <a:latin typeface="Calibri" panose="020F0502020204030204" pitchFamily="34" charset="0"/>
                <a:cs typeface="Calibri" panose="020F0502020204030204" pitchFamily="34" charset="0"/>
              </a:rPr>
              <a:t>Descrizione degli aspetti negativi della situazione esistente</a:t>
            </a:r>
          </a:p>
        </p:txBody>
      </p:sp>
      <p:sp>
        <p:nvSpPr>
          <p:cNvPr id="76810" name="Text Box 10">
            <a:extLst>
              <a:ext uri="{FF2B5EF4-FFF2-40B4-BE49-F238E27FC236}">
                <a16:creationId xmlns:a16="http://schemas.microsoft.com/office/drawing/2014/main" id="{F9B3F339-7F81-444A-B091-83637521D669}"/>
              </a:ext>
            </a:extLst>
          </p:cNvPr>
          <p:cNvSpPr txBox="1">
            <a:spLocks noChangeArrowheads="1"/>
          </p:cNvSpPr>
          <p:nvPr/>
        </p:nvSpPr>
        <p:spPr bwMode="auto">
          <a:xfrm>
            <a:off x="4876800" y="2351088"/>
            <a:ext cx="4105275" cy="1225550"/>
          </a:xfrm>
          <a:prstGeom prst="rect">
            <a:avLst/>
          </a:prstGeom>
          <a:solidFill>
            <a:srgbClr val="FFFFFF">
              <a:alpha val="74902"/>
            </a:srgbClr>
          </a:solidFill>
          <a:ln w="38100">
            <a:solidFill>
              <a:schemeClr val="folHlink"/>
            </a:solidFill>
            <a:miter lim="800000"/>
            <a:headEnd/>
            <a:tailEnd/>
          </a:ln>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50000"/>
              </a:spcBef>
              <a:buClr>
                <a:srgbClr val="000000"/>
              </a:buClr>
              <a:buFontTx/>
              <a:buNone/>
            </a:pPr>
            <a:r>
              <a:rPr lang="it-IT" altLang="it-IT" sz="2400" dirty="0">
                <a:latin typeface="Calibri" panose="020F0502020204030204" pitchFamily="34" charset="0"/>
                <a:cs typeface="Calibri" panose="020F0502020204030204" pitchFamily="34" charset="0"/>
              </a:rPr>
              <a:t>Presentazione degli aspetti positivi della situazione futura desiderata</a:t>
            </a:r>
          </a:p>
        </p:txBody>
      </p:sp>
      <p:sp>
        <p:nvSpPr>
          <p:cNvPr id="76811" name="AutoShape 11">
            <a:extLst>
              <a:ext uri="{FF2B5EF4-FFF2-40B4-BE49-F238E27FC236}">
                <a16:creationId xmlns:a16="http://schemas.microsoft.com/office/drawing/2014/main" id="{82CFA9D5-9140-4C93-80E3-C7CD6E4D11F9}"/>
              </a:ext>
            </a:extLst>
          </p:cNvPr>
          <p:cNvSpPr>
            <a:spLocks noChangeArrowheads="1"/>
          </p:cNvSpPr>
          <p:nvPr/>
        </p:nvSpPr>
        <p:spPr bwMode="auto">
          <a:xfrm>
            <a:off x="2482850" y="3938588"/>
            <a:ext cx="431800" cy="647700"/>
          </a:xfrm>
          <a:prstGeom prst="downArrow">
            <a:avLst>
              <a:gd name="adj1" fmla="val 50000"/>
              <a:gd name="adj2" fmla="val 37500"/>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Clr>
                <a:srgbClr val="000000"/>
              </a:buClr>
              <a:buFontTx/>
              <a:buNone/>
            </a:pPr>
            <a:endParaRPr lang="it-IT" altLang="it-IT" sz="1800">
              <a:latin typeface="Calibri" panose="020F0502020204030204" pitchFamily="34" charset="0"/>
              <a:cs typeface="Calibri" panose="020F0502020204030204" pitchFamily="34" charset="0"/>
            </a:endParaRPr>
          </a:p>
        </p:txBody>
      </p:sp>
      <p:sp>
        <p:nvSpPr>
          <p:cNvPr id="76812" name="AutoShape 12">
            <a:extLst>
              <a:ext uri="{FF2B5EF4-FFF2-40B4-BE49-F238E27FC236}">
                <a16:creationId xmlns:a16="http://schemas.microsoft.com/office/drawing/2014/main" id="{07D83C34-FA23-48DC-AFAB-8186BC745FA9}"/>
              </a:ext>
            </a:extLst>
          </p:cNvPr>
          <p:cNvSpPr>
            <a:spLocks noChangeArrowheads="1"/>
          </p:cNvSpPr>
          <p:nvPr/>
        </p:nvSpPr>
        <p:spPr bwMode="auto">
          <a:xfrm>
            <a:off x="6516688" y="3938588"/>
            <a:ext cx="431800" cy="647700"/>
          </a:xfrm>
          <a:prstGeom prst="downArrow">
            <a:avLst>
              <a:gd name="adj1" fmla="val 50000"/>
              <a:gd name="adj2" fmla="val 37500"/>
            </a:avLst>
          </a:prstGeom>
          <a:solidFill>
            <a:srgbClr val="FFFFFF">
              <a:alpha val="89804"/>
            </a:srgbClr>
          </a:solidFill>
          <a:ln w="9525">
            <a:solidFill>
              <a:srgbClr val="FF0000"/>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Clr>
                <a:srgbClr val="000000"/>
              </a:buClr>
              <a:buFontTx/>
              <a:buNone/>
            </a:pPr>
            <a:endParaRPr lang="it-IT" altLang="it-IT" sz="1800">
              <a:latin typeface="Calibri" panose="020F0502020204030204" pitchFamily="34" charset="0"/>
              <a:cs typeface="Calibri" panose="020F0502020204030204" pitchFamily="34" charset="0"/>
            </a:endParaRPr>
          </a:p>
        </p:txBody>
      </p:sp>
      <p:sp>
        <p:nvSpPr>
          <p:cNvPr id="32779" name="Text Box 3">
            <a:extLst>
              <a:ext uri="{FF2B5EF4-FFF2-40B4-BE49-F238E27FC236}">
                <a16:creationId xmlns:a16="http://schemas.microsoft.com/office/drawing/2014/main" id="{63B113D0-F299-4D17-ABD7-249F13D6B6C6}"/>
              </a:ext>
            </a:extLst>
          </p:cNvPr>
          <p:cNvSpPr txBox="1">
            <a:spLocks noChangeArrowheads="1"/>
          </p:cNvSpPr>
          <p:nvPr/>
        </p:nvSpPr>
        <p:spPr bwMode="auto">
          <a:xfrm>
            <a:off x="0" y="0"/>
            <a:ext cx="9144000" cy="519113"/>
          </a:xfrm>
          <a:prstGeom prst="rect">
            <a:avLst/>
          </a:prstGeom>
          <a:solidFill>
            <a:srgbClr val="0000CC"/>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it-IT"/>
            </a:defPPr>
            <a:lvl1pPr algn="r" eaLnBrk="1" hangingPunct="1">
              <a:spcBef>
                <a:spcPct val="50000"/>
              </a:spcBef>
              <a:buFontTx/>
              <a:buNone/>
              <a:defRPr sz="2800">
                <a:solidFill>
                  <a:srgbClr val="FFFFFF"/>
                </a:solidFill>
                <a:latin typeface="Calibri" panose="020F0502020204030204" pitchFamily="34" charset="0"/>
                <a:cs typeface="Calibri" panose="020F0502020204030204" pitchFamily="34" charset="0"/>
              </a:defRPr>
            </a:lvl1pPr>
            <a:lvl2pPr marL="742950" indent="-285750">
              <a:spcBef>
                <a:spcPct val="20000"/>
              </a:spcBef>
              <a:buChar char="–"/>
              <a:defRPr sz="2800"/>
            </a:lvl2pPr>
            <a:lvl3pPr marL="1143000" indent="-228600">
              <a:spcBef>
                <a:spcPct val="20000"/>
              </a:spcBef>
              <a:buChar char="•"/>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r>
              <a:rPr lang="it-IT" altLang="it-IT" dirty="0"/>
              <a:t>Dall’albero dei problemi all’albero degli obiettivi</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76806"/>
                                        </p:tgtEl>
                                        <p:attrNameLst>
                                          <p:attrName>style.visibility</p:attrName>
                                        </p:attrNameLst>
                                      </p:cBhvr>
                                      <p:to>
                                        <p:strVal val="visible"/>
                                      </p:to>
                                    </p:set>
                                    <p:anim calcmode="lin" valueType="num">
                                      <p:cBhvr additive="base">
                                        <p:cTn id="7" dur="500" fill="hold"/>
                                        <p:tgtEl>
                                          <p:spTgt spid="76806"/>
                                        </p:tgtEl>
                                        <p:attrNameLst>
                                          <p:attrName>ppt_x</p:attrName>
                                        </p:attrNameLst>
                                      </p:cBhvr>
                                      <p:tavLst>
                                        <p:tav tm="0">
                                          <p:val>
                                            <p:strVal val="1+#ppt_w/2"/>
                                          </p:val>
                                        </p:tav>
                                        <p:tav tm="100000">
                                          <p:val>
                                            <p:strVal val="#ppt_x"/>
                                          </p:val>
                                        </p:tav>
                                      </p:tavLst>
                                    </p:anim>
                                    <p:anim calcmode="lin" valueType="num">
                                      <p:cBhvr additive="base">
                                        <p:cTn id="8" dur="500" fill="hold"/>
                                        <p:tgtEl>
                                          <p:spTgt spid="76806"/>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76808"/>
                                        </p:tgtEl>
                                        <p:attrNameLst>
                                          <p:attrName>style.visibility</p:attrName>
                                        </p:attrNameLst>
                                      </p:cBhvr>
                                      <p:to>
                                        <p:strVal val="visible"/>
                                      </p:to>
                                    </p:set>
                                    <p:anim calcmode="lin" valueType="num">
                                      <p:cBhvr additive="base">
                                        <p:cTn id="12" dur="500" fill="hold"/>
                                        <p:tgtEl>
                                          <p:spTgt spid="76808"/>
                                        </p:tgtEl>
                                        <p:attrNameLst>
                                          <p:attrName>ppt_x</p:attrName>
                                        </p:attrNameLst>
                                      </p:cBhvr>
                                      <p:tavLst>
                                        <p:tav tm="0">
                                          <p:val>
                                            <p:strVal val="1+#ppt_w/2"/>
                                          </p:val>
                                        </p:tav>
                                        <p:tav tm="100000">
                                          <p:val>
                                            <p:strVal val="#ppt_x"/>
                                          </p:val>
                                        </p:tav>
                                      </p:tavLst>
                                    </p:anim>
                                    <p:anim calcmode="lin" valueType="num">
                                      <p:cBhvr additive="base">
                                        <p:cTn id="13" dur="500" fill="hold"/>
                                        <p:tgtEl>
                                          <p:spTgt spid="76808"/>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000"/>
                            </p:stCondLst>
                            <p:childTnLst>
                              <p:par>
                                <p:cTn id="15" presetID="2" presetClass="entr" presetSubtype="2" fill="hold" grpId="0" nodeType="afterEffect">
                                  <p:stCondLst>
                                    <p:cond delay="0"/>
                                  </p:stCondLst>
                                  <p:childTnLst>
                                    <p:set>
                                      <p:cBhvr>
                                        <p:cTn id="16" dur="1" fill="hold">
                                          <p:stCondLst>
                                            <p:cond delay="0"/>
                                          </p:stCondLst>
                                        </p:cTn>
                                        <p:tgtEl>
                                          <p:spTgt spid="76810"/>
                                        </p:tgtEl>
                                        <p:attrNameLst>
                                          <p:attrName>style.visibility</p:attrName>
                                        </p:attrNameLst>
                                      </p:cBhvr>
                                      <p:to>
                                        <p:strVal val="visible"/>
                                      </p:to>
                                    </p:set>
                                    <p:anim calcmode="lin" valueType="num">
                                      <p:cBhvr additive="base">
                                        <p:cTn id="17" dur="500" fill="hold"/>
                                        <p:tgtEl>
                                          <p:spTgt spid="76810"/>
                                        </p:tgtEl>
                                        <p:attrNameLst>
                                          <p:attrName>ppt_x</p:attrName>
                                        </p:attrNameLst>
                                      </p:cBhvr>
                                      <p:tavLst>
                                        <p:tav tm="0">
                                          <p:val>
                                            <p:strVal val="1+#ppt_w/2"/>
                                          </p:val>
                                        </p:tav>
                                        <p:tav tm="100000">
                                          <p:val>
                                            <p:strVal val="#ppt_x"/>
                                          </p:val>
                                        </p:tav>
                                      </p:tavLst>
                                    </p:anim>
                                    <p:anim calcmode="lin" valueType="num">
                                      <p:cBhvr additive="base">
                                        <p:cTn id="18" dur="500" fill="hold"/>
                                        <p:tgtEl>
                                          <p:spTgt spid="76810"/>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76811"/>
                                        </p:tgtEl>
                                        <p:attrNameLst>
                                          <p:attrName>style.visibility</p:attrName>
                                        </p:attrNameLst>
                                      </p:cBhvr>
                                      <p:to>
                                        <p:strVal val="visible"/>
                                      </p:to>
                                    </p:set>
                                    <p:anim calcmode="lin" valueType="num">
                                      <p:cBhvr additive="base">
                                        <p:cTn id="23" dur="500" fill="hold"/>
                                        <p:tgtEl>
                                          <p:spTgt spid="76811"/>
                                        </p:tgtEl>
                                        <p:attrNameLst>
                                          <p:attrName>ppt_x</p:attrName>
                                        </p:attrNameLst>
                                      </p:cBhvr>
                                      <p:tavLst>
                                        <p:tav tm="0">
                                          <p:val>
                                            <p:strVal val="#ppt_x"/>
                                          </p:val>
                                        </p:tav>
                                        <p:tav tm="100000">
                                          <p:val>
                                            <p:strVal val="#ppt_x"/>
                                          </p:val>
                                        </p:tav>
                                      </p:tavLst>
                                    </p:anim>
                                    <p:anim calcmode="lin" valueType="num">
                                      <p:cBhvr additive="base">
                                        <p:cTn id="24" dur="500" fill="hold"/>
                                        <p:tgtEl>
                                          <p:spTgt spid="76811"/>
                                        </p:tgtEl>
                                        <p:attrNameLst>
                                          <p:attrName>ppt_y</p:attrName>
                                        </p:attrNameLst>
                                      </p:cBhvr>
                                      <p:tavLst>
                                        <p:tav tm="0">
                                          <p:val>
                                            <p:strVal val="1+#ppt_h/2"/>
                                          </p:val>
                                        </p:tav>
                                        <p:tav tm="100000">
                                          <p:val>
                                            <p:strVal val="#ppt_y"/>
                                          </p:val>
                                        </p:tav>
                                      </p:tavLst>
                                    </p:anim>
                                  </p:childTnLst>
                                </p:cTn>
                              </p:par>
                            </p:childTnLst>
                          </p:cTn>
                        </p:par>
                        <p:par>
                          <p:cTn id="25" fill="hold" nodeType="afterGroup">
                            <p:stCondLst>
                              <p:cond delay="500"/>
                            </p:stCondLst>
                            <p:childTnLst>
                              <p:par>
                                <p:cTn id="26" presetID="2" presetClass="entr" presetSubtype="4" fill="hold" grpId="0" nodeType="afterEffect">
                                  <p:stCondLst>
                                    <p:cond delay="0"/>
                                  </p:stCondLst>
                                  <p:childTnLst>
                                    <p:set>
                                      <p:cBhvr>
                                        <p:cTn id="27" dur="1" fill="hold">
                                          <p:stCondLst>
                                            <p:cond delay="0"/>
                                          </p:stCondLst>
                                        </p:cTn>
                                        <p:tgtEl>
                                          <p:spTgt spid="76812"/>
                                        </p:tgtEl>
                                        <p:attrNameLst>
                                          <p:attrName>style.visibility</p:attrName>
                                        </p:attrNameLst>
                                      </p:cBhvr>
                                      <p:to>
                                        <p:strVal val="visible"/>
                                      </p:to>
                                    </p:set>
                                    <p:anim calcmode="lin" valueType="num">
                                      <p:cBhvr additive="base">
                                        <p:cTn id="28" dur="500" fill="hold"/>
                                        <p:tgtEl>
                                          <p:spTgt spid="76812"/>
                                        </p:tgtEl>
                                        <p:attrNameLst>
                                          <p:attrName>ppt_x</p:attrName>
                                        </p:attrNameLst>
                                      </p:cBhvr>
                                      <p:tavLst>
                                        <p:tav tm="0">
                                          <p:val>
                                            <p:strVal val="#ppt_x"/>
                                          </p:val>
                                        </p:tav>
                                        <p:tav tm="100000">
                                          <p:val>
                                            <p:strVal val="#ppt_x"/>
                                          </p:val>
                                        </p:tav>
                                      </p:tavLst>
                                    </p:anim>
                                    <p:anim calcmode="lin" valueType="num">
                                      <p:cBhvr additive="base">
                                        <p:cTn id="29" dur="500" fill="hold"/>
                                        <p:tgtEl>
                                          <p:spTgt spid="76812"/>
                                        </p:tgtEl>
                                        <p:attrNameLst>
                                          <p:attrName>ppt_y</p:attrName>
                                        </p:attrNameLst>
                                      </p:cBhvr>
                                      <p:tavLst>
                                        <p:tav tm="0">
                                          <p:val>
                                            <p:strVal val="1+#ppt_h/2"/>
                                          </p:val>
                                        </p:tav>
                                        <p:tav tm="100000">
                                          <p:val>
                                            <p:strVal val="#ppt_y"/>
                                          </p:val>
                                        </p:tav>
                                      </p:tavLst>
                                    </p:anim>
                                  </p:childTnLst>
                                </p:cTn>
                              </p:par>
                            </p:childTnLst>
                          </p:cTn>
                        </p:par>
                        <p:par>
                          <p:cTn id="30" fill="hold" nodeType="afterGroup">
                            <p:stCondLst>
                              <p:cond delay="1000"/>
                            </p:stCondLst>
                            <p:childTnLst>
                              <p:par>
                                <p:cTn id="31" presetID="2" presetClass="entr" presetSubtype="4" fill="hold" grpId="0" nodeType="afterEffect">
                                  <p:stCondLst>
                                    <p:cond delay="0"/>
                                  </p:stCondLst>
                                  <p:childTnLst>
                                    <p:set>
                                      <p:cBhvr>
                                        <p:cTn id="32" dur="1" fill="hold">
                                          <p:stCondLst>
                                            <p:cond delay="0"/>
                                          </p:stCondLst>
                                        </p:cTn>
                                        <p:tgtEl>
                                          <p:spTgt spid="76803">
                                            <p:txEl>
                                              <p:pRg st="0" end="0"/>
                                            </p:txEl>
                                          </p:spTgt>
                                        </p:tgtEl>
                                        <p:attrNameLst>
                                          <p:attrName>style.visibility</p:attrName>
                                        </p:attrNameLst>
                                      </p:cBhvr>
                                      <p:to>
                                        <p:strVal val="visible"/>
                                      </p:to>
                                    </p:set>
                                    <p:anim calcmode="lin" valueType="num">
                                      <p:cBhvr additive="base">
                                        <p:cTn id="33" dur="500" fill="hold"/>
                                        <p:tgtEl>
                                          <p:spTgt spid="76803">
                                            <p:txEl>
                                              <p:pRg st="0" end="0"/>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7680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3" grpId="0" build="p" autoUpdateAnimBg="0" advAuto="0"/>
      <p:bldP spid="76806" grpId="0" animBg="1" autoUpdateAnimBg="0"/>
      <p:bldP spid="76808" grpId="0" animBg="1" autoUpdateAnimBg="0"/>
      <p:bldP spid="76810" grpId="0" animBg="1" autoUpdateAnimBg="0"/>
      <p:bldP spid="76811" grpId="0" animBg="1" autoUpdateAnimBg="0"/>
      <p:bldP spid="76812" grpId="0" animBg="1" autoUpdateAnimBg="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AE284859-58A2-019C-68B9-FF8B83ABD4FB}"/>
              </a:ext>
            </a:extLst>
          </p:cNvPr>
          <p:cNvPicPr>
            <a:picLocks noChangeAspect="1"/>
          </p:cNvPicPr>
          <p:nvPr/>
        </p:nvPicPr>
        <p:blipFill>
          <a:blip r:embed="rId2"/>
          <a:stretch>
            <a:fillRect/>
          </a:stretch>
        </p:blipFill>
        <p:spPr>
          <a:xfrm>
            <a:off x="0" y="388188"/>
            <a:ext cx="9144000" cy="6081623"/>
          </a:xfrm>
          <a:prstGeom prst="rect">
            <a:avLst/>
          </a:prstGeom>
        </p:spPr>
      </p:pic>
      <p:sp>
        <p:nvSpPr>
          <p:cNvPr id="6" name="CasellaDiTesto 5">
            <a:extLst>
              <a:ext uri="{FF2B5EF4-FFF2-40B4-BE49-F238E27FC236}">
                <a16:creationId xmlns:a16="http://schemas.microsoft.com/office/drawing/2014/main" id="{5A2DF516-F0BA-C8E9-56A8-68933CA17865}"/>
              </a:ext>
            </a:extLst>
          </p:cNvPr>
          <p:cNvSpPr txBox="1"/>
          <p:nvPr/>
        </p:nvSpPr>
        <p:spPr>
          <a:xfrm>
            <a:off x="7595419" y="1312607"/>
            <a:ext cx="884903" cy="5016758"/>
          </a:xfrm>
          <a:prstGeom prst="rect">
            <a:avLst/>
          </a:prstGeom>
          <a:gradFill>
            <a:gsLst>
              <a:gs pos="0">
                <a:schemeClr val="accent1">
                  <a:lumMod val="5000"/>
                  <a:lumOff val="95000"/>
                </a:schemeClr>
              </a:gs>
              <a:gs pos="74000">
                <a:srgbClr val="FFC000"/>
              </a:gs>
              <a:gs pos="83000">
                <a:srgbClr val="FFC000"/>
              </a:gs>
              <a:gs pos="100000">
                <a:schemeClr val="accent4">
                  <a:lumMod val="75000"/>
                </a:schemeClr>
              </a:gs>
            </a:gsLst>
            <a:lin ang="5400000" scaled="1"/>
          </a:gradFill>
        </p:spPr>
        <p:txBody>
          <a:bodyPr wrap="square" rtlCol="0">
            <a:spAutoFit/>
          </a:bodyPr>
          <a:lstStyle/>
          <a:p>
            <a:r>
              <a:rPr lang="it-IT" sz="2000" b="1" dirty="0"/>
              <a:t>Effetti</a:t>
            </a:r>
          </a:p>
          <a:p>
            <a:endParaRPr lang="it-IT" sz="2000" b="1" dirty="0"/>
          </a:p>
          <a:p>
            <a:endParaRPr lang="it-IT" sz="2000" b="1" dirty="0"/>
          </a:p>
          <a:p>
            <a:endParaRPr lang="it-IT" sz="2000" b="1" dirty="0"/>
          </a:p>
          <a:p>
            <a:endParaRPr lang="it-IT" sz="2000" b="1" dirty="0"/>
          </a:p>
          <a:p>
            <a:endParaRPr lang="it-IT" sz="2000" b="1" dirty="0"/>
          </a:p>
          <a:p>
            <a:endParaRPr lang="it-IT" sz="2000" b="1" dirty="0"/>
          </a:p>
          <a:p>
            <a:endParaRPr lang="it-IT" sz="2000" b="1" dirty="0"/>
          </a:p>
          <a:p>
            <a:endParaRPr lang="it-IT" sz="2000" b="1" dirty="0"/>
          </a:p>
          <a:p>
            <a:endParaRPr lang="it-IT" sz="2000" b="1" dirty="0"/>
          </a:p>
          <a:p>
            <a:endParaRPr lang="it-IT" sz="2000" b="1" dirty="0"/>
          </a:p>
          <a:p>
            <a:endParaRPr lang="it-IT" sz="2000" b="1" dirty="0"/>
          </a:p>
          <a:p>
            <a:endParaRPr lang="it-IT" sz="2000" b="1" dirty="0"/>
          </a:p>
          <a:p>
            <a:endParaRPr lang="it-IT" sz="2000" b="1" dirty="0"/>
          </a:p>
          <a:p>
            <a:endParaRPr lang="it-IT" sz="2000" b="1" dirty="0"/>
          </a:p>
          <a:p>
            <a:r>
              <a:rPr lang="it-IT" sz="2000" b="1" dirty="0"/>
              <a:t>Cause  </a:t>
            </a:r>
          </a:p>
        </p:txBody>
      </p:sp>
    </p:spTree>
    <p:extLst>
      <p:ext uri="{BB962C8B-B14F-4D97-AF65-F5344CB8AC3E}">
        <p14:creationId xmlns:p14="http://schemas.microsoft.com/office/powerpoint/2010/main" val="438713975"/>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3F768A09-BAE1-02B7-607B-4283DD818753}"/>
              </a:ext>
            </a:extLst>
          </p:cNvPr>
          <p:cNvPicPr>
            <a:picLocks noChangeAspect="1"/>
          </p:cNvPicPr>
          <p:nvPr/>
        </p:nvPicPr>
        <p:blipFill>
          <a:blip r:embed="rId2"/>
          <a:stretch>
            <a:fillRect/>
          </a:stretch>
        </p:blipFill>
        <p:spPr>
          <a:xfrm>
            <a:off x="0" y="930243"/>
            <a:ext cx="9144000" cy="5129561"/>
          </a:xfrm>
          <a:prstGeom prst="rect">
            <a:avLst/>
          </a:prstGeom>
        </p:spPr>
      </p:pic>
      <p:sp>
        <p:nvSpPr>
          <p:cNvPr id="4" name="CasellaDiTesto 3">
            <a:extLst>
              <a:ext uri="{FF2B5EF4-FFF2-40B4-BE49-F238E27FC236}">
                <a16:creationId xmlns:a16="http://schemas.microsoft.com/office/drawing/2014/main" id="{7265C0B9-0153-1CAB-3E22-DCA147127F4A}"/>
              </a:ext>
            </a:extLst>
          </p:cNvPr>
          <p:cNvSpPr txBox="1"/>
          <p:nvPr/>
        </p:nvSpPr>
        <p:spPr>
          <a:xfrm>
            <a:off x="8023122" y="1834329"/>
            <a:ext cx="1106130" cy="4093428"/>
          </a:xfrm>
          <a:prstGeom prst="rect">
            <a:avLst/>
          </a:prstGeom>
          <a:gradFill>
            <a:gsLst>
              <a:gs pos="0">
                <a:schemeClr val="accent1">
                  <a:lumMod val="5000"/>
                  <a:lumOff val="95000"/>
                </a:schemeClr>
              </a:gs>
              <a:gs pos="74000">
                <a:srgbClr val="FFC000"/>
              </a:gs>
              <a:gs pos="83000">
                <a:srgbClr val="FFC000"/>
              </a:gs>
              <a:gs pos="100000">
                <a:schemeClr val="accent4">
                  <a:lumMod val="75000"/>
                </a:schemeClr>
              </a:gs>
            </a:gsLst>
            <a:lin ang="5400000" scaled="1"/>
          </a:gradFill>
        </p:spPr>
        <p:txBody>
          <a:bodyPr wrap="square" rtlCol="0">
            <a:spAutoFit/>
          </a:bodyPr>
          <a:lstStyle/>
          <a:p>
            <a:pPr algn="ctr"/>
            <a:r>
              <a:rPr lang="it-IT" sz="2000" b="1" dirty="0"/>
              <a:t>Scopi </a:t>
            </a:r>
          </a:p>
          <a:p>
            <a:pPr algn="ctr"/>
            <a:endParaRPr lang="it-IT" sz="2000" b="1" dirty="0"/>
          </a:p>
          <a:p>
            <a:pPr algn="ctr"/>
            <a:endParaRPr lang="it-IT" sz="2000" b="1" dirty="0"/>
          </a:p>
          <a:p>
            <a:pPr algn="ctr"/>
            <a:endParaRPr lang="it-IT" sz="2000" b="1" dirty="0"/>
          </a:p>
          <a:p>
            <a:pPr algn="ctr"/>
            <a:endParaRPr lang="it-IT" sz="2000" b="1" dirty="0"/>
          </a:p>
          <a:p>
            <a:pPr algn="ctr"/>
            <a:endParaRPr lang="it-IT" sz="2000" b="1" dirty="0"/>
          </a:p>
          <a:p>
            <a:pPr algn="ctr"/>
            <a:endParaRPr lang="it-IT" sz="2000" b="1" dirty="0"/>
          </a:p>
          <a:p>
            <a:pPr algn="ctr"/>
            <a:endParaRPr lang="it-IT" sz="2000" b="1" dirty="0"/>
          </a:p>
          <a:p>
            <a:pPr algn="ctr"/>
            <a:endParaRPr lang="it-IT" sz="2000" b="1" dirty="0"/>
          </a:p>
          <a:p>
            <a:pPr algn="ctr"/>
            <a:endParaRPr lang="it-IT" sz="2000" b="1" dirty="0"/>
          </a:p>
          <a:p>
            <a:pPr algn="ctr"/>
            <a:endParaRPr lang="it-IT" sz="2000" b="1" dirty="0"/>
          </a:p>
          <a:p>
            <a:pPr algn="ctr"/>
            <a:endParaRPr lang="it-IT" sz="2000" b="1" dirty="0"/>
          </a:p>
          <a:p>
            <a:pPr algn="ctr"/>
            <a:r>
              <a:rPr lang="it-IT" sz="2000" b="1" dirty="0"/>
              <a:t>Mezzi </a:t>
            </a:r>
          </a:p>
        </p:txBody>
      </p:sp>
    </p:spTree>
    <p:extLst>
      <p:ext uri="{BB962C8B-B14F-4D97-AF65-F5344CB8AC3E}">
        <p14:creationId xmlns:p14="http://schemas.microsoft.com/office/powerpoint/2010/main" val="1742292799"/>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a:extLst>
              <a:ext uri="{FF2B5EF4-FFF2-40B4-BE49-F238E27FC236}">
                <a16:creationId xmlns:a16="http://schemas.microsoft.com/office/drawing/2014/main" id="{100CFAF9-4E4E-48A1-A277-2EB0ED2518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768" y="764704"/>
            <a:ext cx="8748464" cy="5675526"/>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3">
            <a:extLst>
              <a:ext uri="{FF2B5EF4-FFF2-40B4-BE49-F238E27FC236}">
                <a16:creationId xmlns:a16="http://schemas.microsoft.com/office/drawing/2014/main" id="{AC0D3BF9-7ADC-458A-9071-6310879133D0}"/>
              </a:ext>
            </a:extLst>
          </p:cNvPr>
          <p:cNvSpPr txBox="1">
            <a:spLocks noChangeArrowheads="1"/>
          </p:cNvSpPr>
          <p:nvPr/>
        </p:nvSpPr>
        <p:spPr bwMode="auto">
          <a:xfrm>
            <a:off x="0" y="0"/>
            <a:ext cx="9144000" cy="519113"/>
          </a:xfrm>
          <a:prstGeom prst="rect">
            <a:avLst/>
          </a:prstGeom>
          <a:solidFill>
            <a:srgbClr val="0000CC"/>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it-IT"/>
            </a:defPPr>
            <a:lvl1pPr algn="r" eaLnBrk="1" hangingPunct="1">
              <a:spcBef>
                <a:spcPct val="50000"/>
              </a:spcBef>
              <a:buFontTx/>
              <a:buNone/>
              <a:defRPr sz="2800">
                <a:solidFill>
                  <a:srgbClr val="FFFFFF"/>
                </a:solidFill>
                <a:latin typeface="Calibri" panose="020F0502020204030204" pitchFamily="34" charset="0"/>
                <a:cs typeface="Calibri" panose="020F0502020204030204" pitchFamily="34" charset="0"/>
              </a:defRPr>
            </a:lvl1pPr>
            <a:lvl2pPr marL="742950" indent="-285750">
              <a:spcBef>
                <a:spcPct val="20000"/>
              </a:spcBef>
              <a:buChar char="–"/>
              <a:defRPr sz="2800"/>
            </a:lvl2pPr>
            <a:lvl3pPr marL="1143000" indent="-228600">
              <a:spcBef>
                <a:spcPct val="20000"/>
              </a:spcBef>
              <a:buChar char="•"/>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r>
              <a:rPr lang="it-IT" altLang="it-IT" dirty="0"/>
              <a:t>Dall’albero dei problemi all’albero degli obiettivi</a:t>
            </a:r>
          </a:p>
        </p:txBody>
      </p:sp>
    </p:spTree>
    <p:extLst>
      <p:ext uri="{BB962C8B-B14F-4D97-AF65-F5344CB8AC3E}">
        <p14:creationId xmlns:p14="http://schemas.microsoft.com/office/powerpoint/2010/main" val="2762900477"/>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2" descr="L'albero dei problemi | SOS Skills">
            <a:extLst>
              <a:ext uri="{FF2B5EF4-FFF2-40B4-BE49-F238E27FC236}">
                <a16:creationId xmlns:a16="http://schemas.microsoft.com/office/drawing/2014/main" id="{CE04524A-ECA9-4AF4-AD27-2A09E24030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1499" y="403046"/>
            <a:ext cx="8187386" cy="6338887"/>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3">
            <a:extLst>
              <a:ext uri="{FF2B5EF4-FFF2-40B4-BE49-F238E27FC236}">
                <a16:creationId xmlns:a16="http://schemas.microsoft.com/office/drawing/2014/main" id="{35060803-EE29-4097-95DB-5E12C2601399}"/>
              </a:ext>
            </a:extLst>
          </p:cNvPr>
          <p:cNvSpPr txBox="1">
            <a:spLocks noChangeArrowheads="1"/>
          </p:cNvSpPr>
          <p:nvPr/>
        </p:nvSpPr>
        <p:spPr bwMode="auto">
          <a:xfrm>
            <a:off x="0" y="0"/>
            <a:ext cx="9144000" cy="519113"/>
          </a:xfrm>
          <a:prstGeom prst="rect">
            <a:avLst/>
          </a:prstGeom>
          <a:solidFill>
            <a:srgbClr val="0000CC"/>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it-IT"/>
            </a:defPPr>
            <a:lvl1pPr algn="r" eaLnBrk="1" hangingPunct="1">
              <a:spcBef>
                <a:spcPct val="50000"/>
              </a:spcBef>
              <a:buFontTx/>
              <a:buNone/>
              <a:defRPr sz="2800">
                <a:solidFill>
                  <a:srgbClr val="FFFFFF"/>
                </a:solidFill>
                <a:latin typeface="Calibri" panose="020F0502020204030204" pitchFamily="34" charset="0"/>
                <a:cs typeface="Calibri" panose="020F0502020204030204" pitchFamily="34" charset="0"/>
              </a:defRPr>
            </a:lvl1pPr>
            <a:lvl2pPr marL="742950" indent="-285750">
              <a:spcBef>
                <a:spcPct val="20000"/>
              </a:spcBef>
              <a:buChar char="–"/>
              <a:defRPr sz="2800"/>
            </a:lvl2pPr>
            <a:lvl3pPr marL="1143000" indent="-228600">
              <a:spcBef>
                <a:spcPct val="20000"/>
              </a:spcBef>
              <a:buChar char="•"/>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r>
              <a:rPr lang="it-IT" altLang="it-IT"/>
              <a:t>L’albero dei problemi</a:t>
            </a:r>
          </a:p>
        </p:txBody>
      </p:sp>
      <p:sp>
        <p:nvSpPr>
          <p:cNvPr id="11" name="Text Box 2">
            <a:extLst>
              <a:ext uri="{FF2B5EF4-FFF2-40B4-BE49-F238E27FC236}">
                <a16:creationId xmlns:a16="http://schemas.microsoft.com/office/drawing/2014/main" id="{C843642D-6BB8-4E34-A9D1-407B6813C21C}"/>
              </a:ext>
            </a:extLst>
          </p:cNvPr>
          <p:cNvSpPr txBox="1">
            <a:spLocks noChangeArrowheads="1"/>
          </p:cNvSpPr>
          <p:nvPr/>
        </p:nvSpPr>
        <p:spPr bwMode="auto">
          <a:xfrm>
            <a:off x="395536" y="3572489"/>
            <a:ext cx="6715125" cy="1200150"/>
          </a:xfrm>
          <a:prstGeom prst="rect">
            <a:avLst/>
          </a:prstGeom>
          <a:solidFill>
            <a:srgbClr val="FFFFFF">
              <a:alpha val="74118"/>
            </a:srgbClr>
          </a:solidFill>
          <a:ln>
            <a:noFill/>
          </a:ln>
          <a:effec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50000"/>
              </a:spcBef>
              <a:buFontTx/>
              <a:buNone/>
            </a:pPr>
            <a:r>
              <a:rPr lang="it-IT" altLang="it-IT" sz="3600" dirty="0">
                <a:latin typeface="Calibri" panose="020F0502020204030204" pitchFamily="34" charset="0"/>
                <a:cs typeface="Calibri" panose="020F0502020204030204" pitchFamily="34" charset="0"/>
              </a:rPr>
              <a:t>Proviamo a formulare l’albero dei problemi del nostro progetto</a:t>
            </a:r>
          </a:p>
        </p:txBody>
      </p:sp>
    </p:spTree>
    <p:extLst>
      <p:ext uri="{BB962C8B-B14F-4D97-AF65-F5344CB8AC3E}">
        <p14:creationId xmlns:p14="http://schemas.microsoft.com/office/powerpoint/2010/main" val="3554152619"/>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Διάγραμμα Φωτογραφίες Αρχείου, Royalty Free Διάγραμμα Εικόνες |  Depositphotos®">
            <a:extLst>
              <a:ext uri="{FF2B5EF4-FFF2-40B4-BE49-F238E27FC236}">
                <a16:creationId xmlns:a16="http://schemas.microsoft.com/office/drawing/2014/main" id="{AEDD6852-52C7-4854-BB17-F0E454F9FC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63993" y="4763728"/>
            <a:ext cx="2780006" cy="2094271"/>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3">
            <a:extLst>
              <a:ext uri="{FF2B5EF4-FFF2-40B4-BE49-F238E27FC236}">
                <a16:creationId xmlns:a16="http://schemas.microsoft.com/office/drawing/2014/main" id="{500D2EDD-3D17-4DB0-AE7A-8ED041117B85}"/>
              </a:ext>
            </a:extLst>
          </p:cNvPr>
          <p:cNvSpPr txBox="1">
            <a:spLocks noChangeArrowheads="1"/>
          </p:cNvSpPr>
          <p:nvPr/>
        </p:nvSpPr>
        <p:spPr bwMode="auto">
          <a:xfrm>
            <a:off x="0" y="612222"/>
            <a:ext cx="9143999" cy="1200329"/>
          </a:xfrm>
          <a:prstGeom prst="rect">
            <a:avLst/>
          </a:prstGeom>
          <a:solidFill>
            <a:srgbClr val="FFFFFF">
              <a:alpha val="69020"/>
            </a:srgbClr>
          </a:solidFill>
          <a:ln>
            <a:noFill/>
          </a:ln>
        </p:spPr>
        <p:txBody>
          <a:bodyPr wrap="square">
            <a:spAutoFit/>
          </a:bodyPr>
          <a:lstStyle>
            <a:lvl1pPr marL="342900" indent="-342900" defTabSz="449263">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800100" indent="-342900" defTabSz="449263">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257300" indent="-342900" defTabSz="449263">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defTabSz="449263">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defTabSz="449263">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defTabSz="449263"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defTabSz="449263"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defTabSz="449263"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defTabSz="449263"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marL="0" indent="0" eaLnBrk="1" hangingPunct="1">
              <a:spcBef>
                <a:spcPct val="0"/>
              </a:spcBef>
              <a:buClr>
                <a:srgbClr val="800000"/>
              </a:buClr>
              <a:buNone/>
            </a:pPr>
            <a:r>
              <a:rPr lang="it-IT" altLang="it-IT" sz="2400" dirty="0">
                <a:solidFill>
                  <a:srgbClr val="000099"/>
                </a:solidFill>
                <a:latin typeface="Calibri" panose="020F0502020204030204" pitchFamily="34" charset="0"/>
                <a:ea typeface="ＭＳ Ｐゴシック" panose="020B0600070205080204" pitchFamily="34" charset="-128"/>
                <a:cs typeface="Calibri" panose="020F0502020204030204" pitchFamily="34" charset="0"/>
                <a:sym typeface="Wingdings" panose="05000000000000000000" pitchFamily="2" charset="2"/>
              </a:rPr>
              <a:t>Elaborazione del </a:t>
            </a:r>
            <a:r>
              <a:rPr lang="it-IT" altLang="it-IT" sz="2400" dirty="0">
                <a:solidFill>
                  <a:srgbClr val="000099"/>
                </a:solidFill>
                <a:latin typeface="Calibri" panose="020F0502020204030204" pitchFamily="34" charset="0"/>
                <a:ea typeface="ＭＳ Ｐゴシック" panose="020B0600070205080204" pitchFamily="34" charset="-128"/>
                <a:cs typeface="Calibri" panose="020F0502020204030204" pitchFamily="34" charset="0"/>
              </a:rPr>
              <a:t>diagramma</a:t>
            </a:r>
            <a:r>
              <a:rPr lang="it-IT" altLang="it-IT" sz="2400" dirty="0">
                <a:latin typeface="Calibri" panose="020F0502020204030204" pitchFamily="34" charset="0"/>
                <a:ea typeface="ＭＳ Ｐゴシック" panose="020B0600070205080204" pitchFamily="34" charset="-128"/>
                <a:cs typeface="Calibri" panose="020F0502020204030204" pitchFamily="34" charset="0"/>
              </a:rPr>
              <a:t>: </a:t>
            </a:r>
          </a:p>
          <a:p>
            <a:pPr marL="0" indent="0" eaLnBrk="1" hangingPunct="1">
              <a:spcBef>
                <a:spcPct val="0"/>
              </a:spcBef>
              <a:buClr>
                <a:srgbClr val="800000"/>
              </a:buClr>
              <a:buNone/>
            </a:pPr>
            <a:endParaRPr lang="it-IT" altLang="it-IT" sz="2400" dirty="0">
              <a:latin typeface="Calibri" panose="020F0502020204030204" pitchFamily="34" charset="0"/>
              <a:ea typeface="ＭＳ Ｐゴシック" panose="020B0600070205080204" pitchFamily="34" charset="-128"/>
              <a:cs typeface="Calibri" panose="020F0502020204030204" pitchFamily="34" charset="0"/>
            </a:endParaRPr>
          </a:p>
          <a:p>
            <a:pPr marL="0" indent="0" eaLnBrk="1" hangingPunct="1">
              <a:spcBef>
                <a:spcPct val="0"/>
              </a:spcBef>
              <a:buClr>
                <a:srgbClr val="800000"/>
              </a:buClr>
              <a:buNone/>
            </a:pPr>
            <a:r>
              <a:rPr lang="it-IT" altLang="it-IT" sz="2400" dirty="0">
                <a:latin typeface="Calibri" panose="020F0502020204030204" pitchFamily="34" charset="0"/>
                <a:ea typeface="ＭＳ Ｐゴシック" panose="020B0600070205080204" pitchFamily="34" charset="-128"/>
                <a:cs typeface="Calibri" panose="020F0502020204030204" pitchFamily="34" charset="0"/>
              </a:rPr>
              <a:t> Partite dal problema che avete già identificato per il vostro gruppo</a:t>
            </a:r>
          </a:p>
        </p:txBody>
      </p:sp>
      <p:sp>
        <p:nvSpPr>
          <p:cNvPr id="4" name="Text Box 3">
            <a:extLst>
              <a:ext uri="{FF2B5EF4-FFF2-40B4-BE49-F238E27FC236}">
                <a16:creationId xmlns:a16="http://schemas.microsoft.com/office/drawing/2014/main" id="{CCC1AAC3-5B51-4FC1-A7F9-01C7F8CA07C7}"/>
              </a:ext>
            </a:extLst>
          </p:cNvPr>
          <p:cNvSpPr txBox="1">
            <a:spLocks noChangeArrowheads="1"/>
          </p:cNvSpPr>
          <p:nvPr/>
        </p:nvSpPr>
        <p:spPr bwMode="auto">
          <a:xfrm>
            <a:off x="0" y="0"/>
            <a:ext cx="9144000" cy="519113"/>
          </a:xfrm>
          <a:prstGeom prst="rect">
            <a:avLst/>
          </a:prstGeom>
          <a:solidFill>
            <a:srgbClr val="0000CC"/>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it-IT"/>
            </a:defPPr>
            <a:lvl1pPr algn="r" eaLnBrk="1" hangingPunct="1">
              <a:spcBef>
                <a:spcPct val="50000"/>
              </a:spcBef>
              <a:buFontTx/>
              <a:buNone/>
              <a:defRPr sz="2800">
                <a:solidFill>
                  <a:srgbClr val="FFFFFF"/>
                </a:solidFill>
                <a:latin typeface="Calibri" panose="020F0502020204030204" pitchFamily="34" charset="0"/>
                <a:cs typeface="Calibri" panose="020F0502020204030204" pitchFamily="34" charset="0"/>
              </a:defRPr>
            </a:lvl1pPr>
            <a:lvl2pPr marL="742950" indent="-285750">
              <a:spcBef>
                <a:spcPct val="20000"/>
              </a:spcBef>
              <a:buChar char="–"/>
              <a:defRPr sz="2800"/>
            </a:lvl2pPr>
            <a:lvl3pPr marL="1143000" indent="-228600">
              <a:spcBef>
                <a:spcPct val="20000"/>
              </a:spcBef>
              <a:buChar char="•"/>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r>
              <a:rPr lang="it-IT" altLang="it-IT" dirty="0"/>
              <a:t>Il nostro albero dei problemi - 1</a:t>
            </a:r>
          </a:p>
        </p:txBody>
      </p:sp>
      <p:sp>
        <p:nvSpPr>
          <p:cNvPr id="2" name="Rettangolo 1">
            <a:extLst>
              <a:ext uri="{FF2B5EF4-FFF2-40B4-BE49-F238E27FC236}">
                <a16:creationId xmlns:a16="http://schemas.microsoft.com/office/drawing/2014/main" id="{77468253-768F-2C1C-1E14-F4CE8E76A7CA}"/>
              </a:ext>
            </a:extLst>
          </p:cNvPr>
          <p:cNvSpPr/>
          <p:nvPr/>
        </p:nvSpPr>
        <p:spPr>
          <a:xfrm>
            <a:off x="3288890" y="2580968"/>
            <a:ext cx="2507226" cy="120032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759700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barn(inVertical)">
                                      <p:cBhvr>
                                        <p:cTn id="7" dur="5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Διάγραμμα Φωτογραφίες Αρχείου, Royalty Free Διάγραμμα Εικόνες |  Depositphotos®">
            <a:extLst>
              <a:ext uri="{FF2B5EF4-FFF2-40B4-BE49-F238E27FC236}">
                <a16:creationId xmlns:a16="http://schemas.microsoft.com/office/drawing/2014/main" id="{AEDD6852-52C7-4854-BB17-F0E454F9FC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42304" y="4822722"/>
            <a:ext cx="2701695" cy="2035277"/>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3">
            <a:extLst>
              <a:ext uri="{FF2B5EF4-FFF2-40B4-BE49-F238E27FC236}">
                <a16:creationId xmlns:a16="http://schemas.microsoft.com/office/drawing/2014/main" id="{500D2EDD-3D17-4DB0-AE7A-8ED041117B85}"/>
              </a:ext>
            </a:extLst>
          </p:cNvPr>
          <p:cNvSpPr txBox="1">
            <a:spLocks noChangeArrowheads="1"/>
          </p:cNvSpPr>
          <p:nvPr/>
        </p:nvSpPr>
        <p:spPr bwMode="auto">
          <a:xfrm>
            <a:off x="0" y="612222"/>
            <a:ext cx="9143999" cy="1200329"/>
          </a:xfrm>
          <a:prstGeom prst="rect">
            <a:avLst/>
          </a:prstGeom>
          <a:solidFill>
            <a:srgbClr val="FFFFFF">
              <a:alpha val="69020"/>
            </a:srgbClr>
          </a:solidFill>
          <a:ln>
            <a:noFill/>
          </a:ln>
        </p:spPr>
        <p:txBody>
          <a:bodyPr wrap="square">
            <a:spAutoFit/>
          </a:bodyPr>
          <a:lstStyle>
            <a:lvl1pPr marL="342900" indent="-342900" defTabSz="449263">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800100" indent="-342900" defTabSz="449263">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257300" indent="-342900" defTabSz="449263">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defTabSz="449263">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defTabSz="449263">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defTabSz="449263"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defTabSz="449263"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defTabSz="449263"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defTabSz="449263"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marL="457200" lvl="1" indent="0" eaLnBrk="1" hangingPunct="1">
              <a:spcBef>
                <a:spcPct val="0"/>
              </a:spcBef>
              <a:buClr>
                <a:srgbClr val="800000"/>
              </a:buClr>
              <a:buNone/>
            </a:pPr>
            <a:r>
              <a:rPr lang="it-IT" altLang="it-IT" sz="2400" dirty="0">
                <a:latin typeface="Calibri" panose="020F0502020204030204" pitchFamily="34" charset="0"/>
                <a:ea typeface="ＭＳ Ｐゴシック" panose="020B0600070205080204" pitchFamily="34" charset="-128"/>
                <a:cs typeface="Calibri" panose="020F0502020204030204" pitchFamily="34" charset="0"/>
              </a:rPr>
              <a:t>Collocate poi graficamente ad un livello inferiore le cause che avete già identificato (per spiegare la distanza osservato-atteso) integrandole se necessario</a:t>
            </a:r>
          </a:p>
        </p:txBody>
      </p:sp>
      <p:sp>
        <p:nvSpPr>
          <p:cNvPr id="4" name="Text Box 3">
            <a:extLst>
              <a:ext uri="{FF2B5EF4-FFF2-40B4-BE49-F238E27FC236}">
                <a16:creationId xmlns:a16="http://schemas.microsoft.com/office/drawing/2014/main" id="{CCC1AAC3-5B51-4FC1-A7F9-01C7F8CA07C7}"/>
              </a:ext>
            </a:extLst>
          </p:cNvPr>
          <p:cNvSpPr txBox="1">
            <a:spLocks noChangeArrowheads="1"/>
          </p:cNvSpPr>
          <p:nvPr/>
        </p:nvSpPr>
        <p:spPr bwMode="auto">
          <a:xfrm>
            <a:off x="0" y="0"/>
            <a:ext cx="9144000" cy="519113"/>
          </a:xfrm>
          <a:prstGeom prst="rect">
            <a:avLst/>
          </a:prstGeom>
          <a:solidFill>
            <a:srgbClr val="0000CC"/>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it-IT"/>
            </a:defPPr>
            <a:lvl1pPr algn="r" eaLnBrk="1" hangingPunct="1">
              <a:spcBef>
                <a:spcPct val="50000"/>
              </a:spcBef>
              <a:buFontTx/>
              <a:buNone/>
              <a:defRPr sz="2800">
                <a:solidFill>
                  <a:srgbClr val="FFFFFF"/>
                </a:solidFill>
                <a:latin typeface="Calibri" panose="020F0502020204030204" pitchFamily="34" charset="0"/>
                <a:cs typeface="Calibri" panose="020F0502020204030204" pitchFamily="34" charset="0"/>
              </a:defRPr>
            </a:lvl1pPr>
            <a:lvl2pPr marL="742950" indent="-285750">
              <a:spcBef>
                <a:spcPct val="20000"/>
              </a:spcBef>
              <a:buChar char="–"/>
              <a:defRPr sz="2800"/>
            </a:lvl2pPr>
            <a:lvl3pPr marL="1143000" indent="-228600">
              <a:spcBef>
                <a:spcPct val="20000"/>
              </a:spcBef>
              <a:buChar char="•"/>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r>
              <a:rPr lang="it-IT" altLang="it-IT" dirty="0"/>
              <a:t>L’albero dei problemi - 2</a:t>
            </a:r>
          </a:p>
        </p:txBody>
      </p:sp>
      <p:sp>
        <p:nvSpPr>
          <p:cNvPr id="2" name="Rettangolo 1">
            <a:extLst>
              <a:ext uri="{FF2B5EF4-FFF2-40B4-BE49-F238E27FC236}">
                <a16:creationId xmlns:a16="http://schemas.microsoft.com/office/drawing/2014/main" id="{C1EC7ACB-4284-42C1-5677-10F3A55AD5EC}"/>
              </a:ext>
            </a:extLst>
          </p:cNvPr>
          <p:cNvSpPr/>
          <p:nvPr/>
        </p:nvSpPr>
        <p:spPr>
          <a:xfrm>
            <a:off x="3318386" y="3013655"/>
            <a:ext cx="2507226" cy="120032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11" name="Gruppo 10">
            <a:extLst>
              <a:ext uri="{FF2B5EF4-FFF2-40B4-BE49-F238E27FC236}">
                <a16:creationId xmlns:a16="http://schemas.microsoft.com/office/drawing/2014/main" id="{83165CC5-F462-5A8A-A808-9302CBDA1CA1}"/>
              </a:ext>
            </a:extLst>
          </p:cNvPr>
          <p:cNvGrpSpPr/>
          <p:nvPr/>
        </p:nvGrpSpPr>
        <p:grpSpPr>
          <a:xfrm>
            <a:off x="115246" y="4544561"/>
            <a:ext cx="7308108" cy="556318"/>
            <a:chOff x="336472" y="4544562"/>
            <a:chExt cx="7308108" cy="556318"/>
          </a:xfrm>
        </p:grpSpPr>
        <p:sp>
          <p:nvSpPr>
            <p:cNvPr id="7" name="Rettangolo 6">
              <a:extLst>
                <a:ext uri="{FF2B5EF4-FFF2-40B4-BE49-F238E27FC236}">
                  <a16:creationId xmlns:a16="http://schemas.microsoft.com/office/drawing/2014/main" id="{24C62FC4-BB7F-F89C-D3F5-D0ECF353601F}"/>
                </a:ext>
              </a:extLst>
            </p:cNvPr>
            <p:cNvSpPr/>
            <p:nvPr/>
          </p:nvSpPr>
          <p:spPr>
            <a:xfrm>
              <a:off x="336472" y="4544563"/>
              <a:ext cx="1551321" cy="556317"/>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Rettangolo 7">
              <a:extLst>
                <a:ext uri="{FF2B5EF4-FFF2-40B4-BE49-F238E27FC236}">
                  <a16:creationId xmlns:a16="http://schemas.microsoft.com/office/drawing/2014/main" id="{9797D6D2-1237-83F6-D96C-0BB047B3707F}"/>
                </a:ext>
              </a:extLst>
            </p:cNvPr>
            <p:cNvSpPr/>
            <p:nvPr/>
          </p:nvSpPr>
          <p:spPr>
            <a:xfrm>
              <a:off x="2318759" y="4544563"/>
              <a:ext cx="1551321" cy="556317"/>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Rettangolo 8">
              <a:extLst>
                <a:ext uri="{FF2B5EF4-FFF2-40B4-BE49-F238E27FC236}">
                  <a16:creationId xmlns:a16="http://schemas.microsoft.com/office/drawing/2014/main" id="{C23871C0-4F87-FD6A-6716-658E1919A8D5}"/>
                </a:ext>
              </a:extLst>
            </p:cNvPr>
            <p:cNvSpPr/>
            <p:nvPr/>
          </p:nvSpPr>
          <p:spPr>
            <a:xfrm>
              <a:off x="4274291" y="4544563"/>
              <a:ext cx="1551321" cy="556317"/>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Rettangolo 9">
              <a:extLst>
                <a:ext uri="{FF2B5EF4-FFF2-40B4-BE49-F238E27FC236}">
                  <a16:creationId xmlns:a16="http://schemas.microsoft.com/office/drawing/2014/main" id="{F9023401-A58D-6625-784A-BE6BFAA5464F}"/>
                </a:ext>
              </a:extLst>
            </p:cNvPr>
            <p:cNvSpPr/>
            <p:nvPr/>
          </p:nvSpPr>
          <p:spPr>
            <a:xfrm>
              <a:off x="6093259" y="4544562"/>
              <a:ext cx="1551321" cy="556317"/>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12" name="Rettangolo 11">
            <a:extLst>
              <a:ext uri="{FF2B5EF4-FFF2-40B4-BE49-F238E27FC236}">
                <a16:creationId xmlns:a16="http://schemas.microsoft.com/office/drawing/2014/main" id="{7F5315A8-DA73-E528-8D31-64B1C07E71E9}"/>
              </a:ext>
            </a:extLst>
          </p:cNvPr>
          <p:cNvSpPr/>
          <p:nvPr/>
        </p:nvSpPr>
        <p:spPr>
          <a:xfrm>
            <a:off x="7508016" y="4538447"/>
            <a:ext cx="1551321" cy="556317"/>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995164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Διάγραμμα Φωτογραφίες Αρχείου, Royalty Free Διάγραμμα Εικόνες |  Depositphotos®">
            <a:extLst>
              <a:ext uri="{FF2B5EF4-FFF2-40B4-BE49-F238E27FC236}">
                <a16:creationId xmlns:a16="http://schemas.microsoft.com/office/drawing/2014/main" id="{AEDD6852-52C7-4854-BB17-F0E454F9FC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11245" y="4634592"/>
            <a:ext cx="2951425" cy="2223407"/>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3">
            <a:extLst>
              <a:ext uri="{FF2B5EF4-FFF2-40B4-BE49-F238E27FC236}">
                <a16:creationId xmlns:a16="http://schemas.microsoft.com/office/drawing/2014/main" id="{500D2EDD-3D17-4DB0-AE7A-8ED041117B85}"/>
              </a:ext>
            </a:extLst>
          </p:cNvPr>
          <p:cNvSpPr txBox="1">
            <a:spLocks noChangeArrowheads="1"/>
          </p:cNvSpPr>
          <p:nvPr/>
        </p:nvSpPr>
        <p:spPr bwMode="auto">
          <a:xfrm>
            <a:off x="0" y="612222"/>
            <a:ext cx="9143999" cy="1200329"/>
          </a:xfrm>
          <a:prstGeom prst="rect">
            <a:avLst/>
          </a:prstGeom>
          <a:solidFill>
            <a:srgbClr val="FFFFFF">
              <a:alpha val="69020"/>
            </a:srgbClr>
          </a:solidFill>
          <a:ln>
            <a:noFill/>
          </a:ln>
        </p:spPr>
        <p:txBody>
          <a:bodyPr wrap="square">
            <a:spAutoFit/>
          </a:bodyPr>
          <a:lstStyle>
            <a:lvl1pPr marL="342900" indent="-342900" defTabSz="449263">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800100" indent="-342900" defTabSz="449263">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257300" indent="-342900" defTabSz="449263">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defTabSz="449263">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defTabSz="449263">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defTabSz="449263"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defTabSz="449263"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defTabSz="449263"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defTabSz="449263"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marL="0" indent="0" eaLnBrk="1" hangingPunct="1">
              <a:spcBef>
                <a:spcPct val="0"/>
              </a:spcBef>
              <a:buClr>
                <a:srgbClr val="800000"/>
              </a:buClr>
              <a:buNone/>
            </a:pPr>
            <a:r>
              <a:rPr lang="it-IT" altLang="it-IT" sz="2400" dirty="0">
                <a:latin typeface="Calibri" panose="020F0502020204030204" pitchFamily="34" charset="0"/>
                <a:ea typeface="ＭＳ Ｐゴシック" panose="020B0600070205080204" pitchFamily="34" charset="-128"/>
                <a:cs typeface="Calibri" panose="020F0502020204030204" pitchFamily="34" charset="0"/>
              </a:rPr>
              <a:t>e le cause delle cause (che metterete ad un livello ancora inferiore);</a:t>
            </a:r>
          </a:p>
          <a:p>
            <a:pPr marL="0" indent="0" eaLnBrk="1" hangingPunct="1">
              <a:spcBef>
                <a:spcPct val="0"/>
              </a:spcBef>
              <a:buClr>
                <a:srgbClr val="800000"/>
              </a:buClr>
              <a:buNone/>
            </a:pPr>
            <a:r>
              <a:rPr lang="it-IT" altLang="it-IT" sz="2400" dirty="0">
                <a:latin typeface="Calibri" panose="020F0502020204030204" pitchFamily="34" charset="0"/>
                <a:ea typeface="ＭＳ Ｐゴシック" panose="020B0600070205080204" pitchFamily="34" charset="-128"/>
                <a:cs typeface="Calibri" panose="020F0502020204030204" pitchFamily="34" charset="0"/>
              </a:rPr>
              <a:t> indicate con una freccia le relazioni (univoche o multiple) intercorrenti tra i problemi</a:t>
            </a:r>
          </a:p>
        </p:txBody>
      </p:sp>
      <p:sp>
        <p:nvSpPr>
          <p:cNvPr id="4" name="Text Box 3">
            <a:extLst>
              <a:ext uri="{FF2B5EF4-FFF2-40B4-BE49-F238E27FC236}">
                <a16:creationId xmlns:a16="http://schemas.microsoft.com/office/drawing/2014/main" id="{CCC1AAC3-5B51-4FC1-A7F9-01C7F8CA07C7}"/>
              </a:ext>
            </a:extLst>
          </p:cNvPr>
          <p:cNvSpPr txBox="1">
            <a:spLocks noChangeArrowheads="1"/>
          </p:cNvSpPr>
          <p:nvPr/>
        </p:nvSpPr>
        <p:spPr bwMode="auto">
          <a:xfrm>
            <a:off x="0" y="0"/>
            <a:ext cx="9144000" cy="519113"/>
          </a:xfrm>
          <a:prstGeom prst="rect">
            <a:avLst/>
          </a:prstGeom>
          <a:solidFill>
            <a:srgbClr val="0000CC"/>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it-IT"/>
            </a:defPPr>
            <a:lvl1pPr algn="r" eaLnBrk="1" hangingPunct="1">
              <a:spcBef>
                <a:spcPct val="50000"/>
              </a:spcBef>
              <a:buFontTx/>
              <a:buNone/>
              <a:defRPr sz="2800">
                <a:solidFill>
                  <a:srgbClr val="FFFFFF"/>
                </a:solidFill>
                <a:latin typeface="Calibri" panose="020F0502020204030204" pitchFamily="34" charset="0"/>
                <a:cs typeface="Calibri" panose="020F0502020204030204" pitchFamily="34" charset="0"/>
              </a:defRPr>
            </a:lvl1pPr>
            <a:lvl2pPr marL="742950" indent="-285750">
              <a:spcBef>
                <a:spcPct val="20000"/>
              </a:spcBef>
              <a:buChar char="–"/>
              <a:defRPr sz="2800"/>
            </a:lvl2pPr>
            <a:lvl3pPr marL="1143000" indent="-228600">
              <a:spcBef>
                <a:spcPct val="20000"/>
              </a:spcBef>
              <a:buChar char="•"/>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r>
              <a:rPr lang="it-IT" altLang="it-IT"/>
              <a:t>L’albero dei problemi</a:t>
            </a:r>
          </a:p>
        </p:txBody>
      </p:sp>
      <p:sp>
        <p:nvSpPr>
          <p:cNvPr id="2" name="Rettangolo 1">
            <a:extLst>
              <a:ext uri="{FF2B5EF4-FFF2-40B4-BE49-F238E27FC236}">
                <a16:creationId xmlns:a16="http://schemas.microsoft.com/office/drawing/2014/main" id="{729AE439-8B90-8372-E370-072E2627FE82}"/>
              </a:ext>
            </a:extLst>
          </p:cNvPr>
          <p:cNvSpPr/>
          <p:nvPr/>
        </p:nvSpPr>
        <p:spPr>
          <a:xfrm>
            <a:off x="3436373" y="1671552"/>
            <a:ext cx="2507226" cy="120032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Rettangolo 4">
            <a:extLst>
              <a:ext uri="{FF2B5EF4-FFF2-40B4-BE49-F238E27FC236}">
                <a16:creationId xmlns:a16="http://schemas.microsoft.com/office/drawing/2014/main" id="{68E2F21F-D3E0-423E-408A-F359E5B27094}"/>
              </a:ext>
            </a:extLst>
          </p:cNvPr>
          <p:cNvSpPr/>
          <p:nvPr/>
        </p:nvSpPr>
        <p:spPr>
          <a:xfrm>
            <a:off x="454459" y="3202460"/>
            <a:ext cx="1551321" cy="556317"/>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Rettangolo 5">
            <a:extLst>
              <a:ext uri="{FF2B5EF4-FFF2-40B4-BE49-F238E27FC236}">
                <a16:creationId xmlns:a16="http://schemas.microsoft.com/office/drawing/2014/main" id="{A751BDE0-CD8F-023E-CD0D-7552DD60421A}"/>
              </a:ext>
            </a:extLst>
          </p:cNvPr>
          <p:cNvSpPr/>
          <p:nvPr/>
        </p:nvSpPr>
        <p:spPr>
          <a:xfrm>
            <a:off x="2436746" y="3202460"/>
            <a:ext cx="1551321" cy="556317"/>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Rettangolo 6">
            <a:extLst>
              <a:ext uri="{FF2B5EF4-FFF2-40B4-BE49-F238E27FC236}">
                <a16:creationId xmlns:a16="http://schemas.microsoft.com/office/drawing/2014/main" id="{79DC235C-D99D-2E74-44B4-16940E348A0A}"/>
              </a:ext>
            </a:extLst>
          </p:cNvPr>
          <p:cNvSpPr/>
          <p:nvPr/>
        </p:nvSpPr>
        <p:spPr>
          <a:xfrm>
            <a:off x="4392278" y="3202460"/>
            <a:ext cx="1551321" cy="556317"/>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Rettangolo 7">
            <a:extLst>
              <a:ext uri="{FF2B5EF4-FFF2-40B4-BE49-F238E27FC236}">
                <a16:creationId xmlns:a16="http://schemas.microsoft.com/office/drawing/2014/main" id="{4C1D7A5F-B69C-36A7-17ED-BBFBA3496E8F}"/>
              </a:ext>
            </a:extLst>
          </p:cNvPr>
          <p:cNvSpPr/>
          <p:nvPr/>
        </p:nvSpPr>
        <p:spPr>
          <a:xfrm>
            <a:off x="6211246" y="3202459"/>
            <a:ext cx="1551321" cy="556317"/>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1040" name="Gruppo 1039">
            <a:extLst>
              <a:ext uri="{FF2B5EF4-FFF2-40B4-BE49-F238E27FC236}">
                <a16:creationId xmlns:a16="http://schemas.microsoft.com/office/drawing/2014/main" id="{59C773EE-B03E-1369-6E71-46809BD67F56}"/>
              </a:ext>
            </a:extLst>
          </p:cNvPr>
          <p:cNvGrpSpPr/>
          <p:nvPr/>
        </p:nvGrpSpPr>
        <p:grpSpPr>
          <a:xfrm>
            <a:off x="140110" y="4084262"/>
            <a:ext cx="5554471" cy="1304721"/>
            <a:chOff x="140110" y="4084262"/>
            <a:chExt cx="5554471" cy="1304721"/>
          </a:xfrm>
        </p:grpSpPr>
        <p:sp>
          <p:nvSpPr>
            <p:cNvPr id="9" name="Rettangolo 8">
              <a:extLst>
                <a:ext uri="{FF2B5EF4-FFF2-40B4-BE49-F238E27FC236}">
                  <a16:creationId xmlns:a16="http://schemas.microsoft.com/office/drawing/2014/main" id="{E07BB9E5-F8EE-EDF8-CE56-276B8D9B2B8E}"/>
                </a:ext>
              </a:extLst>
            </p:cNvPr>
            <p:cNvSpPr/>
            <p:nvPr/>
          </p:nvSpPr>
          <p:spPr>
            <a:xfrm>
              <a:off x="140110" y="4084262"/>
              <a:ext cx="682018" cy="480594"/>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Rettangolo 9">
              <a:extLst>
                <a:ext uri="{FF2B5EF4-FFF2-40B4-BE49-F238E27FC236}">
                  <a16:creationId xmlns:a16="http://schemas.microsoft.com/office/drawing/2014/main" id="{18FD25B3-B1EE-C094-2ADB-9817922C7873}"/>
                </a:ext>
              </a:extLst>
            </p:cNvPr>
            <p:cNvSpPr/>
            <p:nvPr/>
          </p:nvSpPr>
          <p:spPr>
            <a:xfrm>
              <a:off x="1021233" y="4084262"/>
              <a:ext cx="682018" cy="480594"/>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Rettangolo 10">
              <a:extLst>
                <a:ext uri="{FF2B5EF4-FFF2-40B4-BE49-F238E27FC236}">
                  <a16:creationId xmlns:a16="http://schemas.microsoft.com/office/drawing/2014/main" id="{60C5E5DD-4807-1FB7-77D2-C3A2158BFFFA}"/>
                </a:ext>
              </a:extLst>
            </p:cNvPr>
            <p:cNvSpPr/>
            <p:nvPr/>
          </p:nvSpPr>
          <p:spPr>
            <a:xfrm>
              <a:off x="2186352" y="4084262"/>
              <a:ext cx="682018" cy="480594"/>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Rettangolo 11">
              <a:extLst>
                <a:ext uri="{FF2B5EF4-FFF2-40B4-BE49-F238E27FC236}">
                  <a16:creationId xmlns:a16="http://schemas.microsoft.com/office/drawing/2014/main" id="{7BE2209D-E1EF-B0BF-351C-509ABF814E82}"/>
                </a:ext>
              </a:extLst>
            </p:cNvPr>
            <p:cNvSpPr/>
            <p:nvPr/>
          </p:nvSpPr>
          <p:spPr>
            <a:xfrm>
              <a:off x="2868370" y="4084262"/>
              <a:ext cx="682018" cy="480594"/>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Rettangolo 12">
              <a:extLst>
                <a:ext uri="{FF2B5EF4-FFF2-40B4-BE49-F238E27FC236}">
                  <a16:creationId xmlns:a16="http://schemas.microsoft.com/office/drawing/2014/main" id="{7C7425D8-58B1-9972-E8AC-6713BF9AE69A}"/>
                </a:ext>
              </a:extLst>
            </p:cNvPr>
            <p:cNvSpPr/>
            <p:nvPr/>
          </p:nvSpPr>
          <p:spPr>
            <a:xfrm>
              <a:off x="3550388" y="4084262"/>
              <a:ext cx="682018" cy="480594"/>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Rettangolo 13">
              <a:extLst>
                <a:ext uri="{FF2B5EF4-FFF2-40B4-BE49-F238E27FC236}">
                  <a16:creationId xmlns:a16="http://schemas.microsoft.com/office/drawing/2014/main" id="{3B4C4550-58AB-B99B-AC2D-9F2D192891EC}"/>
                </a:ext>
              </a:extLst>
            </p:cNvPr>
            <p:cNvSpPr/>
            <p:nvPr/>
          </p:nvSpPr>
          <p:spPr>
            <a:xfrm>
              <a:off x="5012563" y="4084262"/>
              <a:ext cx="682018" cy="480594"/>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Rettangolo 14">
              <a:extLst>
                <a:ext uri="{FF2B5EF4-FFF2-40B4-BE49-F238E27FC236}">
                  <a16:creationId xmlns:a16="http://schemas.microsoft.com/office/drawing/2014/main" id="{5741D427-8CAD-2D53-5F88-167D2DC712A6}"/>
                </a:ext>
              </a:extLst>
            </p:cNvPr>
            <p:cNvSpPr/>
            <p:nvPr/>
          </p:nvSpPr>
          <p:spPr>
            <a:xfrm>
              <a:off x="2527361" y="4908389"/>
              <a:ext cx="682018" cy="480594"/>
            </a:xfrm>
            <a:prstGeom prst="rect">
              <a:avLst/>
            </a:prstGeom>
            <a:solidFill>
              <a:srgbClr val="FF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Rettangolo 15">
              <a:extLst>
                <a:ext uri="{FF2B5EF4-FFF2-40B4-BE49-F238E27FC236}">
                  <a16:creationId xmlns:a16="http://schemas.microsoft.com/office/drawing/2014/main" id="{F7ACCBE5-9F7D-9E04-6A84-53E6B0FBE4CE}"/>
                </a:ext>
              </a:extLst>
            </p:cNvPr>
            <p:cNvSpPr/>
            <p:nvPr/>
          </p:nvSpPr>
          <p:spPr>
            <a:xfrm>
              <a:off x="1021233" y="4890341"/>
              <a:ext cx="682018" cy="480594"/>
            </a:xfrm>
            <a:prstGeom prst="rect">
              <a:avLst/>
            </a:prstGeom>
            <a:solidFill>
              <a:srgbClr val="FF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1041" name="Gruppo 1040">
            <a:extLst>
              <a:ext uri="{FF2B5EF4-FFF2-40B4-BE49-F238E27FC236}">
                <a16:creationId xmlns:a16="http://schemas.microsoft.com/office/drawing/2014/main" id="{E18BE115-5A59-36E8-F552-9EC7D6DF5118}"/>
              </a:ext>
            </a:extLst>
          </p:cNvPr>
          <p:cNvGrpSpPr/>
          <p:nvPr/>
        </p:nvGrpSpPr>
        <p:grpSpPr>
          <a:xfrm>
            <a:off x="481119" y="2871881"/>
            <a:ext cx="6699168" cy="2036508"/>
            <a:chOff x="481119" y="2871881"/>
            <a:chExt cx="6699168" cy="2036508"/>
          </a:xfrm>
        </p:grpSpPr>
        <p:cxnSp>
          <p:nvCxnSpPr>
            <p:cNvPr id="18" name="Connettore 2 17">
              <a:extLst>
                <a:ext uri="{FF2B5EF4-FFF2-40B4-BE49-F238E27FC236}">
                  <a16:creationId xmlns:a16="http://schemas.microsoft.com/office/drawing/2014/main" id="{3FA7659C-F00C-F712-142F-E09124D52653}"/>
                </a:ext>
              </a:extLst>
            </p:cNvPr>
            <p:cNvCxnSpPr>
              <a:stCxn id="15" idx="0"/>
              <a:endCxn id="12" idx="2"/>
            </p:cNvCxnSpPr>
            <p:nvPr/>
          </p:nvCxnSpPr>
          <p:spPr>
            <a:xfrm flipV="1">
              <a:off x="2868370" y="4564856"/>
              <a:ext cx="341009" cy="34353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Connettore 2 19">
              <a:extLst>
                <a:ext uri="{FF2B5EF4-FFF2-40B4-BE49-F238E27FC236}">
                  <a16:creationId xmlns:a16="http://schemas.microsoft.com/office/drawing/2014/main" id="{02069F8F-33D1-E256-07C4-062DE35D900B}"/>
                </a:ext>
              </a:extLst>
            </p:cNvPr>
            <p:cNvCxnSpPr>
              <a:stCxn id="15" idx="0"/>
              <a:endCxn id="13" idx="2"/>
            </p:cNvCxnSpPr>
            <p:nvPr/>
          </p:nvCxnSpPr>
          <p:spPr>
            <a:xfrm flipV="1">
              <a:off x="2868370" y="4564856"/>
              <a:ext cx="1023027" cy="34353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Connettore 2 21">
              <a:extLst>
                <a:ext uri="{FF2B5EF4-FFF2-40B4-BE49-F238E27FC236}">
                  <a16:creationId xmlns:a16="http://schemas.microsoft.com/office/drawing/2014/main" id="{C01AFEBF-04EC-CCEE-C249-2C670F7ECEE1}"/>
                </a:ext>
              </a:extLst>
            </p:cNvPr>
            <p:cNvCxnSpPr>
              <a:stCxn id="12" idx="0"/>
              <a:endCxn id="6" idx="2"/>
            </p:cNvCxnSpPr>
            <p:nvPr/>
          </p:nvCxnSpPr>
          <p:spPr>
            <a:xfrm flipV="1">
              <a:off x="3209379" y="3758777"/>
              <a:ext cx="3028" cy="32548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Connettore 2 23">
              <a:extLst>
                <a:ext uri="{FF2B5EF4-FFF2-40B4-BE49-F238E27FC236}">
                  <a16:creationId xmlns:a16="http://schemas.microsoft.com/office/drawing/2014/main" id="{9D2BDA48-D16B-A394-DED0-979CB465490F}"/>
                </a:ext>
              </a:extLst>
            </p:cNvPr>
            <p:cNvCxnSpPr>
              <a:stCxn id="11" idx="0"/>
              <a:endCxn id="6" idx="2"/>
            </p:cNvCxnSpPr>
            <p:nvPr/>
          </p:nvCxnSpPr>
          <p:spPr>
            <a:xfrm flipV="1">
              <a:off x="2527361" y="3758777"/>
              <a:ext cx="685046" cy="32548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Connettore 2 25">
              <a:extLst>
                <a:ext uri="{FF2B5EF4-FFF2-40B4-BE49-F238E27FC236}">
                  <a16:creationId xmlns:a16="http://schemas.microsoft.com/office/drawing/2014/main" id="{70F16410-2196-21CE-5B8D-7496DC94381D}"/>
                </a:ext>
              </a:extLst>
            </p:cNvPr>
            <p:cNvCxnSpPr>
              <a:stCxn id="13" idx="0"/>
              <a:endCxn id="6" idx="2"/>
            </p:cNvCxnSpPr>
            <p:nvPr/>
          </p:nvCxnSpPr>
          <p:spPr>
            <a:xfrm flipH="1" flipV="1">
              <a:off x="3212407" y="3758777"/>
              <a:ext cx="678990" cy="32548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Connettore 2 27">
              <a:extLst>
                <a:ext uri="{FF2B5EF4-FFF2-40B4-BE49-F238E27FC236}">
                  <a16:creationId xmlns:a16="http://schemas.microsoft.com/office/drawing/2014/main" id="{E1C3A792-6BAB-2ED8-85F5-051812081896}"/>
                </a:ext>
              </a:extLst>
            </p:cNvPr>
            <p:cNvCxnSpPr>
              <a:stCxn id="9" idx="0"/>
              <a:endCxn id="5" idx="2"/>
            </p:cNvCxnSpPr>
            <p:nvPr/>
          </p:nvCxnSpPr>
          <p:spPr>
            <a:xfrm flipV="1">
              <a:off x="481119" y="3758777"/>
              <a:ext cx="749001" cy="32548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0" name="Connettore 2 29">
              <a:extLst>
                <a:ext uri="{FF2B5EF4-FFF2-40B4-BE49-F238E27FC236}">
                  <a16:creationId xmlns:a16="http://schemas.microsoft.com/office/drawing/2014/main" id="{1098D84B-D03D-163B-7455-555AF9E3CABE}"/>
                </a:ext>
              </a:extLst>
            </p:cNvPr>
            <p:cNvCxnSpPr>
              <a:stCxn id="10" idx="0"/>
              <a:endCxn id="5" idx="2"/>
            </p:cNvCxnSpPr>
            <p:nvPr/>
          </p:nvCxnSpPr>
          <p:spPr>
            <a:xfrm flipH="1" flipV="1">
              <a:off x="1230120" y="3758777"/>
              <a:ext cx="132122" cy="32548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24" name="Connettore 2 1023">
              <a:extLst>
                <a:ext uri="{FF2B5EF4-FFF2-40B4-BE49-F238E27FC236}">
                  <a16:creationId xmlns:a16="http://schemas.microsoft.com/office/drawing/2014/main" id="{D83F532B-54A6-EBB9-5CF6-A0045FF5F717}"/>
                </a:ext>
              </a:extLst>
            </p:cNvPr>
            <p:cNvCxnSpPr>
              <a:stCxn id="14" idx="0"/>
            </p:cNvCxnSpPr>
            <p:nvPr/>
          </p:nvCxnSpPr>
          <p:spPr>
            <a:xfrm flipH="1" flipV="1">
              <a:off x="3350504" y="3758776"/>
              <a:ext cx="2003068" cy="32548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27" name="Connettore 2 1026">
              <a:extLst>
                <a:ext uri="{FF2B5EF4-FFF2-40B4-BE49-F238E27FC236}">
                  <a16:creationId xmlns:a16="http://schemas.microsoft.com/office/drawing/2014/main" id="{777EBF1D-09BF-F1F3-00C3-B1711D95D599}"/>
                </a:ext>
              </a:extLst>
            </p:cNvPr>
            <p:cNvCxnSpPr>
              <a:endCxn id="7" idx="2"/>
            </p:cNvCxnSpPr>
            <p:nvPr/>
          </p:nvCxnSpPr>
          <p:spPr>
            <a:xfrm flipH="1" flipV="1">
              <a:off x="5167939" y="3758777"/>
              <a:ext cx="267647" cy="32548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29" name="Connettore 2 1028">
              <a:extLst>
                <a:ext uri="{FF2B5EF4-FFF2-40B4-BE49-F238E27FC236}">
                  <a16:creationId xmlns:a16="http://schemas.microsoft.com/office/drawing/2014/main" id="{C723C419-FB39-1FDC-FD9C-2B043F176288}"/>
                </a:ext>
              </a:extLst>
            </p:cNvPr>
            <p:cNvCxnSpPr/>
            <p:nvPr/>
          </p:nvCxnSpPr>
          <p:spPr>
            <a:xfrm flipV="1">
              <a:off x="5430055" y="3758775"/>
              <a:ext cx="1750232" cy="3254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31" name="Connettore 2 1030">
              <a:extLst>
                <a:ext uri="{FF2B5EF4-FFF2-40B4-BE49-F238E27FC236}">
                  <a16:creationId xmlns:a16="http://schemas.microsoft.com/office/drawing/2014/main" id="{7B0BEA44-60D8-07B2-08E2-04A8B434205A}"/>
                </a:ext>
              </a:extLst>
            </p:cNvPr>
            <p:cNvCxnSpPr>
              <a:stCxn id="16" idx="0"/>
              <a:endCxn id="10" idx="2"/>
            </p:cNvCxnSpPr>
            <p:nvPr/>
          </p:nvCxnSpPr>
          <p:spPr>
            <a:xfrm flipV="1">
              <a:off x="1362242" y="4564856"/>
              <a:ext cx="0" cy="32548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33" name="Connettore 2 1032">
              <a:extLst>
                <a:ext uri="{FF2B5EF4-FFF2-40B4-BE49-F238E27FC236}">
                  <a16:creationId xmlns:a16="http://schemas.microsoft.com/office/drawing/2014/main" id="{55535855-D798-100B-6D81-29982ABBF77A}"/>
                </a:ext>
              </a:extLst>
            </p:cNvPr>
            <p:cNvCxnSpPr>
              <a:stCxn id="5" idx="0"/>
              <a:endCxn id="2" idx="2"/>
            </p:cNvCxnSpPr>
            <p:nvPr/>
          </p:nvCxnSpPr>
          <p:spPr>
            <a:xfrm flipV="1">
              <a:off x="1230120" y="2871881"/>
              <a:ext cx="3459866" cy="33057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35" name="Connettore 2 1034">
              <a:extLst>
                <a:ext uri="{FF2B5EF4-FFF2-40B4-BE49-F238E27FC236}">
                  <a16:creationId xmlns:a16="http://schemas.microsoft.com/office/drawing/2014/main" id="{64CD8AA9-E86D-B11C-F785-7FB61E8B5D24}"/>
                </a:ext>
              </a:extLst>
            </p:cNvPr>
            <p:cNvCxnSpPr>
              <a:stCxn id="6" idx="0"/>
              <a:endCxn id="2" idx="2"/>
            </p:cNvCxnSpPr>
            <p:nvPr/>
          </p:nvCxnSpPr>
          <p:spPr>
            <a:xfrm flipV="1">
              <a:off x="3212407" y="2871881"/>
              <a:ext cx="1477579" cy="33057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37" name="Connettore 2 1036">
              <a:extLst>
                <a:ext uri="{FF2B5EF4-FFF2-40B4-BE49-F238E27FC236}">
                  <a16:creationId xmlns:a16="http://schemas.microsoft.com/office/drawing/2014/main" id="{B1957699-C840-7EFB-9AA4-1B7C00C5F298}"/>
                </a:ext>
              </a:extLst>
            </p:cNvPr>
            <p:cNvCxnSpPr>
              <a:endCxn id="2" idx="2"/>
            </p:cNvCxnSpPr>
            <p:nvPr/>
          </p:nvCxnSpPr>
          <p:spPr>
            <a:xfrm flipH="1" flipV="1">
              <a:off x="4689986" y="2871881"/>
              <a:ext cx="465949" cy="32548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39" name="Connettore 2 1038">
              <a:extLst>
                <a:ext uri="{FF2B5EF4-FFF2-40B4-BE49-F238E27FC236}">
                  <a16:creationId xmlns:a16="http://schemas.microsoft.com/office/drawing/2014/main" id="{A82624D3-074D-6D00-647B-2FD5E49655D2}"/>
                </a:ext>
              </a:extLst>
            </p:cNvPr>
            <p:cNvCxnSpPr>
              <a:stCxn id="8" idx="0"/>
              <a:endCxn id="2" idx="2"/>
            </p:cNvCxnSpPr>
            <p:nvPr/>
          </p:nvCxnSpPr>
          <p:spPr>
            <a:xfrm flipH="1" flipV="1">
              <a:off x="4689986" y="2871881"/>
              <a:ext cx="2296921" cy="3305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837477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040"/>
                                        </p:tgtEl>
                                        <p:attrNameLst>
                                          <p:attrName>style.visibility</p:attrName>
                                        </p:attrNameLst>
                                      </p:cBhvr>
                                      <p:to>
                                        <p:strVal val="visible"/>
                                      </p:to>
                                    </p:set>
                                    <p:animEffect transition="in" filter="barn(outVertical)">
                                      <p:cBhvr>
                                        <p:cTn id="7" dur="500"/>
                                        <p:tgtEl>
                                          <p:spTgt spid="104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41"/>
                                        </p:tgtEl>
                                        <p:attrNameLst>
                                          <p:attrName>style.visibility</p:attrName>
                                        </p:attrNameLst>
                                      </p:cBhvr>
                                      <p:to>
                                        <p:strVal val="visible"/>
                                      </p:to>
                                    </p:set>
                                    <p:animEffect transition="in" filter="fade">
                                      <p:cBhvr>
                                        <p:cTn id="17" dur="500"/>
                                        <p:tgtEl>
                                          <p:spTgt spid="10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Διάγραμμα Φωτογραφίες Αρχείου, Royalty Free Διάγραμμα Εικόνες |  Depositphotos®">
            <a:extLst>
              <a:ext uri="{FF2B5EF4-FFF2-40B4-BE49-F238E27FC236}">
                <a16:creationId xmlns:a16="http://schemas.microsoft.com/office/drawing/2014/main" id="{AEDD6852-52C7-4854-BB17-F0E454F9FC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6349" y="5126266"/>
            <a:ext cx="2298762" cy="1731734"/>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3">
            <a:extLst>
              <a:ext uri="{FF2B5EF4-FFF2-40B4-BE49-F238E27FC236}">
                <a16:creationId xmlns:a16="http://schemas.microsoft.com/office/drawing/2014/main" id="{500D2EDD-3D17-4DB0-AE7A-8ED041117B85}"/>
              </a:ext>
            </a:extLst>
          </p:cNvPr>
          <p:cNvSpPr txBox="1">
            <a:spLocks noChangeArrowheads="1"/>
          </p:cNvSpPr>
          <p:nvPr/>
        </p:nvSpPr>
        <p:spPr bwMode="auto">
          <a:xfrm>
            <a:off x="36513" y="475426"/>
            <a:ext cx="4862931" cy="3046988"/>
          </a:xfrm>
          <a:prstGeom prst="rect">
            <a:avLst/>
          </a:prstGeom>
          <a:solidFill>
            <a:srgbClr val="FFFFFF">
              <a:alpha val="69020"/>
            </a:srgbClr>
          </a:solidFill>
          <a:ln>
            <a:noFill/>
          </a:ln>
        </p:spPr>
        <p:txBody>
          <a:bodyPr wrap="square">
            <a:spAutoFit/>
          </a:bodyPr>
          <a:lstStyle>
            <a:lvl1pPr marL="342900" indent="-342900" defTabSz="449263">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800100" indent="-342900" defTabSz="449263">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257300" indent="-342900" defTabSz="449263">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defTabSz="449263">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defTabSz="449263">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defTabSz="449263"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defTabSz="449263"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defTabSz="449263"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defTabSz="449263"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marL="0" lvl="1" indent="0" eaLnBrk="1" hangingPunct="1">
              <a:spcBef>
                <a:spcPct val="0"/>
              </a:spcBef>
              <a:buClr>
                <a:srgbClr val="800000"/>
              </a:buClr>
              <a:buNone/>
            </a:pPr>
            <a:r>
              <a:rPr lang="it-IT" altLang="it-IT" sz="2400" dirty="0">
                <a:latin typeface="Calibri" panose="020F0502020204030204" pitchFamily="34" charset="0"/>
                <a:ea typeface="ＭＳ Ｐゴシック" panose="020B0600070205080204" pitchFamily="34" charset="-128"/>
                <a:cs typeface="Calibri" panose="020F0502020204030204" pitchFamily="34" charset="0"/>
              </a:rPr>
              <a:t>Chiedetevi poi quali effetti il problema può a sua volta generare e ponete questi effetti ad un livello superiore al problema di partenza;</a:t>
            </a:r>
          </a:p>
          <a:p>
            <a:pPr marL="0" lvl="1" indent="0" eaLnBrk="1" hangingPunct="1">
              <a:spcBef>
                <a:spcPct val="0"/>
              </a:spcBef>
              <a:buClr>
                <a:srgbClr val="800000"/>
              </a:buClr>
              <a:buNone/>
            </a:pPr>
            <a:r>
              <a:rPr lang="it-IT" altLang="it-IT" sz="2400" dirty="0">
                <a:latin typeface="Calibri" panose="020F0502020204030204" pitchFamily="34" charset="0"/>
                <a:ea typeface="ＭＳ Ｐゴシック" panose="020B0600070205080204" pitchFamily="34" charset="-128"/>
                <a:cs typeface="Calibri" panose="020F0502020204030204" pitchFamily="34" charset="0"/>
              </a:rPr>
              <a:t>chiedetevi anche se le cause che avete individuato possono generare effetti diversi dal «vostro» problema e riportateli sul diagramma</a:t>
            </a:r>
          </a:p>
        </p:txBody>
      </p:sp>
      <p:sp>
        <p:nvSpPr>
          <p:cNvPr id="4" name="Text Box 3">
            <a:extLst>
              <a:ext uri="{FF2B5EF4-FFF2-40B4-BE49-F238E27FC236}">
                <a16:creationId xmlns:a16="http://schemas.microsoft.com/office/drawing/2014/main" id="{CCC1AAC3-5B51-4FC1-A7F9-01C7F8CA07C7}"/>
              </a:ext>
            </a:extLst>
          </p:cNvPr>
          <p:cNvSpPr txBox="1">
            <a:spLocks noChangeArrowheads="1"/>
          </p:cNvSpPr>
          <p:nvPr/>
        </p:nvSpPr>
        <p:spPr bwMode="auto">
          <a:xfrm>
            <a:off x="0" y="-17296"/>
            <a:ext cx="9144000" cy="519113"/>
          </a:xfrm>
          <a:prstGeom prst="rect">
            <a:avLst/>
          </a:prstGeom>
          <a:solidFill>
            <a:srgbClr val="0000CC"/>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it-IT"/>
            </a:defPPr>
            <a:lvl1pPr algn="r" eaLnBrk="1" hangingPunct="1">
              <a:spcBef>
                <a:spcPct val="50000"/>
              </a:spcBef>
              <a:buFontTx/>
              <a:buNone/>
              <a:defRPr sz="2800">
                <a:solidFill>
                  <a:srgbClr val="FFFFFF"/>
                </a:solidFill>
                <a:latin typeface="Calibri" panose="020F0502020204030204" pitchFamily="34" charset="0"/>
                <a:cs typeface="Calibri" panose="020F0502020204030204" pitchFamily="34" charset="0"/>
              </a:defRPr>
            </a:lvl1pPr>
            <a:lvl2pPr marL="742950" indent="-285750">
              <a:spcBef>
                <a:spcPct val="20000"/>
              </a:spcBef>
              <a:buChar char="–"/>
              <a:defRPr sz="2800"/>
            </a:lvl2pPr>
            <a:lvl3pPr marL="1143000" indent="-228600">
              <a:spcBef>
                <a:spcPct val="20000"/>
              </a:spcBef>
              <a:buChar char="•"/>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r>
              <a:rPr lang="it-IT" altLang="it-IT" dirty="0"/>
              <a:t>L’albero dei problemi</a:t>
            </a:r>
          </a:p>
        </p:txBody>
      </p:sp>
      <p:sp>
        <p:nvSpPr>
          <p:cNvPr id="8" name="Rettangolo 7">
            <a:extLst>
              <a:ext uri="{FF2B5EF4-FFF2-40B4-BE49-F238E27FC236}">
                <a16:creationId xmlns:a16="http://schemas.microsoft.com/office/drawing/2014/main" id="{14A375DB-E3A4-B626-12B2-1A4F91693D50}"/>
              </a:ext>
            </a:extLst>
          </p:cNvPr>
          <p:cNvSpPr/>
          <p:nvPr/>
        </p:nvSpPr>
        <p:spPr>
          <a:xfrm>
            <a:off x="4336025" y="3429000"/>
            <a:ext cx="1917199" cy="8292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Rettangolo 8">
            <a:extLst>
              <a:ext uri="{FF2B5EF4-FFF2-40B4-BE49-F238E27FC236}">
                <a16:creationId xmlns:a16="http://schemas.microsoft.com/office/drawing/2014/main" id="{223FA924-6292-54A7-111C-BD919A0BD6C5}"/>
              </a:ext>
            </a:extLst>
          </p:cNvPr>
          <p:cNvSpPr/>
          <p:nvPr/>
        </p:nvSpPr>
        <p:spPr>
          <a:xfrm>
            <a:off x="1354111" y="4588798"/>
            <a:ext cx="1551321" cy="556317"/>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Rettangolo 9">
            <a:extLst>
              <a:ext uri="{FF2B5EF4-FFF2-40B4-BE49-F238E27FC236}">
                <a16:creationId xmlns:a16="http://schemas.microsoft.com/office/drawing/2014/main" id="{5C44F353-39F0-CD19-ECFA-EC418EF04CF0}"/>
              </a:ext>
            </a:extLst>
          </p:cNvPr>
          <p:cNvSpPr/>
          <p:nvPr/>
        </p:nvSpPr>
        <p:spPr>
          <a:xfrm>
            <a:off x="3336398" y="4588798"/>
            <a:ext cx="1551321" cy="556317"/>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Rettangolo 10">
            <a:extLst>
              <a:ext uri="{FF2B5EF4-FFF2-40B4-BE49-F238E27FC236}">
                <a16:creationId xmlns:a16="http://schemas.microsoft.com/office/drawing/2014/main" id="{88CAE761-D397-00F2-9E53-9B6AF0948E57}"/>
              </a:ext>
            </a:extLst>
          </p:cNvPr>
          <p:cNvSpPr/>
          <p:nvPr/>
        </p:nvSpPr>
        <p:spPr>
          <a:xfrm>
            <a:off x="5291930" y="4588798"/>
            <a:ext cx="1551321" cy="556317"/>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Rettangolo 11">
            <a:extLst>
              <a:ext uri="{FF2B5EF4-FFF2-40B4-BE49-F238E27FC236}">
                <a16:creationId xmlns:a16="http://schemas.microsoft.com/office/drawing/2014/main" id="{9B61D772-DAF9-004B-E11D-A50065A58BED}"/>
              </a:ext>
            </a:extLst>
          </p:cNvPr>
          <p:cNvSpPr/>
          <p:nvPr/>
        </p:nvSpPr>
        <p:spPr>
          <a:xfrm>
            <a:off x="7110898" y="4588797"/>
            <a:ext cx="1551321" cy="556317"/>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Rettangolo 12">
            <a:extLst>
              <a:ext uri="{FF2B5EF4-FFF2-40B4-BE49-F238E27FC236}">
                <a16:creationId xmlns:a16="http://schemas.microsoft.com/office/drawing/2014/main" id="{225AD5D2-B909-8CAD-0EEE-1D4F541AF81B}"/>
              </a:ext>
            </a:extLst>
          </p:cNvPr>
          <p:cNvSpPr/>
          <p:nvPr/>
        </p:nvSpPr>
        <p:spPr>
          <a:xfrm>
            <a:off x="1039762" y="5470600"/>
            <a:ext cx="682018" cy="480594"/>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Rettangolo 13">
            <a:extLst>
              <a:ext uri="{FF2B5EF4-FFF2-40B4-BE49-F238E27FC236}">
                <a16:creationId xmlns:a16="http://schemas.microsoft.com/office/drawing/2014/main" id="{8FE3C949-3D63-43F0-F9AD-6855D3FE14C1}"/>
              </a:ext>
            </a:extLst>
          </p:cNvPr>
          <p:cNvSpPr/>
          <p:nvPr/>
        </p:nvSpPr>
        <p:spPr>
          <a:xfrm>
            <a:off x="1920885" y="5470600"/>
            <a:ext cx="682018" cy="480594"/>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Rettangolo 14">
            <a:extLst>
              <a:ext uri="{FF2B5EF4-FFF2-40B4-BE49-F238E27FC236}">
                <a16:creationId xmlns:a16="http://schemas.microsoft.com/office/drawing/2014/main" id="{6C6F14E4-44FC-40C1-9D8D-EF915B94AB56}"/>
              </a:ext>
            </a:extLst>
          </p:cNvPr>
          <p:cNvSpPr/>
          <p:nvPr/>
        </p:nvSpPr>
        <p:spPr>
          <a:xfrm>
            <a:off x="3086004" y="5470600"/>
            <a:ext cx="682018" cy="480594"/>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Rettangolo 15">
            <a:extLst>
              <a:ext uri="{FF2B5EF4-FFF2-40B4-BE49-F238E27FC236}">
                <a16:creationId xmlns:a16="http://schemas.microsoft.com/office/drawing/2014/main" id="{A372A9A1-085D-8777-F3EC-B812E670EFDB}"/>
              </a:ext>
            </a:extLst>
          </p:cNvPr>
          <p:cNvSpPr/>
          <p:nvPr/>
        </p:nvSpPr>
        <p:spPr>
          <a:xfrm>
            <a:off x="3768022" y="5470600"/>
            <a:ext cx="682018" cy="480594"/>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 name="Rettangolo 16">
            <a:extLst>
              <a:ext uri="{FF2B5EF4-FFF2-40B4-BE49-F238E27FC236}">
                <a16:creationId xmlns:a16="http://schemas.microsoft.com/office/drawing/2014/main" id="{1A1E87E6-390B-F49F-1670-66C6E95A0B9D}"/>
              </a:ext>
            </a:extLst>
          </p:cNvPr>
          <p:cNvSpPr/>
          <p:nvPr/>
        </p:nvSpPr>
        <p:spPr>
          <a:xfrm>
            <a:off x="4450040" y="5470600"/>
            <a:ext cx="682018" cy="480594"/>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 name="Rettangolo 17">
            <a:extLst>
              <a:ext uri="{FF2B5EF4-FFF2-40B4-BE49-F238E27FC236}">
                <a16:creationId xmlns:a16="http://schemas.microsoft.com/office/drawing/2014/main" id="{B76F14E9-1BCB-8135-68ED-6A520BFAF944}"/>
              </a:ext>
            </a:extLst>
          </p:cNvPr>
          <p:cNvSpPr/>
          <p:nvPr/>
        </p:nvSpPr>
        <p:spPr>
          <a:xfrm>
            <a:off x="5912215" y="5470600"/>
            <a:ext cx="682018" cy="480594"/>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9" name="Rettangolo 18">
            <a:extLst>
              <a:ext uri="{FF2B5EF4-FFF2-40B4-BE49-F238E27FC236}">
                <a16:creationId xmlns:a16="http://schemas.microsoft.com/office/drawing/2014/main" id="{3AC94C2F-9C51-8913-D45B-5D4C48441F36}"/>
              </a:ext>
            </a:extLst>
          </p:cNvPr>
          <p:cNvSpPr/>
          <p:nvPr/>
        </p:nvSpPr>
        <p:spPr>
          <a:xfrm>
            <a:off x="3427013" y="6294727"/>
            <a:ext cx="682018" cy="480594"/>
          </a:xfrm>
          <a:prstGeom prst="rect">
            <a:avLst/>
          </a:prstGeom>
          <a:solidFill>
            <a:srgbClr val="FF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0" name="Rettangolo 19">
            <a:extLst>
              <a:ext uri="{FF2B5EF4-FFF2-40B4-BE49-F238E27FC236}">
                <a16:creationId xmlns:a16="http://schemas.microsoft.com/office/drawing/2014/main" id="{EC7E1A3A-BBC8-8717-AD7B-1F4ECB990B7F}"/>
              </a:ext>
            </a:extLst>
          </p:cNvPr>
          <p:cNvSpPr/>
          <p:nvPr/>
        </p:nvSpPr>
        <p:spPr>
          <a:xfrm>
            <a:off x="1920885" y="6276679"/>
            <a:ext cx="682018" cy="480594"/>
          </a:xfrm>
          <a:prstGeom prst="rect">
            <a:avLst/>
          </a:prstGeom>
          <a:solidFill>
            <a:srgbClr val="FF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21" name="Connettore 2 20">
            <a:extLst>
              <a:ext uri="{FF2B5EF4-FFF2-40B4-BE49-F238E27FC236}">
                <a16:creationId xmlns:a16="http://schemas.microsoft.com/office/drawing/2014/main" id="{8B352D54-2C54-85A4-B418-EA97FA27D39D}"/>
              </a:ext>
            </a:extLst>
          </p:cNvPr>
          <p:cNvCxnSpPr>
            <a:stCxn id="19" idx="0"/>
            <a:endCxn id="16" idx="2"/>
          </p:cNvCxnSpPr>
          <p:nvPr/>
        </p:nvCxnSpPr>
        <p:spPr>
          <a:xfrm flipV="1">
            <a:off x="3768022" y="5951194"/>
            <a:ext cx="341009" cy="34353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Connettore 2 21">
            <a:extLst>
              <a:ext uri="{FF2B5EF4-FFF2-40B4-BE49-F238E27FC236}">
                <a16:creationId xmlns:a16="http://schemas.microsoft.com/office/drawing/2014/main" id="{42234CB5-26C1-8A4C-AA0E-CA02A130918B}"/>
              </a:ext>
            </a:extLst>
          </p:cNvPr>
          <p:cNvCxnSpPr>
            <a:stCxn id="19" idx="0"/>
            <a:endCxn id="17" idx="2"/>
          </p:cNvCxnSpPr>
          <p:nvPr/>
        </p:nvCxnSpPr>
        <p:spPr>
          <a:xfrm flipV="1">
            <a:off x="3768022" y="5951194"/>
            <a:ext cx="1023027" cy="34353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Connettore 2 22">
            <a:extLst>
              <a:ext uri="{FF2B5EF4-FFF2-40B4-BE49-F238E27FC236}">
                <a16:creationId xmlns:a16="http://schemas.microsoft.com/office/drawing/2014/main" id="{E3DD51F5-F734-E8F1-5148-32F74F620EF2}"/>
              </a:ext>
            </a:extLst>
          </p:cNvPr>
          <p:cNvCxnSpPr>
            <a:stCxn id="16" idx="0"/>
            <a:endCxn id="10" idx="2"/>
          </p:cNvCxnSpPr>
          <p:nvPr/>
        </p:nvCxnSpPr>
        <p:spPr>
          <a:xfrm flipV="1">
            <a:off x="4109031" y="5145115"/>
            <a:ext cx="3028" cy="32548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Connettore 2 23">
            <a:extLst>
              <a:ext uri="{FF2B5EF4-FFF2-40B4-BE49-F238E27FC236}">
                <a16:creationId xmlns:a16="http://schemas.microsoft.com/office/drawing/2014/main" id="{D7CBF73F-871F-8A85-B1EB-078164BC171F}"/>
              </a:ext>
            </a:extLst>
          </p:cNvPr>
          <p:cNvCxnSpPr>
            <a:stCxn id="15" idx="0"/>
            <a:endCxn id="10" idx="2"/>
          </p:cNvCxnSpPr>
          <p:nvPr/>
        </p:nvCxnSpPr>
        <p:spPr>
          <a:xfrm flipV="1">
            <a:off x="3427013" y="5145115"/>
            <a:ext cx="685046" cy="32548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Connettore 2 24">
            <a:extLst>
              <a:ext uri="{FF2B5EF4-FFF2-40B4-BE49-F238E27FC236}">
                <a16:creationId xmlns:a16="http://schemas.microsoft.com/office/drawing/2014/main" id="{901ACDED-426B-1B4C-C42A-54562AF20A1F}"/>
              </a:ext>
            </a:extLst>
          </p:cNvPr>
          <p:cNvCxnSpPr>
            <a:stCxn id="17" idx="0"/>
            <a:endCxn id="10" idx="2"/>
          </p:cNvCxnSpPr>
          <p:nvPr/>
        </p:nvCxnSpPr>
        <p:spPr>
          <a:xfrm flipH="1" flipV="1">
            <a:off x="4112059" y="5145115"/>
            <a:ext cx="678990" cy="32548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Connettore 2 25">
            <a:extLst>
              <a:ext uri="{FF2B5EF4-FFF2-40B4-BE49-F238E27FC236}">
                <a16:creationId xmlns:a16="http://schemas.microsoft.com/office/drawing/2014/main" id="{2328BE4A-C8C5-25BF-A7E5-F9206BA71F2A}"/>
              </a:ext>
            </a:extLst>
          </p:cNvPr>
          <p:cNvCxnSpPr>
            <a:stCxn id="13" idx="0"/>
            <a:endCxn id="9" idx="2"/>
          </p:cNvCxnSpPr>
          <p:nvPr/>
        </p:nvCxnSpPr>
        <p:spPr>
          <a:xfrm flipV="1">
            <a:off x="1380771" y="5145115"/>
            <a:ext cx="749001" cy="32548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Connettore 2 26">
            <a:extLst>
              <a:ext uri="{FF2B5EF4-FFF2-40B4-BE49-F238E27FC236}">
                <a16:creationId xmlns:a16="http://schemas.microsoft.com/office/drawing/2014/main" id="{CC173339-FD5C-4168-8836-3AB2E300EA56}"/>
              </a:ext>
            </a:extLst>
          </p:cNvPr>
          <p:cNvCxnSpPr>
            <a:stCxn id="14" idx="0"/>
            <a:endCxn id="9" idx="2"/>
          </p:cNvCxnSpPr>
          <p:nvPr/>
        </p:nvCxnSpPr>
        <p:spPr>
          <a:xfrm flipH="1" flipV="1">
            <a:off x="2129772" y="5145115"/>
            <a:ext cx="132122" cy="32548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Connettore 2 27">
            <a:extLst>
              <a:ext uri="{FF2B5EF4-FFF2-40B4-BE49-F238E27FC236}">
                <a16:creationId xmlns:a16="http://schemas.microsoft.com/office/drawing/2014/main" id="{A5CE3925-7811-2794-30F8-12819BA616F2}"/>
              </a:ext>
            </a:extLst>
          </p:cNvPr>
          <p:cNvCxnSpPr>
            <a:stCxn id="18" idx="0"/>
          </p:cNvCxnSpPr>
          <p:nvPr/>
        </p:nvCxnSpPr>
        <p:spPr>
          <a:xfrm flipH="1" flipV="1">
            <a:off x="4250156" y="5145114"/>
            <a:ext cx="2003068" cy="32548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Connettore 2 28">
            <a:extLst>
              <a:ext uri="{FF2B5EF4-FFF2-40B4-BE49-F238E27FC236}">
                <a16:creationId xmlns:a16="http://schemas.microsoft.com/office/drawing/2014/main" id="{F8C50D37-1062-725F-03DC-11777E910963}"/>
              </a:ext>
            </a:extLst>
          </p:cNvPr>
          <p:cNvCxnSpPr>
            <a:endCxn id="11" idx="2"/>
          </p:cNvCxnSpPr>
          <p:nvPr/>
        </p:nvCxnSpPr>
        <p:spPr>
          <a:xfrm flipH="1" flipV="1">
            <a:off x="6067591" y="5145115"/>
            <a:ext cx="267647" cy="32548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0" name="Connettore 2 29">
            <a:extLst>
              <a:ext uri="{FF2B5EF4-FFF2-40B4-BE49-F238E27FC236}">
                <a16:creationId xmlns:a16="http://schemas.microsoft.com/office/drawing/2014/main" id="{E7BBEA2C-6FC9-0BBD-A67F-11C546A25032}"/>
              </a:ext>
            </a:extLst>
          </p:cNvPr>
          <p:cNvCxnSpPr/>
          <p:nvPr/>
        </p:nvCxnSpPr>
        <p:spPr>
          <a:xfrm flipV="1">
            <a:off x="6329707" y="5145113"/>
            <a:ext cx="1750232" cy="3254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 name="Connettore 2 30">
            <a:extLst>
              <a:ext uri="{FF2B5EF4-FFF2-40B4-BE49-F238E27FC236}">
                <a16:creationId xmlns:a16="http://schemas.microsoft.com/office/drawing/2014/main" id="{CA52D57F-9E3C-B999-9500-7924A9DD7E73}"/>
              </a:ext>
            </a:extLst>
          </p:cNvPr>
          <p:cNvCxnSpPr>
            <a:stCxn id="20" idx="0"/>
            <a:endCxn id="14" idx="2"/>
          </p:cNvCxnSpPr>
          <p:nvPr/>
        </p:nvCxnSpPr>
        <p:spPr>
          <a:xfrm flipV="1">
            <a:off x="2261894" y="5951194"/>
            <a:ext cx="0" cy="32548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24" name="Connettore 2 1023">
            <a:extLst>
              <a:ext uri="{FF2B5EF4-FFF2-40B4-BE49-F238E27FC236}">
                <a16:creationId xmlns:a16="http://schemas.microsoft.com/office/drawing/2014/main" id="{D5B5786C-1828-28FF-19E3-8A1FB3D12339}"/>
              </a:ext>
            </a:extLst>
          </p:cNvPr>
          <p:cNvCxnSpPr>
            <a:cxnSpLocks/>
            <a:stCxn id="9" idx="0"/>
            <a:endCxn id="8" idx="2"/>
          </p:cNvCxnSpPr>
          <p:nvPr/>
        </p:nvCxnSpPr>
        <p:spPr>
          <a:xfrm flipV="1">
            <a:off x="2129772" y="4258219"/>
            <a:ext cx="3164853" cy="33057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25" name="Connettore 2 1024">
            <a:extLst>
              <a:ext uri="{FF2B5EF4-FFF2-40B4-BE49-F238E27FC236}">
                <a16:creationId xmlns:a16="http://schemas.microsoft.com/office/drawing/2014/main" id="{5DF58360-1C12-3600-55DA-CCB2FDF84616}"/>
              </a:ext>
            </a:extLst>
          </p:cNvPr>
          <p:cNvCxnSpPr>
            <a:cxnSpLocks/>
            <a:stCxn id="10" idx="0"/>
            <a:endCxn id="8" idx="2"/>
          </p:cNvCxnSpPr>
          <p:nvPr/>
        </p:nvCxnSpPr>
        <p:spPr>
          <a:xfrm flipV="1">
            <a:off x="4112059" y="4258219"/>
            <a:ext cx="1182566" cy="33057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27" name="Connettore 2 1026">
            <a:extLst>
              <a:ext uri="{FF2B5EF4-FFF2-40B4-BE49-F238E27FC236}">
                <a16:creationId xmlns:a16="http://schemas.microsoft.com/office/drawing/2014/main" id="{732229EE-C9C1-2D32-BE05-88CE71D2BC47}"/>
              </a:ext>
            </a:extLst>
          </p:cNvPr>
          <p:cNvCxnSpPr>
            <a:cxnSpLocks/>
            <a:endCxn id="8" idx="2"/>
          </p:cNvCxnSpPr>
          <p:nvPr/>
        </p:nvCxnSpPr>
        <p:spPr>
          <a:xfrm flipH="1" flipV="1">
            <a:off x="5294625" y="4258219"/>
            <a:ext cx="760962" cy="32548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28" name="Connettore 2 1027">
            <a:extLst>
              <a:ext uri="{FF2B5EF4-FFF2-40B4-BE49-F238E27FC236}">
                <a16:creationId xmlns:a16="http://schemas.microsoft.com/office/drawing/2014/main" id="{FC41799C-7281-EC37-F80D-22852847536F}"/>
              </a:ext>
            </a:extLst>
          </p:cNvPr>
          <p:cNvCxnSpPr>
            <a:cxnSpLocks/>
            <a:stCxn id="12" idx="0"/>
            <a:endCxn id="8" idx="2"/>
          </p:cNvCxnSpPr>
          <p:nvPr/>
        </p:nvCxnSpPr>
        <p:spPr>
          <a:xfrm flipH="1" flipV="1">
            <a:off x="5294625" y="4258219"/>
            <a:ext cx="2591934" cy="3305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37" name="Connettore 2 1036">
            <a:extLst>
              <a:ext uri="{FF2B5EF4-FFF2-40B4-BE49-F238E27FC236}">
                <a16:creationId xmlns:a16="http://schemas.microsoft.com/office/drawing/2014/main" id="{F6FC0AC2-4E12-9F70-1AAD-B4A6C8DA53A6}"/>
              </a:ext>
            </a:extLst>
          </p:cNvPr>
          <p:cNvCxnSpPr>
            <a:stCxn id="8" idx="0"/>
            <a:endCxn id="1033" idx="2"/>
          </p:cNvCxnSpPr>
          <p:nvPr/>
        </p:nvCxnSpPr>
        <p:spPr>
          <a:xfrm flipV="1">
            <a:off x="5294625" y="3048207"/>
            <a:ext cx="1295967" cy="3807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1051" name="Gruppo 1050">
            <a:extLst>
              <a:ext uri="{FF2B5EF4-FFF2-40B4-BE49-F238E27FC236}">
                <a16:creationId xmlns:a16="http://schemas.microsoft.com/office/drawing/2014/main" id="{BE45DFE0-5E1D-EEFF-7A99-DDE666237C0D}"/>
              </a:ext>
            </a:extLst>
          </p:cNvPr>
          <p:cNvGrpSpPr/>
          <p:nvPr/>
        </p:nvGrpSpPr>
        <p:grpSpPr>
          <a:xfrm>
            <a:off x="4982452" y="1379256"/>
            <a:ext cx="3425218" cy="2049744"/>
            <a:chOff x="4982452" y="1379256"/>
            <a:chExt cx="3425218" cy="2049744"/>
          </a:xfrm>
        </p:grpSpPr>
        <p:sp>
          <p:nvSpPr>
            <p:cNvPr id="1033" name="Rettangolo 1032">
              <a:extLst>
                <a:ext uri="{FF2B5EF4-FFF2-40B4-BE49-F238E27FC236}">
                  <a16:creationId xmlns:a16="http://schemas.microsoft.com/office/drawing/2014/main" id="{92B3C60A-FA58-4E36-91BC-4CF40F1F4363}"/>
                </a:ext>
              </a:extLst>
            </p:cNvPr>
            <p:cNvSpPr/>
            <p:nvPr/>
          </p:nvSpPr>
          <p:spPr>
            <a:xfrm>
              <a:off x="5814931" y="2491890"/>
              <a:ext cx="1551321" cy="55631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34" name="Rettangolo 1033">
              <a:extLst>
                <a:ext uri="{FF2B5EF4-FFF2-40B4-BE49-F238E27FC236}">
                  <a16:creationId xmlns:a16="http://schemas.microsoft.com/office/drawing/2014/main" id="{099DA79E-9FA0-7C34-0718-3CD81F09BBF1}"/>
                </a:ext>
              </a:extLst>
            </p:cNvPr>
            <p:cNvSpPr/>
            <p:nvPr/>
          </p:nvSpPr>
          <p:spPr>
            <a:xfrm>
              <a:off x="4982452" y="1379256"/>
              <a:ext cx="1551321" cy="55631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35" name="Rettangolo 1034">
              <a:extLst>
                <a:ext uri="{FF2B5EF4-FFF2-40B4-BE49-F238E27FC236}">
                  <a16:creationId xmlns:a16="http://schemas.microsoft.com/office/drawing/2014/main" id="{D6A24416-8D18-C208-D42F-99E45C6ED72B}"/>
                </a:ext>
              </a:extLst>
            </p:cNvPr>
            <p:cNvSpPr/>
            <p:nvPr/>
          </p:nvSpPr>
          <p:spPr>
            <a:xfrm>
              <a:off x="6856349" y="1454979"/>
              <a:ext cx="1551321" cy="55631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039" name="Connettore 2 1038">
              <a:extLst>
                <a:ext uri="{FF2B5EF4-FFF2-40B4-BE49-F238E27FC236}">
                  <a16:creationId xmlns:a16="http://schemas.microsoft.com/office/drawing/2014/main" id="{D4DB7A33-AD30-8135-2021-E226443E6B71}"/>
                </a:ext>
              </a:extLst>
            </p:cNvPr>
            <p:cNvCxnSpPr>
              <a:stCxn id="8" idx="0"/>
            </p:cNvCxnSpPr>
            <p:nvPr/>
          </p:nvCxnSpPr>
          <p:spPr>
            <a:xfrm flipV="1">
              <a:off x="5294625" y="1954420"/>
              <a:ext cx="380481" cy="14745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41" name="Connettore 2 1040">
              <a:extLst>
                <a:ext uri="{FF2B5EF4-FFF2-40B4-BE49-F238E27FC236}">
                  <a16:creationId xmlns:a16="http://schemas.microsoft.com/office/drawing/2014/main" id="{980C8E85-CFA5-CD84-6C26-17F52CD9005C}"/>
                </a:ext>
              </a:extLst>
            </p:cNvPr>
            <p:cNvCxnSpPr>
              <a:stCxn id="1033" idx="0"/>
              <a:endCxn id="1034" idx="2"/>
            </p:cNvCxnSpPr>
            <p:nvPr/>
          </p:nvCxnSpPr>
          <p:spPr>
            <a:xfrm flipH="1" flipV="1">
              <a:off x="5758113" y="1935573"/>
              <a:ext cx="832479" cy="55631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43" name="Connettore 2 1042">
              <a:extLst>
                <a:ext uri="{FF2B5EF4-FFF2-40B4-BE49-F238E27FC236}">
                  <a16:creationId xmlns:a16="http://schemas.microsoft.com/office/drawing/2014/main" id="{D7DF7779-8CD4-4222-A76D-B2B43AC3D315}"/>
                </a:ext>
              </a:extLst>
            </p:cNvPr>
            <p:cNvCxnSpPr>
              <a:stCxn id="1033" idx="0"/>
              <a:endCxn id="1035" idx="2"/>
            </p:cNvCxnSpPr>
            <p:nvPr/>
          </p:nvCxnSpPr>
          <p:spPr>
            <a:xfrm flipV="1">
              <a:off x="6590592" y="2011296"/>
              <a:ext cx="1041418" cy="48059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1052" name="Gruppo 1051">
            <a:extLst>
              <a:ext uri="{FF2B5EF4-FFF2-40B4-BE49-F238E27FC236}">
                <a16:creationId xmlns:a16="http://schemas.microsoft.com/office/drawing/2014/main" id="{CACE98A0-3C76-58E8-55E7-79D65C0BC44C}"/>
              </a:ext>
            </a:extLst>
          </p:cNvPr>
          <p:cNvGrpSpPr/>
          <p:nvPr/>
        </p:nvGrpSpPr>
        <p:grpSpPr>
          <a:xfrm>
            <a:off x="2160877" y="3513746"/>
            <a:ext cx="6756696" cy="1075052"/>
            <a:chOff x="2160877" y="3513746"/>
            <a:chExt cx="6756696" cy="1075052"/>
          </a:xfrm>
        </p:grpSpPr>
        <p:sp>
          <p:nvSpPr>
            <p:cNvPr id="1044" name="Rettangolo 1043">
              <a:extLst>
                <a:ext uri="{FF2B5EF4-FFF2-40B4-BE49-F238E27FC236}">
                  <a16:creationId xmlns:a16="http://schemas.microsoft.com/office/drawing/2014/main" id="{94D13746-A560-E0E8-E07E-4F97D27DEEEC}"/>
                </a:ext>
              </a:extLst>
            </p:cNvPr>
            <p:cNvSpPr/>
            <p:nvPr/>
          </p:nvSpPr>
          <p:spPr>
            <a:xfrm>
              <a:off x="7366252" y="3520775"/>
              <a:ext cx="1551321" cy="556317"/>
            </a:xfrm>
            <a:prstGeom prst="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046" name="Connettore 2 1045">
              <a:extLst>
                <a:ext uri="{FF2B5EF4-FFF2-40B4-BE49-F238E27FC236}">
                  <a16:creationId xmlns:a16="http://schemas.microsoft.com/office/drawing/2014/main" id="{06057D7D-0185-5DDA-47C8-4E3F332FDE27}"/>
                </a:ext>
              </a:extLst>
            </p:cNvPr>
            <p:cNvCxnSpPr>
              <a:stCxn id="12" idx="0"/>
              <a:endCxn id="1044" idx="2"/>
            </p:cNvCxnSpPr>
            <p:nvPr/>
          </p:nvCxnSpPr>
          <p:spPr>
            <a:xfrm flipV="1">
              <a:off x="7886559" y="4077092"/>
              <a:ext cx="255354" cy="51170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48" name="Rettangolo 1047">
              <a:extLst>
                <a:ext uri="{FF2B5EF4-FFF2-40B4-BE49-F238E27FC236}">
                  <a16:creationId xmlns:a16="http://schemas.microsoft.com/office/drawing/2014/main" id="{41BF0E99-13EA-855A-BBD9-ECB766DD08FA}"/>
                </a:ext>
              </a:extLst>
            </p:cNvPr>
            <p:cNvSpPr/>
            <p:nvPr/>
          </p:nvSpPr>
          <p:spPr>
            <a:xfrm>
              <a:off x="2160877" y="3513746"/>
              <a:ext cx="1551321" cy="556317"/>
            </a:xfrm>
            <a:prstGeom prst="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050" name="Connettore 2 1049">
              <a:extLst>
                <a:ext uri="{FF2B5EF4-FFF2-40B4-BE49-F238E27FC236}">
                  <a16:creationId xmlns:a16="http://schemas.microsoft.com/office/drawing/2014/main" id="{95592DFB-CB32-FE36-D846-C2F6D439AFBB}"/>
                </a:ext>
              </a:extLst>
            </p:cNvPr>
            <p:cNvCxnSpPr>
              <a:stCxn id="10" idx="0"/>
              <a:endCxn id="1048" idx="2"/>
            </p:cNvCxnSpPr>
            <p:nvPr/>
          </p:nvCxnSpPr>
          <p:spPr>
            <a:xfrm flipH="1" flipV="1">
              <a:off x="2936538" y="4070063"/>
              <a:ext cx="1175521" cy="51873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660827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51"/>
                                        </p:tgtEl>
                                        <p:attrNameLst>
                                          <p:attrName>style.visibility</p:attrName>
                                        </p:attrNameLst>
                                      </p:cBhvr>
                                      <p:to>
                                        <p:strVal val="visible"/>
                                      </p:to>
                                    </p:set>
                                    <p:animEffect transition="in" filter="fade">
                                      <p:cBhvr>
                                        <p:cTn id="7" dur="500"/>
                                        <p:tgtEl>
                                          <p:spTgt spid="105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052"/>
                                        </p:tgtEl>
                                        <p:attrNameLst>
                                          <p:attrName>style.visibility</p:attrName>
                                        </p:attrNameLst>
                                      </p:cBhvr>
                                      <p:to>
                                        <p:strVal val="visible"/>
                                      </p:to>
                                    </p:set>
                                    <p:animEffect transition="in" filter="fade">
                                      <p:cBhvr>
                                        <p:cTn id="17" dur="1000"/>
                                        <p:tgtEl>
                                          <p:spTgt spid="1052"/>
                                        </p:tgtEl>
                                      </p:cBhvr>
                                    </p:animEffect>
                                    <p:anim calcmode="lin" valueType="num">
                                      <p:cBhvr>
                                        <p:cTn id="18" dur="1000" fill="hold"/>
                                        <p:tgtEl>
                                          <p:spTgt spid="1052"/>
                                        </p:tgtEl>
                                        <p:attrNameLst>
                                          <p:attrName>ppt_x</p:attrName>
                                        </p:attrNameLst>
                                      </p:cBhvr>
                                      <p:tavLst>
                                        <p:tav tm="0">
                                          <p:val>
                                            <p:strVal val="#ppt_x"/>
                                          </p:val>
                                        </p:tav>
                                        <p:tav tm="100000">
                                          <p:val>
                                            <p:strVal val="#ppt_x"/>
                                          </p:val>
                                        </p:tav>
                                      </p:tavLst>
                                    </p:anim>
                                    <p:anim calcmode="lin" valueType="num">
                                      <p:cBhvr>
                                        <p:cTn id="19" dur="1000" fill="hold"/>
                                        <p:tgtEl>
                                          <p:spTgt spid="10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Διάγραμμα Φωτογραφίες Αρχείου, Royalty Free Διάγραμμα Εικόνες |  Depositphotos®">
            <a:extLst>
              <a:ext uri="{FF2B5EF4-FFF2-40B4-BE49-F238E27FC236}">
                <a16:creationId xmlns:a16="http://schemas.microsoft.com/office/drawing/2014/main" id="{AEDD6852-52C7-4854-BB17-F0E454F9FC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88890" y="259556"/>
            <a:ext cx="5715000" cy="4305300"/>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3">
            <a:extLst>
              <a:ext uri="{FF2B5EF4-FFF2-40B4-BE49-F238E27FC236}">
                <a16:creationId xmlns:a16="http://schemas.microsoft.com/office/drawing/2014/main" id="{500D2EDD-3D17-4DB0-AE7A-8ED041117B85}"/>
              </a:ext>
            </a:extLst>
          </p:cNvPr>
          <p:cNvSpPr txBox="1">
            <a:spLocks noChangeArrowheads="1"/>
          </p:cNvSpPr>
          <p:nvPr/>
        </p:nvSpPr>
        <p:spPr bwMode="auto">
          <a:xfrm>
            <a:off x="0" y="612222"/>
            <a:ext cx="9143999" cy="6001643"/>
          </a:xfrm>
          <a:prstGeom prst="rect">
            <a:avLst/>
          </a:prstGeom>
          <a:solidFill>
            <a:srgbClr val="FFFFFF">
              <a:alpha val="69020"/>
            </a:srgbClr>
          </a:solidFill>
          <a:ln>
            <a:noFill/>
          </a:ln>
        </p:spPr>
        <p:txBody>
          <a:bodyPr wrap="square">
            <a:spAutoFit/>
          </a:bodyPr>
          <a:lstStyle>
            <a:lvl1pPr marL="342900" indent="-342900" defTabSz="449263">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800100" indent="-342900" defTabSz="449263">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257300" indent="-342900" defTabSz="449263">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defTabSz="449263">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defTabSz="449263">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defTabSz="449263"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defTabSz="449263"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defTabSz="449263"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defTabSz="449263"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marL="0" indent="0" eaLnBrk="1" hangingPunct="1">
              <a:spcBef>
                <a:spcPct val="0"/>
              </a:spcBef>
              <a:buClr>
                <a:srgbClr val="800000"/>
              </a:buClr>
              <a:buNone/>
            </a:pPr>
            <a:r>
              <a:rPr lang="it-IT" altLang="it-IT" sz="2400" dirty="0">
                <a:solidFill>
                  <a:srgbClr val="000099"/>
                </a:solidFill>
                <a:latin typeface="Calibri" panose="020F0502020204030204" pitchFamily="34" charset="0"/>
                <a:ea typeface="ＭＳ Ｐゴシック" panose="020B0600070205080204" pitchFamily="34" charset="-128"/>
                <a:cs typeface="Calibri" panose="020F0502020204030204" pitchFamily="34" charset="0"/>
                <a:sym typeface="Wingdings" panose="05000000000000000000" pitchFamily="2" charset="2"/>
              </a:rPr>
              <a:t>Elaborazione del </a:t>
            </a:r>
            <a:r>
              <a:rPr lang="it-IT" altLang="it-IT" sz="2400" dirty="0">
                <a:solidFill>
                  <a:srgbClr val="000099"/>
                </a:solidFill>
                <a:latin typeface="Calibri" panose="020F0502020204030204" pitchFamily="34" charset="0"/>
                <a:ea typeface="ＭＳ Ｐゴシック" panose="020B0600070205080204" pitchFamily="34" charset="-128"/>
                <a:cs typeface="Calibri" panose="020F0502020204030204" pitchFamily="34" charset="0"/>
              </a:rPr>
              <a:t>diagramma</a:t>
            </a:r>
            <a:r>
              <a:rPr lang="it-IT" altLang="it-IT" sz="2400" dirty="0">
                <a:latin typeface="Calibri" panose="020F0502020204030204" pitchFamily="34" charset="0"/>
                <a:ea typeface="ＭＳ Ｐゴシック" panose="020B0600070205080204" pitchFamily="34" charset="-128"/>
                <a:cs typeface="Calibri" panose="020F0502020204030204" pitchFamily="34" charset="0"/>
              </a:rPr>
              <a:t>: </a:t>
            </a:r>
          </a:p>
          <a:p>
            <a:pPr marL="0" indent="0" eaLnBrk="1" hangingPunct="1">
              <a:spcBef>
                <a:spcPct val="0"/>
              </a:spcBef>
              <a:buClr>
                <a:srgbClr val="800000"/>
              </a:buClr>
              <a:buNone/>
            </a:pPr>
            <a:endParaRPr lang="it-IT" altLang="it-IT" sz="2400" dirty="0">
              <a:latin typeface="Calibri" panose="020F0502020204030204" pitchFamily="34" charset="0"/>
              <a:ea typeface="ＭＳ Ｐゴシック" panose="020B0600070205080204" pitchFamily="34" charset="-128"/>
              <a:cs typeface="Calibri" panose="020F0502020204030204" pitchFamily="34" charset="0"/>
            </a:endParaRPr>
          </a:p>
          <a:p>
            <a:pPr marL="0" indent="0" eaLnBrk="1" hangingPunct="1">
              <a:spcBef>
                <a:spcPct val="0"/>
              </a:spcBef>
              <a:buClr>
                <a:srgbClr val="800000"/>
              </a:buClr>
              <a:buNone/>
            </a:pPr>
            <a:r>
              <a:rPr lang="it-IT" altLang="it-IT" sz="2400" dirty="0">
                <a:latin typeface="Calibri" panose="020F0502020204030204" pitchFamily="34" charset="0"/>
                <a:ea typeface="ＭＳ Ｐゴシック" panose="020B0600070205080204" pitchFamily="34" charset="-128"/>
                <a:cs typeface="Calibri" panose="020F0502020204030204" pitchFamily="34" charset="0"/>
              </a:rPr>
              <a:t> Partite dal problema che avete già identificato per il vostro gruppo</a:t>
            </a:r>
          </a:p>
          <a:p>
            <a:pPr lvl="1" eaLnBrk="1" hangingPunct="1">
              <a:spcBef>
                <a:spcPct val="0"/>
              </a:spcBef>
              <a:buClr>
                <a:srgbClr val="800000"/>
              </a:buClr>
              <a:buFont typeface="Wingdings" panose="05000000000000000000" pitchFamily="2" charset="2"/>
              <a:buAutoNum type="arabicParenR"/>
            </a:pPr>
            <a:r>
              <a:rPr lang="it-IT" altLang="it-IT" sz="2400" dirty="0">
                <a:latin typeface="Calibri" panose="020F0502020204030204" pitchFamily="34" charset="0"/>
                <a:ea typeface="ＭＳ Ｐゴシック" panose="020B0600070205080204" pitchFamily="34" charset="-128"/>
                <a:cs typeface="Calibri" panose="020F0502020204030204" pitchFamily="34" charset="0"/>
              </a:rPr>
              <a:t>Collocate poi graficamente ad un livello inferiore le cause che avete già identificato (per spiegare la distanza osservato-atteso) integrandole se necessario e le cause delle cause (che metterete ad un livello ancora inferiore); indicate con una freccia le relazioni (univoche o multiple) intercorrenti tra i problemi</a:t>
            </a:r>
          </a:p>
          <a:p>
            <a:pPr lvl="1" eaLnBrk="1" hangingPunct="1">
              <a:spcBef>
                <a:spcPct val="0"/>
              </a:spcBef>
              <a:buClr>
                <a:srgbClr val="800000"/>
              </a:buClr>
              <a:buFont typeface="Wingdings" panose="05000000000000000000" pitchFamily="2" charset="2"/>
              <a:buAutoNum type="arabicParenR"/>
            </a:pPr>
            <a:r>
              <a:rPr lang="it-IT" altLang="it-IT" sz="2400" dirty="0">
                <a:latin typeface="Calibri" panose="020F0502020204030204" pitchFamily="34" charset="0"/>
                <a:ea typeface="ＭＳ Ｐゴシック" panose="020B0600070205080204" pitchFamily="34" charset="-128"/>
                <a:cs typeface="Calibri" panose="020F0502020204030204" pitchFamily="34" charset="0"/>
              </a:rPr>
              <a:t>Chiedetevi poi quali effetti il problema può a sua volta generare e ponete questi effetti ad un livello superiore al problema di partenza; chiedetevi anche se le cause che avete individuato possono generare effetti diversi dal «vostro» problema e riportateli sul diagramma</a:t>
            </a:r>
          </a:p>
          <a:p>
            <a:pPr lvl="1">
              <a:spcBef>
                <a:spcPct val="0"/>
              </a:spcBef>
              <a:buClr>
                <a:srgbClr val="800000"/>
              </a:buClr>
              <a:buFont typeface="Wingdings" panose="05000000000000000000" pitchFamily="2" charset="2"/>
              <a:buAutoNum type="arabicParenR"/>
            </a:pPr>
            <a:r>
              <a:rPr lang="it-IT" altLang="it-IT" sz="2400" dirty="0">
                <a:latin typeface="Calibri" panose="020F0502020204030204" pitchFamily="34" charset="0"/>
                <a:ea typeface="ＭＳ Ｐゴシック" panose="020B0600070205080204" pitchFamily="34" charset="-128"/>
                <a:cs typeface="Calibri" panose="020F0502020204030204" pitchFamily="34" charset="0"/>
              </a:rPr>
              <a:t>Chiedetevi infine se ci sono altri problemi con cui il vostro può coesistere ma che non ne sono né causa né effetto: collocate allora questi ultimi sullo stesso piano del problema principale</a:t>
            </a:r>
          </a:p>
        </p:txBody>
      </p:sp>
      <p:sp>
        <p:nvSpPr>
          <p:cNvPr id="4" name="Text Box 3">
            <a:extLst>
              <a:ext uri="{FF2B5EF4-FFF2-40B4-BE49-F238E27FC236}">
                <a16:creationId xmlns:a16="http://schemas.microsoft.com/office/drawing/2014/main" id="{CCC1AAC3-5B51-4FC1-A7F9-01C7F8CA07C7}"/>
              </a:ext>
            </a:extLst>
          </p:cNvPr>
          <p:cNvSpPr txBox="1">
            <a:spLocks noChangeArrowheads="1"/>
          </p:cNvSpPr>
          <p:nvPr/>
        </p:nvSpPr>
        <p:spPr bwMode="auto">
          <a:xfrm>
            <a:off x="0" y="0"/>
            <a:ext cx="9144000" cy="519113"/>
          </a:xfrm>
          <a:prstGeom prst="rect">
            <a:avLst/>
          </a:prstGeom>
          <a:solidFill>
            <a:srgbClr val="0000CC"/>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it-IT"/>
            </a:defPPr>
            <a:lvl1pPr algn="r" eaLnBrk="1" hangingPunct="1">
              <a:spcBef>
                <a:spcPct val="50000"/>
              </a:spcBef>
              <a:buFontTx/>
              <a:buNone/>
              <a:defRPr sz="2800">
                <a:solidFill>
                  <a:srgbClr val="FFFFFF"/>
                </a:solidFill>
                <a:latin typeface="Calibri" panose="020F0502020204030204" pitchFamily="34" charset="0"/>
                <a:cs typeface="Calibri" panose="020F0502020204030204" pitchFamily="34" charset="0"/>
              </a:defRPr>
            </a:lvl1pPr>
            <a:lvl2pPr marL="742950" indent="-285750">
              <a:spcBef>
                <a:spcPct val="20000"/>
              </a:spcBef>
              <a:buChar char="–"/>
              <a:defRPr sz="2800"/>
            </a:lvl2pPr>
            <a:lvl3pPr marL="1143000" indent="-228600">
              <a:spcBef>
                <a:spcPct val="20000"/>
              </a:spcBef>
              <a:buChar char="•"/>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r>
              <a:rPr lang="it-IT" altLang="it-IT"/>
              <a:t>L’albero dei problemi</a:t>
            </a:r>
          </a:p>
        </p:txBody>
      </p:sp>
    </p:spTree>
    <p:extLst>
      <p:ext uri="{BB962C8B-B14F-4D97-AF65-F5344CB8AC3E}">
        <p14:creationId xmlns:p14="http://schemas.microsoft.com/office/powerpoint/2010/main" val="280248569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la 2">
            <a:extLst>
              <a:ext uri="{FF2B5EF4-FFF2-40B4-BE49-F238E27FC236}">
                <a16:creationId xmlns:a16="http://schemas.microsoft.com/office/drawing/2014/main" id="{9CEE37B4-02A1-979E-87F6-76B4FF655D67}"/>
              </a:ext>
            </a:extLst>
          </p:cNvPr>
          <p:cNvGraphicFramePr>
            <a:graphicFrameLocks noGrp="1"/>
          </p:cNvGraphicFramePr>
          <p:nvPr>
            <p:extLst>
              <p:ext uri="{D42A27DB-BD31-4B8C-83A1-F6EECF244321}">
                <p14:modId xmlns:p14="http://schemas.microsoft.com/office/powerpoint/2010/main" val="3602146919"/>
              </p:ext>
            </p:extLst>
          </p:nvPr>
        </p:nvGraphicFramePr>
        <p:xfrm>
          <a:off x="323850" y="1014413"/>
          <a:ext cx="8208964" cy="1216083"/>
        </p:xfrm>
        <a:graphic>
          <a:graphicData uri="http://schemas.openxmlformats.org/drawingml/2006/table">
            <a:tbl>
              <a:tblPr firstRow="1" bandRow="1">
                <a:tableStyleId>{2D5ABB26-0587-4C30-8999-92F81FD0307C}</a:tableStyleId>
              </a:tblPr>
              <a:tblGrid>
                <a:gridCol w="4104482">
                  <a:extLst>
                    <a:ext uri="{9D8B030D-6E8A-4147-A177-3AD203B41FA5}">
                      <a16:colId xmlns:a16="http://schemas.microsoft.com/office/drawing/2014/main" val="20000"/>
                    </a:ext>
                  </a:extLst>
                </a:gridCol>
                <a:gridCol w="4104482">
                  <a:extLst>
                    <a:ext uri="{9D8B030D-6E8A-4147-A177-3AD203B41FA5}">
                      <a16:colId xmlns:a16="http://schemas.microsoft.com/office/drawing/2014/main" val="20001"/>
                    </a:ext>
                  </a:extLst>
                </a:gridCol>
              </a:tblGrid>
              <a:tr h="576011">
                <a:tc>
                  <a:txBody>
                    <a:bodyPr/>
                    <a:lstStyle/>
                    <a:p>
                      <a:r>
                        <a:rPr lang="it-IT" sz="1800" dirty="0"/>
                        <a:t>gruppo</a:t>
                      </a:r>
                    </a:p>
                  </a:txBody>
                  <a:tcPr marL="91442" marR="91442" marT="45716" marB="457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it-IT" sz="1800" dirty="0"/>
                        <a:t>componenti</a:t>
                      </a:r>
                    </a:p>
                  </a:txBody>
                  <a:tcPr marL="91442" marR="91442" marT="45716" marB="457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640064">
                <a:tc>
                  <a:txBody>
                    <a:bodyPr/>
                    <a:lstStyle/>
                    <a:p>
                      <a:r>
                        <a:rPr lang="it-IT" sz="1800" dirty="0"/>
                        <a:t>Depressione post </a:t>
                      </a:r>
                      <a:r>
                        <a:rPr lang="it-IT" sz="1800" dirty="0" err="1"/>
                        <a:t>partum</a:t>
                      </a:r>
                      <a:r>
                        <a:rPr lang="it-IT" sz="1800" dirty="0"/>
                        <a:t> in</a:t>
                      </a:r>
                      <a:r>
                        <a:rPr lang="it-IT" sz="1800" baseline="0" dirty="0"/>
                        <a:t> tempo di </a:t>
                      </a:r>
                      <a:r>
                        <a:rPr lang="it-IT" sz="1800" baseline="0" dirty="0" err="1"/>
                        <a:t>covid</a:t>
                      </a:r>
                      <a:endParaRPr lang="it-IT" sz="1800" dirty="0"/>
                    </a:p>
                  </a:txBody>
                  <a:tcPr marL="91442" marR="91442" marT="45716" marB="457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it-IT" sz="1200" dirty="0" err="1"/>
                        <a:t>Caligaris</a:t>
                      </a:r>
                      <a:r>
                        <a:rPr lang="it-IT" sz="1200" dirty="0"/>
                        <a:t> Clara, </a:t>
                      </a:r>
                      <a:r>
                        <a:rPr lang="it-IT" sz="1200" dirty="0" err="1"/>
                        <a:t>Checchin</a:t>
                      </a:r>
                      <a:r>
                        <a:rPr lang="it-IT" sz="1200" dirty="0"/>
                        <a:t> </a:t>
                      </a:r>
                      <a:r>
                        <a:rPr lang="it-IT" sz="1200" dirty="0" err="1"/>
                        <a:t>Ottavia,Torterolo</a:t>
                      </a:r>
                      <a:r>
                        <a:rPr lang="it-IT" sz="1200" dirty="0"/>
                        <a:t> Camilla, </a:t>
                      </a:r>
                      <a:r>
                        <a:rPr lang="it-IT" sz="1200" dirty="0" err="1"/>
                        <a:t>Turletti</a:t>
                      </a:r>
                      <a:r>
                        <a:rPr lang="it-IT" sz="1200" dirty="0"/>
                        <a:t> Sofia, </a:t>
                      </a:r>
                      <a:r>
                        <a:rPr lang="it-IT" sz="1200" dirty="0" err="1"/>
                        <a:t>Zemide</a:t>
                      </a:r>
                      <a:r>
                        <a:rPr lang="it-IT" sz="1200" dirty="0"/>
                        <a:t> Caterina</a:t>
                      </a:r>
                    </a:p>
                  </a:txBody>
                  <a:tcPr marL="91442" marR="91442" marT="45716" marB="457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graphicFrame>
        <p:nvGraphicFramePr>
          <p:cNvPr id="2" name="Tabella 1">
            <a:extLst>
              <a:ext uri="{FF2B5EF4-FFF2-40B4-BE49-F238E27FC236}">
                <a16:creationId xmlns:a16="http://schemas.microsoft.com/office/drawing/2014/main" id="{F45DA369-5CD0-5907-C0A2-A2FA8C18B819}"/>
              </a:ext>
            </a:extLst>
          </p:cNvPr>
          <p:cNvGraphicFramePr>
            <a:graphicFrameLocks noGrp="1"/>
          </p:cNvGraphicFramePr>
          <p:nvPr>
            <p:extLst>
              <p:ext uri="{D42A27DB-BD31-4B8C-83A1-F6EECF244321}">
                <p14:modId xmlns:p14="http://schemas.microsoft.com/office/powerpoint/2010/main" val="1828244273"/>
              </p:ext>
            </p:extLst>
          </p:nvPr>
        </p:nvGraphicFramePr>
        <p:xfrm>
          <a:off x="318932" y="2223826"/>
          <a:ext cx="8208964" cy="1280136"/>
        </p:xfrm>
        <a:graphic>
          <a:graphicData uri="http://schemas.openxmlformats.org/drawingml/2006/table">
            <a:tbl>
              <a:tblPr firstRow="1" bandRow="1">
                <a:tableStyleId>{2D5ABB26-0587-4C30-8999-92F81FD0307C}</a:tableStyleId>
              </a:tblPr>
              <a:tblGrid>
                <a:gridCol w="4104482">
                  <a:extLst>
                    <a:ext uri="{9D8B030D-6E8A-4147-A177-3AD203B41FA5}">
                      <a16:colId xmlns:a16="http://schemas.microsoft.com/office/drawing/2014/main" val="3137042747"/>
                    </a:ext>
                  </a:extLst>
                </a:gridCol>
                <a:gridCol w="4104482">
                  <a:extLst>
                    <a:ext uri="{9D8B030D-6E8A-4147-A177-3AD203B41FA5}">
                      <a16:colId xmlns:a16="http://schemas.microsoft.com/office/drawing/2014/main" val="1887894193"/>
                    </a:ext>
                  </a:extLst>
                </a:gridCol>
              </a:tblGrid>
              <a:tr h="640064">
                <a:tc>
                  <a:txBody>
                    <a:bodyPr/>
                    <a:lstStyle/>
                    <a:p>
                      <a:r>
                        <a:rPr lang="it-IT" sz="1800" dirty="0"/>
                        <a:t>Nome </a:t>
                      </a:r>
                      <a:r>
                        <a:rPr lang="it-IT" sz="1800" dirty="0" smtClean="0"/>
                        <a:t>breve</a:t>
                      </a:r>
                    </a:p>
                    <a:p>
                      <a:r>
                        <a:rPr lang="it-IT" sz="1800" dirty="0" smtClean="0"/>
                        <a:t>BABY COVID BLUES</a:t>
                      </a:r>
                      <a:endParaRPr lang="it-IT" sz="1800" dirty="0"/>
                    </a:p>
                  </a:txBody>
                  <a:tcPr marL="91442" marR="91442" marT="45716" marB="457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it-IT" sz="1200" dirty="0" smtClean="0"/>
                        <a:t>Mancati interventi di prevenzione della depressione post </a:t>
                      </a:r>
                      <a:r>
                        <a:rPr lang="it-IT" sz="1200" dirty="0" err="1" smtClean="0"/>
                        <a:t>partum</a:t>
                      </a:r>
                      <a:r>
                        <a:rPr lang="it-IT" sz="1200" dirty="0" smtClean="0"/>
                        <a:t> durante l’emergenza </a:t>
                      </a:r>
                      <a:r>
                        <a:rPr lang="it-IT" sz="1200" dirty="0" err="1" smtClean="0"/>
                        <a:t>covid</a:t>
                      </a:r>
                      <a:endParaRPr lang="it-IT" sz="1200" dirty="0" smtClean="0"/>
                    </a:p>
                    <a:p>
                      <a:r>
                        <a:rPr lang="it-IT" sz="1200" dirty="0" smtClean="0"/>
                        <a:t>Torino- Sant’Anna</a:t>
                      </a:r>
                      <a:endParaRPr lang="it-IT" sz="1200" dirty="0"/>
                    </a:p>
                  </a:txBody>
                  <a:tcPr marL="91442" marR="91442" marT="45716" marB="457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58528453"/>
                  </a:ext>
                </a:extLst>
              </a:tr>
              <a:tr h="640064">
                <a:tc gridSpan="2">
                  <a:txBody>
                    <a:bodyPr/>
                    <a:lstStyle/>
                    <a:p>
                      <a:r>
                        <a:rPr lang="it-IT" sz="1800" dirty="0"/>
                        <a:t>Suggerimenti </a:t>
                      </a:r>
                    </a:p>
                  </a:txBody>
                  <a:tcPr marL="91442" marR="91442" marT="45716" marB="457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it-IT" sz="1200" dirty="0"/>
                    </a:p>
                  </a:txBody>
                  <a:tcPr marL="91442" marR="91442" marT="45716" marB="457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60512017"/>
                  </a:ext>
                </a:extLst>
              </a:tr>
            </a:tbl>
          </a:graphicData>
        </a:graphic>
      </p:graphicFrame>
    </p:spTree>
    <p:extLst>
      <p:ext uri="{BB962C8B-B14F-4D97-AF65-F5344CB8AC3E}">
        <p14:creationId xmlns:p14="http://schemas.microsoft.com/office/powerpoint/2010/main" val="342304417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51537023"/>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Visualizza immagine di origine">
            <a:extLst>
              <a:ext uri="{FF2B5EF4-FFF2-40B4-BE49-F238E27FC236}">
                <a16:creationId xmlns:a16="http://schemas.microsoft.com/office/drawing/2014/main" id="{57FDEBB9-BF3E-250C-5373-A7A43085E6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0" y="3155950"/>
            <a:ext cx="5324475" cy="355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CasellaDiTesto 1">
            <a:extLst>
              <a:ext uri="{FF2B5EF4-FFF2-40B4-BE49-F238E27FC236}">
                <a16:creationId xmlns:a16="http://schemas.microsoft.com/office/drawing/2014/main" id="{A5EF78FD-950F-87BD-5DAE-2B6E0B605991}"/>
              </a:ext>
            </a:extLst>
          </p:cNvPr>
          <p:cNvSpPr txBox="1">
            <a:spLocks noChangeArrowheads="1"/>
          </p:cNvSpPr>
          <p:nvPr/>
        </p:nvSpPr>
        <p:spPr bwMode="auto">
          <a:xfrm>
            <a:off x="901700" y="601663"/>
            <a:ext cx="8242300" cy="2554287"/>
          </a:xfrm>
          <a:prstGeom prst="rect">
            <a:avLst/>
          </a:prstGeom>
          <a:solidFill>
            <a:srgbClr val="666699">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spcBef>
                <a:spcPct val="0"/>
              </a:spcBef>
              <a:buFontTx/>
              <a:buNone/>
            </a:pPr>
            <a:r>
              <a:rPr lang="it-IT" altLang="it-IT">
                <a:latin typeface="Calibri" panose="020F0502020204030204" pitchFamily="34" charset="0"/>
                <a:cs typeface="Calibri" panose="020F0502020204030204" pitchFamily="34" charset="0"/>
              </a:rPr>
              <a:t>La costruzione dell’albero dei problemi/obiettivi</a:t>
            </a:r>
            <a:br>
              <a:rPr lang="it-IT" altLang="it-IT">
                <a:latin typeface="Calibri" panose="020F0502020204030204" pitchFamily="34" charset="0"/>
                <a:cs typeface="Calibri" panose="020F0502020204030204" pitchFamily="34" charset="0"/>
              </a:rPr>
            </a:br>
            <a:r>
              <a:rPr lang="it-IT" altLang="it-IT">
                <a:latin typeface="Calibri" panose="020F0502020204030204" pitchFamily="34" charset="0"/>
                <a:cs typeface="Calibri" panose="020F0502020204030204" pitchFamily="34" charset="0"/>
              </a:rPr>
              <a:t>è un passaggio chiave. </a:t>
            </a:r>
            <a:br>
              <a:rPr lang="it-IT" altLang="it-IT">
                <a:latin typeface="Calibri" panose="020F0502020204030204" pitchFamily="34" charset="0"/>
                <a:cs typeface="Calibri" panose="020F0502020204030204" pitchFamily="34" charset="0"/>
              </a:rPr>
            </a:br>
            <a:r>
              <a:rPr lang="it-IT" altLang="it-IT">
                <a:latin typeface="Calibri" panose="020F0502020204030204" pitchFamily="34" charset="0"/>
                <a:cs typeface="Calibri" panose="020F0502020204030204" pitchFamily="34" charset="0"/>
              </a:rPr>
              <a:t>Occorre dedicarvi tempo </a:t>
            </a:r>
            <a:br>
              <a:rPr lang="it-IT" altLang="it-IT">
                <a:latin typeface="Calibri" panose="020F0502020204030204" pitchFamily="34" charset="0"/>
                <a:cs typeface="Calibri" panose="020F0502020204030204" pitchFamily="34" charset="0"/>
              </a:rPr>
            </a:br>
            <a:r>
              <a:rPr lang="it-IT" altLang="it-IT">
                <a:latin typeface="Calibri" panose="020F0502020204030204" pitchFamily="34" charset="0"/>
                <a:cs typeface="Calibri" panose="020F0502020204030204" pitchFamily="34" charset="0"/>
              </a:rPr>
              <a:t>e non avere fretta </a:t>
            </a:r>
            <a:br>
              <a:rPr lang="it-IT" altLang="it-IT">
                <a:latin typeface="Calibri" panose="020F0502020204030204" pitchFamily="34" charset="0"/>
                <a:cs typeface="Calibri" panose="020F0502020204030204" pitchFamily="34" charset="0"/>
              </a:rPr>
            </a:br>
            <a:r>
              <a:rPr lang="it-IT" altLang="it-IT">
                <a:latin typeface="Calibri" panose="020F0502020204030204" pitchFamily="34" charset="0"/>
                <a:cs typeface="Calibri" panose="020F0502020204030204" pitchFamily="34" charset="0"/>
              </a:rPr>
              <a:t>di passare allo step successivo.</a:t>
            </a:r>
          </a:p>
        </p:txBody>
      </p:sp>
      <p:sp>
        <p:nvSpPr>
          <p:cNvPr id="13316" name="Text Box 3">
            <a:extLst>
              <a:ext uri="{FF2B5EF4-FFF2-40B4-BE49-F238E27FC236}">
                <a16:creationId xmlns:a16="http://schemas.microsoft.com/office/drawing/2014/main" id="{12658414-9FA7-50A3-72EB-5D9CF021D032}"/>
              </a:ext>
            </a:extLst>
          </p:cNvPr>
          <p:cNvSpPr txBox="1">
            <a:spLocks noChangeArrowheads="1"/>
          </p:cNvSpPr>
          <p:nvPr/>
        </p:nvSpPr>
        <p:spPr bwMode="auto">
          <a:xfrm>
            <a:off x="0" y="0"/>
            <a:ext cx="9144000" cy="519113"/>
          </a:xfrm>
          <a:prstGeom prst="rect">
            <a:avLst/>
          </a:prstGeom>
          <a:solidFill>
            <a:srgbClr val="0000CC"/>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r" eaLnBrk="1" hangingPunct="1">
              <a:spcBef>
                <a:spcPct val="50000"/>
              </a:spcBef>
              <a:buFontTx/>
              <a:buNone/>
            </a:pPr>
            <a:r>
              <a:rPr lang="it-IT" altLang="it-IT" sz="2800">
                <a:solidFill>
                  <a:srgbClr val="FFFFFF"/>
                </a:solidFill>
                <a:latin typeface="Calibri" panose="020F0502020204030204" pitchFamily="34" charset="0"/>
                <a:cs typeface="Calibri" panose="020F0502020204030204" pitchFamily="34" charset="0"/>
              </a:rPr>
              <a:t>PCM - L’albero dei problemi</a:t>
            </a:r>
          </a:p>
        </p:txBody>
      </p:sp>
      <p:sp>
        <p:nvSpPr>
          <p:cNvPr id="5" name="CasellaDiTesto 4">
            <a:extLst>
              <a:ext uri="{FF2B5EF4-FFF2-40B4-BE49-F238E27FC236}">
                <a16:creationId xmlns:a16="http://schemas.microsoft.com/office/drawing/2014/main" id="{2E533FFE-1568-C230-1854-D60CAD47EFB1}"/>
              </a:ext>
            </a:extLst>
          </p:cNvPr>
          <p:cNvSpPr txBox="1">
            <a:spLocks noChangeArrowheads="1"/>
          </p:cNvSpPr>
          <p:nvPr/>
        </p:nvSpPr>
        <p:spPr bwMode="auto">
          <a:xfrm>
            <a:off x="5302250" y="3155950"/>
            <a:ext cx="3840163" cy="2554288"/>
          </a:xfrm>
          <a:prstGeom prst="rect">
            <a:avLst/>
          </a:prstGeom>
          <a:solidFill>
            <a:srgbClr val="666699">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spcBef>
                <a:spcPct val="0"/>
              </a:spcBef>
              <a:buFontTx/>
              <a:buNone/>
            </a:pPr>
            <a:r>
              <a:rPr lang="it-IT" altLang="it-IT">
                <a:latin typeface="Calibri" panose="020F0502020204030204" pitchFamily="34" charset="0"/>
                <a:cs typeface="Calibri" panose="020F0502020204030204" pitchFamily="34" charset="0"/>
              </a:rPr>
              <a:t>Dalla sua ricchezza e accuratezza </a:t>
            </a:r>
            <a:br>
              <a:rPr lang="it-IT" altLang="it-IT">
                <a:latin typeface="Calibri" panose="020F0502020204030204" pitchFamily="34" charset="0"/>
                <a:cs typeface="Calibri" panose="020F0502020204030204" pitchFamily="34" charset="0"/>
              </a:rPr>
            </a:br>
            <a:r>
              <a:rPr lang="it-IT" altLang="it-IT">
                <a:latin typeface="Calibri" panose="020F0502020204030204" pitchFamily="34" charset="0"/>
                <a:cs typeface="Calibri" panose="020F0502020204030204" pitchFamily="34" charset="0"/>
              </a:rPr>
              <a:t>dipende in gran parte la buona riuscita </a:t>
            </a:r>
            <a:br>
              <a:rPr lang="it-IT" altLang="it-IT">
                <a:latin typeface="Calibri" panose="020F0502020204030204" pitchFamily="34" charset="0"/>
                <a:cs typeface="Calibri" panose="020F0502020204030204" pitchFamily="34" charset="0"/>
              </a:rPr>
            </a:br>
            <a:r>
              <a:rPr lang="it-IT" altLang="it-IT">
                <a:latin typeface="Calibri" panose="020F0502020204030204" pitchFamily="34" charset="0"/>
                <a:cs typeface="Calibri" panose="020F0502020204030204" pitchFamily="34" charset="0"/>
              </a:rPr>
              <a:t>della progettazione.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3" name="Picture 2" descr="L'albero dei problemi | SOS Skills">
            <a:extLst>
              <a:ext uri="{FF2B5EF4-FFF2-40B4-BE49-F238E27FC236}">
                <a16:creationId xmlns:a16="http://schemas.microsoft.com/office/drawing/2014/main" id="{EA872A5B-B8BE-41A4-AB87-46A036BF83C5}"/>
              </a:ext>
            </a:extLst>
          </p:cNvPr>
          <p:cNvPicPr>
            <a:picLocks noChangeAspect="1" noChangeArrowheads="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87289" y="495812"/>
            <a:ext cx="8187386" cy="6338887"/>
          </a:xfrm>
          <a:prstGeom prst="rect">
            <a:avLst/>
          </a:prstGeom>
          <a:noFill/>
          <a:extLst>
            <a:ext uri="{909E8E84-426E-40DD-AFC4-6F175D3DCCD1}">
              <a14:hiddenFill xmlns:a14="http://schemas.microsoft.com/office/drawing/2010/main">
                <a:solidFill>
                  <a:srgbClr val="FFFFFF"/>
                </a:solidFill>
              </a14:hiddenFill>
            </a:ext>
          </a:extLst>
        </p:spPr>
      </p:pic>
      <p:sp>
        <p:nvSpPr>
          <p:cNvPr id="76803" name="Rectangle 3">
            <a:extLst>
              <a:ext uri="{FF2B5EF4-FFF2-40B4-BE49-F238E27FC236}">
                <a16:creationId xmlns:a16="http://schemas.microsoft.com/office/drawing/2014/main" id="{73566CBF-B372-41DD-B240-9D34225AD819}"/>
              </a:ext>
            </a:extLst>
          </p:cNvPr>
          <p:cNvSpPr>
            <a:spLocks noGrp="1" noChangeArrowheads="1"/>
          </p:cNvSpPr>
          <p:nvPr>
            <p:ph type="body" idx="4294967295"/>
          </p:nvPr>
        </p:nvSpPr>
        <p:spPr>
          <a:xfrm>
            <a:off x="457200" y="4730750"/>
            <a:ext cx="8153400" cy="1506538"/>
          </a:xfrm>
          <a:solidFill>
            <a:srgbClr val="FFFFFF"/>
          </a:solidFill>
        </p:spPr>
        <p:txBody>
          <a:bodyPr/>
          <a:lstStyle/>
          <a:p>
            <a:pPr marL="365125" indent="-255588" algn="ctr" eaLnBrk="1" hangingPunct="1">
              <a:buFontTx/>
              <a:buNone/>
            </a:pPr>
            <a:r>
              <a:rPr lang="it-IT" altLang="it-IT" sz="4300" dirty="0">
                <a:latin typeface="Calibri" panose="020F0502020204030204" pitchFamily="34" charset="0"/>
                <a:cs typeface="Calibri" panose="020F0502020204030204" pitchFamily="34" charset="0"/>
              </a:rPr>
              <a:t>Riformulazione dei problemi </a:t>
            </a:r>
            <a:br>
              <a:rPr lang="it-IT" altLang="it-IT" sz="4300" dirty="0">
                <a:latin typeface="Calibri" panose="020F0502020204030204" pitchFamily="34" charset="0"/>
                <a:cs typeface="Calibri" panose="020F0502020204030204" pitchFamily="34" charset="0"/>
              </a:rPr>
            </a:br>
            <a:r>
              <a:rPr lang="it-IT" altLang="it-IT" sz="4300" dirty="0">
                <a:latin typeface="Calibri" panose="020F0502020204030204" pitchFamily="34" charset="0"/>
                <a:cs typeface="Calibri" panose="020F0502020204030204" pitchFamily="34" charset="0"/>
              </a:rPr>
              <a:t>in obiettivi raggiungibili </a:t>
            </a:r>
          </a:p>
        </p:txBody>
      </p:sp>
      <p:sp>
        <p:nvSpPr>
          <p:cNvPr id="32771" name="Text Box 5">
            <a:extLst>
              <a:ext uri="{FF2B5EF4-FFF2-40B4-BE49-F238E27FC236}">
                <a16:creationId xmlns:a16="http://schemas.microsoft.com/office/drawing/2014/main" id="{B0F6BFD6-A86F-4E29-924D-AAC13C56FDA4}"/>
              </a:ext>
            </a:extLst>
          </p:cNvPr>
          <p:cNvSpPr txBox="1">
            <a:spLocks noChangeArrowheads="1"/>
          </p:cNvSpPr>
          <p:nvPr/>
        </p:nvSpPr>
        <p:spPr bwMode="auto">
          <a:xfrm>
            <a:off x="615950" y="903288"/>
            <a:ext cx="3816350" cy="461665"/>
          </a:xfrm>
          <a:prstGeom prst="rect">
            <a:avLst/>
          </a:prstGeom>
          <a:solidFill>
            <a:srgbClr val="FFFFFF">
              <a:alpha val="63137"/>
            </a:srgbClr>
          </a:solidFill>
          <a:ln w="38100">
            <a:solidFill>
              <a:srgbClr val="FF3300"/>
            </a:solidFill>
            <a:miter lim="800000"/>
            <a:headEnd/>
            <a:tailEnd/>
          </a:ln>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50000"/>
              </a:spcBef>
              <a:buClr>
                <a:srgbClr val="000000"/>
              </a:buClr>
              <a:buFontTx/>
              <a:buNone/>
            </a:pPr>
            <a:r>
              <a:rPr lang="it-IT" altLang="it-IT" sz="2400">
                <a:latin typeface="Calibri" panose="020F0502020204030204" pitchFamily="34" charset="0"/>
                <a:cs typeface="Calibri" panose="020F0502020204030204" pitchFamily="34" charset="0"/>
              </a:rPr>
              <a:t>Analisi dei Problemi</a:t>
            </a:r>
          </a:p>
        </p:txBody>
      </p:sp>
      <p:sp>
        <p:nvSpPr>
          <p:cNvPr id="76806" name="Text Box 6">
            <a:extLst>
              <a:ext uri="{FF2B5EF4-FFF2-40B4-BE49-F238E27FC236}">
                <a16:creationId xmlns:a16="http://schemas.microsoft.com/office/drawing/2014/main" id="{0863D916-63EA-4FFC-AD09-83E8B4CA4A64}"/>
              </a:ext>
            </a:extLst>
          </p:cNvPr>
          <p:cNvSpPr txBox="1">
            <a:spLocks noChangeArrowheads="1"/>
          </p:cNvSpPr>
          <p:nvPr/>
        </p:nvSpPr>
        <p:spPr bwMode="auto">
          <a:xfrm>
            <a:off x="4914900" y="911225"/>
            <a:ext cx="3816350" cy="461665"/>
          </a:xfrm>
          <a:prstGeom prst="rect">
            <a:avLst/>
          </a:prstGeom>
          <a:solidFill>
            <a:srgbClr val="FFFFFF">
              <a:alpha val="74902"/>
            </a:srgbClr>
          </a:solidFill>
          <a:ln w="38100">
            <a:solidFill>
              <a:schemeClr val="folHlink"/>
            </a:solidFill>
            <a:miter lim="800000"/>
            <a:headEnd/>
            <a:tailEnd/>
          </a:ln>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50000"/>
              </a:spcBef>
              <a:buClr>
                <a:srgbClr val="000000"/>
              </a:buClr>
              <a:buFontTx/>
              <a:buNone/>
            </a:pPr>
            <a:r>
              <a:rPr lang="it-IT" altLang="it-IT" sz="2400">
                <a:latin typeface="Calibri" panose="020F0502020204030204" pitchFamily="34" charset="0"/>
                <a:cs typeface="Calibri" panose="020F0502020204030204" pitchFamily="34" charset="0"/>
              </a:rPr>
              <a:t>Analisi degli Obiettivi</a:t>
            </a:r>
          </a:p>
        </p:txBody>
      </p:sp>
      <p:sp>
        <p:nvSpPr>
          <p:cNvPr id="32773" name="AutoShape 7">
            <a:extLst>
              <a:ext uri="{FF2B5EF4-FFF2-40B4-BE49-F238E27FC236}">
                <a16:creationId xmlns:a16="http://schemas.microsoft.com/office/drawing/2014/main" id="{B9773DE8-7AE6-4DD0-8D6E-F44AA75328A3}"/>
              </a:ext>
            </a:extLst>
          </p:cNvPr>
          <p:cNvSpPr>
            <a:spLocks noChangeArrowheads="1"/>
          </p:cNvSpPr>
          <p:nvPr/>
        </p:nvSpPr>
        <p:spPr bwMode="auto">
          <a:xfrm>
            <a:off x="2463800" y="1512888"/>
            <a:ext cx="431800" cy="647700"/>
          </a:xfrm>
          <a:prstGeom prst="downArrow">
            <a:avLst>
              <a:gd name="adj1" fmla="val 50000"/>
              <a:gd name="adj2" fmla="val 37500"/>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Clr>
                <a:srgbClr val="000000"/>
              </a:buClr>
              <a:buFontTx/>
              <a:buNone/>
            </a:pPr>
            <a:endParaRPr lang="it-IT" altLang="it-IT" sz="1800">
              <a:latin typeface="Calibri" panose="020F0502020204030204" pitchFamily="34" charset="0"/>
              <a:cs typeface="Calibri" panose="020F0502020204030204" pitchFamily="34" charset="0"/>
            </a:endParaRPr>
          </a:p>
        </p:txBody>
      </p:sp>
      <p:sp>
        <p:nvSpPr>
          <p:cNvPr id="76808" name="AutoShape 8">
            <a:extLst>
              <a:ext uri="{FF2B5EF4-FFF2-40B4-BE49-F238E27FC236}">
                <a16:creationId xmlns:a16="http://schemas.microsoft.com/office/drawing/2014/main" id="{BA356228-DC68-44E9-9ED0-688CD0FC8A3B}"/>
              </a:ext>
            </a:extLst>
          </p:cNvPr>
          <p:cNvSpPr>
            <a:spLocks noChangeArrowheads="1"/>
          </p:cNvSpPr>
          <p:nvPr/>
        </p:nvSpPr>
        <p:spPr bwMode="auto">
          <a:xfrm>
            <a:off x="6553200" y="1512888"/>
            <a:ext cx="431800" cy="647700"/>
          </a:xfrm>
          <a:prstGeom prst="downArrow">
            <a:avLst>
              <a:gd name="adj1" fmla="val 50000"/>
              <a:gd name="adj2" fmla="val 37500"/>
            </a:avLst>
          </a:prstGeom>
          <a:solidFill>
            <a:srgbClr val="FFFFFF">
              <a:alpha val="89020"/>
            </a:srgbClr>
          </a:solidFill>
          <a:ln w="9525">
            <a:solidFill>
              <a:srgbClr val="FF0000"/>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Clr>
                <a:srgbClr val="000000"/>
              </a:buClr>
              <a:buFontTx/>
              <a:buNone/>
            </a:pPr>
            <a:endParaRPr lang="it-IT" altLang="it-IT" sz="1800">
              <a:latin typeface="Calibri" panose="020F0502020204030204" pitchFamily="34" charset="0"/>
              <a:cs typeface="Calibri" panose="020F0502020204030204" pitchFamily="34" charset="0"/>
            </a:endParaRPr>
          </a:p>
        </p:txBody>
      </p:sp>
      <p:sp>
        <p:nvSpPr>
          <p:cNvPr id="32775" name="Text Box 9">
            <a:extLst>
              <a:ext uri="{FF2B5EF4-FFF2-40B4-BE49-F238E27FC236}">
                <a16:creationId xmlns:a16="http://schemas.microsoft.com/office/drawing/2014/main" id="{E11441F8-1EC1-4378-9092-DA62B7DC6164}"/>
              </a:ext>
            </a:extLst>
          </p:cNvPr>
          <p:cNvSpPr txBox="1">
            <a:spLocks noChangeArrowheads="1"/>
          </p:cNvSpPr>
          <p:nvPr/>
        </p:nvSpPr>
        <p:spPr bwMode="auto">
          <a:xfrm>
            <a:off x="762000" y="2351088"/>
            <a:ext cx="3600450" cy="1225550"/>
          </a:xfrm>
          <a:prstGeom prst="rect">
            <a:avLst/>
          </a:prstGeom>
          <a:solidFill>
            <a:srgbClr val="FFFFFF">
              <a:alpha val="63137"/>
            </a:srgbClr>
          </a:solidFill>
          <a:ln w="38100">
            <a:solidFill>
              <a:srgbClr val="FF3300"/>
            </a:solidFill>
            <a:miter lim="800000"/>
            <a:headEnd/>
            <a:tailEnd/>
          </a:ln>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50000"/>
              </a:spcBef>
              <a:buClr>
                <a:srgbClr val="000000"/>
              </a:buClr>
              <a:buFontTx/>
              <a:buNone/>
            </a:pPr>
            <a:r>
              <a:rPr lang="it-IT" altLang="it-IT" sz="2400">
                <a:latin typeface="Calibri" panose="020F0502020204030204" pitchFamily="34" charset="0"/>
                <a:cs typeface="Calibri" panose="020F0502020204030204" pitchFamily="34" charset="0"/>
              </a:rPr>
              <a:t>Descrizione degli aspetti negativi della situazione esistente</a:t>
            </a:r>
          </a:p>
        </p:txBody>
      </p:sp>
      <p:sp>
        <p:nvSpPr>
          <p:cNvPr id="76810" name="Text Box 10">
            <a:extLst>
              <a:ext uri="{FF2B5EF4-FFF2-40B4-BE49-F238E27FC236}">
                <a16:creationId xmlns:a16="http://schemas.microsoft.com/office/drawing/2014/main" id="{F9B3F339-7F81-444A-B091-83637521D669}"/>
              </a:ext>
            </a:extLst>
          </p:cNvPr>
          <p:cNvSpPr txBox="1">
            <a:spLocks noChangeArrowheads="1"/>
          </p:cNvSpPr>
          <p:nvPr/>
        </p:nvSpPr>
        <p:spPr bwMode="auto">
          <a:xfrm>
            <a:off x="4876800" y="2351088"/>
            <a:ext cx="4105275" cy="1225550"/>
          </a:xfrm>
          <a:prstGeom prst="rect">
            <a:avLst/>
          </a:prstGeom>
          <a:solidFill>
            <a:srgbClr val="FFFFFF">
              <a:alpha val="74902"/>
            </a:srgbClr>
          </a:solidFill>
          <a:ln w="38100">
            <a:solidFill>
              <a:schemeClr val="folHlink"/>
            </a:solidFill>
            <a:miter lim="800000"/>
            <a:headEnd/>
            <a:tailEnd/>
          </a:ln>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50000"/>
              </a:spcBef>
              <a:buClr>
                <a:srgbClr val="000000"/>
              </a:buClr>
              <a:buFontTx/>
              <a:buNone/>
            </a:pPr>
            <a:r>
              <a:rPr lang="it-IT" altLang="it-IT" sz="2400" dirty="0">
                <a:latin typeface="Calibri" panose="020F0502020204030204" pitchFamily="34" charset="0"/>
                <a:cs typeface="Calibri" panose="020F0502020204030204" pitchFamily="34" charset="0"/>
              </a:rPr>
              <a:t>Presentazione degli aspetti positivi della situazione futura desiderata</a:t>
            </a:r>
          </a:p>
        </p:txBody>
      </p:sp>
      <p:sp>
        <p:nvSpPr>
          <p:cNvPr id="76811" name="AutoShape 11">
            <a:extLst>
              <a:ext uri="{FF2B5EF4-FFF2-40B4-BE49-F238E27FC236}">
                <a16:creationId xmlns:a16="http://schemas.microsoft.com/office/drawing/2014/main" id="{82CFA9D5-9140-4C93-80E3-C7CD6E4D11F9}"/>
              </a:ext>
            </a:extLst>
          </p:cNvPr>
          <p:cNvSpPr>
            <a:spLocks noChangeArrowheads="1"/>
          </p:cNvSpPr>
          <p:nvPr/>
        </p:nvSpPr>
        <p:spPr bwMode="auto">
          <a:xfrm>
            <a:off x="2482850" y="3938588"/>
            <a:ext cx="431800" cy="647700"/>
          </a:xfrm>
          <a:prstGeom prst="downArrow">
            <a:avLst>
              <a:gd name="adj1" fmla="val 50000"/>
              <a:gd name="adj2" fmla="val 37500"/>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Clr>
                <a:srgbClr val="000000"/>
              </a:buClr>
              <a:buFontTx/>
              <a:buNone/>
            </a:pPr>
            <a:endParaRPr lang="it-IT" altLang="it-IT" sz="1800">
              <a:latin typeface="Calibri" panose="020F0502020204030204" pitchFamily="34" charset="0"/>
              <a:cs typeface="Calibri" panose="020F0502020204030204" pitchFamily="34" charset="0"/>
            </a:endParaRPr>
          </a:p>
        </p:txBody>
      </p:sp>
      <p:sp>
        <p:nvSpPr>
          <p:cNvPr id="76812" name="AutoShape 12">
            <a:extLst>
              <a:ext uri="{FF2B5EF4-FFF2-40B4-BE49-F238E27FC236}">
                <a16:creationId xmlns:a16="http://schemas.microsoft.com/office/drawing/2014/main" id="{07D83C34-FA23-48DC-AFAB-8186BC745FA9}"/>
              </a:ext>
            </a:extLst>
          </p:cNvPr>
          <p:cNvSpPr>
            <a:spLocks noChangeArrowheads="1"/>
          </p:cNvSpPr>
          <p:nvPr/>
        </p:nvSpPr>
        <p:spPr bwMode="auto">
          <a:xfrm>
            <a:off x="6516688" y="3938588"/>
            <a:ext cx="431800" cy="647700"/>
          </a:xfrm>
          <a:prstGeom prst="downArrow">
            <a:avLst>
              <a:gd name="adj1" fmla="val 50000"/>
              <a:gd name="adj2" fmla="val 37500"/>
            </a:avLst>
          </a:prstGeom>
          <a:solidFill>
            <a:srgbClr val="FFFFFF">
              <a:alpha val="89804"/>
            </a:srgbClr>
          </a:solidFill>
          <a:ln w="9525">
            <a:solidFill>
              <a:srgbClr val="FF0000"/>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Clr>
                <a:srgbClr val="000000"/>
              </a:buClr>
              <a:buFontTx/>
              <a:buNone/>
            </a:pPr>
            <a:endParaRPr lang="it-IT" altLang="it-IT" sz="1800">
              <a:latin typeface="Calibri" panose="020F0502020204030204" pitchFamily="34" charset="0"/>
              <a:cs typeface="Calibri" panose="020F0502020204030204" pitchFamily="34" charset="0"/>
            </a:endParaRPr>
          </a:p>
        </p:txBody>
      </p:sp>
      <p:sp>
        <p:nvSpPr>
          <p:cNvPr id="32779" name="Text Box 3">
            <a:extLst>
              <a:ext uri="{FF2B5EF4-FFF2-40B4-BE49-F238E27FC236}">
                <a16:creationId xmlns:a16="http://schemas.microsoft.com/office/drawing/2014/main" id="{63B113D0-F299-4D17-ABD7-249F13D6B6C6}"/>
              </a:ext>
            </a:extLst>
          </p:cNvPr>
          <p:cNvSpPr txBox="1">
            <a:spLocks noChangeArrowheads="1"/>
          </p:cNvSpPr>
          <p:nvPr/>
        </p:nvSpPr>
        <p:spPr bwMode="auto">
          <a:xfrm>
            <a:off x="0" y="0"/>
            <a:ext cx="9144000" cy="519113"/>
          </a:xfrm>
          <a:prstGeom prst="rect">
            <a:avLst/>
          </a:prstGeom>
          <a:solidFill>
            <a:srgbClr val="0000CC"/>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it-IT"/>
            </a:defPPr>
            <a:lvl1pPr algn="r" eaLnBrk="1" hangingPunct="1">
              <a:spcBef>
                <a:spcPct val="50000"/>
              </a:spcBef>
              <a:buFontTx/>
              <a:buNone/>
              <a:defRPr sz="2800">
                <a:solidFill>
                  <a:srgbClr val="FFFFFF"/>
                </a:solidFill>
                <a:latin typeface="Calibri" panose="020F0502020204030204" pitchFamily="34" charset="0"/>
                <a:cs typeface="Calibri" panose="020F0502020204030204" pitchFamily="34" charset="0"/>
              </a:defRPr>
            </a:lvl1pPr>
            <a:lvl2pPr marL="742950" indent="-285750">
              <a:spcBef>
                <a:spcPct val="20000"/>
              </a:spcBef>
              <a:buChar char="–"/>
              <a:defRPr sz="2800"/>
            </a:lvl2pPr>
            <a:lvl3pPr marL="1143000" indent="-228600">
              <a:spcBef>
                <a:spcPct val="20000"/>
              </a:spcBef>
              <a:buChar char="•"/>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r>
              <a:rPr lang="it-IT" altLang="it-IT" dirty="0"/>
              <a:t>Dall’albero dei problemi all’albero degli obiettivi</a:t>
            </a:r>
          </a:p>
        </p:txBody>
      </p:sp>
    </p:spTree>
    <p:extLst>
      <p:ext uri="{BB962C8B-B14F-4D97-AF65-F5344CB8AC3E}">
        <p14:creationId xmlns:p14="http://schemas.microsoft.com/office/powerpoint/2010/main" val="38695316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76806"/>
                                        </p:tgtEl>
                                        <p:attrNameLst>
                                          <p:attrName>style.visibility</p:attrName>
                                        </p:attrNameLst>
                                      </p:cBhvr>
                                      <p:to>
                                        <p:strVal val="visible"/>
                                      </p:to>
                                    </p:set>
                                    <p:anim calcmode="lin" valueType="num">
                                      <p:cBhvr additive="base">
                                        <p:cTn id="7" dur="500" fill="hold"/>
                                        <p:tgtEl>
                                          <p:spTgt spid="76806"/>
                                        </p:tgtEl>
                                        <p:attrNameLst>
                                          <p:attrName>ppt_x</p:attrName>
                                        </p:attrNameLst>
                                      </p:cBhvr>
                                      <p:tavLst>
                                        <p:tav tm="0">
                                          <p:val>
                                            <p:strVal val="1+#ppt_w/2"/>
                                          </p:val>
                                        </p:tav>
                                        <p:tav tm="100000">
                                          <p:val>
                                            <p:strVal val="#ppt_x"/>
                                          </p:val>
                                        </p:tav>
                                      </p:tavLst>
                                    </p:anim>
                                    <p:anim calcmode="lin" valueType="num">
                                      <p:cBhvr additive="base">
                                        <p:cTn id="8" dur="500" fill="hold"/>
                                        <p:tgtEl>
                                          <p:spTgt spid="76806"/>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76808"/>
                                        </p:tgtEl>
                                        <p:attrNameLst>
                                          <p:attrName>style.visibility</p:attrName>
                                        </p:attrNameLst>
                                      </p:cBhvr>
                                      <p:to>
                                        <p:strVal val="visible"/>
                                      </p:to>
                                    </p:set>
                                    <p:anim calcmode="lin" valueType="num">
                                      <p:cBhvr additive="base">
                                        <p:cTn id="12" dur="500" fill="hold"/>
                                        <p:tgtEl>
                                          <p:spTgt spid="76808"/>
                                        </p:tgtEl>
                                        <p:attrNameLst>
                                          <p:attrName>ppt_x</p:attrName>
                                        </p:attrNameLst>
                                      </p:cBhvr>
                                      <p:tavLst>
                                        <p:tav tm="0">
                                          <p:val>
                                            <p:strVal val="1+#ppt_w/2"/>
                                          </p:val>
                                        </p:tav>
                                        <p:tav tm="100000">
                                          <p:val>
                                            <p:strVal val="#ppt_x"/>
                                          </p:val>
                                        </p:tav>
                                      </p:tavLst>
                                    </p:anim>
                                    <p:anim calcmode="lin" valueType="num">
                                      <p:cBhvr additive="base">
                                        <p:cTn id="13" dur="500" fill="hold"/>
                                        <p:tgtEl>
                                          <p:spTgt spid="76808"/>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000"/>
                            </p:stCondLst>
                            <p:childTnLst>
                              <p:par>
                                <p:cTn id="15" presetID="2" presetClass="entr" presetSubtype="2" fill="hold" grpId="0" nodeType="afterEffect">
                                  <p:stCondLst>
                                    <p:cond delay="0"/>
                                  </p:stCondLst>
                                  <p:childTnLst>
                                    <p:set>
                                      <p:cBhvr>
                                        <p:cTn id="16" dur="1" fill="hold">
                                          <p:stCondLst>
                                            <p:cond delay="0"/>
                                          </p:stCondLst>
                                        </p:cTn>
                                        <p:tgtEl>
                                          <p:spTgt spid="76810"/>
                                        </p:tgtEl>
                                        <p:attrNameLst>
                                          <p:attrName>style.visibility</p:attrName>
                                        </p:attrNameLst>
                                      </p:cBhvr>
                                      <p:to>
                                        <p:strVal val="visible"/>
                                      </p:to>
                                    </p:set>
                                    <p:anim calcmode="lin" valueType="num">
                                      <p:cBhvr additive="base">
                                        <p:cTn id="17" dur="500" fill="hold"/>
                                        <p:tgtEl>
                                          <p:spTgt spid="76810"/>
                                        </p:tgtEl>
                                        <p:attrNameLst>
                                          <p:attrName>ppt_x</p:attrName>
                                        </p:attrNameLst>
                                      </p:cBhvr>
                                      <p:tavLst>
                                        <p:tav tm="0">
                                          <p:val>
                                            <p:strVal val="1+#ppt_w/2"/>
                                          </p:val>
                                        </p:tav>
                                        <p:tav tm="100000">
                                          <p:val>
                                            <p:strVal val="#ppt_x"/>
                                          </p:val>
                                        </p:tav>
                                      </p:tavLst>
                                    </p:anim>
                                    <p:anim calcmode="lin" valueType="num">
                                      <p:cBhvr additive="base">
                                        <p:cTn id="18" dur="500" fill="hold"/>
                                        <p:tgtEl>
                                          <p:spTgt spid="76810"/>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76811"/>
                                        </p:tgtEl>
                                        <p:attrNameLst>
                                          <p:attrName>style.visibility</p:attrName>
                                        </p:attrNameLst>
                                      </p:cBhvr>
                                      <p:to>
                                        <p:strVal val="visible"/>
                                      </p:to>
                                    </p:set>
                                    <p:anim calcmode="lin" valueType="num">
                                      <p:cBhvr additive="base">
                                        <p:cTn id="23" dur="500" fill="hold"/>
                                        <p:tgtEl>
                                          <p:spTgt spid="76811"/>
                                        </p:tgtEl>
                                        <p:attrNameLst>
                                          <p:attrName>ppt_x</p:attrName>
                                        </p:attrNameLst>
                                      </p:cBhvr>
                                      <p:tavLst>
                                        <p:tav tm="0">
                                          <p:val>
                                            <p:strVal val="#ppt_x"/>
                                          </p:val>
                                        </p:tav>
                                        <p:tav tm="100000">
                                          <p:val>
                                            <p:strVal val="#ppt_x"/>
                                          </p:val>
                                        </p:tav>
                                      </p:tavLst>
                                    </p:anim>
                                    <p:anim calcmode="lin" valueType="num">
                                      <p:cBhvr additive="base">
                                        <p:cTn id="24" dur="500" fill="hold"/>
                                        <p:tgtEl>
                                          <p:spTgt spid="76811"/>
                                        </p:tgtEl>
                                        <p:attrNameLst>
                                          <p:attrName>ppt_y</p:attrName>
                                        </p:attrNameLst>
                                      </p:cBhvr>
                                      <p:tavLst>
                                        <p:tav tm="0">
                                          <p:val>
                                            <p:strVal val="1+#ppt_h/2"/>
                                          </p:val>
                                        </p:tav>
                                        <p:tav tm="100000">
                                          <p:val>
                                            <p:strVal val="#ppt_y"/>
                                          </p:val>
                                        </p:tav>
                                      </p:tavLst>
                                    </p:anim>
                                  </p:childTnLst>
                                </p:cTn>
                              </p:par>
                            </p:childTnLst>
                          </p:cTn>
                        </p:par>
                        <p:par>
                          <p:cTn id="25" fill="hold" nodeType="afterGroup">
                            <p:stCondLst>
                              <p:cond delay="500"/>
                            </p:stCondLst>
                            <p:childTnLst>
                              <p:par>
                                <p:cTn id="26" presetID="2" presetClass="entr" presetSubtype="4" fill="hold" grpId="0" nodeType="afterEffect">
                                  <p:stCondLst>
                                    <p:cond delay="0"/>
                                  </p:stCondLst>
                                  <p:childTnLst>
                                    <p:set>
                                      <p:cBhvr>
                                        <p:cTn id="27" dur="1" fill="hold">
                                          <p:stCondLst>
                                            <p:cond delay="0"/>
                                          </p:stCondLst>
                                        </p:cTn>
                                        <p:tgtEl>
                                          <p:spTgt spid="76812"/>
                                        </p:tgtEl>
                                        <p:attrNameLst>
                                          <p:attrName>style.visibility</p:attrName>
                                        </p:attrNameLst>
                                      </p:cBhvr>
                                      <p:to>
                                        <p:strVal val="visible"/>
                                      </p:to>
                                    </p:set>
                                    <p:anim calcmode="lin" valueType="num">
                                      <p:cBhvr additive="base">
                                        <p:cTn id="28" dur="500" fill="hold"/>
                                        <p:tgtEl>
                                          <p:spTgt spid="76812"/>
                                        </p:tgtEl>
                                        <p:attrNameLst>
                                          <p:attrName>ppt_x</p:attrName>
                                        </p:attrNameLst>
                                      </p:cBhvr>
                                      <p:tavLst>
                                        <p:tav tm="0">
                                          <p:val>
                                            <p:strVal val="#ppt_x"/>
                                          </p:val>
                                        </p:tav>
                                        <p:tav tm="100000">
                                          <p:val>
                                            <p:strVal val="#ppt_x"/>
                                          </p:val>
                                        </p:tav>
                                      </p:tavLst>
                                    </p:anim>
                                    <p:anim calcmode="lin" valueType="num">
                                      <p:cBhvr additive="base">
                                        <p:cTn id="29" dur="500" fill="hold"/>
                                        <p:tgtEl>
                                          <p:spTgt spid="76812"/>
                                        </p:tgtEl>
                                        <p:attrNameLst>
                                          <p:attrName>ppt_y</p:attrName>
                                        </p:attrNameLst>
                                      </p:cBhvr>
                                      <p:tavLst>
                                        <p:tav tm="0">
                                          <p:val>
                                            <p:strVal val="1+#ppt_h/2"/>
                                          </p:val>
                                        </p:tav>
                                        <p:tav tm="100000">
                                          <p:val>
                                            <p:strVal val="#ppt_y"/>
                                          </p:val>
                                        </p:tav>
                                      </p:tavLst>
                                    </p:anim>
                                  </p:childTnLst>
                                </p:cTn>
                              </p:par>
                            </p:childTnLst>
                          </p:cTn>
                        </p:par>
                        <p:par>
                          <p:cTn id="30" fill="hold" nodeType="afterGroup">
                            <p:stCondLst>
                              <p:cond delay="1000"/>
                            </p:stCondLst>
                            <p:childTnLst>
                              <p:par>
                                <p:cTn id="31" presetID="2" presetClass="entr" presetSubtype="4" fill="hold" grpId="0" nodeType="afterEffect">
                                  <p:stCondLst>
                                    <p:cond delay="0"/>
                                  </p:stCondLst>
                                  <p:childTnLst>
                                    <p:set>
                                      <p:cBhvr>
                                        <p:cTn id="32" dur="1" fill="hold">
                                          <p:stCondLst>
                                            <p:cond delay="0"/>
                                          </p:stCondLst>
                                        </p:cTn>
                                        <p:tgtEl>
                                          <p:spTgt spid="76803">
                                            <p:txEl>
                                              <p:pRg st="0" end="0"/>
                                            </p:txEl>
                                          </p:spTgt>
                                        </p:tgtEl>
                                        <p:attrNameLst>
                                          <p:attrName>style.visibility</p:attrName>
                                        </p:attrNameLst>
                                      </p:cBhvr>
                                      <p:to>
                                        <p:strVal val="visible"/>
                                      </p:to>
                                    </p:set>
                                    <p:anim calcmode="lin" valueType="num">
                                      <p:cBhvr additive="base">
                                        <p:cTn id="33" dur="500" fill="hold"/>
                                        <p:tgtEl>
                                          <p:spTgt spid="76803">
                                            <p:txEl>
                                              <p:pRg st="0" end="0"/>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7680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3" grpId="0" build="p" autoUpdateAnimBg="0" advAuto="0"/>
      <p:bldP spid="76806" grpId="0" animBg="1" autoUpdateAnimBg="0"/>
      <p:bldP spid="76808" grpId="0" animBg="1" autoUpdateAnimBg="0"/>
      <p:bldP spid="76810" grpId="0" animBg="1" autoUpdateAnimBg="0"/>
      <p:bldP spid="76811" grpId="0" animBg="1" autoUpdateAnimBg="0"/>
      <p:bldP spid="76812" grpId="0" animBg="1" autoUpdateAnimBg="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3">
            <a:extLst>
              <a:ext uri="{FF2B5EF4-FFF2-40B4-BE49-F238E27FC236}">
                <a16:creationId xmlns:a16="http://schemas.microsoft.com/office/drawing/2014/main" id="{2A5749ED-F674-44E4-9A0F-77F851B9813B}"/>
              </a:ext>
            </a:extLst>
          </p:cNvPr>
          <p:cNvSpPr txBox="1">
            <a:spLocks noChangeArrowheads="1"/>
          </p:cNvSpPr>
          <p:nvPr/>
        </p:nvSpPr>
        <p:spPr bwMode="auto">
          <a:xfrm>
            <a:off x="-45447" y="0"/>
            <a:ext cx="9144000" cy="519113"/>
          </a:xfrm>
          <a:prstGeom prst="rect">
            <a:avLst/>
          </a:prstGeom>
          <a:solidFill>
            <a:srgbClr val="0000CC"/>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it-IT"/>
            </a:defPPr>
            <a:lvl1pPr algn="r" eaLnBrk="1" hangingPunct="1">
              <a:spcBef>
                <a:spcPct val="50000"/>
              </a:spcBef>
              <a:buFontTx/>
              <a:buNone/>
              <a:defRPr sz="2800">
                <a:solidFill>
                  <a:srgbClr val="FFFFFF"/>
                </a:solidFill>
                <a:latin typeface="Calibri" panose="020F0502020204030204" pitchFamily="34" charset="0"/>
                <a:cs typeface="Calibri" panose="020F0502020204030204" pitchFamily="34" charset="0"/>
              </a:defRPr>
            </a:lvl1pPr>
            <a:lvl2pPr marL="742950" indent="-285750">
              <a:spcBef>
                <a:spcPct val="20000"/>
              </a:spcBef>
              <a:buChar char="–"/>
              <a:defRPr sz="2800"/>
            </a:lvl2pPr>
            <a:lvl3pPr marL="1143000" indent="-228600">
              <a:spcBef>
                <a:spcPct val="20000"/>
              </a:spcBef>
              <a:buChar char="•"/>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r>
              <a:rPr lang="it-IT" altLang="it-IT" dirty="0"/>
              <a:t>Secondo esempio</a:t>
            </a:r>
          </a:p>
        </p:txBody>
      </p:sp>
      <p:pic>
        <p:nvPicPr>
          <p:cNvPr id="24579" name="Immagine 1">
            <a:extLst>
              <a:ext uri="{FF2B5EF4-FFF2-40B4-BE49-F238E27FC236}">
                <a16:creationId xmlns:a16="http://schemas.microsoft.com/office/drawing/2014/main" id="{1E9B313F-96D1-4BE4-908D-350DC2E1AD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550" y="2932113"/>
            <a:ext cx="7905750" cy="392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0" name="Immagine 2">
            <a:extLst>
              <a:ext uri="{FF2B5EF4-FFF2-40B4-BE49-F238E27FC236}">
                <a16:creationId xmlns:a16="http://schemas.microsoft.com/office/drawing/2014/main" id="{34660E54-D3CE-48C0-8235-66B1255021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25" y="349250"/>
            <a:ext cx="6049963" cy="268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L'albero dei problemi | SOS Skills">
            <a:extLst>
              <a:ext uri="{FF2B5EF4-FFF2-40B4-BE49-F238E27FC236}">
                <a16:creationId xmlns:a16="http://schemas.microsoft.com/office/drawing/2014/main" id="{E2EA5BE1-5EA1-44A1-BD84-D8220F90571A}"/>
              </a:ext>
            </a:extLst>
          </p:cNvPr>
          <p:cNvPicPr>
            <a:picLocks noChangeAspect="1" noChangeArrowheads="1"/>
          </p:cNvPicPr>
          <p:nvPr/>
        </p:nvPicPr>
        <p:blipFill>
          <a:blip r:embed="rId4">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397081" y="519113"/>
            <a:ext cx="4746919" cy="3748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1133594"/>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1E9B313F-96D1-4BE4-908D-350DC2E1AD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667" y="1384661"/>
            <a:ext cx="9075333" cy="4506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ttangolo arrotondato 2"/>
          <p:cNvSpPr/>
          <p:nvPr/>
        </p:nvSpPr>
        <p:spPr>
          <a:xfrm>
            <a:off x="4245429" y="2991394"/>
            <a:ext cx="1606731" cy="1541417"/>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Rettangolo arrotondato 3"/>
          <p:cNvSpPr/>
          <p:nvPr/>
        </p:nvSpPr>
        <p:spPr>
          <a:xfrm>
            <a:off x="5852160" y="4532811"/>
            <a:ext cx="1606731" cy="1358536"/>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Rettangolo arrotondato 4"/>
          <p:cNvSpPr/>
          <p:nvPr/>
        </p:nvSpPr>
        <p:spPr>
          <a:xfrm>
            <a:off x="7498080" y="4441370"/>
            <a:ext cx="1606731" cy="1541417"/>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84609432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Text Box 3">
            <a:extLst>
              <a:ext uri="{FF2B5EF4-FFF2-40B4-BE49-F238E27FC236}">
                <a16:creationId xmlns:a16="http://schemas.microsoft.com/office/drawing/2014/main" id="{4EAD35CB-89C8-8E4F-5091-E962C967E886}"/>
              </a:ext>
            </a:extLst>
          </p:cNvPr>
          <p:cNvSpPr txBox="1">
            <a:spLocks noChangeArrowheads="1"/>
          </p:cNvSpPr>
          <p:nvPr/>
        </p:nvSpPr>
        <p:spPr bwMode="auto">
          <a:xfrm>
            <a:off x="0" y="0"/>
            <a:ext cx="9144000" cy="519113"/>
          </a:xfrm>
          <a:prstGeom prst="rect">
            <a:avLst/>
          </a:prstGeom>
          <a:solidFill>
            <a:srgbClr val="0000CC"/>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r" eaLnBrk="1" hangingPunct="1">
              <a:spcBef>
                <a:spcPct val="50000"/>
              </a:spcBef>
              <a:buFontTx/>
              <a:buNone/>
            </a:pPr>
            <a:r>
              <a:rPr lang="it-IT" altLang="it-IT" sz="2800">
                <a:solidFill>
                  <a:srgbClr val="FFFFFF"/>
                </a:solidFill>
                <a:latin typeface="Calibri" panose="020F0502020204030204" pitchFamily="34" charset="0"/>
                <a:cs typeface="Calibri" panose="020F0502020204030204" pitchFamily="34" charset="0"/>
              </a:rPr>
              <a:t>PCM – quadro logico</a:t>
            </a:r>
          </a:p>
        </p:txBody>
      </p:sp>
      <p:pic>
        <p:nvPicPr>
          <p:cNvPr id="4" name="Picture 3">
            <a:extLst>
              <a:ext uri="{FF2B5EF4-FFF2-40B4-BE49-F238E27FC236}">
                <a16:creationId xmlns:a16="http://schemas.microsoft.com/office/drawing/2014/main" id="{089BBA53-30EF-3F3C-01C8-435FF1FAADF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7170" r="3615"/>
          <a:stretch/>
        </p:blipFill>
        <p:spPr bwMode="auto">
          <a:xfrm>
            <a:off x="191729" y="387759"/>
            <a:ext cx="6961239" cy="65889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ttangolo con angoli arrotondati 1">
            <a:extLst>
              <a:ext uri="{FF2B5EF4-FFF2-40B4-BE49-F238E27FC236}">
                <a16:creationId xmlns:a16="http://schemas.microsoft.com/office/drawing/2014/main" id="{B713E496-6A63-12B5-9A5E-2097402A1A7F}"/>
              </a:ext>
            </a:extLst>
          </p:cNvPr>
          <p:cNvSpPr/>
          <p:nvPr/>
        </p:nvSpPr>
        <p:spPr>
          <a:xfrm>
            <a:off x="324463" y="4011931"/>
            <a:ext cx="5914103" cy="431800"/>
          </a:xfrm>
          <a:prstGeom prst="roundRect">
            <a:avLst/>
          </a:prstGeom>
          <a:noFill/>
          <a:ln w="1016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3" name="Rettangolo con angoli arrotondati 2">
            <a:extLst>
              <a:ext uri="{FF2B5EF4-FFF2-40B4-BE49-F238E27FC236}">
                <a16:creationId xmlns:a16="http://schemas.microsoft.com/office/drawing/2014/main" id="{A7E354E0-376F-73D0-A044-3B96CC383912}"/>
              </a:ext>
            </a:extLst>
          </p:cNvPr>
          <p:cNvSpPr/>
          <p:nvPr/>
        </p:nvSpPr>
        <p:spPr>
          <a:xfrm>
            <a:off x="132735" y="432003"/>
            <a:ext cx="6297561" cy="307775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0</a:t>
            </a:r>
          </a:p>
        </p:txBody>
      </p:sp>
      <p:sp>
        <p:nvSpPr>
          <p:cNvPr id="5" name="Rettangolo con angoli arrotondati 4">
            <a:extLst>
              <a:ext uri="{FF2B5EF4-FFF2-40B4-BE49-F238E27FC236}">
                <a16:creationId xmlns:a16="http://schemas.microsoft.com/office/drawing/2014/main" id="{2EE821C1-326B-D444-7147-F80AC89C5DBD}"/>
              </a:ext>
            </a:extLst>
          </p:cNvPr>
          <p:cNvSpPr/>
          <p:nvPr/>
        </p:nvSpPr>
        <p:spPr>
          <a:xfrm>
            <a:off x="324463" y="3682246"/>
            <a:ext cx="6238567" cy="307775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,0</a:t>
            </a:r>
          </a:p>
        </p:txBody>
      </p:sp>
      <p:sp>
        <p:nvSpPr>
          <p:cNvPr id="6" name="CasellaDiTesto 5">
            <a:extLst>
              <a:ext uri="{FF2B5EF4-FFF2-40B4-BE49-F238E27FC236}">
                <a16:creationId xmlns:a16="http://schemas.microsoft.com/office/drawing/2014/main" id="{340C733F-3F1E-DD37-C1B7-E712F86077F9}"/>
              </a:ext>
            </a:extLst>
          </p:cNvPr>
          <p:cNvSpPr txBox="1"/>
          <p:nvPr/>
        </p:nvSpPr>
        <p:spPr>
          <a:xfrm>
            <a:off x="5840360" y="1392148"/>
            <a:ext cx="1548581" cy="400110"/>
          </a:xfrm>
          <a:prstGeom prst="rect">
            <a:avLst/>
          </a:prstGeom>
          <a:solidFill>
            <a:schemeClr val="bg1"/>
          </a:solidFill>
        </p:spPr>
        <p:txBody>
          <a:bodyPr wrap="square" rtlCol="0">
            <a:spAutoFit/>
          </a:bodyPr>
          <a:lstStyle/>
          <a:p>
            <a:r>
              <a:rPr lang="it-IT" sz="2000" b="1" dirty="0">
                <a:solidFill>
                  <a:srgbClr val="C00000"/>
                </a:solidFill>
                <a:latin typeface="Comic Sans MS" panose="030F0702030302020204" pitchFamily="66" charset="0"/>
              </a:rPr>
              <a:t>ideazione</a:t>
            </a:r>
          </a:p>
        </p:txBody>
      </p:sp>
      <p:sp>
        <p:nvSpPr>
          <p:cNvPr id="7" name="CasellaDiTesto 6">
            <a:extLst>
              <a:ext uri="{FF2B5EF4-FFF2-40B4-BE49-F238E27FC236}">
                <a16:creationId xmlns:a16="http://schemas.microsoft.com/office/drawing/2014/main" id="{04EE99E3-7F6B-4B7C-D18F-5ED0D9568F13}"/>
              </a:ext>
            </a:extLst>
          </p:cNvPr>
          <p:cNvSpPr txBox="1"/>
          <p:nvPr/>
        </p:nvSpPr>
        <p:spPr>
          <a:xfrm>
            <a:off x="6002594" y="5809505"/>
            <a:ext cx="1725561" cy="400110"/>
          </a:xfrm>
          <a:prstGeom prst="rect">
            <a:avLst/>
          </a:prstGeom>
          <a:solidFill>
            <a:schemeClr val="bg1"/>
          </a:solidFill>
        </p:spPr>
        <p:txBody>
          <a:bodyPr wrap="square" rtlCol="0">
            <a:spAutoFit/>
          </a:bodyPr>
          <a:lstStyle/>
          <a:p>
            <a:r>
              <a:rPr lang="it-IT" sz="2000" b="1" dirty="0">
                <a:solidFill>
                  <a:srgbClr val="C00000"/>
                </a:solidFill>
                <a:latin typeface="Comic Sans MS" panose="030F0702030302020204" pitchFamily="66" charset="0"/>
              </a:rPr>
              <a:t>formulazione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grpId="0" nodeType="clickEffect">
                                  <p:stCondLst>
                                    <p:cond delay="0"/>
                                  </p:stCondLst>
                                  <p:childTnLst>
                                    <p:animEffect transition="out" filter="fade">
                                      <p:cBhvr>
                                        <p:cTn id="6" dur="2000"/>
                                        <p:tgtEl>
                                          <p:spTgt spid="3"/>
                                        </p:tgtEl>
                                      </p:cBhvr>
                                    </p:animEffect>
                                    <p:anim calcmode="lin" valueType="num">
                                      <p:cBhvr>
                                        <p:cTn id="7" dur="2000"/>
                                        <p:tgtEl>
                                          <p:spTgt spid="3"/>
                                        </p:tgtEl>
                                        <p:attrNameLst>
                                          <p:attrName>ppt_x</p:attrName>
                                        </p:attrNameLst>
                                      </p:cBhvr>
                                      <p:tavLst>
                                        <p:tav tm="0">
                                          <p:val>
                                            <p:strVal val="ppt_x"/>
                                          </p:val>
                                        </p:tav>
                                        <p:tav tm="100000">
                                          <p:val>
                                            <p:strVal val="ppt_x"/>
                                          </p:val>
                                        </p:tav>
                                      </p:tavLst>
                                    </p:anim>
                                    <p:anim calcmode="lin" valueType="num">
                                      <p:cBhvr>
                                        <p:cTn id="8" dur="2000"/>
                                        <p:tgtEl>
                                          <p:spTgt spid="3"/>
                                        </p:tgtEl>
                                        <p:attrNameLst>
                                          <p:attrName>ppt_y</p:attrName>
                                        </p:attrNameLst>
                                      </p:cBhvr>
                                      <p:tavLst>
                                        <p:tav tm="0">
                                          <p:val>
                                            <p:strVal val="ppt_y"/>
                                          </p:val>
                                        </p:tav>
                                        <p:tav tm="100000">
                                          <p:val>
                                            <p:strVal val="ppt_y+.1"/>
                                          </p:val>
                                        </p:tav>
                                      </p:tavLst>
                                    </p:anim>
                                    <p:set>
                                      <p:cBhvr>
                                        <p:cTn id="9" dur="1" fill="hold">
                                          <p:stCondLst>
                                            <p:cond delay="1999"/>
                                          </p:stCondLst>
                                        </p:cTn>
                                        <p:tgtEl>
                                          <p:spTgt spid="3"/>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42" presetClass="exit" presetSubtype="0" fill="hold" grpId="0" nodeType="clickEffect">
                                  <p:stCondLst>
                                    <p:cond delay="0"/>
                                  </p:stCondLst>
                                  <p:childTnLst>
                                    <p:animEffect transition="out" filter="fade">
                                      <p:cBhvr>
                                        <p:cTn id="13" dur="2500"/>
                                        <p:tgtEl>
                                          <p:spTgt spid="5"/>
                                        </p:tgtEl>
                                      </p:cBhvr>
                                    </p:animEffect>
                                    <p:anim calcmode="lin" valueType="num">
                                      <p:cBhvr>
                                        <p:cTn id="14" dur="2500"/>
                                        <p:tgtEl>
                                          <p:spTgt spid="5"/>
                                        </p:tgtEl>
                                        <p:attrNameLst>
                                          <p:attrName>ppt_x</p:attrName>
                                        </p:attrNameLst>
                                      </p:cBhvr>
                                      <p:tavLst>
                                        <p:tav tm="0">
                                          <p:val>
                                            <p:strVal val="ppt_x"/>
                                          </p:val>
                                        </p:tav>
                                        <p:tav tm="100000">
                                          <p:val>
                                            <p:strVal val="ppt_x"/>
                                          </p:val>
                                        </p:tav>
                                      </p:tavLst>
                                    </p:anim>
                                    <p:anim calcmode="lin" valueType="num">
                                      <p:cBhvr>
                                        <p:cTn id="15" dur="2500"/>
                                        <p:tgtEl>
                                          <p:spTgt spid="5"/>
                                        </p:tgtEl>
                                        <p:attrNameLst>
                                          <p:attrName>ppt_y</p:attrName>
                                        </p:attrNameLst>
                                      </p:cBhvr>
                                      <p:tavLst>
                                        <p:tav tm="0">
                                          <p:val>
                                            <p:strVal val="ppt_y"/>
                                          </p:val>
                                        </p:tav>
                                        <p:tav tm="100000">
                                          <p:val>
                                            <p:strVal val="ppt_y+.1"/>
                                          </p:val>
                                        </p:tav>
                                      </p:tavLst>
                                    </p:anim>
                                    <p:set>
                                      <p:cBhvr>
                                        <p:cTn id="16" dur="1" fill="hold">
                                          <p:stCondLst>
                                            <p:cond delay="2499"/>
                                          </p:stCondLst>
                                        </p:cTn>
                                        <p:tgtEl>
                                          <p:spTgt spid="5"/>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a:extLst>
              <a:ext uri="{FF2B5EF4-FFF2-40B4-BE49-F238E27FC236}">
                <a16:creationId xmlns:a16="http://schemas.microsoft.com/office/drawing/2014/main" id="{27A235DC-2AFB-DE67-7637-4EBAE48237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726" t="4851" b="6950"/>
          <a:stretch>
            <a:fillRect/>
          </a:stretch>
        </p:blipFill>
        <p:spPr bwMode="auto">
          <a:xfrm>
            <a:off x="12700" y="523875"/>
            <a:ext cx="9131300" cy="6338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Text Box 3">
            <a:extLst>
              <a:ext uri="{FF2B5EF4-FFF2-40B4-BE49-F238E27FC236}">
                <a16:creationId xmlns:a16="http://schemas.microsoft.com/office/drawing/2014/main" id="{A2958E20-FD9B-E5DF-6C9D-B6352D040992}"/>
              </a:ext>
            </a:extLst>
          </p:cNvPr>
          <p:cNvSpPr txBox="1">
            <a:spLocks noChangeArrowheads="1"/>
          </p:cNvSpPr>
          <p:nvPr/>
        </p:nvSpPr>
        <p:spPr bwMode="auto">
          <a:xfrm>
            <a:off x="0" y="0"/>
            <a:ext cx="9144000" cy="519113"/>
          </a:xfrm>
          <a:prstGeom prst="rect">
            <a:avLst/>
          </a:prstGeom>
          <a:solidFill>
            <a:srgbClr val="0000CC"/>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r" eaLnBrk="1" hangingPunct="1">
              <a:spcBef>
                <a:spcPct val="50000"/>
              </a:spcBef>
              <a:buFontTx/>
              <a:buNone/>
            </a:pPr>
            <a:r>
              <a:rPr lang="it-IT" altLang="it-IT" sz="2800">
                <a:solidFill>
                  <a:srgbClr val="FFFFFF"/>
                </a:solidFill>
                <a:latin typeface="Calibri" panose="020F0502020204030204" pitchFamily="34" charset="0"/>
                <a:cs typeface="Calibri" panose="020F0502020204030204" pitchFamily="34" charset="0"/>
              </a:rPr>
              <a:t>PCM – quadro logico</a:t>
            </a:r>
          </a:p>
        </p:txBody>
      </p:sp>
      <p:grpSp>
        <p:nvGrpSpPr>
          <p:cNvPr id="15360" name="Gruppo 15359">
            <a:extLst>
              <a:ext uri="{FF2B5EF4-FFF2-40B4-BE49-F238E27FC236}">
                <a16:creationId xmlns:a16="http://schemas.microsoft.com/office/drawing/2014/main" id="{EC8B55E5-8CD5-B1F3-F0FA-6AC0C7AC6D01}"/>
              </a:ext>
            </a:extLst>
          </p:cNvPr>
          <p:cNvGrpSpPr/>
          <p:nvPr/>
        </p:nvGrpSpPr>
        <p:grpSpPr>
          <a:xfrm>
            <a:off x="118602" y="505730"/>
            <a:ext cx="9023350" cy="1973262"/>
            <a:chOff x="107950" y="519113"/>
            <a:chExt cx="9023350" cy="1973262"/>
          </a:xfrm>
        </p:grpSpPr>
        <p:sp>
          <p:nvSpPr>
            <p:cNvPr id="3" name="Rettangolo 2">
              <a:extLst>
                <a:ext uri="{FF2B5EF4-FFF2-40B4-BE49-F238E27FC236}">
                  <a16:creationId xmlns:a16="http://schemas.microsoft.com/office/drawing/2014/main" id="{67F63124-F5E5-8DF2-802C-ED6E1EA0514B}"/>
                </a:ext>
              </a:extLst>
            </p:cNvPr>
            <p:cNvSpPr/>
            <p:nvPr/>
          </p:nvSpPr>
          <p:spPr>
            <a:xfrm>
              <a:off x="107950" y="1844675"/>
              <a:ext cx="1871663" cy="647700"/>
            </a:xfrm>
            <a:prstGeom prst="rect">
              <a:avLst/>
            </a:prstGeom>
            <a:noFill/>
            <a:ln w="7620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2" name="CasellaDiTesto 1">
              <a:extLst>
                <a:ext uri="{FF2B5EF4-FFF2-40B4-BE49-F238E27FC236}">
                  <a16:creationId xmlns:a16="http://schemas.microsoft.com/office/drawing/2014/main" id="{8DFB9972-CA2F-8E68-99CC-4B6DEB649D09}"/>
                </a:ext>
              </a:extLst>
            </p:cNvPr>
            <p:cNvSpPr txBox="1"/>
            <p:nvPr/>
          </p:nvSpPr>
          <p:spPr>
            <a:xfrm>
              <a:off x="2200276" y="519113"/>
              <a:ext cx="6931024" cy="1938992"/>
            </a:xfrm>
            <a:prstGeom prst="rect">
              <a:avLst/>
            </a:prstGeom>
            <a:solidFill>
              <a:schemeClr val="bg1"/>
            </a:solidFill>
            <a:ln>
              <a:solidFill>
                <a:schemeClr val="accent1"/>
              </a:solidFill>
            </a:ln>
          </p:spPr>
          <p:txBody>
            <a:bodyPr wrap="square" rtlCol="0">
              <a:spAutoFit/>
            </a:bodyPr>
            <a:lstStyle/>
            <a:p>
              <a:pPr algn="l"/>
              <a:r>
                <a:rPr lang="it-IT" sz="2000" b="0" i="0" u="none" strike="noStrike" baseline="0" dirty="0"/>
                <a:t>Descrive l’importanza per la società in generale dei </a:t>
              </a:r>
              <a:r>
                <a:rPr lang="it-IT" sz="2000" b="0" i="0" u="none" strike="noStrike" baseline="0" dirty="0">
                  <a:solidFill>
                    <a:srgbClr val="FF0000"/>
                  </a:solidFill>
                </a:rPr>
                <a:t>benefici di lunga durata</a:t>
              </a:r>
              <a:r>
                <a:rPr lang="it-IT" sz="2000" b="0" i="0" u="none" strike="noStrike" baseline="0" dirty="0"/>
                <a:t> per i gruppi beneficiari e i benefici più generali per altri gruppi.</a:t>
              </a:r>
            </a:p>
            <a:p>
              <a:pPr algn="l"/>
              <a:r>
                <a:rPr lang="it-IT" sz="2000" b="0" i="0" u="none" strike="noStrike" baseline="0" dirty="0"/>
                <a:t>Gli OG non saranno raggiunti dal solo e singolo progetto in questione ma richiederanno l’impatto di altri programmi e progetti.</a:t>
              </a:r>
              <a:endParaRPr lang="it-IT" sz="2000" dirty="0"/>
            </a:p>
          </p:txBody>
        </p:sp>
        <p:cxnSp>
          <p:nvCxnSpPr>
            <p:cNvPr id="5" name="Connettore diritto 4">
              <a:extLst>
                <a:ext uri="{FF2B5EF4-FFF2-40B4-BE49-F238E27FC236}">
                  <a16:creationId xmlns:a16="http://schemas.microsoft.com/office/drawing/2014/main" id="{B618A1C5-5FD5-301A-DECE-14BEC417D2C7}"/>
                </a:ext>
              </a:extLst>
            </p:cNvPr>
            <p:cNvCxnSpPr>
              <a:cxnSpLocks/>
              <a:stCxn id="3" idx="3"/>
              <a:endCxn id="2" idx="1"/>
            </p:cNvCxnSpPr>
            <p:nvPr/>
          </p:nvCxnSpPr>
          <p:spPr>
            <a:xfrm flipV="1">
              <a:off x="1979613" y="1488609"/>
              <a:ext cx="220663" cy="679916"/>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5361" name="Gruppo 15360">
            <a:extLst>
              <a:ext uri="{FF2B5EF4-FFF2-40B4-BE49-F238E27FC236}">
                <a16:creationId xmlns:a16="http://schemas.microsoft.com/office/drawing/2014/main" id="{4E04BAE6-2A28-839B-0E60-445ABE7DD3C8}"/>
              </a:ext>
            </a:extLst>
          </p:cNvPr>
          <p:cNvGrpSpPr/>
          <p:nvPr/>
        </p:nvGrpSpPr>
        <p:grpSpPr>
          <a:xfrm>
            <a:off x="174625" y="2587099"/>
            <a:ext cx="8947151" cy="1323439"/>
            <a:chOff x="174625" y="2587099"/>
            <a:chExt cx="8947151" cy="1323439"/>
          </a:xfrm>
        </p:grpSpPr>
        <p:sp>
          <p:nvSpPr>
            <p:cNvPr id="8" name="Rettangolo 7">
              <a:extLst>
                <a:ext uri="{FF2B5EF4-FFF2-40B4-BE49-F238E27FC236}">
                  <a16:creationId xmlns:a16="http://schemas.microsoft.com/office/drawing/2014/main" id="{79F33E8B-8863-E946-B395-BBC41FF67403}"/>
                </a:ext>
              </a:extLst>
            </p:cNvPr>
            <p:cNvSpPr/>
            <p:nvPr/>
          </p:nvSpPr>
          <p:spPr>
            <a:xfrm>
              <a:off x="174625" y="2924175"/>
              <a:ext cx="1873250" cy="649288"/>
            </a:xfrm>
            <a:prstGeom prst="rect">
              <a:avLst/>
            </a:prstGeom>
            <a:noFill/>
            <a:ln w="7620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6" name="CasellaDiTesto 5">
              <a:extLst>
                <a:ext uri="{FF2B5EF4-FFF2-40B4-BE49-F238E27FC236}">
                  <a16:creationId xmlns:a16="http://schemas.microsoft.com/office/drawing/2014/main" id="{87895250-BDA1-5133-3957-2BAB8EACD581}"/>
                </a:ext>
              </a:extLst>
            </p:cNvPr>
            <p:cNvSpPr txBox="1"/>
            <p:nvPr/>
          </p:nvSpPr>
          <p:spPr>
            <a:xfrm>
              <a:off x="2200276" y="2587099"/>
              <a:ext cx="6921500" cy="1323439"/>
            </a:xfrm>
            <a:prstGeom prst="rect">
              <a:avLst/>
            </a:prstGeom>
            <a:solidFill>
              <a:schemeClr val="bg1"/>
            </a:solidFill>
            <a:ln>
              <a:solidFill>
                <a:schemeClr val="accent1"/>
              </a:solidFill>
            </a:ln>
          </p:spPr>
          <p:txBody>
            <a:bodyPr wrap="square" rtlCol="0">
              <a:spAutoFit/>
            </a:bodyPr>
            <a:lstStyle>
              <a:defPPr>
                <a:defRPr lang="en-US"/>
              </a:defPPr>
              <a:lvl1pPr>
                <a:defRPr sz="2000" b="0" i="0" u="none" strike="noStrike" baseline="0"/>
              </a:lvl1pPr>
            </a:lstStyle>
            <a:p>
              <a:r>
                <a:rPr lang="it-IT" dirty="0"/>
                <a:t>L’Obiettivo Specifico (OS) riguarda il </a:t>
              </a:r>
              <a:r>
                <a:rPr lang="it-IT" dirty="0">
                  <a:solidFill>
                    <a:srgbClr val="FF0000"/>
                  </a:solidFill>
                </a:rPr>
                <a:t>problema focale </a:t>
              </a:r>
              <a:r>
                <a:rPr lang="it-IT" dirty="0"/>
                <a:t>da risolvere nell’ambito del singolo progetto, e si definisce in termini di benefici che il gruppo destinatario deve ricevere dal progetto come risultato dell’uso dei servizi forniti dal programma.</a:t>
              </a:r>
            </a:p>
          </p:txBody>
        </p:sp>
        <p:cxnSp>
          <p:nvCxnSpPr>
            <p:cNvPr id="16" name="Connettore diritto 15">
              <a:extLst>
                <a:ext uri="{FF2B5EF4-FFF2-40B4-BE49-F238E27FC236}">
                  <a16:creationId xmlns:a16="http://schemas.microsoft.com/office/drawing/2014/main" id="{C498CB42-7CFC-F1F4-1FE3-BED325BA9275}"/>
                </a:ext>
              </a:extLst>
            </p:cNvPr>
            <p:cNvCxnSpPr>
              <a:stCxn id="6" idx="1"/>
              <a:endCxn id="8" idx="3"/>
            </p:cNvCxnSpPr>
            <p:nvPr/>
          </p:nvCxnSpPr>
          <p:spPr>
            <a:xfrm flipH="1">
              <a:off x="2047875" y="3248819"/>
              <a:ext cx="152401"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5364" name="Gruppo 15363">
            <a:extLst>
              <a:ext uri="{FF2B5EF4-FFF2-40B4-BE49-F238E27FC236}">
                <a16:creationId xmlns:a16="http://schemas.microsoft.com/office/drawing/2014/main" id="{A4A5F183-26D9-0FB6-C7C7-4E8B4D1DB97D}"/>
              </a:ext>
            </a:extLst>
          </p:cNvPr>
          <p:cNvGrpSpPr/>
          <p:nvPr/>
        </p:nvGrpSpPr>
        <p:grpSpPr>
          <a:xfrm>
            <a:off x="174625" y="4005263"/>
            <a:ext cx="8956675" cy="1199307"/>
            <a:chOff x="174625" y="4005263"/>
            <a:chExt cx="8956675" cy="1199307"/>
          </a:xfrm>
        </p:grpSpPr>
        <p:sp>
          <p:nvSpPr>
            <p:cNvPr id="9" name="Rettangolo 8">
              <a:extLst>
                <a:ext uri="{FF2B5EF4-FFF2-40B4-BE49-F238E27FC236}">
                  <a16:creationId xmlns:a16="http://schemas.microsoft.com/office/drawing/2014/main" id="{C7000F40-5612-1143-D852-DCEEF0323018}"/>
                </a:ext>
              </a:extLst>
            </p:cNvPr>
            <p:cNvSpPr/>
            <p:nvPr/>
          </p:nvSpPr>
          <p:spPr>
            <a:xfrm>
              <a:off x="174625" y="4005263"/>
              <a:ext cx="1873250" cy="647700"/>
            </a:xfrm>
            <a:prstGeom prst="rect">
              <a:avLst/>
            </a:prstGeom>
            <a:noFill/>
            <a:ln w="7620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19" name="CasellaDiTesto 18">
              <a:extLst>
                <a:ext uri="{FF2B5EF4-FFF2-40B4-BE49-F238E27FC236}">
                  <a16:creationId xmlns:a16="http://schemas.microsoft.com/office/drawing/2014/main" id="{D527FEE5-9EB6-8233-BB6B-C67E941F26FD}"/>
                </a:ext>
              </a:extLst>
            </p:cNvPr>
            <p:cNvSpPr txBox="1"/>
            <p:nvPr/>
          </p:nvSpPr>
          <p:spPr>
            <a:xfrm>
              <a:off x="2200276" y="4188907"/>
              <a:ext cx="6931024" cy="1015663"/>
            </a:xfrm>
            <a:prstGeom prst="rect">
              <a:avLst/>
            </a:prstGeom>
            <a:solidFill>
              <a:schemeClr val="bg1"/>
            </a:solidFill>
            <a:ln>
              <a:solidFill>
                <a:schemeClr val="accent1"/>
              </a:solidFill>
            </a:ln>
          </p:spPr>
          <p:txBody>
            <a:bodyPr wrap="square" rtlCol="0">
              <a:spAutoFit/>
            </a:bodyPr>
            <a:lstStyle>
              <a:defPPr>
                <a:defRPr lang="en-US"/>
              </a:defPPr>
              <a:lvl1pPr>
                <a:defRPr sz="2000" b="0" i="0" u="none" strike="noStrike" baseline="0"/>
              </a:lvl1pPr>
            </a:lstStyle>
            <a:p>
              <a:r>
                <a:rPr lang="it-IT" dirty="0"/>
                <a:t>I Risultati Attesi rappresentano i </a:t>
              </a:r>
              <a:r>
                <a:rPr lang="it-IT" dirty="0">
                  <a:solidFill>
                    <a:srgbClr val="FF0000"/>
                  </a:solidFill>
                </a:rPr>
                <a:t>servizi</a:t>
              </a:r>
              <a:r>
                <a:rPr lang="it-IT" dirty="0"/>
                <a:t> che il progetto deve offrire al gruppo destinatario scelto. Chi gestisce il progetto è responsabile del raggiungimento dei risultati.</a:t>
              </a:r>
            </a:p>
          </p:txBody>
        </p:sp>
        <p:cxnSp>
          <p:nvCxnSpPr>
            <p:cNvPr id="22" name="Connettore diritto 21">
              <a:extLst>
                <a:ext uri="{FF2B5EF4-FFF2-40B4-BE49-F238E27FC236}">
                  <a16:creationId xmlns:a16="http://schemas.microsoft.com/office/drawing/2014/main" id="{ADCCC013-1348-A10B-9DDC-4E6753B8B45C}"/>
                </a:ext>
              </a:extLst>
            </p:cNvPr>
            <p:cNvCxnSpPr>
              <a:cxnSpLocks/>
              <a:stCxn id="19" idx="1"/>
              <a:endCxn id="9" idx="3"/>
            </p:cNvCxnSpPr>
            <p:nvPr/>
          </p:nvCxnSpPr>
          <p:spPr>
            <a:xfrm flipH="1" flipV="1">
              <a:off x="2047875" y="4329113"/>
              <a:ext cx="152401" cy="367626"/>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5365" name="Gruppo 15364">
            <a:extLst>
              <a:ext uri="{FF2B5EF4-FFF2-40B4-BE49-F238E27FC236}">
                <a16:creationId xmlns:a16="http://schemas.microsoft.com/office/drawing/2014/main" id="{DDF46DFC-8F57-C0CD-3B77-15E4291F6469}"/>
              </a:ext>
            </a:extLst>
          </p:cNvPr>
          <p:cNvGrpSpPr/>
          <p:nvPr/>
        </p:nvGrpSpPr>
        <p:grpSpPr>
          <a:xfrm>
            <a:off x="174625" y="5084763"/>
            <a:ext cx="8956675" cy="1066126"/>
            <a:chOff x="174625" y="5084763"/>
            <a:chExt cx="8956675" cy="1066126"/>
          </a:xfrm>
        </p:grpSpPr>
        <p:sp>
          <p:nvSpPr>
            <p:cNvPr id="10" name="Rettangolo 9">
              <a:extLst>
                <a:ext uri="{FF2B5EF4-FFF2-40B4-BE49-F238E27FC236}">
                  <a16:creationId xmlns:a16="http://schemas.microsoft.com/office/drawing/2014/main" id="{98C4BB1B-31E3-00BC-2E15-9AECC7E1137F}"/>
                </a:ext>
              </a:extLst>
            </p:cNvPr>
            <p:cNvSpPr/>
            <p:nvPr/>
          </p:nvSpPr>
          <p:spPr>
            <a:xfrm>
              <a:off x="174625" y="5084763"/>
              <a:ext cx="1873250" cy="647700"/>
            </a:xfrm>
            <a:prstGeom prst="rect">
              <a:avLst/>
            </a:prstGeom>
            <a:noFill/>
            <a:ln w="7620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24" name="CasellaDiTesto 23">
              <a:extLst>
                <a:ext uri="{FF2B5EF4-FFF2-40B4-BE49-F238E27FC236}">
                  <a16:creationId xmlns:a16="http://schemas.microsoft.com/office/drawing/2014/main" id="{5617412E-FDAB-A699-8A90-EC68C80E6CCA}"/>
                </a:ext>
              </a:extLst>
            </p:cNvPr>
            <p:cNvSpPr txBox="1"/>
            <p:nvPr/>
          </p:nvSpPr>
          <p:spPr>
            <a:xfrm>
              <a:off x="2295372" y="5443003"/>
              <a:ext cx="6835928" cy="707886"/>
            </a:xfrm>
            <a:prstGeom prst="rect">
              <a:avLst/>
            </a:prstGeom>
            <a:solidFill>
              <a:schemeClr val="bg1"/>
            </a:solidFill>
            <a:ln>
              <a:solidFill>
                <a:schemeClr val="accent1"/>
              </a:solidFill>
            </a:ln>
          </p:spPr>
          <p:txBody>
            <a:bodyPr wrap="square" rtlCol="0">
              <a:spAutoFit/>
            </a:bodyPr>
            <a:lstStyle>
              <a:defPPr>
                <a:defRPr lang="en-US"/>
              </a:defPPr>
              <a:lvl1pPr>
                <a:defRPr sz="2000" b="0" i="0" u="none" strike="noStrike" baseline="0"/>
              </a:lvl1pPr>
            </a:lstStyle>
            <a:p>
              <a:r>
                <a:rPr lang="it-IT" dirty="0"/>
                <a:t>Le Attività sono i </a:t>
              </a:r>
              <a:r>
                <a:rPr lang="it-IT" dirty="0">
                  <a:solidFill>
                    <a:srgbClr val="FF0000"/>
                  </a:solidFill>
                </a:rPr>
                <a:t>modi</a:t>
              </a:r>
              <a:r>
                <a:rPr lang="it-IT" dirty="0"/>
                <a:t> in cui i beni e i servizi saranno </a:t>
              </a:r>
              <a:r>
                <a:rPr lang="it-IT" dirty="0">
                  <a:solidFill>
                    <a:srgbClr val="FF0000"/>
                  </a:solidFill>
                </a:rPr>
                <a:t>distribuiti</a:t>
              </a:r>
              <a:r>
                <a:rPr lang="it-IT" dirty="0"/>
                <a:t> nell’ambito del progetto</a:t>
              </a:r>
            </a:p>
          </p:txBody>
        </p:sp>
        <p:cxnSp>
          <p:nvCxnSpPr>
            <p:cNvPr id="28" name="Connettore diritto 27">
              <a:extLst>
                <a:ext uri="{FF2B5EF4-FFF2-40B4-BE49-F238E27FC236}">
                  <a16:creationId xmlns:a16="http://schemas.microsoft.com/office/drawing/2014/main" id="{18FF6C39-802E-2536-D95D-5A591780850C}"/>
                </a:ext>
              </a:extLst>
            </p:cNvPr>
            <p:cNvCxnSpPr>
              <a:cxnSpLocks/>
              <a:stCxn id="24" idx="1"/>
            </p:cNvCxnSpPr>
            <p:nvPr/>
          </p:nvCxnSpPr>
          <p:spPr>
            <a:xfrm flipH="1" flipV="1">
              <a:off x="1979613" y="5408613"/>
              <a:ext cx="315759" cy="388333"/>
            </a:xfrm>
            <a:prstGeom prst="line">
              <a:avLst/>
            </a:prstGeom>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360"/>
                                        </p:tgtEl>
                                        <p:attrNameLst>
                                          <p:attrName>style.visibility</p:attrName>
                                        </p:attrNameLst>
                                      </p:cBhvr>
                                      <p:to>
                                        <p:strVal val="visible"/>
                                      </p:to>
                                    </p:set>
                                    <p:animEffect transition="in" filter="fade">
                                      <p:cBhvr>
                                        <p:cTn id="7" dur="500"/>
                                        <p:tgtEl>
                                          <p:spTgt spid="1536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361"/>
                                        </p:tgtEl>
                                        <p:attrNameLst>
                                          <p:attrName>style.visibility</p:attrName>
                                        </p:attrNameLst>
                                      </p:cBhvr>
                                      <p:to>
                                        <p:strVal val="visible"/>
                                      </p:to>
                                    </p:set>
                                    <p:animEffect transition="in" filter="fade">
                                      <p:cBhvr>
                                        <p:cTn id="12" dur="500"/>
                                        <p:tgtEl>
                                          <p:spTgt spid="1536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364"/>
                                        </p:tgtEl>
                                        <p:attrNameLst>
                                          <p:attrName>style.visibility</p:attrName>
                                        </p:attrNameLst>
                                      </p:cBhvr>
                                      <p:to>
                                        <p:strVal val="visible"/>
                                      </p:to>
                                    </p:set>
                                    <p:animEffect transition="in" filter="fade">
                                      <p:cBhvr>
                                        <p:cTn id="17" dur="500"/>
                                        <p:tgtEl>
                                          <p:spTgt spid="1536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5365"/>
                                        </p:tgtEl>
                                        <p:attrNameLst>
                                          <p:attrName>style.visibility</p:attrName>
                                        </p:attrNameLst>
                                      </p:cBhvr>
                                      <p:to>
                                        <p:strVal val="visible"/>
                                      </p:to>
                                    </p:set>
                                    <p:animEffect transition="in" filter="fade">
                                      <p:cBhvr>
                                        <p:cTn id="22" dur="500"/>
                                        <p:tgtEl>
                                          <p:spTgt spid="153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a:extLst>
              <a:ext uri="{FF2B5EF4-FFF2-40B4-BE49-F238E27FC236}">
                <a16:creationId xmlns:a16="http://schemas.microsoft.com/office/drawing/2014/main" id="{27A235DC-2AFB-DE67-7637-4EBAE48237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726" t="4851" b="6950"/>
          <a:stretch>
            <a:fillRect/>
          </a:stretch>
        </p:blipFill>
        <p:spPr bwMode="auto">
          <a:xfrm>
            <a:off x="12700" y="523875"/>
            <a:ext cx="9131300" cy="6338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Text Box 3">
            <a:extLst>
              <a:ext uri="{FF2B5EF4-FFF2-40B4-BE49-F238E27FC236}">
                <a16:creationId xmlns:a16="http://schemas.microsoft.com/office/drawing/2014/main" id="{A2958E20-FD9B-E5DF-6C9D-B6352D040992}"/>
              </a:ext>
            </a:extLst>
          </p:cNvPr>
          <p:cNvSpPr txBox="1">
            <a:spLocks noChangeArrowheads="1"/>
          </p:cNvSpPr>
          <p:nvPr/>
        </p:nvSpPr>
        <p:spPr bwMode="auto">
          <a:xfrm>
            <a:off x="0" y="0"/>
            <a:ext cx="9144000" cy="519113"/>
          </a:xfrm>
          <a:prstGeom prst="rect">
            <a:avLst/>
          </a:prstGeom>
          <a:solidFill>
            <a:srgbClr val="0000CC"/>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r" eaLnBrk="1" hangingPunct="1">
              <a:spcBef>
                <a:spcPct val="50000"/>
              </a:spcBef>
              <a:buFontTx/>
              <a:buNone/>
            </a:pPr>
            <a:r>
              <a:rPr lang="it-IT" altLang="it-IT" sz="2800" dirty="0">
                <a:solidFill>
                  <a:srgbClr val="FFFFFF"/>
                </a:solidFill>
                <a:latin typeface="Calibri" panose="020F0502020204030204" pitchFamily="34" charset="0"/>
                <a:cs typeface="Calibri" panose="020F0502020204030204" pitchFamily="34" charset="0"/>
              </a:rPr>
              <a:t>PCM – quadro logico</a:t>
            </a:r>
          </a:p>
        </p:txBody>
      </p:sp>
      <p:sp>
        <p:nvSpPr>
          <p:cNvPr id="11" name="Rettangolo 10">
            <a:extLst>
              <a:ext uri="{FF2B5EF4-FFF2-40B4-BE49-F238E27FC236}">
                <a16:creationId xmlns:a16="http://schemas.microsoft.com/office/drawing/2014/main" id="{44CEC46C-FA77-6ADA-A337-BD9B03DF42CC}"/>
              </a:ext>
            </a:extLst>
          </p:cNvPr>
          <p:cNvSpPr/>
          <p:nvPr/>
        </p:nvSpPr>
        <p:spPr>
          <a:xfrm>
            <a:off x="2268538" y="765175"/>
            <a:ext cx="1871662" cy="647700"/>
          </a:xfrm>
          <a:prstGeom prst="rect">
            <a:avLst/>
          </a:prstGeom>
          <a:noFill/>
          <a:ln w="7620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12" name="Rettangolo 11">
            <a:extLst>
              <a:ext uri="{FF2B5EF4-FFF2-40B4-BE49-F238E27FC236}">
                <a16:creationId xmlns:a16="http://schemas.microsoft.com/office/drawing/2014/main" id="{0C7D62D1-12B6-2BCC-4618-7F34E9F08364}"/>
              </a:ext>
            </a:extLst>
          </p:cNvPr>
          <p:cNvSpPr/>
          <p:nvPr/>
        </p:nvSpPr>
        <p:spPr>
          <a:xfrm>
            <a:off x="4625975" y="765175"/>
            <a:ext cx="1871663" cy="647700"/>
          </a:xfrm>
          <a:prstGeom prst="rect">
            <a:avLst/>
          </a:prstGeom>
          <a:noFill/>
          <a:ln w="7620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13" name="Rettangolo 12">
            <a:extLst>
              <a:ext uri="{FF2B5EF4-FFF2-40B4-BE49-F238E27FC236}">
                <a16:creationId xmlns:a16="http://schemas.microsoft.com/office/drawing/2014/main" id="{611727C2-0266-6136-5FAE-A23C6920BEAF}"/>
              </a:ext>
            </a:extLst>
          </p:cNvPr>
          <p:cNvSpPr/>
          <p:nvPr/>
        </p:nvSpPr>
        <p:spPr>
          <a:xfrm>
            <a:off x="6732588" y="744538"/>
            <a:ext cx="1871662" cy="647700"/>
          </a:xfrm>
          <a:prstGeom prst="rect">
            <a:avLst/>
          </a:prstGeom>
          <a:noFill/>
          <a:ln w="7620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cxnSp>
        <p:nvCxnSpPr>
          <p:cNvPr id="3" name="Connettore 2 2"/>
          <p:cNvCxnSpPr/>
          <p:nvPr/>
        </p:nvCxnSpPr>
        <p:spPr>
          <a:xfrm>
            <a:off x="8897817" y="1802422"/>
            <a:ext cx="8791" cy="5055578"/>
          </a:xfrm>
          <a:prstGeom prst="straightConnector1">
            <a:avLst/>
          </a:prstGeom>
          <a:ln w="57150" cap="flat" cmpd="sng" algn="ctr">
            <a:solidFill>
              <a:srgbClr val="66FF66"/>
            </a:solidFill>
            <a:prstDash val="solid"/>
            <a:round/>
            <a:headEnd type="arrow" w="med" len="med"/>
            <a:tailEnd type="arrow" w="med" len="med"/>
          </a:ln>
          <a:effectLst>
            <a:outerShdw blurRad="50800" dist="38100" dir="13500000" algn="br" rotWithShape="0">
              <a:prstClr val="black">
                <a:alpha val="40000"/>
              </a:prstClr>
            </a:outerShdw>
          </a:effectLst>
        </p:spPr>
        <p:style>
          <a:lnRef idx="0">
            <a:scrgbClr r="0" g="0" b="0"/>
          </a:lnRef>
          <a:fillRef idx="0">
            <a:scrgbClr r="0" g="0" b="0"/>
          </a:fillRef>
          <a:effectRef idx="0">
            <a:scrgbClr r="0" g="0" b="0"/>
          </a:effectRef>
          <a:fontRef idx="minor">
            <a:schemeClr val="tx1"/>
          </a:fontRef>
        </p:style>
      </p:cxnSp>
      <p:grpSp>
        <p:nvGrpSpPr>
          <p:cNvPr id="17" name="Gruppo 16"/>
          <p:cNvGrpSpPr/>
          <p:nvPr/>
        </p:nvGrpSpPr>
        <p:grpSpPr>
          <a:xfrm>
            <a:off x="246184" y="1392238"/>
            <a:ext cx="7422235" cy="4588729"/>
            <a:chOff x="246184" y="1392238"/>
            <a:chExt cx="7422235" cy="4588729"/>
          </a:xfrm>
        </p:grpSpPr>
        <p:sp>
          <p:nvSpPr>
            <p:cNvPr id="9" name="Rettangolo 8"/>
            <p:cNvSpPr/>
            <p:nvPr/>
          </p:nvSpPr>
          <p:spPr>
            <a:xfrm>
              <a:off x="246184" y="2195315"/>
              <a:ext cx="6210177" cy="3785652"/>
            </a:xfrm>
            <a:prstGeom prst="rect">
              <a:avLst/>
            </a:prstGeom>
            <a:solidFill>
              <a:srgbClr val="FFFFFF">
                <a:alpha val="80000"/>
              </a:srgbClr>
            </a:solidFill>
            <a:ln>
              <a:solidFill>
                <a:srgbClr val="66FF66"/>
              </a:solidFill>
            </a:ln>
          </p:spPr>
          <p:txBody>
            <a:bodyPr wrap="square">
              <a:spAutoFit/>
            </a:bodyPr>
            <a:lstStyle/>
            <a:p>
              <a:r>
                <a:rPr lang="it-IT" sz="2000" dirty="0"/>
                <a:t>Le Condizioni sono quegli obiettivi ed altri fattori esterni che hanno un’influenza sulla realizzazione e la sostenibilità nella lunga durata del progetto, ma rimangono fuori dall’ambito di controllo del progetto specifico. Queste Condizioni devono essere soddisfatte perché il progetto sia un successo</a:t>
              </a:r>
            </a:p>
            <a:p>
              <a:pPr marL="342900" indent="-342900">
                <a:buFont typeface="Arial" panose="020B0604020202020204" pitchFamily="34" charset="0"/>
                <a:buChar char="•"/>
              </a:pPr>
              <a:r>
                <a:rPr lang="it-IT" sz="2000" dirty="0"/>
                <a:t>Definiscono il contesto sociale ed ambientale e le questioni di sostenibilità. </a:t>
              </a:r>
            </a:p>
            <a:p>
              <a:pPr marL="342900" indent="-342900">
                <a:buFont typeface="Arial" panose="020B0604020202020204" pitchFamily="34" charset="0"/>
                <a:buChar char="•"/>
              </a:pPr>
              <a:r>
                <a:rPr lang="it-IT" sz="2000" dirty="0"/>
                <a:t>Riassumono i fattori che sono fuori dalla portata del progetto o che il progetto sceglie di lasciare fuori. </a:t>
              </a:r>
            </a:p>
            <a:p>
              <a:pPr marL="342900" indent="-342900">
                <a:buFont typeface="Arial" panose="020B0604020202020204" pitchFamily="34" charset="0"/>
                <a:buChar char="•"/>
              </a:pPr>
              <a:r>
                <a:rPr lang="it-IT" sz="2000" dirty="0"/>
                <a:t>Sono fattori non inclusi nel progetto che dovrebbero comunque essere monitorati.</a:t>
              </a:r>
            </a:p>
          </p:txBody>
        </p:sp>
        <p:cxnSp>
          <p:nvCxnSpPr>
            <p:cNvPr id="14" name="Connettore diritto 13"/>
            <p:cNvCxnSpPr>
              <a:stCxn id="13" idx="2"/>
              <a:endCxn id="9" idx="0"/>
            </p:cNvCxnSpPr>
            <p:nvPr/>
          </p:nvCxnSpPr>
          <p:spPr>
            <a:xfrm flipH="1">
              <a:off x="3351273" y="1392238"/>
              <a:ext cx="4317146" cy="803077"/>
            </a:xfrm>
            <a:prstGeom prst="line">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1827656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1000"/>
                                        <p:tgtEl>
                                          <p:spTgt spid="17"/>
                                        </p:tgtEl>
                                      </p:cBhvr>
                                    </p:animEffect>
                                    <p:anim calcmode="lin" valueType="num">
                                      <p:cBhvr>
                                        <p:cTn id="23" dur="1000" fill="hold"/>
                                        <p:tgtEl>
                                          <p:spTgt spid="17"/>
                                        </p:tgtEl>
                                        <p:attrNameLst>
                                          <p:attrName>ppt_x</p:attrName>
                                        </p:attrNameLst>
                                      </p:cBhvr>
                                      <p:tavLst>
                                        <p:tav tm="0">
                                          <p:val>
                                            <p:strVal val="#ppt_x"/>
                                          </p:val>
                                        </p:tav>
                                        <p:tav tm="100000">
                                          <p:val>
                                            <p:strVal val="#ppt_x"/>
                                          </p:val>
                                        </p:tav>
                                      </p:tavLst>
                                    </p:anim>
                                    <p:anim calcmode="lin" valueType="num">
                                      <p:cBhvr>
                                        <p:cTn id="2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42"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barn(outHorizontal)">
                                      <p:cBhvr>
                                        <p:cTn id="2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a:blip r:embed="rId2"/>
          <a:stretch>
            <a:fillRect/>
          </a:stretch>
        </p:blipFill>
        <p:spPr>
          <a:xfrm>
            <a:off x="111665" y="716846"/>
            <a:ext cx="8882866" cy="5727916"/>
          </a:xfrm>
          <a:prstGeom prst="rect">
            <a:avLst/>
          </a:prstGeom>
        </p:spPr>
      </p:pic>
      <p:sp>
        <p:nvSpPr>
          <p:cNvPr id="6" name="Text Box 3">
            <a:extLst>
              <a:ext uri="{FF2B5EF4-FFF2-40B4-BE49-F238E27FC236}">
                <a16:creationId xmlns:a16="http://schemas.microsoft.com/office/drawing/2014/main" id="{A2958E20-FD9B-E5DF-6C9D-B6352D040992}"/>
              </a:ext>
            </a:extLst>
          </p:cNvPr>
          <p:cNvSpPr txBox="1">
            <a:spLocks noChangeArrowheads="1"/>
          </p:cNvSpPr>
          <p:nvPr/>
        </p:nvSpPr>
        <p:spPr bwMode="auto">
          <a:xfrm>
            <a:off x="0" y="0"/>
            <a:ext cx="9144000" cy="519113"/>
          </a:xfrm>
          <a:prstGeom prst="rect">
            <a:avLst/>
          </a:prstGeom>
          <a:solidFill>
            <a:srgbClr val="0000CC"/>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r" eaLnBrk="1" hangingPunct="1">
              <a:spcBef>
                <a:spcPct val="50000"/>
              </a:spcBef>
              <a:buFontTx/>
              <a:buNone/>
            </a:pPr>
            <a:r>
              <a:rPr lang="it-IT" altLang="it-IT" sz="2800" dirty="0">
                <a:solidFill>
                  <a:srgbClr val="FFFFFF"/>
                </a:solidFill>
                <a:latin typeface="Calibri" panose="020F0502020204030204" pitchFamily="34" charset="0"/>
                <a:cs typeface="Calibri" panose="020F0502020204030204" pitchFamily="34" charset="0"/>
              </a:rPr>
              <a:t>PCM – quadro logico</a:t>
            </a:r>
          </a:p>
        </p:txBody>
      </p:sp>
    </p:spTree>
    <p:extLst>
      <p:ext uri="{BB962C8B-B14F-4D97-AF65-F5344CB8AC3E}">
        <p14:creationId xmlns:p14="http://schemas.microsoft.com/office/powerpoint/2010/main" val="4285479371"/>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CC83F1A7-2A93-03DB-E137-4B296924F4CB}"/>
              </a:ext>
            </a:extLst>
          </p:cNvPr>
          <p:cNvPicPr>
            <a:picLocks noChangeAspect="1"/>
          </p:cNvPicPr>
          <p:nvPr/>
        </p:nvPicPr>
        <p:blipFill>
          <a:blip r:embed="rId2">
            <a:duotone>
              <a:prstClr val="black"/>
              <a:srgbClr val="FCFEB0">
                <a:tint val="45000"/>
                <a:satMod val="400000"/>
              </a:srgbClr>
            </a:duotone>
          </a:blip>
          <a:stretch>
            <a:fillRect/>
          </a:stretch>
        </p:blipFill>
        <p:spPr>
          <a:xfrm>
            <a:off x="0" y="0"/>
            <a:ext cx="9144000" cy="5804170"/>
          </a:xfrm>
          <a:prstGeom prst="rect">
            <a:avLst/>
          </a:prstGeom>
          <a:ln>
            <a:noFill/>
          </a:ln>
          <a:effectLst>
            <a:softEdge rad="112500"/>
          </a:effectLst>
        </p:spPr>
      </p:pic>
      <p:sp>
        <p:nvSpPr>
          <p:cNvPr id="55299" name="Rectangle 3">
            <a:extLst>
              <a:ext uri="{FF2B5EF4-FFF2-40B4-BE49-F238E27FC236}">
                <a16:creationId xmlns:a16="http://schemas.microsoft.com/office/drawing/2014/main" id="{9EC98B57-078D-4BF4-97EB-07373ACCE0C1}"/>
              </a:ext>
            </a:extLst>
          </p:cNvPr>
          <p:cNvSpPr>
            <a:spLocks noChangeArrowheads="1"/>
          </p:cNvSpPr>
          <p:nvPr/>
        </p:nvSpPr>
        <p:spPr bwMode="auto">
          <a:xfrm>
            <a:off x="3352800" y="4114800"/>
            <a:ext cx="5562600" cy="2289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r" eaLnBrk="1" hangingPunct="1">
              <a:spcBef>
                <a:spcPct val="0"/>
              </a:spcBef>
              <a:buFontTx/>
              <a:buNone/>
            </a:pPr>
            <a:endParaRPr lang="it-IT" altLang="it-IT" sz="3600" b="1">
              <a:solidFill>
                <a:srgbClr val="3333CC"/>
              </a:solidFill>
              <a:latin typeface="Comic Sans MS" panose="030F0702030302020204" pitchFamily="66" charset="0"/>
            </a:endParaRPr>
          </a:p>
          <a:p>
            <a:pPr algn="r" eaLnBrk="1" hangingPunct="1">
              <a:spcBef>
                <a:spcPct val="0"/>
              </a:spcBef>
              <a:buFontTx/>
              <a:buNone/>
            </a:pPr>
            <a:r>
              <a:rPr lang="it-IT" altLang="it-IT" sz="3600">
                <a:solidFill>
                  <a:srgbClr val="3333CC"/>
                </a:solidFill>
                <a:latin typeface="Comic Sans MS" panose="030F0702030302020204" pitchFamily="66" charset="0"/>
              </a:rPr>
              <a:t>grazie dell’attenzione, alla prossima lezione </a:t>
            </a:r>
            <a:r>
              <a:rPr lang="it-IT" altLang="it-IT" sz="2000" b="1">
                <a:solidFill>
                  <a:srgbClr val="3333CC"/>
                </a:solidFill>
                <a:latin typeface="Comic Sans MS" panose="030F0702030302020204" pitchFamily="66" charset="0"/>
              </a:rPr>
              <a:t>mariaelena.coffano@ius.to</a:t>
            </a:r>
            <a:r>
              <a:rPr lang="it-IT" altLang="it-IT" sz="3600">
                <a:solidFill>
                  <a:srgbClr val="3333CC"/>
                </a:solidFill>
                <a:latin typeface="Comic Sans MS" panose="030F0702030302020204" pitchFamily="66" charset="0"/>
              </a:rPr>
              <a:t> </a:t>
            </a:r>
          </a:p>
        </p:txBody>
      </p:sp>
      <p:sp>
        <p:nvSpPr>
          <p:cNvPr id="55300" name="Rectangle 4">
            <a:extLst>
              <a:ext uri="{FF2B5EF4-FFF2-40B4-BE49-F238E27FC236}">
                <a16:creationId xmlns:a16="http://schemas.microsoft.com/office/drawing/2014/main" id="{6E43174D-6DA2-45A8-B181-D0168A2E3E7A}"/>
              </a:ext>
            </a:extLst>
          </p:cNvPr>
          <p:cNvSpPr>
            <a:spLocks noChangeArrowheads="1"/>
          </p:cNvSpPr>
          <p:nvPr/>
        </p:nvSpPr>
        <p:spPr bwMode="auto">
          <a:xfrm>
            <a:off x="4086225" y="30289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endParaRPr lang="it-IT" altLang="it-IT" sz="2400">
              <a:solidFill>
                <a:srgbClr val="000000"/>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la 2">
            <a:extLst>
              <a:ext uri="{FF2B5EF4-FFF2-40B4-BE49-F238E27FC236}">
                <a16:creationId xmlns:a16="http://schemas.microsoft.com/office/drawing/2014/main" id="{9CEE37B4-02A1-979E-87F6-76B4FF655D67}"/>
              </a:ext>
            </a:extLst>
          </p:cNvPr>
          <p:cNvGraphicFramePr>
            <a:graphicFrameLocks noGrp="1"/>
          </p:cNvGraphicFramePr>
          <p:nvPr>
            <p:extLst>
              <p:ext uri="{D42A27DB-BD31-4B8C-83A1-F6EECF244321}">
                <p14:modId xmlns:p14="http://schemas.microsoft.com/office/powerpoint/2010/main" val="3460551192"/>
              </p:ext>
            </p:extLst>
          </p:nvPr>
        </p:nvGraphicFramePr>
        <p:xfrm>
          <a:off x="323850" y="1014413"/>
          <a:ext cx="8208964" cy="1216083"/>
        </p:xfrm>
        <a:graphic>
          <a:graphicData uri="http://schemas.openxmlformats.org/drawingml/2006/table">
            <a:tbl>
              <a:tblPr firstRow="1" bandRow="1">
                <a:tableStyleId>{2D5ABB26-0587-4C30-8999-92F81FD0307C}</a:tableStyleId>
              </a:tblPr>
              <a:tblGrid>
                <a:gridCol w="4104482">
                  <a:extLst>
                    <a:ext uri="{9D8B030D-6E8A-4147-A177-3AD203B41FA5}">
                      <a16:colId xmlns:a16="http://schemas.microsoft.com/office/drawing/2014/main" val="20000"/>
                    </a:ext>
                  </a:extLst>
                </a:gridCol>
                <a:gridCol w="4104482">
                  <a:extLst>
                    <a:ext uri="{9D8B030D-6E8A-4147-A177-3AD203B41FA5}">
                      <a16:colId xmlns:a16="http://schemas.microsoft.com/office/drawing/2014/main" val="20001"/>
                    </a:ext>
                  </a:extLst>
                </a:gridCol>
              </a:tblGrid>
              <a:tr h="576011">
                <a:tc>
                  <a:txBody>
                    <a:bodyPr/>
                    <a:lstStyle/>
                    <a:p>
                      <a:r>
                        <a:rPr lang="it-IT" sz="1800" dirty="0"/>
                        <a:t>gruppo</a:t>
                      </a:r>
                    </a:p>
                  </a:txBody>
                  <a:tcPr marL="91442" marR="91442" marT="45716" marB="457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it-IT" sz="1800" dirty="0"/>
                        <a:t>componenti</a:t>
                      </a:r>
                    </a:p>
                  </a:txBody>
                  <a:tcPr marL="91442" marR="91442" marT="45716" marB="457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640064">
                <a:tc>
                  <a:txBody>
                    <a:bodyPr/>
                    <a:lstStyle/>
                    <a:p>
                      <a:r>
                        <a:rPr lang="it-IT" sz="1800" dirty="0"/>
                        <a:t>Ruolo del padre nella depressione post </a:t>
                      </a:r>
                      <a:r>
                        <a:rPr lang="it-IT" sz="1800" dirty="0" err="1"/>
                        <a:t>partum</a:t>
                      </a:r>
                      <a:endParaRPr lang="it-IT" sz="1800" dirty="0"/>
                    </a:p>
                  </a:txBody>
                  <a:tcPr marL="91442" marR="91442" marT="45716" marB="457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it-IT" sz="1200" dirty="0" err="1"/>
                        <a:t>Ciambrone</a:t>
                      </a:r>
                      <a:r>
                        <a:rPr lang="it-IT" sz="1200" dirty="0"/>
                        <a:t> Veronica, </a:t>
                      </a:r>
                      <a:r>
                        <a:rPr lang="it-IT" sz="1200" dirty="0" err="1"/>
                        <a:t>Cudia</a:t>
                      </a:r>
                      <a:r>
                        <a:rPr lang="it-IT" sz="1200" dirty="0"/>
                        <a:t> Oriana, Fornelli Noemi, Marengo Cristina</a:t>
                      </a:r>
                    </a:p>
                  </a:txBody>
                  <a:tcPr marL="91442" marR="91442" marT="45716" marB="457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graphicFrame>
        <p:nvGraphicFramePr>
          <p:cNvPr id="2" name="Tabella 1">
            <a:extLst>
              <a:ext uri="{FF2B5EF4-FFF2-40B4-BE49-F238E27FC236}">
                <a16:creationId xmlns:a16="http://schemas.microsoft.com/office/drawing/2014/main" id="{F0A5B74F-1831-485E-0A45-100147B1E82D}"/>
              </a:ext>
            </a:extLst>
          </p:cNvPr>
          <p:cNvGraphicFramePr>
            <a:graphicFrameLocks noGrp="1"/>
          </p:cNvGraphicFramePr>
          <p:nvPr>
            <p:extLst>
              <p:ext uri="{D42A27DB-BD31-4B8C-83A1-F6EECF244321}">
                <p14:modId xmlns:p14="http://schemas.microsoft.com/office/powerpoint/2010/main" val="1446744564"/>
              </p:ext>
            </p:extLst>
          </p:nvPr>
        </p:nvGraphicFramePr>
        <p:xfrm>
          <a:off x="333690" y="2223823"/>
          <a:ext cx="8208964" cy="1280136"/>
        </p:xfrm>
        <a:graphic>
          <a:graphicData uri="http://schemas.openxmlformats.org/drawingml/2006/table">
            <a:tbl>
              <a:tblPr firstRow="1" bandRow="1">
                <a:tableStyleId>{2D5ABB26-0587-4C30-8999-92F81FD0307C}</a:tableStyleId>
              </a:tblPr>
              <a:tblGrid>
                <a:gridCol w="4104482">
                  <a:extLst>
                    <a:ext uri="{9D8B030D-6E8A-4147-A177-3AD203B41FA5}">
                      <a16:colId xmlns:a16="http://schemas.microsoft.com/office/drawing/2014/main" val="3137042747"/>
                    </a:ext>
                  </a:extLst>
                </a:gridCol>
                <a:gridCol w="4104482">
                  <a:extLst>
                    <a:ext uri="{9D8B030D-6E8A-4147-A177-3AD203B41FA5}">
                      <a16:colId xmlns:a16="http://schemas.microsoft.com/office/drawing/2014/main" val="1887894193"/>
                    </a:ext>
                  </a:extLst>
                </a:gridCol>
              </a:tblGrid>
              <a:tr h="640064">
                <a:tc>
                  <a:txBody>
                    <a:bodyPr/>
                    <a:lstStyle/>
                    <a:p>
                      <a:r>
                        <a:rPr lang="it-IT" sz="1800" dirty="0"/>
                        <a:t>Nome </a:t>
                      </a:r>
                      <a:r>
                        <a:rPr lang="it-IT" sz="1800" dirty="0" smtClean="0"/>
                        <a:t>breve</a:t>
                      </a:r>
                    </a:p>
                    <a:p>
                      <a:r>
                        <a:rPr lang="it-IT" sz="1800" dirty="0" smtClean="0"/>
                        <a:t>??</a:t>
                      </a:r>
                      <a:endParaRPr lang="it-IT" sz="1800" dirty="0"/>
                    </a:p>
                  </a:txBody>
                  <a:tcPr marL="91442" marR="91442" marT="45716" marB="457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it-IT" sz="1200" dirty="0" smtClean="0"/>
                        <a:t>Rivarolo</a:t>
                      </a:r>
                    </a:p>
                    <a:p>
                      <a:r>
                        <a:rPr lang="it-IT" sz="1200" dirty="0" smtClean="0"/>
                        <a:t>Difficoltà del padre di</a:t>
                      </a:r>
                      <a:r>
                        <a:rPr lang="it-IT" sz="1200" baseline="0" dirty="0" smtClean="0"/>
                        <a:t> sostenere la mamma nel post-</a:t>
                      </a:r>
                      <a:r>
                        <a:rPr lang="it-IT" sz="1200" baseline="0" dirty="0" err="1" smtClean="0"/>
                        <a:t>partum</a:t>
                      </a:r>
                      <a:endParaRPr lang="it-IT" sz="1200" dirty="0"/>
                    </a:p>
                  </a:txBody>
                  <a:tcPr marL="91442" marR="91442" marT="45716" marB="457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58528453"/>
                  </a:ext>
                </a:extLst>
              </a:tr>
              <a:tr h="640064">
                <a:tc gridSpan="2">
                  <a:txBody>
                    <a:bodyPr/>
                    <a:lstStyle/>
                    <a:p>
                      <a:r>
                        <a:rPr lang="it-IT" sz="1800" dirty="0"/>
                        <a:t>Suggerimenti </a:t>
                      </a:r>
                    </a:p>
                  </a:txBody>
                  <a:tcPr marL="91442" marR="91442" marT="45716" marB="457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it-IT" sz="1200" dirty="0"/>
                    </a:p>
                  </a:txBody>
                  <a:tcPr marL="91442" marR="91442" marT="45716" marB="457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60512017"/>
                  </a:ext>
                </a:extLst>
              </a:tr>
            </a:tbl>
          </a:graphicData>
        </a:graphic>
      </p:graphicFrame>
    </p:spTree>
    <p:extLst>
      <p:ext uri="{BB962C8B-B14F-4D97-AF65-F5344CB8AC3E}">
        <p14:creationId xmlns:p14="http://schemas.microsoft.com/office/powerpoint/2010/main" val="1051579763"/>
      </p:ext>
    </p:extLst>
  </p:cSld>
  <p:clrMapOvr>
    <a:masterClrMapping/>
  </p:clrMapOvr>
</p:sld>
</file>

<file path=ppt/theme/theme1.xml><?xml version="1.0" encoding="utf-8"?>
<a:theme xmlns:a="http://schemas.openxmlformats.org/drawingml/2006/main" name="Tema di Office">
  <a:themeElements>
    <a:clrScheme name="Tema di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i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i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3752</TotalTime>
  <Words>2928</Words>
  <Application>Microsoft Office PowerPoint</Application>
  <PresentationFormat>Presentazione su schermo (4:3)</PresentationFormat>
  <Paragraphs>557</Paragraphs>
  <Slides>89</Slides>
  <Notes>11</Notes>
  <HiddenSlides>0</HiddenSlides>
  <MMClips>0</MMClips>
  <ScaleCrop>false</ScaleCrop>
  <HeadingPairs>
    <vt:vector size="8" baseType="variant">
      <vt:variant>
        <vt:lpstr>Caratteri utilizzati</vt:lpstr>
      </vt:variant>
      <vt:variant>
        <vt:i4>11</vt:i4>
      </vt:variant>
      <vt:variant>
        <vt:lpstr>Tema</vt:lpstr>
      </vt:variant>
      <vt:variant>
        <vt:i4>1</vt:i4>
      </vt:variant>
      <vt:variant>
        <vt:lpstr>Server OLE incorporati</vt:lpstr>
      </vt:variant>
      <vt:variant>
        <vt:i4>1</vt:i4>
      </vt:variant>
      <vt:variant>
        <vt:lpstr>Titoli diapositive</vt:lpstr>
      </vt:variant>
      <vt:variant>
        <vt:i4>89</vt:i4>
      </vt:variant>
    </vt:vector>
  </HeadingPairs>
  <TitlesOfParts>
    <vt:vector size="102" baseType="lpstr">
      <vt:lpstr>ＭＳ Ｐゴシック</vt:lpstr>
      <vt:lpstr>Arial</vt:lpstr>
      <vt:lpstr>Calibri</vt:lpstr>
      <vt:lpstr>Calibri Light</vt:lpstr>
      <vt:lpstr>Comic Sans MS</vt:lpstr>
      <vt:lpstr>HelveticaNeueLT Std</vt:lpstr>
      <vt:lpstr>HelveticaNeueLT Std Lt</vt:lpstr>
      <vt:lpstr>Roboto</vt:lpstr>
      <vt:lpstr>Tahoma</vt:lpstr>
      <vt:lpstr>Times New Roman</vt:lpstr>
      <vt:lpstr>Wingdings</vt:lpstr>
      <vt:lpstr>Tema di Office</vt:lpstr>
      <vt:lpstr>Diapositiva</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HP</dc:creator>
  <cp:lastModifiedBy>Maria Elena Coffano</cp:lastModifiedBy>
  <cp:revision>60</cp:revision>
  <dcterms:created xsi:type="dcterms:W3CDTF">2020-12-15T15:41:09Z</dcterms:created>
  <dcterms:modified xsi:type="dcterms:W3CDTF">2023-11-27T11:36:40Z</dcterms:modified>
</cp:coreProperties>
</file>