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022233-312C-49DF-B0C7-5AAE03E542BC}" type="datetimeFigureOut">
              <a:rPr lang="it-IT" smtClean="0"/>
              <a:t>10/03/2019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3FDA30-F0C0-49EA-9A91-836AED347328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err="1" smtClean="0"/>
              <a:t>Infant</a:t>
            </a:r>
            <a:r>
              <a:rPr lang="it-IT" dirty="0" smtClean="0"/>
              <a:t> </a:t>
            </a:r>
            <a:r>
              <a:rPr lang="it-IT" dirty="0" err="1" smtClean="0"/>
              <a:t>research</a:t>
            </a:r>
            <a:r>
              <a:rPr lang="it-IT" dirty="0" smtClean="0"/>
              <a:t>: dagli</a:t>
            </a:r>
            <a:r>
              <a:rPr lang="it-IT" baseline="0" dirty="0" smtClean="0"/>
              <a:t> anni 80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D4D5-A913-4FC6-93E4-6DB297FEC2A2}" type="slidenum">
              <a:rPr lang="it-IT" smtClean="0"/>
              <a:pPr/>
              <a:t>4</a:t>
            </a:fld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Prognosi: cronicizzazione e </a:t>
            </a:r>
            <a:r>
              <a:rPr lang="it-IT" dirty="0" err="1" smtClean="0"/>
              <a:t>comorbidità</a:t>
            </a:r>
            <a:r>
              <a:rPr lang="it-IT" dirty="0" smtClean="0"/>
              <a:t> psichiatrica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D4D5-A913-4FC6-93E4-6DB297FEC2A2}" type="slidenum">
              <a:rPr lang="it-IT" smtClean="0"/>
              <a:pPr/>
              <a:t>22</a:t>
            </a:fld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800" i="1" dirty="0" smtClean="0"/>
              <a:t>Entità cliniche diverse? </a:t>
            </a:r>
            <a:r>
              <a:rPr lang="it-IT" sz="1200" dirty="0" smtClean="0"/>
              <a:t>(Bryant, 1995; </a:t>
            </a:r>
            <a:r>
              <a:rPr lang="it-IT" sz="1200" dirty="0" err="1" smtClean="0"/>
              <a:t>Matsumoto</a:t>
            </a:r>
            <a:r>
              <a:rPr lang="it-IT" sz="1200" dirty="0" smtClean="0"/>
              <a:t>, 2001)</a:t>
            </a:r>
            <a:endParaRPr lang="it-IT" dirty="0" smtClean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D4D5-A913-4FC6-93E4-6DB297FEC2A2}" type="slidenum">
              <a:rPr lang="it-IT" smtClean="0"/>
              <a:pPr/>
              <a:t>24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E3F49-3C8A-4718-990D-474D25CF6CA7}" type="datetimeFigureOut">
              <a:rPr lang="it-IT" smtClean="0"/>
              <a:t>10/03/2019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1C39-44AE-406B-A362-082B78576DB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E3F49-3C8A-4718-990D-474D25CF6CA7}" type="datetimeFigureOut">
              <a:rPr lang="it-IT" smtClean="0"/>
              <a:t>10/03/2019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1C39-44AE-406B-A362-082B78576DB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E3F49-3C8A-4718-990D-474D25CF6CA7}" type="datetimeFigureOut">
              <a:rPr lang="it-IT" smtClean="0"/>
              <a:t>10/03/2019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1C39-44AE-406B-A362-082B78576DB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E3F49-3C8A-4718-990D-474D25CF6CA7}" type="datetimeFigureOut">
              <a:rPr lang="it-IT" smtClean="0"/>
              <a:t>10/03/2019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1C39-44AE-406B-A362-082B78576DB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E3F49-3C8A-4718-990D-474D25CF6CA7}" type="datetimeFigureOut">
              <a:rPr lang="it-IT" smtClean="0"/>
              <a:t>10/03/2019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1C39-44AE-406B-A362-082B78576DB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E3F49-3C8A-4718-990D-474D25CF6CA7}" type="datetimeFigureOut">
              <a:rPr lang="it-IT" smtClean="0"/>
              <a:t>10/03/2019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1C39-44AE-406B-A362-082B78576DB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E3F49-3C8A-4718-990D-474D25CF6CA7}" type="datetimeFigureOut">
              <a:rPr lang="it-IT" smtClean="0"/>
              <a:t>10/03/2019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1C39-44AE-406B-A362-082B78576DB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E3F49-3C8A-4718-990D-474D25CF6CA7}" type="datetimeFigureOut">
              <a:rPr lang="it-IT" smtClean="0"/>
              <a:t>10/03/2019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1C39-44AE-406B-A362-082B78576DB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E3F49-3C8A-4718-990D-474D25CF6CA7}" type="datetimeFigureOut">
              <a:rPr lang="it-IT" smtClean="0"/>
              <a:t>10/03/2019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1C39-44AE-406B-A362-082B78576DB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E3F49-3C8A-4718-990D-474D25CF6CA7}" type="datetimeFigureOut">
              <a:rPr lang="it-IT" smtClean="0"/>
              <a:t>10/03/2019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1C39-44AE-406B-A362-082B78576DB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E3F49-3C8A-4718-990D-474D25CF6CA7}" type="datetimeFigureOut">
              <a:rPr lang="it-IT" smtClean="0"/>
              <a:t>10/03/2019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1C39-44AE-406B-A362-082B78576DB4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E3F49-3C8A-4718-990D-474D25CF6CA7}" type="datetimeFigureOut">
              <a:rPr lang="it-IT" smtClean="0"/>
              <a:t>10/03/2019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61C39-44AE-406B-A362-082B78576DB4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Neuropsichiatria Infantile</a:t>
            </a:r>
            <a:br>
              <a:rPr lang="it-IT" dirty="0" smtClean="0"/>
            </a:br>
            <a:r>
              <a:rPr lang="it-IT" dirty="0" smtClean="0"/>
              <a:t>I disturbi aliment</a:t>
            </a:r>
            <a:r>
              <a:rPr lang="it-IT" dirty="0" smtClean="0"/>
              <a:t>a</a:t>
            </a:r>
            <a:r>
              <a:rPr lang="it-IT" dirty="0" smtClean="0"/>
              <a:t>ri nell’infanzia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>
                <a:solidFill>
                  <a:schemeClr val="tx1"/>
                </a:solidFill>
              </a:rPr>
              <a:t>Prof.ssa Anna Peloso</a:t>
            </a:r>
            <a:endParaRPr lang="it-IT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85720" y="3143248"/>
            <a:ext cx="8643998" cy="3357586"/>
          </a:xfrm>
          <a:ln w="19050">
            <a:solidFill>
              <a:schemeClr val="accent6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ctr">
              <a:buNone/>
            </a:pPr>
            <a:r>
              <a:rPr lang="it-IT" sz="2800" i="1" dirty="0" smtClean="0">
                <a:solidFill>
                  <a:schemeClr val="bg2">
                    <a:lumMod val="25000"/>
                  </a:schemeClr>
                </a:solidFill>
              </a:rPr>
              <a:t>Prevalenza dei disturbi alimentari nei primi tre anni di vita</a:t>
            </a:r>
          </a:p>
          <a:p>
            <a:pPr algn="ctr">
              <a:buNone/>
            </a:pPr>
            <a:r>
              <a:rPr lang="it-IT" sz="2200" dirty="0" smtClean="0">
                <a:solidFill>
                  <a:schemeClr val="bg2">
                    <a:lumMod val="25000"/>
                  </a:schemeClr>
                </a:solidFill>
              </a:rPr>
              <a:t>25% dei bambini con normale sviluppo psicofisico </a:t>
            </a:r>
            <a:r>
              <a:rPr lang="it-IT" sz="2000" dirty="0" smtClean="0">
                <a:solidFill>
                  <a:schemeClr val="bg2">
                    <a:lumMod val="25000"/>
                  </a:schemeClr>
                </a:solidFill>
              </a:rPr>
              <a:t>(</a:t>
            </a:r>
            <a:r>
              <a:rPr lang="it-IT" sz="2000" dirty="0" err="1" smtClean="0">
                <a:solidFill>
                  <a:schemeClr val="bg2">
                    <a:lumMod val="25000"/>
                  </a:schemeClr>
                </a:solidFill>
              </a:rPr>
              <a:t>Benoit</a:t>
            </a:r>
            <a:r>
              <a:rPr lang="it-IT" sz="2000" dirty="0" smtClean="0">
                <a:solidFill>
                  <a:schemeClr val="bg2">
                    <a:lumMod val="25000"/>
                  </a:schemeClr>
                </a:solidFill>
              </a:rPr>
              <a:t>, 2000; </a:t>
            </a:r>
            <a:r>
              <a:rPr lang="it-IT" sz="2000" dirty="0" err="1" smtClean="0">
                <a:solidFill>
                  <a:schemeClr val="bg2">
                    <a:lumMod val="25000"/>
                  </a:schemeClr>
                </a:solidFill>
              </a:rPr>
              <a:t>Chatoor</a:t>
            </a:r>
            <a:r>
              <a:rPr lang="it-IT" sz="2000" dirty="0" smtClean="0">
                <a:solidFill>
                  <a:schemeClr val="bg2">
                    <a:lumMod val="25000"/>
                  </a:schemeClr>
                </a:solidFill>
              </a:rPr>
              <a:t>, 1996; </a:t>
            </a:r>
            <a:r>
              <a:rPr lang="it-IT" sz="2000" dirty="0" err="1" smtClean="0">
                <a:solidFill>
                  <a:schemeClr val="bg2">
                    <a:lumMod val="25000"/>
                  </a:schemeClr>
                </a:solidFill>
              </a:rPr>
              <a:t>Lindberg</a:t>
            </a:r>
            <a:r>
              <a:rPr lang="it-IT" sz="2000" dirty="0" smtClean="0">
                <a:solidFill>
                  <a:schemeClr val="bg2">
                    <a:lumMod val="25000"/>
                  </a:schemeClr>
                </a:solidFill>
              </a:rPr>
              <a:t>, 1996)</a:t>
            </a:r>
            <a:endParaRPr lang="it-IT" sz="2200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None/>
            </a:pPr>
            <a:r>
              <a:rPr lang="it-IT" sz="22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Pediatri</a:t>
            </a:r>
            <a:r>
              <a:rPr lang="it-IT" sz="2200" dirty="0" smtClean="0">
                <a:solidFill>
                  <a:schemeClr val="bg2">
                    <a:lumMod val="25000"/>
                  </a:schemeClr>
                </a:solidFill>
              </a:rPr>
              <a:t>: 5-10% nei primi quindici mesi di età,</a:t>
            </a:r>
            <a:r>
              <a:rPr lang="it-IT" sz="2200" dirty="0" smtClean="0"/>
              <a:t> </a:t>
            </a:r>
            <a:r>
              <a:rPr lang="it-IT" sz="2200" dirty="0" smtClean="0">
                <a:solidFill>
                  <a:schemeClr val="bg2">
                    <a:lumMod val="25000"/>
                  </a:schemeClr>
                </a:solidFill>
              </a:rPr>
              <a:t>4-14% delle visite ambulatoriali e circa l’1-5% dei ricoveri ospedalieri </a:t>
            </a:r>
            <a:r>
              <a:rPr lang="it-IT" sz="2000" dirty="0" smtClean="0">
                <a:solidFill>
                  <a:schemeClr val="bg2">
                    <a:lumMod val="25000"/>
                  </a:schemeClr>
                </a:solidFill>
              </a:rPr>
              <a:t>(</a:t>
            </a:r>
            <a:r>
              <a:rPr lang="it-IT" sz="2000" dirty="0" err="1" smtClean="0">
                <a:solidFill>
                  <a:schemeClr val="bg2">
                    <a:lumMod val="25000"/>
                  </a:schemeClr>
                </a:solidFill>
              </a:rPr>
              <a:t>Lindberg</a:t>
            </a:r>
            <a:r>
              <a:rPr lang="it-IT" sz="20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it-IT" sz="2000" dirty="0" err="1" smtClean="0">
                <a:solidFill>
                  <a:schemeClr val="bg2">
                    <a:lumMod val="25000"/>
                  </a:schemeClr>
                </a:solidFill>
              </a:rPr>
              <a:t>et</a:t>
            </a:r>
            <a:r>
              <a:rPr lang="it-IT" sz="2000" dirty="0" smtClean="0">
                <a:solidFill>
                  <a:schemeClr val="bg2">
                    <a:lumMod val="25000"/>
                  </a:schemeClr>
                </a:solidFill>
              </a:rPr>
              <a:t> al., 1996) </a:t>
            </a:r>
            <a:endParaRPr lang="it-IT" sz="2200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None/>
            </a:pPr>
            <a:r>
              <a:rPr lang="it-IT" sz="22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Genitori</a:t>
            </a:r>
            <a:r>
              <a:rPr lang="it-IT" sz="2200" dirty="0" smtClean="0">
                <a:solidFill>
                  <a:schemeClr val="bg2">
                    <a:lumMod val="25000"/>
                  </a:schemeClr>
                </a:solidFill>
              </a:rPr>
              <a:t>: 6% tra 6 e 15 mesi, 25-40% nelle età successive</a:t>
            </a:r>
          </a:p>
          <a:p>
            <a:pPr algn="ctr">
              <a:buNone/>
            </a:pPr>
            <a:r>
              <a:rPr lang="it-IT" sz="2200" i="1" dirty="0" smtClean="0">
                <a:solidFill>
                  <a:schemeClr val="bg2">
                    <a:lumMod val="25000"/>
                  </a:schemeClr>
                </a:solidFill>
              </a:rPr>
              <a:t>Dati epidemiologici confusi e contradditori</a:t>
            </a:r>
          </a:p>
          <a:p>
            <a:pPr algn="ctr">
              <a:buNone/>
            </a:pPr>
            <a:r>
              <a:rPr lang="it-IT" sz="2200" dirty="0" smtClean="0">
                <a:solidFill>
                  <a:schemeClr val="bg2">
                    <a:lumMod val="25000"/>
                  </a:schemeClr>
                </a:solidFill>
              </a:rPr>
              <a:t>Differenti fonti/informatori, differenti patologie/disturbi transitori</a:t>
            </a:r>
          </a:p>
          <a:p>
            <a:pPr algn="ctr">
              <a:buNone/>
            </a:pPr>
            <a:endParaRPr lang="it-IT" sz="2800" dirty="0" smtClean="0"/>
          </a:p>
        </p:txBody>
      </p:sp>
      <p:sp>
        <p:nvSpPr>
          <p:cNvPr id="4" name="CasellaDiTesto 3"/>
          <p:cNvSpPr txBox="1"/>
          <p:nvPr/>
        </p:nvSpPr>
        <p:spPr>
          <a:xfrm>
            <a:off x="285720" y="357166"/>
            <a:ext cx="8643998" cy="2323713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900" dirty="0" smtClean="0"/>
              <a:t>- Disturbo Alimentare di Regolazione di Stato, dell’omeostasi</a:t>
            </a:r>
          </a:p>
          <a:p>
            <a:pPr algn="ctr"/>
            <a:r>
              <a:rPr lang="it-IT" sz="2900" dirty="0" smtClean="0"/>
              <a:t>- Disturbo Alimentare di Reciprocità nella Relazione </a:t>
            </a:r>
            <a:r>
              <a:rPr lang="it-IT" sz="2900" dirty="0" err="1" smtClean="0"/>
              <a:t>caregiver-bambino</a:t>
            </a:r>
            <a:r>
              <a:rPr lang="it-IT" sz="2900" dirty="0" smtClean="0"/>
              <a:t>, dell’attaccamento</a:t>
            </a:r>
          </a:p>
          <a:p>
            <a:pPr algn="ctr"/>
            <a:r>
              <a:rPr lang="it-IT" sz="2900" dirty="0" smtClean="0"/>
              <a:t>- Anoressia infantile</a:t>
            </a:r>
            <a:endParaRPr lang="it-IT" sz="2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42852"/>
            <a:ext cx="9144000" cy="5429288"/>
          </a:xfrm>
        </p:spPr>
        <p:txBody>
          <a:bodyPr>
            <a:normAutofit fontScale="92500" lnSpcReduction="20000"/>
          </a:bodyPr>
          <a:lstStyle/>
          <a:p>
            <a:pPr algn="ctr">
              <a:buClr>
                <a:schemeClr val="accent6">
                  <a:lumMod val="60000"/>
                  <a:lumOff val="40000"/>
                </a:schemeClr>
              </a:buClr>
              <a:buSzPct val="80000"/>
              <a:buNone/>
            </a:pPr>
            <a:r>
              <a:rPr lang="it-IT" i="1" dirty="0" smtClean="0">
                <a:solidFill>
                  <a:schemeClr val="bg2">
                    <a:lumMod val="25000"/>
                  </a:schemeClr>
                </a:solidFill>
              </a:rPr>
              <a:t>	</a:t>
            </a:r>
            <a:r>
              <a:rPr lang="it-IT" sz="3900" i="1" dirty="0" smtClean="0">
                <a:solidFill>
                  <a:schemeClr val="bg2">
                    <a:lumMod val="25000"/>
                  </a:schemeClr>
                </a:solidFill>
              </a:rPr>
              <a:t>Disturbo Alimentare di Regolazione di Stato, dell’omeostasi </a:t>
            </a:r>
            <a:endParaRPr lang="it-IT" i="1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dirty="0" smtClean="0">
                <a:solidFill>
                  <a:schemeClr val="bg2">
                    <a:lumMod val="25000"/>
                  </a:schemeClr>
                </a:solidFill>
              </a:rPr>
              <a:t>Esordio nel periodo neonatale (primo sviluppo del ciclo sonno-veglia e del ritmo fame-sazietà)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dirty="0" smtClean="0">
                <a:solidFill>
                  <a:schemeClr val="bg2">
                    <a:lumMod val="25000"/>
                  </a:schemeClr>
                </a:solidFill>
              </a:rPr>
              <a:t> Modalità relazionali </a:t>
            </a:r>
            <a:r>
              <a:rPr lang="it-IT" dirty="0" err="1" smtClean="0">
                <a:solidFill>
                  <a:schemeClr val="bg2">
                    <a:lumMod val="25000"/>
                  </a:schemeClr>
                </a:solidFill>
              </a:rPr>
              <a:t>disadattive</a:t>
            </a:r>
            <a:endParaRPr lang="it-IT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dirty="0" smtClean="0">
                <a:solidFill>
                  <a:schemeClr val="bg2">
                    <a:lumMod val="25000"/>
                  </a:schemeClr>
                </a:solidFill>
              </a:rPr>
              <a:t>Mancanza di ritmo e adattamento condiviso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dirty="0" smtClean="0">
                <a:solidFill>
                  <a:schemeClr val="bg2">
                    <a:lumMod val="25000"/>
                  </a:schemeClr>
                </a:solidFill>
              </a:rPr>
              <a:t>Pasto non calmo e ben riuscito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dirty="0" smtClean="0">
                <a:solidFill>
                  <a:schemeClr val="bg2">
                    <a:lumMod val="25000"/>
                  </a:schemeClr>
                </a:solidFill>
              </a:rPr>
              <a:t>Il neonato non  assume adeguate quantità di cibo, non aumenta di peso o presenta perdita di peso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Bambini</a:t>
            </a:r>
            <a:r>
              <a:rPr lang="it-IT" dirty="0" smtClean="0">
                <a:solidFill>
                  <a:schemeClr val="bg2">
                    <a:lumMod val="25000"/>
                  </a:schemeClr>
                </a:solidFill>
              </a:rPr>
              <a:t> irritabili, eccitabili, </a:t>
            </a:r>
            <a:r>
              <a:rPr lang="it-IT" dirty="0" err="1" smtClean="0">
                <a:solidFill>
                  <a:schemeClr val="bg2">
                    <a:lumMod val="25000"/>
                  </a:schemeClr>
                </a:solidFill>
              </a:rPr>
              <a:t>distraibili</a:t>
            </a:r>
            <a:r>
              <a:rPr lang="it-IT" dirty="0" smtClean="0">
                <a:solidFill>
                  <a:schemeClr val="bg2">
                    <a:lumMod val="25000"/>
                  </a:schemeClr>
                </a:solidFill>
              </a:rPr>
              <a:t>, scarsamente attivi, facilmente stancabili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Madri</a:t>
            </a:r>
            <a:r>
              <a:rPr lang="it-IT" dirty="0" smtClean="0">
                <a:solidFill>
                  <a:schemeClr val="bg2">
                    <a:lumMod val="25000"/>
                  </a:schemeClr>
                </a:solidFill>
              </a:rPr>
              <a:t> ansiose, stanche, depresse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endParaRPr lang="it-IT" dirty="0" smtClean="0"/>
          </a:p>
        </p:txBody>
      </p:sp>
      <p:sp>
        <p:nvSpPr>
          <p:cNvPr id="4" name="CasellaDiTesto 3"/>
          <p:cNvSpPr txBox="1"/>
          <p:nvPr/>
        </p:nvSpPr>
        <p:spPr>
          <a:xfrm>
            <a:off x="1643042" y="5643578"/>
            <a:ext cx="3214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214282" y="5565338"/>
            <a:ext cx="8715436" cy="1015663"/>
          </a:xfrm>
          <a:prstGeom prst="rect">
            <a:avLst/>
          </a:prstGeom>
          <a:noFill/>
          <a:ln w="952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448056" lvl="1" indent="-384048" algn="ctr">
              <a:lnSpc>
                <a:spcPct val="80000"/>
              </a:lnSpc>
              <a:buClr>
                <a:schemeClr val="tx1"/>
              </a:buClr>
              <a:buNone/>
              <a:defRPr/>
            </a:pPr>
            <a:r>
              <a:rPr lang="it-IT" sz="2500" i="1" dirty="0" smtClean="0"/>
              <a:t>Bambini percepiti potenzialmente in pericolo</a:t>
            </a:r>
          </a:p>
          <a:p>
            <a:pPr marL="448056" indent="-384048" algn="ctr">
              <a:lnSpc>
                <a:spcPct val="80000"/>
              </a:lnSpc>
              <a:buClr>
                <a:schemeClr val="tx1"/>
              </a:buClr>
              <a:buNone/>
              <a:defRPr/>
            </a:pPr>
            <a:r>
              <a:rPr lang="it-IT" sz="2500" i="1" dirty="0" smtClean="0"/>
              <a:t>Preoccupazione  per lo stato fisico e la salute</a:t>
            </a:r>
          </a:p>
          <a:p>
            <a:pPr marL="448056" indent="-384048" algn="ctr">
              <a:lnSpc>
                <a:spcPct val="80000"/>
              </a:lnSpc>
              <a:buClr>
                <a:schemeClr val="tx1"/>
              </a:buClr>
              <a:buNone/>
              <a:defRPr/>
            </a:pPr>
            <a:r>
              <a:rPr lang="it-IT" sz="2500" i="1" dirty="0" smtClean="0"/>
              <a:t>Ambiente familiare iperprotettivo, scarsi contatti extrafamiliari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4282" y="142852"/>
            <a:ext cx="8715436" cy="4429156"/>
          </a:xfrm>
        </p:spPr>
        <p:txBody>
          <a:bodyPr>
            <a:normAutofit fontScale="92500"/>
          </a:bodyPr>
          <a:lstStyle/>
          <a:p>
            <a:pPr algn="ctr">
              <a:buClr>
                <a:schemeClr val="accent6">
                  <a:lumMod val="60000"/>
                  <a:lumOff val="40000"/>
                </a:schemeClr>
              </a:buClr>
              <a:buSzPct val="80000"/>
              <a:buNone/>
            </a:pPr>
            <a:r>
              <a:rPr lang="it-IT" sz="3300" dirty="0" smtClean="0"/>
              <a:t>D</a:t>
            </a:r>
            <a:r>
              <a:rPr lang="it-IT" sz="3300" i="1" dirty="0" smtClean="0"/>
              <a:t>isturbo Alimentare di Reciprocità nella Relazione </a:t>
            </a:r>
            <a:r>
              <a:rPr lang="it-IT" sz="3300" i="1" dirty="0" err="1" smtClean="0"/>
              <a:t>caregiver-bambino</a:t>
            </a:r>
            <a:r>
              <a:rPr lang="it-IT" sz="3300" i="1" dirty="0" smtClean="0"/>
              <a:t>, dell’attaccamento</a:t>
            </a:r>
            <a:endParaRPr lang="it-IT" sz="3600" i="1" dirty="0" smtClean="0"/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sz="2500" dirty="0" smtClean="0"/>
              <a:t>Esordio nel primo anno di vita (2-8 mesi)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sz="2500" dirty="0" smtClean="0"/>
              <a:t>Mancata stabilizzazione di un ritmo condiviso negli scambi alimentari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sz="2500" dirty="0" smtClean="0"/>
              <a:t>Carente relazione sensibile e </a:t>
            </a:r>
            <a:r>
              <a:rPr lang="it-IT" sz="2500" dirty="0" err="1" smtClean="0"/>
              <a:t>responsiva</a:t>
            </a:r>
            <a:r>
              <a:rPr lang="it-IT" sz="2500" dirty="0" smtClean="0"/>
              <a:t>, non adeguata comunicazione emotiva e affettiva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Bambini</a:t>
            </a:r>
            <a:r>
              <a:rPr lang="it-IT" sz="2500" dirty="0" smtClean="0"/>
              <a:t>: comportamenti di rifiuto, </a:t>
            </a:r>
            <a:r>
              <a:rPr lang="it-IT" sz="2500" dirty="0" err="1" smtClean="0"/>
              <a:t>evitamento</a:t>
            </a:r>
            <a:r>
              <a:rPr lang="it-IT" sz="2500" dirty="0" smtClean="0"/>
              <a:t> 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Madri</a:t>
            </a:r>
            <a:r>
              <a:rPr lang="it-IT" sz="2500" dirty="0" smtClean="0"/>
              <a:t>: depressione, disturbi di personalità, fattori psicosociali attuali e/o pregressi (relazioni familiari conflittuali e/o instabili, povertà, deprivazione affettiva e sociale) 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endParaRPr lang="it-IT" dirty="0" smtClean="0"/>
          </a:p>
          <a:p>
            <a:pPr>
              <a:buNone/>
            </a:pP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142844" y="4286257"/>
            <a:ext cx="8858312" cy="2462213"/>
          </a:xfrm>
          <a:prstGeom prst="rect">
            <a:avLst/>
          </a:prstGeom>
          <a:noFill/>
          <a:ln w="952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lvl="1" algn="ctr"/>
            <a:r>
              <a:rPr lang="it-IT" sz="2200" dirty="0" smtClean="0"/>
              <a:t>Nucleo familiare disgregato familiarità psichiatrica</a:t>
            </a:r>
          </a:p>
          <a:p>
            <a:pPr marL="0" lvl="1" algn="ctr"/>
            <a:r>
              <a:rPr lang="it-IT" sz="2200" dirty="0" smtClean="0"/>
              <a:t>Precoce svezzamento dal latte materno</a:t>
            </a:r>
          </a:p>
          <a:p>
            <a:pPr marL="0" lvl="1" algn="ctr"/>
            <a:r>
              <a:rPr lang="it-IT" sz="2200" dirty="0" smtClean="0"/>
              <a:t>Frequenti esperienze pregresse di separazione, perdita,  abbandono con  apparente assenza di difficoltà di separazione Difficoltà di socializzazione  </a:t>
            </a:r>
          </a:p>
          <a:p>
            <a:pPr marL="448056" indent="-384048" algn="ctr">
              <a:buClr>
                <a:schemeClr val="bg1"/>
              </a:buClr>
              <a:buNone/>
              <a:defRPr/>
            </a:pPr>
            <a:r>
              <a:rPr lang="it-IT" sz="2200" dirty="0" smtClean="0"/>
              <a:t>La perdita di peso e la restrizione alimentare vengono spesso scambiate per inappetenza, sintomi da “stress” </a:t>
            </a:r>
            <a:br>
              <a:rPr lang="it-IT" sz="2200" dirty="0" smtClean="0"/>
            </a:br>
            <a:r>
              <a:rPr lang="it-IT" sz="2200" dirty="0" smtClean="0"/>
              <a:t>La bambina dice “Non ho fame”</a:t>
            </a:r>
            <a:endParaRPr lang="it-IT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285728"/>
            <a:ext cx="9144000" cy="6286544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it-IT" sz="5100" i="1" dirty="0" smtClean="0">
                <a:solidFill>
                  <a:schemeClr val="bg2">
                    <a:lumMod val="25000"/>
                  </a:schemeClr>
                </a:solidFill>
              </a:rPr>
              <a:t>Anoressia infantile</a:t>
            </a:r>
          </a:p>
          <a:p>
            <a:pPr algn="ctr"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sz="4200" dirty="0" smtClean="0">
                <a:solidFill>
                  <a:schemeClr val="bg2">
                    <a:lumMod val="25000"/>
                  </a:schemeClr>
                </a:solidFill>
              </a:rPr>
              <a:t>Alimentazione scarsa e problematica associata a arresto/deficit di accrescimento in assenza di cause organiche </a:t>
            </a:r>
          </a:p>
          <a:p>
            <a:pPr algn="ctr"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sz="4200" dirty="0" smtClean="0">
                <a:solidFill>
                  <a:schemeClr val="bg2">
                    <a:lumMod val="25000"/>
                  </a:schemeClr>
                </a:solidFill>
              </a:rPr>
              <a:t>Difficoltà del bambino a stabilire pattern regolari di alimentazione con un’adeguata immissione di cibo e a regolare la propria alimentazione con gli stati fisiologici di fame o di sazietà </a:t>
            </a:r>
          </a:p>
          <a:p>
            <a:pPr algn="ctr"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sz="4200" dirty="0" smtClean="0">
                <a:solidFill>
                  <a:schemeClr val="bg2">
                    <a:lumMod val="25000"/>
                  </a:schemeClr>
                </a:solidFill>
              </a:rPr>
              <a:t>Esordio tra 6/9 e 18 mesi, entro i primi tre anni </a:t>
            </a:r>
          </a:p>
          <a:p>
            <a:pPr algn="ctr"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sz="4200" i="1" dirty="0" smtClean="0">
                <a:solidFill>
                  <a:schemeClr val="bg2">
                    <a:lumMod val="25000"/>
                  </a:schemeClr>
                </a:solidFill>
              </a:rPr>
              <a:t>Modello eziologico multifattoriale: </a:t>
            </a:r>
            <a:r>
              <a:rPr lang="it-IT" sz="4200" dirty="0" smtClean="0">
                <a:solidFill>
                  <a:schemeClr val="bg2">
                    <a:lumMod val="25000"/>
                  </a:schemeClr>
                </a:solidFill>
              </a:rPr>
              <a:t>qualità delle  interazioni alimentari </a:t>
            </a:r>
            <a:r>
              <a:rPr lang="it-IT" sz="4200" dirty="0" err="1" smtClean="0">
                <a:solidFill>
                  <a:schemeClr val="bg2">
                    <a:lumMod val="25000"/>
                  </a:schemeClr>
                </a:solidFill>
              </a:rPr>
              <a:t>ma-ba</a:t>
            </a:r>
            <a:r>
              <a:rPr lang="it-IT" sz="4200" dirty="0" smtClean="0">
                <a:solidFill>
                  <a:schemeClr val="bg2">
                    <a:lumMod val="25000"/>
                  </a:schemeClr>
                </a:solidFill>
              </a:rPr>
              <a:t>; profilo psicopatologico materno; temperamento e regolazione emotiva del bambino; modelli di attaccamento materno e del bambino </a:t>
            </a:r>
          </a:p>
          <a:p>
            <a:pPr algn="ctr"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sz="4200" dirty="0" smtClean="0">
                <a:solidFill>
                  <a:schemeClr val="bg2">
                    <a:lumMod val="25000"/>
                  </a:schemeClr>
                </a:solidFill>
              </a:rPr>
              <a:t>Passaggio verso l’alimentazione autonoma, conflitto rispetto all’autonomia, alla dipendenza, al controllo</a:t>
            </a:r>
          </a:p>
          <a:p>
            <a:pPr algn="ctr"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endParaRPr lang="it-IT" sz="4200" dirty="0" smtClean="0"/>
          </a:p>
          <a:p>
            <a:pPr algn="ctr"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endParaRPr lang="it-IT" dirty="0" smtClean="0"/>
          </a:p>
          <a:p>
            <a:pPr algn="ctr"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endParaRPr lang="it-IT" sz="36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6357982"/>
          </a:xfrm>
        </p:spPr>
        <p:txBody>
          <a:bodyPr>
            <a:normAutofit fontScale="85000" lnSpcReduction="20000"/>
          </a:bodyPr>
          <a:lstStyle/>
          <a:p>
            <a:pPr algn="ctr"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sz="3400" i="1" dirty="0" smtClean="0">
                <a:solidFill>
                  <a:schemeClr val="bg2">
                    <a:lumMod val="25000"/>
                  </a:schemeClr>
                </a:solidFill>
              </a:rPr>
              <a:t>Nel primo anno di vita</a:t>
            </a:r>
            <a:r>
              <a:rPr lang="it-IT" sz="3400" dirty="0" smtClean="0">
                <a:solidFill>
                  <a:schemeClr val="bg2">
                    <a:lumMod val="25000"/>
                  </a:schemeClr>
                </a:solidFill>
              </a:rPr>
              <a:t>: quadri clinici rari e severi, forme fobiche, depressive, psicotiche; separazioni, incoerenze nell’ambiente di vita</a:t>
            </a:r>
          </a:p>
          <a:p>
            <a:pPr algn="ctr"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sz="34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Bambini</a:t>
            </a:r>
            <a:r>
              <a:rPr lang="it-IT" sz="3400" dirty="0" smtClean="0">
                <a:solidFill>
                  <a:schemeClr val="bg2">
                    <a:lumMod val="25000"/>
                  </a:schemeClr>
                </a:solidFill>
              </a:rPr>
              <a:t>: rifiuto alimentare intenso e persistente, scarso appetito, negativismo, </a:t>
            </a:r>
            <a:r>
              <a:rPr lang="it-IT" sz="3400" dirty="0" err="1" smtClean="0">
                <a:solidFill>
                  <a:schemeClr val="bg2">
                    <a:lumMod val="25000"/>
                  </a:schemeClr>
                </a:solidFill>
              </a:rPr>
              <a:t>oppositività</a:t>
            </a:r>
            <a:r>
              <a:rPr lang="it-IT" sz="3400" dirty="0" smtClean="0">
                <a:solidFill>
                  <a:schemeClr val="bg2">
                    <a:lumMod val="25000"/>
                  </a:schemeClr>
                </a:solidFill>
              </a:rPr>
              <a:t>, instabilità, dipendenza</a:t>
            </a:r>
          </a:p>
          <a:p>
            <a:pPr algn="ctr"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sz="34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Madri</a:t>
            </a:r>
            <a:r>
              <a:rPr lang="it-IT" sz="3400" dirty="0" smtClean="0">
                <a:solidFill>
                  <a:schemeClr val="bg2">
                    <a:lumMod val="25000"/>
                  </a:schemeClr>
                </a:solidFill>
              </a:rPr>
              <a:t>: depressione, ansia, disturbi alimentari</a:t>
            </a:r>
          </a:p>
          <a:p>
            <a:pPr algn="ctr"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sz="34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Relazione </a:t>
            </a:r>
            <a:r>
              <a:rPr lang="it-IT" sz="3400" dirty="0" err="1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ma-ba</a:t>
            </a:r>
            <a:r>
              <a:rPr lang="it-IT" sz="3400" dirty="0" smtClean="0">
                <a:solidFill>
                  <a:schemeClr val="bg2">
                    <a:lumMod val="25000"/>
                  </a:schemeClr>
                </a:solidFill>
              </a:rPr>
              <a:t>: schemi comunicativi rigidi e fallimentari, figli protestatari e intensamente oppositivi, evitanti, madri intrusive e controllanti, incapaci di porre regole e limiti, di negoziare il controllo della situazione alimentare  </a:t>
            </a:r>
            <a:r>
              <a:rPr lang="it-IT" sz="2600" dirty="0" smtClean="0">
                <a:solidFill>
                  <a:schemeClr val="bg2">
                    <a:lumMod val="25000"/>
                  </a:schemeClr>
                </a:solidFill>
              </a:rPr>
              <a:t>(Ammaniti, 2003)</a:t>
            </a:r>
            <a:endParaRPr lang="it-IT" sz="3400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ctr"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sz="3400" dirty="0" smtClean="0">
                <a:solidFill>
                  <a:schemeClr val="bg2">
                    <a:lumMod val="25000"/>
                  </a:schemeClr>
                </a:solidFill>
              </a:rPr>
              <a:t>Le modalità comunicative disturbate ostacolano lo sviluppo di adeguati </a:t>
            </a:r>
            <a:r>
              <a:rPr lang="it-IT" sz="3400" i="1" dirty="0" smtClean="0">
                <a:solidFill>
                  <a:schemeClr val="bg2">
                    <a:lumMod val="25000"/>
                  </a:schemeClr>
                </a:solidFill>
              </a:rPr>
              <a:t>pattern </a:t>
            </a:r>
            <a:r>
              <a:rPr lang="it-IT" sz="3400" dirty="0" smtClean="0">
                <a:solidFill>
                  <a:schemeClr val="bg2">
                    <a:lumMod val="25000"/>
                  </a:schemeClr>
                </a:solidFill>
              </a:rPr>
              <a:t>di esplorazione, autonomia e individuazione, di competenze nelle relazioni interpersonali </a:t>
            </a:r>
            <a:r>
              <a:rPr lang="it-IT" sz="2600" dirty="0" smtClean="0"/>
              <a:t>(Ammaniti, 2001)</a:t>
            </a:r>
            <a:endParaRPr lang="it-IT" sz="3400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ctr"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endParaRPr lang="it-IT" sz="4000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2071702"/>
          </a:xfrm>
          <a:ln w="28575">
            <a:solidFill>
              <a:schemeClr val="accent6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it-IT" sz="4000" i="1" dirty="0" smtClean="0">
                <a:solidFill>
                  <a:schemeClr val="bg2">
                    <a:lumMod val="25000"/>
                  </a:schemeClr>
                </a:solidFill>
              </a:rPr>
              <a:t>La funzione paterna </a:t>
            </a:r>
            <a:r>
              <a:rPr lang="it-IT" sz="36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it-IT" sz="36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it-IT" sz="2900" dirty="0" smtClean="0">
                <a:solidFill>
                  <a:schemeClr val="bg2">
                    <a:lumMod val="25000"/>
                  </a:schemeClr>
                </a:solidFill>
              </a:rPr>
              <a:t>Difficoltà ad assumere un ruolo significativo che aiuti la madre a separarsi dal figlio e quest’ultimo ad affermare e conquistare la propria autonomia</a:t>
            </a:r>
            <a:endParaRPr lang="it-IT" sz="29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0034" y="3214686"/>
            <a:ext cx="8229600" cy="3125791"/>
          </a:xfrm>
          <a:ln w="28575">
            <a:solidFill>
              <a:schemeClr val="accent6">
                <a:lumMod val="75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it-IT" sz="5200" i="1" dirty="0" smtClean="0">
                <a:solidFill>
                  <a:schemeClr val="bg2">
                    <a:lumMod val="25000"/>
                  </a:schemeClr>
                </a:solidFill>
              </a:rPr>
              <a:t>La coppia genitoriale </a:t>
            </a:r>
          </a:p>
          <a:p>
            <a:pPr algn="ctr">
              <a:buNone/>
            </a:pPr>
            <a:r>
              <a:rPr lang="it-IT" sz="3800" dirty="0" smtClean="0">
                <a:solidFill>
                  <a:schemeClr val="bg2">
                    <a:lumMod val="25000"/>
                  </a:schemeClr>
                </a:solidFill>
              </a:rPr>
              <a:t>Carente comunicazione emotiva aperta e continuativa,  ridotta condivisione intima di intenzioni e aspettative coerenti sulla crescita del figlio </a:t>
            </a:r>
          </a:p>
          <a:p>
            <a:pPr algn="ctr">
              <a:buNone/>
            </a:pPr>
            <a:r>
              <a:rPr lang="it-IT" sz="3800" dirty="0" smtClean="0">
                <a:solidFill>
                  <a:schemeClr val="bg2">
                    <a:lumMod val="25000"/>
                  </a:schemeClr>
                </a:solidFill>
              </a:rPr>
              <a:t>Non adeguato sostegno al “processo di separazione-individuazione”, che risulta ostacolato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  <a:ln w="28575">
            <a:solidFill>
              <a:schemeClr val="accent6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Fattori predisponenti</a:t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715016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80000"/>
              </a:lnSpc>
              <a:buClr>
                <a:schemeClr val="tx1"/>
              </a:buClr>
              <a:buFontTx/>
              <a:buChar char="o"/>
            </a:pPr>
            <a:endParaRPr lang="it-IT" dirty="0" smtClean="0"/>
          </a:p>
          <a:p>
            <a:pPr algn="ctr">
              <a:lnSpc>
                <a:spcPct val="80000"/>
              </a:lnSpc>
              <a:buClr>
                <a:schemeClr val="tx1"/>
              </a:buClr>
              <a:buNone/>
            </a:pPr>
            <a:r>
              <a:rPr lang="it-IT" dirty="0" smtClean="0"/>
              <a:t>Ritardo dello sviluppo neuro-psicomotorio</a:t>
            </a:r>
          </a:p>
          <a:p>
            <a:pPr algn="ctr">
              <a:lnSpc>
                <a:spcPct val="80000"/>
              </a:lnSpc>
              <a:buClr>
                <a:schemeClr val="tx1"/>
              </a:buClr>
              <a:buNone/>
            </a:pPr>
            <a:endParaRPr lang="it-IT" dirty="0" smtClean="0"/>
          </a:p>
          <a:p>
            <a:pPr algn="ctr">
              <a:lnSpc>
                <a:spcPct val="80000"/>
              </a:lnSpc>
              <a:buClr>
                <a:schemeClr val="tx1"/>
              </a:buClr>
              <a:buNone/>
            </a:pPr>
            <a:r>
              <a:rPr lang="it-IT" dirty="0" smtClean="0"/>
              <a:t>Familiarità per patologia psichiatrica</a:t>
            </a:r>
          </a:p>
          <a:p>
            <a:pPr algn="ctr">
              <a:lnSpc>
                <a:spcPct val="80000"/>
              </a:lnSpc>
              <a:buClr>
                <a:schemeClr val="tx1"/>
              </a:buClr>
              <a:buNone/>
            </a:pPr>
            <a:endParaRPr lang="it-IT" dirty="0" smtClean="0"/>
          </a:p>
          <a:p>
            <a:pPr algn="ctr">
              <a:lnSpc>
                <a:spcPct val="80000"/>
              </a:lnSpc>
              <a:buClr>
                <a:schemeClr val="tx1"/>
              </a:buClr>
              <a:buNone/>
            </a:pPr>
            <a:r>
              <a:rPr lang="it-IT" dirty="0" smtClean="0"/>
              <a:t>Problematiche dell’allattamento e dello</a:t>
            </a:r>
          </a:p>
          <a:p>
            <a:pPr algn="ctr">
              <a:lnSpc>
                <a:spcPct val="80000"/>
              </a:lnSpc>
              <a:buClr>
                <a:schemeClr val="tx1"/>
              </a:buClr>
              <a:buNone/>
            </a:pPr>
            <a:r>
              <a:rPr lang="it-IT" dirty="0" smtClean="0"/>
              <a:t> svezzamento</a:t>
            </a:r>
          </a:p>
          <a:p>
            <a:pPr algn="ctr">
              <a:lnSpc>
                <a:spcPct val="80000"/>
              </a:lnSpc>
              <a:buClr>
                <a:schemeClr val="tx1"/>
              </a:buClr>
              <a:buNone/>
            </a:pPr>
            <a:endParaRPr lang="it-IT" dirty="0" smtClean="0"/>
          </a:p>
          <a:p>
            <a:pPr algn="ctr">
              <a:lnSpc>
                <a:spcPct val="80000"/>
              </a:lnSpc>
              <a:buClr>
                <a:schemeClr val="tx1"/>
              </a:buClr>
              <a:buNone/>
            </a:pPr>
            <a:r>
              <a:rPr lang="it-IT" dirty="0" smtClean="0"/>
              <a:t>Preoccupazione per le condizioni di salute nel primo anno di vita</a:t>
            </a:r>
          </a:p>
          <a:p>
            <a:pPr algn="ctr">
              <a:lnSpc>
                <a:spcPct val="80000"/>
              </a:lnSpc>
              <a:buClr>
                <a:schemeClr val="tx1"/>
              </a:buClr>
              <a:buNone/>
            </a:pPr>
            <a:endParaRPr lang="it-IT" dirty="0" smtClean="0"/>
          </a:p>
          <a:p>
            <a:pPr algn="ctr">
              <a:lnSpc>
                <a:spcPct val="80000"/>
              </a:lnSpc>
              <a:buClr>
                <a:schemeClr val="tx1"/>
              </a:buClr>
              <a:buNone/>
            </a:pPr>
            <a:r>
              <a:rPr lang="it-IT" dirty="0" smtClean="0"/>
              <a:t>Insorgenza di altre patologie nel primo anno di vita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214282" y="1857364"/>
            <a:ext cx="8715436" cy="435771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600" dirty="0" smtClean="0"/>
              <a:t>Nei primi 3 anni di vita lo sviluppo dei comportamenti alimentari e della regolazione dei ritmi biologici si allinea con lo sviluppo del funzionamento emotivo, affettivo, relazionale e adattivo del bambino, sostiene i sentimenti di fiducia e valore di </a:t>
            </a:r>
            <a:r>
              <a:rPr lang="it-IT" sz="3600" dirty="0" err="1" smtClean="0"/>
              <a:t>sè</a:t>
            </a:r>
            <a:r>
              <a:rPr lang="it-IT" sz="3600" dirty="0" smtClean="0"/>
              <a:t>, la spinta all’autonomia</a:t>
            </a:r>
            <a:endParaRPr lang="it-IT" sz="3600" dirty="0"/>
          </a:p>
        </p:txBody>
      </p:sp>
      <p:sp>
        <p:nvSpPr>
          <p:cNvPr id="7" name="Titolo 1"/>
          <p:cNvSpPr>
            <a:spLocks noGrp="1"/>
          </p:cNvSpPr>
          <p:nvPr>
            <p:ph type="title"/>
          </p:nvPr>
        </p:nvSpPr>
        <p:spPr>
          <a:xfrm>
            <a:off x="285720" y="500042"/>
            <a:ext cx="8572560" cy="857256"/>
          </a:xfrm>
          <a:ln w="28575">
            <a:solidFill>
              <a:schemeClr val="accent6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it-IT" sz="3600" i="1" dirty="0" smtClean="0">
                <a:solidFill>
                  <a:schemeClr val="bg2">
                    <a:lumMod val="25000"/>
                  </a:schemeClr>
                </a:solidFill>
              </a:rPr>
              <a:t>CONTINUITA’ DEL DISTURBO INFANTILE</a:t>
            </a:r>
            <a:endParaRPr lang="it-IT" sz="3600" i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214290"/>
            <a:ext cx="9144000" cy="6643710"/>
          </a:xfrm>
        </p:spPr>
        <p:txBody>
          <a:bodyPr>
            <a:normAutofit fontScale="77500" lnSpcReduction="20000"/>
          </a:bodyPr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sz="3700" dirty="0" smtClean="0">
                <a:solidFill>
                  <a:schemeClr val="bg2">
                    <a:lumMod val="25000"/>
                  </a:schemeClr>
                </a:solidFill>
              </a:rPr>
              <a:t>Continuità del disturbo alimentare nelle età successive, prescolare, scolare ed adolescenziale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sz="3700" dirty="0" smtClean="0">
                <a:solidFill>
                  <a:schemeClr val="bg2">
                    <a:lumMod val="25000"/>
                  </a:schemeClr>
                </a:solidFill>
              </a:rPr>
              <a:t>Persistenza del disturbo alimentare </a:t>
            </a:r>
            <a:r>
              <a:rPr lang="it-IT" sz="3700" i="1" dirty="0" smtClean="0">
                <a:solidFill>
                  <a:schemeClr val="bg2">
                    <a:lumMod val="25000"/>
                  </a:schemeClr>
                </a:solidFill>
              </a:rPr>
              <a:t>a 2, 4, 5-7 anni </a:t>
            </a:r>
            <a:r>
              <a:rPr lang="it-IT" sz="3700" dirty="0" smtClean="0">
                <a:solidFill>
                  <a:schemeClr val="bg2">
                    <a:lumMod val="25000"/>
                  </a:schemeClr>
                </a:solidFill>
              </a:rPr>
              <a:t>nel 50-80% dei bambini, in associazione con ritardo nell’acquisizione di modalità di alimentazione autonoma, problemi del sonno (</a:t>
            </a:r>
            <a:r>
              <a:rPr lang="it-IT" sz="3700" dirty="0" err="1" smtClean="0">
                <a:solidFill>
                  <a:schemeClr val="bg2">
                    <a:lumMod val="25000"/>
                  </a:schemeClr>
                </a:solidFill>
              </a:rPr>
              <a:t>dissonnie</a:t>
            </a:r>
            <a:r>
              <a:rPr lang="it-IT" sz="3700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it-IT" sz="3700" dirty="0" err="1" smtClean="0">
                <a:solidFill>
                  <a:schemeClr val="bg2">
                    <a:lumMod val="25000"/>
                  </a:schemeClr>
                </a:solidFill>
              </a:rPr>
              <a:t>co-sleeping</a:t>
            </a:r>
            <a:r>
              <a:rPr lang="it-IT" sz="3700" dirty="0" smtClean="0">
                <a:solidFill>
                  <a:schemeClr val="bg2">
                    <a:lumMod val="25000"/>
                  </a:schemeClr>
                </a:solidFill>
              </a:rPr>
              <a:t>), lamentele somatiche (cefalea, inappetenza, nausea), iperattività, comportamenti oppositivi, ansia di separazione, ritiro sociale, fobia scolare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sz="3700" dirty="0" smtClean="0">
                <a:solidFill>
                  <a:schemeClr val="bg2">
                    <a:lumMod val="25000"/>
                  </a:schemeClr>
                </a:solidFill>
              </a:rPr>
              <a:t>In </a:t>
            </a:r>
            <a:r>
              <a:rPr lang="it-IT" sz="3700" i="1" dirty="0" smtClean="0">
                <a:solidFill>
                  <a:schemeClr val="bg2">
                    <a:lumMod val="25000"/>
                  </a:schemeClr>
                </a:solidFill>
              </a:rPr>
              <a:t>età scolare </a:t>
            </a:r>
            <a:r>
              <a:rPr lang="it-IT" sz="3700" dirty="0" smtClean="0">
                <a:solidFill>
                  <a:schemeClr val="bg2">
                    <a:lumMod val="25000"/>
                  </a:schemeClr>
                </a:solidFill>
              </a:rPr>
              <a:t>atteggiamento di diffidenza verso nuovi cibi sia a casa che a scuola, modalità alimentari rigide e poco flessibili, rifiuto selettivo, fobie alimentari, ansia di separazione, sintomi depressivi, fobia scolare, fobia sociale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sz="3700" i="1" dirty="0" smtClean="0">
                <a:solidFill>
                  <a:schemeClr val="bg2">
                    <a:lumMod val="25000"/>
                  </a:schemeClr>
                </a:solidFill>
              </a:rPr>
              <a:t>In adolescenza </a:t>
            </a:r>
            <a:r>
              <a:rPr lang="it-IT" sz="3700" dirty="0" smtClean="0">
                <a:solidFill>
                  <a:schemeClr val="bg2">
                    <a:lumMod val="25000"/>
                  </a:schemeClr>
                </a:solidFill>
              </a:rPr>
              <a:t>il rifiuto alimentare infantile associato a difficoltà nel processo di separazione-individuazione, può favorire la comparsa di un disturbo anoressico </a:t>
            </a:r>
            <a:r>
              <a:rPr lang="it-IT" sz="2000" dirty="0" smtClean="0">
                <a:solidFill>
                  <a:schemeClr val="bg2">
                    <a:lumMod val="25000"/>
                  </a:schemeClr>
                </a:solidFill>
              </a:rPr>
              <a:t>(</a:t>
            </a:r>
            <a:r>
              <a:rPr lang="it-IT" sz="2000" dirty="0" err="1" smtClean="0">
                <a:solidFill>
                  <a:schemeClr val="bg2">
                    <a:lumMod val="25000"/>
                  </a:schemeClr>
                </a:solidFill>
              </a:rPr>
              <a:t>Chatoor</a:t>
            </a:r>
            <a:r>
              <a:rPr lang="it-IT" sz="2000" dirty="0" smtClean="0">
                <a:solidFill>
                  <a:schemeClr val="bg2">
                    <a:lumMod val="25000"/>
                  </a:schemeClr>
                </a:solidFill>
              </a:rPr>
              <a:t> 1996, </a:t>
            </a:r>
            <a:r>
              <a:rPr lang="it-IT" sz="2000" dirty="0" err="1" smtClean="0">
                <a:solidFill>
                  <a:schemeClr val="bg2">
                    <a:lumMod val="25000"/>
                  </a:schemeClr>
                </a:solidFill>
              </a:rPr>
              <a:t>Sanchez-Cardenas</a:t>
            </a:r>
            <a:r>
              <a:rPr lang="it-IT" sz="2000" dirty="0" smtClean="0">
                <a:solidFill>
                  <a:schemeClr val="bg2">
                    <a:lumMod val="25000"/>
                  </a:schemeClr>
                </a:solidFill>
              </a:rPr>
              <a:t>, 1994)</a:t>
            </a:r>
            <a:endParaRPr lang="it-IT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85720" y="285728"/>
            <a:ext cx="8501122" cy="6215106"/>
          </a:xfrm>
          <a:ln w="19050">
            <a:solidFill>
              <a:schemeClr val="accent6">
                <a:lumMod val="75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it-IT" sz="3600" i="1" dirty="0" smtClean="0">
                <a:solidFill>
                  <a:schemeClr val="bg2">
                    <a:lumMod val="25000"/>
                  </a:schemeClr>
                </a:solidFill>
              </a:rPr>
              <a:t>LA DIAGNOSI</a:t>
            </a:r>
            <a:endParaRPr lang="it-IT" sz="3600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dirty="0" smtClean="0">
                <a:solidFill>
                  <a:schemeClr val="bg2">
                    <a:lumMod val="25000"/>
                  </a:schemeClr>
                </a:solidFill>
              </a:rPr>
              <a:t>Informazioni multiple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dirty="0" smtClean="0">
                <a:solidFill>
                  <a:schemeClr val="bg2">
                    <a:lumMod val="25000"/>
                  </a:schemeClr>
                </a:solidFill>
              </a:rPr>
              <a:t>Comprensione condivisa con i genitori della sintomatologia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dirty="0" smtClean="0">
                <a:solidFill>
                  <a:schemeClr val="bg2">
                    <a:lumMod val="25000"/>
                  </a:schemeClr>
                </a:solidFill>
              </a:rPr>
              <a:t>Identificare il livello di sviluppo raggiunto 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dirty="0" smtClean="0">
                <a:solidFill>
                  <a:schemeClr val="bg2">
                    <a:lumMod val="25000"/>
                  </a:schemeClr>
                </a:solidFill>
              </a:rPr>
              <a:t>Definire se c’è una condizione di rischio evolutivo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dirty="0" smtClean="0">
                <a:solidFill>
                  <a:schemeClr val="bg2">
                    <a:lumMod val="25000"/>
                  </a:schemeClr>
                </a:solidFill>
              </a:rPr>
              <a:t>Potenziare la relazione genitore-figlio facilitante lo sviluppo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dirty="0" smtClean="0">
                <a:solidFill>
                  <a:schemeClr val="bg2">
                    <a:lumMod val="25000"/>
                  </a:schemeClr>
                </a:solidFill>
              </a:rPr>
              <a:t>‘WORKING DIAGNOSIS’: la diagnosi come strumento di lavoro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dirty="0" smtClean="0">
                <a:solidFill>
                  <a:schemeClr val="bg2">
                    <a:lumMod val="25000"/>
                  </a:schemeClr>
                </a:solidFill>
              </a:rPr>
              <a:t>Quando ci si accinge a fare diagnosi si entra nel campo della prevenzione e del trattamento 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endParaRPr lang="it-IT" sz="3600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285720" y="1214422"/>
            <a:ext cx="8572560" cy="4500594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it-IT" sz="2800" dirty="0" smtClean="0"/>
              <a:t/>
            </a:r>
            <a:br>
              <a:rPr lang="it-IT" sz="2800" dirty="0" smtClean="0"/>
            </a:br>
            <a:r>
              <a:rPr lang="it-IT" sz="4000" dirty="0" smtClean="0"/>
              <a:t>Nella prima infanzia la nutrizione  </a:t>
            </a:r>
            <a:r>
              <a:rPr lang="it-IT" sz="4000" dirty="0">
                <a:latin typeface="+mn-lt"/>
              </a:rPr>
              <a:t>è considerata </a:t>
            </a:r>
            <a:r>
              <a:rPr lang="it-IT" sz="4000" dirty="0" smtClean="0">
                <a:latin typeface="+mn-lt"/>
              </a:rPr>
              <a:t>un organizzatore fondamentale dei ritmi biologici,                                                   dello sviluppo del Sé,                                   una </a:t>
            </a:r>
            <a:r>
              <a:rPr lang="it-IT" sz="4000" dirty="0">
                <a:latin typeface="+mn-lt"/>
              </a:rPr>
              <a:t>delle prime attività sociali </a:t>
            </a:r>
            <a:r>
              <a:rPr lang="it-IT" sz="3600" dirty="0"/>
              <a:t/>
            </a:r>
            <a:br>
              <a:rPr lang="it-IT" sz="3600" dirty="0"/>
            </a:br>
            <a:endParaRPr lang="it-IT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6357982"/>
          </a:xfrm>
          <a:ln w="19050">
            <a:solidFill>
              <a:schemeClr val="accent6">
                <a:lumMod val="75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it-IT" sz="3600" i="1" dirty="0" smtClean="0">
                <a:solidFill>
                  <a:schemeClr val="bg2">
                    <a:lumMod val="25000"/>
                  </a:schemeClr>
                </a:solidFill>
              </a:rPr>
              <a:t>SINTOMI</a:t>
            </a:r>
          </a:p>
          <a:p>
            <a:pPr algn="ctr"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sz="3000" dirty="0" smtClean="0">
                <a:solidFill>
                  <a:schemeClr val="bg2">
                    <a:lumMod val="25000"/>
                  </a:schemeClr>
                </a:solidFill>
              </a:rPr>
              <a:t>Presentazione</a:t>
            </a:r>
          </a:p>
          <a:p>
            <a:pPr algn="ctr"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sz="3000" dirty="0" smtClean="0">
                <a:solidFill>
                  <a:schemeClr val="bg2">
                    <a:lumMod val="25000"/>
                  </a:schemeClr>
                </a:solidFill>
              </a:rPr>
              <a:t>Modalità di insorgenza</a:t>
            </a:r>
          </a:p>
          <a:p>
            <a:pPr algn="ctr"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sz="3000" dirty="0" smtClean="0">
                <a:solidFill>
                  <a:schemeClr val="bg2">
                    <a:lumMod val="25000"/>
                  </a:schemeClr>
                </a:solidFill>
              </a:rPr>
              <a:t>Comprensione del significato anche psicopatologico</a:t>
            </a:r>
          </a:p>
          <a:p>
            <a:pPr algn="ctr"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sz="3000" dirty="0" smtClean="0">
                <a:solidFill>
                  <a:schemeClr val="bg2">
                    <a:lumMod val="25000"/>
                  </a:schemeClr>
                </a:solidFill>
              </a:rPr>
              <a:t>Adeguata pianificazione dell’intervento</a:t>
            </a:r>
          </a:p>
          <a:p>
            <a:pPr algn="ctr">
              <a:buClr>
                <a:schemeClr val="accent6">
                  <a:lumMod val="60000"/>
                  <a:lumOff val="40000"/>
                </a:schemeClr>
              </a:buClr>
              <a:buSzPct val="80000"/>
              <a:buNone/>
            </a:pPr>
            <a:endParaRPr lang="it-IT" sz="3000" i="1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ctr">
              <a:buNone/>
            </a:pPr>
            <a:r>
              <a:rPr lang="it-IT" sz="3600" i="1" dirty="0" smtClean="0">
                <a:solidFill>
                  <a:schemeClr val="bg2">
                    <a:lumMod val="25000"/>
                  </a:schemeClr>
                </a:solidFill>
              </a:rPr>
              <a:t>INTERVENTO TERAPAUTICO</a:t>
            </a:r>
          </a:p>
          <a:p>
            <a:pPr algn="ctr">
              <a:buClr>
                <a:schemeClr val="accent6">
                  <a:lumMod val="60000"/>
                  <a:lumOff val="40000"/>
                </a:schemeClr>
              </a:buClr>
              <a:buSzPct val="80000"/>
              <a:buNone/>
            </a:pPr>
            <a:r>
              <a:rPr lang="it-IT" sz="3000" dirty="0" smtClean="0">
                <a:solidFill>
                  <a:schemeClr val="bg2">
                    <a:lumMod val="25000"/>
                  </a:schemeClr>
                </a:solidFill>
              </a:rPr>
              <a:t>Fattore esterno protettivo capace di impedire alle prime deviazioni di consolidarsi in pattern di funzionamento stabili e non adattivi</a:t>
            </a:r>
          </a:p>
          <a:p>
            <a:pPr algn="ctr"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sz="3000" dirty="0" smtClean="0">
                <a:solidFill>
                  <a:schemeClr val="bg2">
                    <a:lumMod val="25000"/>
                  </a:schemeClr>
                </a:solidFill>
              </a:rPr>
              <a:t>Osservazione del pasto</a:t>
            </a:r>
          </a:p>
          <a:p>
            <a:pPr algn="ctr"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sz="3000" dirty="0" smtClean="0">
                <a:solidFill>
                  <a:schemeClr val="bg2">
                    <a:lumMod val="25000"/>
                  </a:schemeClr>
                </a:solidFill>
              </a:rPr>
              <a:t>Psicoterapia madre-bambino</a:t>
            </a:r>
          </a:p>
          <a:p>
            <a:pPr algn="ctr"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sz="3000" dirty="0" smtClean="0">
                <a:solidFill>
                  <a:schemeClr val="bg2">
                    <a:lumMod val="25000"/>
                  </a:schemeClr>
                </a:solidFill>
              </a:rPr>
              <a:t>Psicoterapia di sostegno alla funzione genitoriale </a:t>
            </a:r>
          </a:p>
          <a:p>
            <a:pPr algn="ctr">
              <a:buNone/>
            </a:pPr>
            <a:endParaRPr lang="it-IT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8596" y="2000240"/>
            <a:ext cx="8229600" cy="2286016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it-IT" sz="4000" dirty="0" smtClean="0"/>
              <a:t>DISTURBI ALIMENTARI IN ETA’ PREPUBERE</a:t>
            </a:r>
            <a:br>
              <a:rPr lang="it-IT" sz="4000" dirty="0" smtClean="0"/>
            </a:br>
            <a:r>
              <a:rPr lang="it-IT" sz="4000" dirty="0" smtClean="0"/>
              <a:t>ANORESSIA NERVOSA A ESORDIO PRECOCE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643998" cy="642942"/>
          </a:xfr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it-IT" sz="4000" dirty="0" smtClean="0">
                <a:solidFill>
                  <a:schemeClr val="bg2">
                    <a:lumMod val="25000"/>
                  </a:schemeClr>
                </a:solidFill>
              </a:rPr>
              <a:t>ANORESSIA NERVOSA  A  ESORDIO PRECOCE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857232"/>
            <a:ext cx="9144000" cy="600076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it-IT" sz="2600" i="1" dirty="0" smtClean="0"/>
              <a:t>Esordio</a:t>
            </a:r>
            <a:r>
              <a:rPr lang="it-IT" sz="2400" dirty="0" smtClean="0"/>
              <a:t>: prima della pubertà/del menarca (8-11 anni; &lt;12 anni)</a:t>
            </a:r>
          </a:p>
          <a:p>
            <a:pPr algn="ctr">
              <a:buNone/>
            </a:pPr>
            <a:r>
              <a:rPr lang="it-IT" sz="2600" i="1" dirty="0" smtClean="0"/>
              <a:t>Dati epidemiologici</a:t>
            </a:r>
            <a:r>
              <a:rPr lang="it-IT" sz="2400" dirty="0" smtClean="0"/>
              <a:t>: abbassamento dell’età di esordio</a:t>
            </a:r>
          </a:p>
          <a:p>
            <a:pPr algn="ctr">
              <a:buNone/>
            </a:pPr>
            <a:r>
              <a:rPr lang="it-IT" sz="2600" i="1" dirty="0" smtClean="0"/>
              <a:t>Frequenza</a:t>
            </a:r>
            <a:r>
              <a:rPr lang="it-IT" sz="2400" dirty="0" smtClean="0"/>
              <a:t>: rara; dati non precisi, il criterio del dimagrimento è meno probante (prevale il mancato accrescimento), manca l’amenorrea (ritardato menarca)</a:t>
            </a:r>
          </a:p>
          <a:p>
            <a:pPr algn="ctr">
              <a:buNone/>
            </a:pPr>
            <a:r>
              <a:rPr lang="it-IT" sz="2600" i="1" dirty="0" smtClean="0"/>
              <a:t>Prevalenza</a:t>
            </a:r>
            <a:r>
              <a:rPr lang="it-IT" sz="2400" dirty="0" smtClean="0"/>
              <a:t>: 5% di tutte le forme di AN </a:t>
            </a:r>
            <a:r>
              <a:rPr lang="it-IT" sz="2000" dirty="0" smtClean="0"/>
              <a:t>(I. </a:t>
            </a:r>
            <a:r>
              <a:rPr lang="it-IT" sz="2000" dirty="0" err="1" smtClean="0"/>
              <a:t>Thibault</a:t>
            </a:r>
            <a:r>
              <a:rPr lang="it-IT" sz="2000" dirty="0" smtClean="0"/>
              <a:t>, 2017)</a:t>
            </a:r>
            <a:endParaRPr lang="it-IT" sz="2400" dirty="0" smtClean="0"/>
          </a:p>
          <a:p>
            <a:pPr algn="ctr">
              <a:buNone/>
            </a:pPr>
            <a:r>
              <a:rPr lang="it-IT" sz="2400" dirty="0" smtClean="0"/>
              <a:t>Rapporto femmine-maschi: 8:1</a:t>
            </a:r>
          </a:p>
          <a:p>
            <a:pPr algn="ctr">
              <a:buNone/>
            </a:pPr>
            <a:r>
              <a:rPr lang="it-IT" sz="2400" dirty="0" smtClean="0"/>
              <a:t>I maschi sono più frequenti rispetto alle forme più tardive </a:t>
            </a:r>
            <a:r>
              <a:rPr lang="it-IT" sz="2000" dirty="0" smtClean="0"/>
              <a:t>(20% contro 5-10%, Masi, 2015)</a:t>
            </a:r>
            <a:endParaRPr lang="it-IT" sz="2400" dirty="0" smtClean="0"/>
          </a:p>
          <a:p>
            <a:pPr algn="ctr">
              <a:buNone/>
            </a:pPr>
            <a:r>
              <a:rPr lang="it-IT" sz="2600" i="1" dirty="0" smtClean="0"/>
              <a:t>Evoluzione</a:t>
            </a:r>
            <a:r>
              <a:rPr lang="it-IT" sz="2400" dirty="0" smtClean="0"/>
              <a:t>: deficit dello sviluppo puberale e della crescita </a:t>
            </a:r>
            <a:r>
              <a:rPr lang="it-IT" sz="2400" dirty="0" err="1" smtClean="0"/>
              <a:t>staturale</a:t>
            </a:r>
            <a:endParaRPr lang="it-IT" sz="2400" dirty="0" smtClean="0"/>
          </a:p>
          <a:p>
            <a:pPr algn="ctr">
              <a:buNone/>
            </a:pPr>
            <a:r>
              <a:rPr lang="it-IT" sz="2600" i="1" dirty="0" smtClean="0"/>
              <a:t>Evoluzione a distanza</a:t>
            </a:r>
            <a:r>
              <a:rPr lang="it-IT" sz="2400" dirty="0" smtClean="0"/>
              <a:t>: 41% evoluzione positiva; 59% persistenza del disturbo alimentare; 25% disturbi psichiatrici</a:t>
            </a:r>
            <a:r>
              <a:rPr lang="it-IT" sz="2300" dirty="0" smtClean="0"/>
              <a:t> </a:t>
            </a:r>
            <a:r>
              <a:rPr lang="it-IT" sz="2000" dirty="0" smtClean="0"/>
              <a:t>(</a:t>
            </a:r>
            <a:r>
              <a:rPr lang="it-IT" sz="2000" dirty="0" err="1" smtClean="0"/>
              <a:t>Herpertz-Dahlmann</a:t>
            </a:r>
            <a:r>
              <a:rPr lang="it-IT" sz="2000" dirty="0" smtClean="0"/>
              <a:t>,2018) </a:t>
            </a:r>
            <a:endParaRPr lang="it-IT" sz="2300" dirty="0" smtClean="0"/>
          </a:p>
          <a:p>
            <a:pPr algn="ctr">
              <a:buNone/>
            </a:pPr>
            <a:r>
              <a:rPr lang="it-IT" sz="2600" i="1" dirty="0" smtClean="0"/>
              <a:t>Prognosi</a:t>
            </a:r>
            <a:r>
              <a:rPr lang="it-IT" sz="2400" dirty="0" smtClean="0"/>
              <a:t>: maggiore resistenza al trattamento, cronicizzazione, le forme precoci hanno più grave </a:t>
            </a:r>
            <a:r>
              <a:rPr lang="it-IT" sz="2400" dirty="0" err="1" smtClean="0"/>
              <a:t>comorbidità</a:t>
            </a:r>
            <a:r>
              <a:rPr lang="it-IT" sz="2400" dirty="0" smtClean="0"/>
              <a:t> e peggiore prognosi</a:t>
            </a:r>
          </a:p>
          <a:p>
            <a:pPr algn="ctr">
              <a:buNone/>
            </a:pPr>
            <a:endParaRPr lang="it-IT" sz="2400" dirty="0" smtClean="0"/>
          </a:p>
          <a:p>
            <a:pPr>
              <a:buNone/>
            </a:pPr>
            <a:r>
              <a:rPr lang="it-IT" sz="1600" dirty="0" smtClean="0"/>
              <a:t> </a:t>
            </a:r>
            <a:endParaRPr lang="it-IT" sz="2450" dirty="0" smtClean="0"/>
          </a:p>
          <a:p>
            <a:pPr algn="ctr">
              <a:buNone/>
            </a:pPr>
            <a:endParaRPr lang="it-IT" sz="2450" dirty="0" smtClean="0"/>
          </a:p>
          <a:p>
            <a:pPr algn="ctr">
              <a:buNone/>
            </a:pPr>
            <a:endParaRPr lang="it-IT" sz="2450" dirty="0" smtClean="0"/>
          </a:p>
          <a:p>
            <a:pPr algn="ctr">
              <a:buNone/>
            </a:pPr>
            <a:endParaRPr lang="it-IT" sz="2450" dirty="0" smtClean="0"/>
          </a:p>
          <a:p>
            <a:pPr algn="ctr">
              <a:buNone/>
            </a:pPr>
            <a:endParaRPr lang="it-IT" sz="24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42852"/>
            <a:ext cx="9144000" cy="671514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it-IT" sz="2200" i="1" dirty="0" smtClean="0"/>
              <a:t>Condotte </a:t>
            </a:r>
            <a:r>
              <a:rPr lang="it-IT" sz="2200" dirty="0" smtClean="0"/>
              <a:t>fortemente </a:t>
            </a:r>
            <a:r>
              <a:rPr lang="it-IT" sz="2200" i="1" dirty="0" smtClean="0"/>
              <a:t>restrittive</a:t>
            </a:r>
            <a:r>
              <a:rPr lang="it-IT" sz="2200" dirty="0" smtClean="0"/>
              <a:t> con importante perdita di peso</a:t>
            </a:r>
          </a:p>
          <a:p>
            <a:pPr algn="ctr">
              <a:buNone/>
            </a:pPr>
            <a:r>
              <a:rPr lang="it-IT" sz="2200" dirty="0" smtClean="0"/>
              <a:t>Comportamenti più frequenti: rifiuto di alimentarsi, lentezza del pasto, sminuzzare, nascondere il cibo,esclusione di alcuni alimenti, assunzione di molta acqua durante il pasto </a:t>
            </a:r>
          </a:p>
          <a:p>
            <a:pPr algn="ctr">
              <a:buNone/>
            </a:pPr>
            <a:r>
              <a:rPr lang="it-IT" sz="2200" dirty="0" smtClean="0"/>
              <a:t>Problemi </a:t>
            </a:r>
            <a:r>
              <a:rPr lang="it-IT" sz="2200" dirty="0" err="1" smtClean="0"/>
              <a:t>enterocettivi</a:t>
            </a:r>
            <a:r>
              <a:rPr lang="it-IT" sz="2200" dirty="0" smtClean="0"/>
              <a:t> (nausea, senso di </a:t>
            </a:r>
            <a:r>
              <a:rPr lang="it-IT" sz="2200" dirty="0" err="1" smtClean="0"/>
              <a:t>ripienezza</a:t>
            </a:r>
            <a:r>
              <a:rPr lang="it-IT" sz="2200" dirty="0" smtClean="0"/>
              <a:t> gastrica)</a:t>
            </a:r>
          </a:p>
          <a:p>
            <a:pPr algn="ctr">
              <a:buNone/>
            </a:pPr>
            <a:r>
              <a:rPr lang="it-IT" sz="2200" dirty="0" smtClean="0"/>
              <a:t> </a:t>
            </a:r>
            <a:r>
              <a:rPr lang="it-IT" sz="2200" i="1" dirty="0" smtClean="0"/>
              <a:t>Ridotte condotte </a:t>
            </a:r>
            <a:r>
              <a:rPr lang="it-IT" sz="2200" i="1" dirty="0" err="1" smtClean="0"/>
              <a:t>binge-purging</a:t>
            </a:r>
            <a:endParaRPr lang="it-IT" sz="2200" i="1" dirty="0" smtClean="0"/>
          </a:p>
          <a:p>
            <a:pPr algn="ctr">
              <a:buNone/>
            </a:pPr>
            <a:r>
              <a:rPr lang="it-IT" sz="2200" i="1" dirty="0" smtClean="0"/>
              <a:t>Insofferenza, irrequietezza, irritabilità, isolamento sociale</a:t>
            </a:r>
          </a:p>
          <a:p>
            <a:pPr algn="ctr">
              <a:buNone/>
            </a:pPr>
            <a:r>
              <a:rPr lang="it-IT" sz="2200" dirty="0" smtClean="0"/>
              <a:t>Ideazione intensa sul cibo e sulla forma corporea</a:t>
            </a:r>
          </a:p>
          <a:p>
            <a:pPr algn="ctr">
              <a:buNone/>
            </a:pPr>
            <a:r>
              <a:rPr lang="it-IT" sz="2200" dirty="0" smtClean="0"/>
              <a:t>Iperattività fisica</a:t>
            </a:r>
          </a:p>
          <a:p>
            <a:pPr algn="ctr">
              <a:buNone/>
            </a:pPr>
            <a:r>
              <a:rPr lang="it-IT" sz="2200" dirty="0" smtClean="0"/>
              <a:t> Insoddisfazione per il proprio aspetto</a:t>
            </a:r>
          </a:p>
          <a:p>
            <a:pPr algn="ctr">
              <a:buNone/>
            </a:pPr>
            <a:r>
              <a:rPr lang="it-IT" sz="2200" dirty="0" smtClean="0"/>
              <a:t> Perfezionismo</a:t>
            </a:r>
          </a:p>
          <a:p>
            <a:pPr algn="ctr">
              <a:buNone/>
            </a:pPr>
            <a:r>
              <a:rPr lang="it-IT" sz="2200" dirty="0" smtClean="0"/>
              <a:t> Insicurezza interpersonale</a:t>
            </a:r>
          </a:p>
          <a:p>
            <a:pPr algn="ctr">
              <a:buNone/>
            </a:pPr>
            <a:r>
              <a:rPr lang="it-IT" sz="2200" dirty="0" smtClean="0"/>
              <a:t> Difetto di regolazione emotiva</a:t>
            </a:r>
          </a:p>
          <a:p>
            <a:pPr algn="ctr">
              <a:buNone/>
            </a:pPr>
            <a:r>
              <a:rPr lang="it-IT" sz="2200" dirty="0" smtClean="0"/>
              <a:t> Paura della maturità</a:t>
            </a:r>
          </a:p>
          <a:p>
            <a:pPr algn="ctr">
              <a:buNone/>
            </a:pPr>
            <a:r>
              <a:rPr lang="it-IT" sz="2200" i="1" dirty="0" smtClean="0"/>
              <a:t>La paura di ingrassare e l’alterazione dell’ immagine corporea sono influenzate dallo sviluppo cognitivo e possono mancare in epoca </a:t>
            </a:r>
            <a:r>
              <a:rPr lang="it-IT" sz="2200" i="1" dirty="0" err="1" smtClean="0"/>
              <a:t>prepuberale</a:t>
            </a:r>
            <a:endParaRPr lang="it-IT" sz="2200" i="1" dirty="0" smtClean="0"/>
          </a:p>
          <a:p>
            <a:pPr algn="ctr">
              <a:buNone/>
            </a:pPr>
            <a:r>
              <a:rPr lang="it-IT" sz="2200" i="1" dirty="0" smtClean="0"/>
              <a:t>I criteri diagnostici dovrebbero essere adattati a questa specifica fase evolutiva </a:t>
            </a:r>
            <a:endParaRPr lang="it-IT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786874" cy="714380"/>
          </a:xfrm>
          <a:ln w="9525">
            <a:solidFill>
              <a:schemeClr val="accent6">
                <a:lumMod val="75000"/>
              </a:schemeClr>
            </a:solidFill>
          </a:ln>
        </p:spPr>
        <p:txBody>
          <a:bodyPr>
            <a:noAutofit/>
          </a:bodyPr>
          <a:lstStyle/>
          <a:p>
            <a:r>
              <a:rPr lang="it-IT" sz="36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it-IT" sz="3600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it-IT" dirty="0" smtClean="0">
                <a:solidFill>
                  <a:schemeClr val="bg2">
                    <a:lumMod val="25000"/>
                  </a:schemeClr>
                </a:solidFill>
              </a:rPr>
              <a:t>Psicopatologia</a:t>
            </a:r>
            <a:r>
              <a:rPr lang="it-IT" sz="4000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it-IT" sz="4000" dirty="0" smtClean="0">
                <a:solidFill>
                  <a:schemeClr val="bg2">
                    <a:lumMod val="25000"/>
                  </a:schemeClr>
                </a:solidFill>
              </a:rPr>
            </a:br>
            <a:endParaRPr lang="it-IT" sz="3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928670"/>
            <a:ext cx="9144000" cy="5929330"/>
          </a:xfrm>
        </p:spPr>
        <p:txBody>
          <a:bodyPr>
            <a:normAutofit fontScale="92500" lnSpcReduction="20000"/>
          </a:bodyPr>
          <a:lstStyle/>
          <a:p>
            <a:pPr algn="ctr">
              <a:buFontTx/>
              <a:buChar char="-"/>
            </a:pPr>
            <a:r>
              <a:rPr lang="it-IT" sz="3500" i="1" dirty="0" smtClean="0">
                <a:solidFill>
                  <a:schemeClr val="bg2">
                    <a:lumMod val="25000"/>
                  </a:schemeClr>
                </a:solidFill>
              </a:rPr>
              <a:t>Uniformità tra AN a esordio precoce e AN a esordio in adolescenza </a:t>
            </a:r>
            <a:r>
              <a:rPr lang="it-IT" sz="2200" dirty="0" smtClean="0">
                <a:solidFill>
                  <a:schemeClr val="bg2">
                    <a:lumMod val="25000"/>
                  </a:schemeClr>
                </a:solidFill>
              </a:rPr>
              <a:t>(Cooper, 2002; Muratori, 2008;</a:t>
            </a:r>
            <a:r>
              <a:rPr lang="it-IT" sz="2200" dirty="0" smtClean="0"/>
              <a:t> </a:t>
            </a:r>
            <a:r>
              <a:rPr lang="it-IT" sz="2200" dirty="0" err="1" smtClean="0"/>
              <a:t>Thibault</a:t>
            </a:r>
            <a:r>
              <a:rPr lang="it-IT" sz="2200" dirty="0" smtClean="0"/>
              <a:t>, 2017; Van </a:t>
            </a:r>
            <a:r>
              <a:rPr lang="it-IT" sz="2200" dirty="0" err="1" smtClean="0"/>
              <a:t>Noort</a:t>
            </a:r>
            <a:r>
              <a:rPr lang="it-IT" sz="2200" dirty="0" smtClean="0"/>
              <a:t>, 2018)</a:t>
            </a:r>
            <a:endParaRPr lang="it-IT" sz="2400" dirty="0" smtClean="0"/>
          </a:p>
          <a:p>
            <a:pPr algn="ctr">
              <a:buFontTx/>
              <a:buChar char="-"/>
            </a:pPr>
            <a:r>
              <a:rPr lang="it-IT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it-IT" sz="3100" dirty="0" smtClean="0">
                <a:solidFill>
                  <a:schemeClr val="bg2">
                    <a:lumMod val="25000"/>
                  </a:schemeClr>
                </a:solidFill>
              </a:rPr>
              <a:t>Con la progressione dello sviluppo puberale compaiono maggiore consapevolezza di malattia, insoddisfazione per la propria immagine corporea e il proprio peso, importanti sintomi depressivi quali l’ideazione </a:t>
            </a:r>
            <a:r>
              <a:rPr lang="it-IT" sz="3100" dirty="0" err="1" smtClean="0">
                <a:solidFill>
                  <a:schemeClr val="bg2">
                    <a:lumMod val="25000"/>
                  </a:schemeClr>
                </a:solidFill>
              </a:rPr>
              <a:t>suicidaria</a:t>
            </a:r>
            <a:r>
              <a:rPr lang="it-IT" sz="31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</a:p>
          <a:p>
            <a:pPr algn="ctr">
              <a:buClr>
                <a:schemeClr val="bg2">
                  <a:lumMod val="25000"/>
                </a:schemeClr>
              </a:buClr>
              <a:buSzPct val="70000"/>
              <a:buFont typeface="Wingdings" pitchFamily="2" charset="2"/>
              <a:buChar char="§"/>
            </a:pPr>
            <a:r>
              <a:rPr lang="it-IT" sz="3100" dirty="0" smtClean="0">
                <a:solidFill>
                  <a:schemeClr val="bg2">
                    <a:lumMod val="25000"/>
                  </a:schemeClr>
                </a:solidFill>
              </a:rPr>
              <a:t>Disturbo dell’umore nell’80,95% delle prepuberi e nel 76,19% delle </a:t>
            </a:r>
            <a:r>
              <a:rPr lang="it-IT" sz="3100" dirty="0" err="1" smtClean="0">
                <a:solidFill>
                  <a:schemeClr val="bg2">
                    <a:lumMod val="25000"/>
                  </a:schemeClr>
                </a:solidFill>
              </a:rPr>
              <a:t>postpuberi</a:t>
            </a:r>
            <a:r>
              <a:rPr lang="it-IT" sz="31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it-IT" sz="2200" dirty="0" smtClean="0">
                <a:solidFill>
                  <a:schemeClr val="bg2">
                    <a:lumMod val="25000"/>
                  </a:schemeClr>
                </a:solidFill>
              </a:rPr>
              <a:t>(Cooper, 2002)</a:t>
            </a:r>
            <a:endParaRPr lang="it-IT" sz="3100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ctr">
              <a:buClr>
                <a:schemeClr val="bg2">
                  <a:lumMod val="25000"/>
                </a:schemeClr>
              </a:buClr>
              <a:buSzPct val="70000"/>
              <a:buFont typeface="Wingdings" pitchFamily="2" charset="2"/>
              <a:buChar char="§"/>
            </a:pPr>
            <a:r>
              <a:rPr lang="it-IT" sz="3100" dirty="0" smtClean="0">
                <a:solidFill>
                  <a:schemeClr val="bg2">
                    <a:lumMod val="25000"/>
                  </a:schemeClr>
                </a:solidFill>
              </a:rPr>
              <a:t>Rapporto tra disturbo anoressico </a:t>
            </a:r>
            <a:r>
              <a:rPr lang="it-IT" sz="3100" dirty="0" err="1" smtClean="0">
                <a:solidFill>
                  <a:schemeClr val="bg2">
                    <a:lumMod val="25000"/>
                  </a:schemeClr>
                </a:solidFill>
              </a:rPr>
              <a:t>prepuberale</a:t>
            </a:r>
            <a:r>
              <a:rPr lang="it-IT" sz="3100" dirty="0" smtClean="0">
                <a:solidFill>
                  <a:schemeClr val="bg2">
                    <a:lumMod val="25000"/>
                  </a:schemeClr>
                </a:solidFill>
              </a:rPr>
              <a:t> e psicopatologia depressiva: condizione predisponente, complicanza della malnutrizione, variante dei disturbi affettivi?</a:t>
            </a:r>
          </a:p>
          <a:p>
            <a:pPr algn="ctr">
              <a:buClr>
                <a:schemeClr val="bg2">
                  <a:lumMod val="25000"/>
                </a:schemeClr>
              </a:buClr>
              <a:buSzPct val="70000"/>
              <a:buFont typeface="Wingdings" pitchFamily="2" charset="2"/>
              <a:buChar char="§"/>
            </a:pPr>
            <a:r>
              <a:rPr lang="it-IT" sz="3100" dirty="0" smtClean="0">
                <a:solidFill>
                  <a:schemeClr val="bg2">
                    <a:lumMod val="25000"/>
                  </a:schemeClr>
                </a:solidFill>
              </a:rPr>
              <a:t>Disturbi d’ansia: disturbo d’ansia di separazione molto più frequente nelle prepuberi</a:t>
            </a:r>
            <a:r>
              <a:rPr lang="it-IT" sz="30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it-IT" sz="2400" dirty="0" smtClean="0">
                <a:solidFill>
                  <a:schemeClr val="bg2">
                    <a:lumMod val="25000"/>
                  </a:schemeClr>
                </a:solidFill>
              </a:rPr>
              <a:t>(33,3% vs 9,5% )</a:t>
            </a:r>
            <a:endParaRPr lang="it-IT" sz="3000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4282" y="428604"/>
            <a:ext cx="8715436" cy="6000792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it-IT" i="1" dirty="0" smtClean="0">
                <a:solidFill>
                  <a:schemeClr val="bg2">
                    <a:lumMod val="25000"/>
                  </a:schemeClr>
                </a:solidFill>
              </a:rPr>
              <a:t>NUTRIZIONE</a:t>
            </a:r>
            <a:r>
              <a:rPr lang="it-IT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</a:p>
          <a:p>
            <a:pPr algn="just">
              <a:buNone/>
            </a:pPr>
            <a:r>
              <a:rPr lang="it-IT" dirty="0" smtClean="0">
                <a:solidFill>
                  <a:schemeClr val="bg2">
                    <a:lumMod val="25000"/>
                  </a:schemeClr>
                </a:solidFill>
              </a:rPr>
              <a:t>Esperienze ripetute di scambio/dialogo emotivo, affettivo, di interazioni riuscite, di riparazioni efficaci, aspettative e fiducia nel fronteggiare momenti di crisi ritrovando condivisione nella relazione affettiva</a:t>
            </a:r>
          </a:p>
          <a:p>
            <a:pPr algn="just">
              <a:buNone/>
            </a:pPr>
            <a:endParaRPr lang="it-IT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just">
              <a:buNone/>
            </a:pPr>
            <a:r>
              <a:rPr lang="it-IT" dirty="0" smtClean="0">
                <a:solidFill>
                  <a:schemeClr val="bg2">
                    <a:lumMod val="25000"/>
                  </a:schemeClr>
                </a:solidFill>
              </a:rPr>
              <a:t>Varietà di comportamenti sociali, ampia gamma di esperienze e sfide evolutive, connesse coi rapidi mutamenti della crescita e dello sviluppo, forti tracce </a:t>
            </a:r>
            <a:r>
              <a:rPr lang="it-IT" dirty="0" err="1" smtClean="0">
                <a:solidFill>
                  <a:schemeClr val="bg2">
                    <a:lumMod val="25000"/>
                  </a:schemeClr>
                </a:solidFill>
              </a:rPr>
              <a:t>mnestiche</a:t>
            </a:r>
            <a:endParaRPr lang="it-IT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just">
              <a:buNone/>
            </a:pPr>
            <a:endParaRPr lang="it-IT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just">
              <a:buNone/>
            </a:pPr>
            <a:r>
              <a:rPr lang="it-IT" dirty="0" smtClean="0">
                <a:solidFill>
                  <a:schemeClr val="bg2">
                    <a:lumMod val="25000"/>
                  </a:schemeClr>
                </a:solidFill>
              </a:rPr>
              <a:t>Riconoscimento di ciò che è regolare, prevedibile, invariante nella relazione, aspettative condivise, riconosciute, ricordate, attese</a:t>
            </a:r>
            <a:endParaRPr lang="it-IT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596" y="571480"/>
            <a:ext cx="8229600" cy="5643602"/>
          </a:xfrm>
          <a:ln w="28575">
            <a:solidFill>
              <a:schemeClr val="accent6">
                <a:lumMod val="75000"/>
              </a:schemeClr>
            </a:solidFill>
          </a:ln>
        </p:spPr>
        <p:txBody>
          <a:bodyPr>
            <a:normAutofit fontScale="47500" lnSpcReduction="20000"/>
          </a:bodyPr>
          <a:lstStyle/>
          <a:p>
            <a:pPr algn="ctr">
              <a:buNone/>
            </a:pPr>
            <a:endParaRPr lang="it-IT" sz="3900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ctr">
              <a:buNone/>
            </a:pPr>
            <a:r>
              <a:rPr lang="it-IT" sz="6700" i="1" dirty="0" smtClean="0">
                <a:solidFill>
                  <a:schemeClr val="bg2">
                    <a:lumMod val="25000"/>
                  </a:schemeClr>
                </a:solidFill>
              </a:rPr>
              <a:t>INFANT RESEARCH</a:t>
            </a:r>
          </a:p>
          <a:p>
            <a:pPr algn="ctr">
              <a:buNone/>
            </a:pPr>
            <a:endParaRPr lang="it-IT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ctr">
              <a:buNone/>
            </a:pPr>
            <a:r>
              <a:rPr lang="it-IT" sz="46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it-IT" sz="7600" dirty="0" smtClean="0">
                <a:solidFill>
                  <a:schemeClr val="bg2">
                    <a:lumMod val="25000"/>
                  </a:schemeClr>
                </a:solidFill>
              </a:rPr>
              <a:t>Precoci capacità del bambino di sperimentare l’emergere di un’organizzazione  e                                                 di una differenziazione del Sé                              che lo rende sin dall’inizio competente, capace di autoregolarsi, di avere intenzioni, di formarsi aspettative all’interno di un contesto relazionale di cure empatico, organizzato, coerente e prevedibile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2844" y="142852"/>
            <a:ext cx="8786874" cy="657229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it-IT" sz="3000" i="1" dirty="0" smtClean="0">
                <a:solidFill>
                  <a:schemeClr val="bg2">
                    <a:lumMod val="25000"/>
                  </a:schemeClr>
                </a:solidFill>
              </a:rPr>
              <a:t>SANDER (1962, 1985)</a:t>
            </a:r>
          </a:p>
          <a:p>
            <a:pPr algn="just">
              <a:buNone/>
            </a:pPr>
            <a:r>
              <a:rPr lang="it-IT" sz="2900" i="1" dirty="0" smtClean="0">
                <a:solidFill>
                  <a:schemeClr val="bg2">
                    <a:lumMod val="25000"/>
                  </a:schemeClr>
                </a:solidFill>
              </a:rPr>
              <a:t>Regolazione del Sé</a:t>
            </a:r>
            <a:r>
              <a:rPr lang="it-IT" sz="2900" dirty="0" smtClean="0">
                <a:solidFill>
                  <a:schemeClr val="bg2">
                    <a:lumMod val="25000"/>
                  </a:schemeClr>
                </a:solidFill>
              </a:rPr>
              <a:t>: i ritmi biologici (fame-sazietà) vengono regolati in senso diadico attraverso il ruolo decisivo del </a:t>
            </a:r>
            <a:r>
              <a:rPr lang="it-IT" sz="2900" dirty="0" err="1" smtClean="0">
                <a:solidFill>
                  <a:schemeClr val="bg2">
                    <a:lumMod val="25000"/>
                  </a:schemeClr>
                </a:solidFill>
              </a:rPr>
              <a:t>caregiver</a:t>
            </a:r>
            <a:endParaRPr lang="it-IT" sz="2900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just">
              <a:buNone/>
            </a:pPr>
            <a:r>
              <a:rPr lang="it-IT" sz="2900" dirty="0" smtClean="0">
                <a:solidFill>
                  <a:schemeClr val="bg2">
                    <a:lumMod val="25000"/>
                  </a:schemeClr>
                </a:solidFill>
              </a:rPr>
              <a:t>La coppia </a:t>
            </a:r>
            <a:r>
              <a:rPr lang="it-IT" sz="2900" dirty="0" err="1" smtClean="0">
                <a:solidFill>
                  <a:schemeClr val="bg2">
                    <a:lumMod val="25000"/>
                  </a:schemeClr>
                </a:solidFill>
              </a:rPr>
              <a:t>ma-ba</a:t>
            </a:r>
            <a:r>
              <a:rPr lang="it-IT" sz="2900" dirty="0" smtClean="0">
                <a:solidFill>
                  <a:schemeClr val="bg2">
                    <a:lumMod val="25000"/>
                  </a:schemeClr>
                </a:solidFill>
              </a:rPr>
              <a:t> costruisce congiuntamente modelli diadici di regolazione degli stati interni del bambino e regolazioni interattive che si integrano  vicendevolmente dando origine a comportamenti, sensazioni, aspettative, significati su cui si organizza l’esperienza psichica del bambino</a:t>
            </a:r>
          </a:p>
          <a:p>
            <a:pPr algn="ctr">
              <a:buNone/>
            </a:pPr>
            <a:r>
              <a:rPr lang="it-IT" sz="3000" i="1" dirty="0" smtClean="0">
                <a:solidFill>
                  <a:schemeClr val="bg2">
                    <a:lumMod val="25000"/>
                  </a:schemeClr>
                </a:solidFill>
              </a:rPr>
              <a:t>STERN (1985)</a:t>
            </a:r>
          </a:p>
          <a:p>
            <a:pPr algn="just">
              <a:buNone/>
            </a:pPr>
            <a:r>
              <a:rPr lang="it-IT" sz="2900" dirty="0" smtClean="0">
                <a:solidFill>
                  <a:schemeClr val="bg2">
                    <a:lumMod val="25000"/>
                  </a:schemeClr>
                </a:solidFill>
              </a:rPr>
              <a:t>Sintonizzazione emotiva/affettiva materna che riconosce al bambino una propria mente e individualità, </a:t>
            </a:r>
            <a:r>
              <a:rPr lang="it-IT" sz="2900" i="1" dirty="0" smtClean="0">
                <a:solidFill>
                  <a:schemeClr val="bg2">
                    <a:lumMod val="25000"/>
                  </a:schemeClr>
                </a:solidFill>
              </a:rPr>
              <a:t>costruzione del Sé “emergente” </a:t>
            </a:r>
            <a:r>
              <a:rPr lang="it-IT" sz="2900" dirty="0" smtClean="0">
                <a:solidFill>
                  <a:schemeClr val="bg2">
                    <a:lumMod val="25000"/>
                  </a:schemeClr>
                </a:solidFill>
              </a:rPr>
              <a:t>del bambino</a:t>
            </a:r>
            <a:endParaRPr lang="it-IT" sz="29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it-IT" sz="3600" i="1" dirty="0" smtClean="0">
                <a:solidFill>
                  <a:schemeClr val="bg2">
                    <a:lumMod val="25000"/>
                  </a:schemeClr>
                </a:solidFill>
              </a:rPr>
              <a:t>Le ricerche multidisciplinari evidenziano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dirty="0" smtClean="0">
                <a:solidFill>
                  <a:schemeClr val="bg2">
                    <a:lumMod val="25000"/>
                  </a:schemeClr>
                </a:solidFill>
              </a:rPr>
              <a:t>la tendenza innata a mantenere relazioni, il bisogno di formare stretti legami affettivi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dirty="0" smtClean="0">
                <a:solidFill>
                  <a:schemeClr val="bg2">
                    <a:lumMod val="25000"/>
                  </a:schemeClr>
                </a:solidFill>
              </a:rPr>
              <a:t>lo sviluppo si realizza non tanto per processi maturativi interni, ma interpersonali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dirty="0" smtClean="0">
                <a:solidFill>
                  <a:schemeClr val="bg2">
                    <a:lumMod val="25000"/>
                  </a:schemeClr>
                </a:solidFill>
              </a:rPr>
              <a:t>la crescita e il formarsi delle funzioni psichiche del bambino dipendono dalla qualità dell’incontro intersoggettivo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dirty="0" smtClean="0">
                <a:solidFill>
                  <a:schemeClr val="bg2">
                    <a:lumMod val="25000"/>
                  </a:schemeClr>
                </a:solidFill>
              </a:rPr>
              <a:t>è all’interno del contesto familiare che il bambino </a:t>
            </a:r>
            <a:r>
              <a:rPr lang="it-IT" i="1" dirty="0" smtClean="0">
                <a:solidFill>
                  <a:schemeClr val="bg2">
                    <a:lumMod val="25000"/>
                  </a:schemeClr>
                </a:solidFill>
              </a:rPr>
              <a:t>impara a regolare </a:t>
            </a:r>
            <a:r>
              <a:rPr lang="it-IT" dirty="0" smtClean="0">
                <a:solidFill>
                  <a:schemeClr val="bg2">
                    <a:lumMod val="25000"/>
                  </a:schemeClr>
                </a:solidFill>
              </a:rPr>
              <a:t>le sue emozioni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dirty="0" smtClean="0">
                <a:solidFill>
                  <a:schemeClr val="bg2">
                    <a:lumMod val="25000"/>
                  </a:schemeClr>
                </a:solidFill>
              </a:rPr>
              <a:t>i fallimenti nella regolazione del Sé e delle interazioni col </a:t>
            </a:r>
            <a:r>
              <a:rPr lang="it-IT" dirty="0" err="1" smtClean="0">
                <a:solidFill>
                  <a:schemeClr val="bg2">
                    <a:lumMod val="25000"/>
                  </a:schemeClr>
                </a:solidFill>
              </a:rPr>
              <a:t>caregiver</a:t>
            </a:r>
            <a:r>
              <a:rPr lang="it-IT" dirty="0" smtClean="0">
                <a:solidFill>
                  <a:schemeClr val="bg2">
                    <a:lumMod val="25000"/>
                  </a:schemeClr>
                </a:solidFill>
              </a:rPr>
              <a:t> sono alla base delle psicopatologie che originano nei primi periodi di vita 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ln>
            <a:solidFill>
              <a:schemeClr val="accent6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it-IT" sz="4000" dirty="0" smtClean="0">
                <a:solidFill>
                  <a:schemeClr val="bg2">
                    <a:lumMod val="25000"/>
                  </a:schemeClr>
                </a:solidFill>
              </a:rPr>
              <a:t>DISTURBI ALIMENTARI DELL’INFANZIA</a:t>
            </a:r>
            <a:endParaRPr lang="it-IT" sz="40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1114420"/>
          </a:xfrm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/>
          <a:lstStyle/>
          <a:p>
            <a:pPr>
              <a:buNone/>
            </a:pPr>
            <a:r>
              <a:rPr lang="it-IT" dirty="0" smtClean="0"/>
              <a:t>	</a:t>
            </a:r>
            <a:r>
              <a:rPr lang="it-IT" dirty="0" smtClean="0">
                <a:solidFill>
                  <a:schemeClr val="bg2">
                    <a:lumMod val="25000"/>
                  </a:schemeClr>
                </a:solidFill>
              </a:rPr>
              <a:t>Una varietà di problemi specifici con eziologia ed esiti diversi, di natura eterogenea</a:t>
            </a:r>
            <a:endParaRPr lang="it-IT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428596" y="3786190"/>
            <a:ext cx="8286808" cy="2031325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3600" i="1" dirty="0" smtClean="0">
                <a:solidFill>
                  <a:schemeClr val="bg2">
                    <a:lumMod val="25000"/>
                  </a:schemeClr>
                </a:solidFill>
              </a:rPr>
              <a:t>PROBLEMA VS DISTURBO</a:t>
            </a:r>
          </a:p>
          <a:p>
            <a:pPr algn="ctr"/>
            <a:endParaRPr lang="it-IT" sz="3000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r>
              <a:rPr lang="it-IT" sz="3000" dirty="0" smtClean="0">
                <a:solidFill>
                  <a:schemeClr val="bg2">
                    <a:lumMod val="25000"/>
                  </a:schemeClr>
                </a:solidFill>
              </a:rPr>
              <a:t>Difficoltà alimentari transitorie comuni nei momenti critici dello sviluppo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214290"/>
            <a:ext cx="9144000" cy="6500858"/>
          </a:xfrm>
        </p:spPr>
        <p:txBody>
          <a:bodyPr>
            <a:normAutofit fontScale="92500" lnSpcReduction="20000"/>
          </a:bodyPr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sz="2600" i="1" dirty="0" smtClean="0">
                <a:solidFill>
                  <a:schemeClr val="bg2">
                    <a:lumMod val="25000"/>
                  </a:schemeClr>
                </a:solidFill>
              </a:rPr>
              <a:t>7-9 MESI: svezzamento</a:t>
            </a:r>
            <a:r>
              <a:rPr lang="it-IT" sz="2600" dirty="0" smtClean="0">
                <a:solidFill>
                  <a:schemeClr val="bg2">
                    <a:lumMod val="25000"/>
                  </a:schemeClr>
                </a:solidFill>
              </a:rPr>
              <a:t>              esperienze di separazione, perdita</a:t>
            </a:r>
          </a:p>
          <a:p>
            <a:pPr>
              <a:buNone/>
            </a:pPr>
            <a:endParaRPr lang="it-IT" sz="2600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sz="2600" i="1" dirty="0" smtClean="0">
                <a:solidFill>
                  <a:schemeClr val="bg2">
                    <a:lumMod val="25000"/>
                  </a:schemeClr>
                </a:solidFill>
              </a:rPr>
              <a:t>2-3 ANNI: rifiuto del cibo</a:t>
            </a:r>
            <a:r>
              <a:rPr lang="it-IT" sz="2600" dirty="0" smtClean="0">
                <a:solidFill>
                  <a:schemeClr val="bg2">
                    <a:lumMod val="25000"/>
                  </a:schemeClr>
                </a:solidFill>
              </a:rPr>
              <a:t>              capacità cognitive, affettive  si riorganizzano a un livello più complesso che chiede una negoziazione reciproca della coppia </a:t>
            </a:r>
            <a:r>
              <a:rPr lang="it-IT" sz="2600" dirty="0" err="1" smtClean="0">
                <a:solidFill>
                  <a:schemeClr val="bg2">
                    <a:lumMod val="25000"/>
                  </a:schemeClr>
                </a:solidFill>
              </a:rPr>
              <a:t>ma-ba</a:t>
            </a:r>
            <a:r>
              <a:rPr lang="it-IT" sz="2600" dirty="0" smtClean="0">
                <a:solidFill>
                  <a:schemeClr val="bg2">
                    <a:lumMod val="25000"/>
                  </a:schemeClr>
                </a:solidFill>
              </a:rPr>
              <a:t> verso una nuova regolazione interattiva che tenga conto delle maggiori autonomie del bambino </a:t>
            </a:r>
          </a:p>
          <a:p>
            <a:pPr algn="ctr">
              <a:buNone/>
            </a:pPr>
            <a:r>
              <a:rPr lang="it-IT" sz="2600" dirty="0" smtClean="0">
                <a:solidFill>
                  <a:schemeClr val="bg2">
                    <a:lumMod val="25000"/>
                  </a:schemeClr>
                </a:solidFill>
              </a:rPr>
              <a:t>   </a:t>
            </a:r>
          </a:p>
          <a:p>
            <a:pPr algn="ctr">
              <a:buNone/>
            </a:pPr>
            <a:r>
              <a:rPr lang="it-IT" sz="3600" i="1" dirty="0" smtClean="0">
                <a:solidFill>
                  <a:schemeClr val="bg2">
                    <a:lumMod val="25000"/>
                  </a:schemeClr>
                </a:solidFill>
              </a:rPr>
              <a:t>LE MADRI</a:t>
            </a:r>
            <a:endParaRPr lang="it-IT" sz="2600" i="1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None/>
            </a:pPr>
            <a:r>
              <a:rPr lang="it-IT" sz="2600" dirty="0" smtClean="0">
                <a:solidFill>
                  <a:schemeClr val="bg2">
                    <a:lumMod val="25000"/>
                  </a:schemeClr>
                </a:solidFill>
              </a:rPr>
              <a:t>	Modalità differenti che riflettono le esperienze personali nel processo di separazione-individuazione</a:t>
            </a:r>
          </a:p>
          <a:p>
            <a:pPr>
              <a:buNone/>
            </a:pPr>
            <a:endParaRPr lang="it-IT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None/>
            </a:pPr>
            <a:r>
              <a:rPr lang="it-IT" dirty="0" smtClean="0">
                <a:solidFill>
                  <a:schemeClr val="bg2">
                    <a:lumMod val="25000"/>
                  </a:schemeClr>
                </a:solidFill>
              </a:rPr>
              <a:t>	</a:t>
            </a:r>
            <a:r>
              <a:rPr lang="it-IT" sz="2400" dirty="0" smtClean="0">
                <a:solidFill>
                  <a:schemeClr val="bg2">
                    <a:lumMod val="25000"/>
                  </a:schemeClr>
                </a:solidFill>
              </a:rPr>
              <a:t>Incoraggiare l’autonomia                 </a:t>
            </a:r>
            <a:r>
              <a:rPr lang="it-IT" sz="2400" dirty="0" err="1" smtClean="0">
                <a:solidFill>
                  <a:schemeClr val="bg2">
                    <a:lumMod val="25000"/>
                  </a:schemeClr>
                </a:solidFill>
              </a:rPr>
              <a:t>Disagio—iperprotezione</a:t>
            </a:r>
            <a:endParaRPr lang="it-IT" sz="2400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ctr">
              <a:buNone/>
            </a:pPr>
            <a:r>
              <a:rPr lang="it-IT" sz="3600" i="1" dirty="0" smtClean="0">
                <a:solidFill>
                  <a:schemeClr val="bg2">
                    <a:lumMod val="25000"/>
                  </a:schemeClr>
                </a:solidFill>
              </a:rPr>
              <a:t>I BAMBINI</a:t>
            </a:r>
          </a:p>
          <a:p>
            <a:pPr algn="ctr">
              <a:buNone/>
            </a:pPr>
            <a:r>
              <a:rPr lang="it-IT" sz="2600" dirty="0" smtClean="0">
                <a:solidFill>
                  <a:schemeClr val="bg2">
                    <a:lumMod val="25000"/>
                  </a:schemeClr>
                </a:solidFill>
              </a:rPr>
              <a:t>Differenze individuali del ritmo fame-sazietà</a:t>
            </a:r>
          </a:p>
          <a:p>
            <a:pPr algn="ctr">
              <a:buNone/>
            </a:pPr>
            <a:endParaRPr lang="it-IT" sz="2600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just">
              <a:buNone/>
            </a:pPr>
            <a:r>
              <a:rPr lang="it-IT" sz="2400" dirty="0" smtClean="0">
                <a:solidFill>
                  <a:schemeClr val="bg2">
                    <a:lumMod val="25000"/>
                  </a:schemeClr>
                </a:solidFill>
              </a:rPr>
              <a:t>Chiedono con intensità il cibo</a:t>
            </a:r>
            <a:r>
              <a:rPr lang="it-IT" sz="2600" dirty="0" smtClean="0">
                <a:solidFill>
                  <a:schemeClr val="bg2">
                    <a:lumMod val="25000"/>
                  </a:schemeClr>
                </a:solidFill>
              </a:rPr>
              <a:t>       </a:t>
            </a:r>
            <a:r>
              <a:rPr lang="it-IT" sz="2400" dirty="0" smtClean="0">
                <a:solidFill>
                  <a:schemeClr val="bg2">
                    <a:lumMod val="25000"/>
                  </a:schemeClr>
                </a:solidFill>
              </a:rPr>
              <a:t>Accettano passivamente di essere nutriti      </a:t>
            </a:r>
          </a:p>
          <a:p>
            <a:pPr algn="just">
              <a:buNone/>
            </a:pPr>
            <a:r>
              <a:rPr lang="it-IT" sz="2400" dirty="0" smtClean="0">
                <a:solidFill>
                  <a:schemeClr val="bg2">
                    <a:lumMod val="25000"/>
                  </a:schemeClr>
                </a:solidFill>
              </a:rPr>
              <a:t>			Inviano segnali discontinui di fame                      		</a:t>
            </a:r>
          </a:p>
          <a:p>
            <a:pPr>
              <a:buNone/>
            </a:pPr>
            <a:endParaRPr lang="it-IT" sz="2600" dirty="0"/>
          </a:p>
        </p:txBody>
      </p:sp>
      <p:cxnSp>
        <p:nvCxnSpPr>
          <p:cNvPr id="4" name="Connettore 2 3"/>
          <p:cNvCxnSpPr/>
          <p:nvPr/>
        </p:nvCxnSpPr>
        <p:spPr>
          <a:xfrm>
            <a:off x="3428992" y="428604"/>
            <a:ext cx="642942" cy="1588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ttore 2 4"/>
          <p:cNvCxnSpPr/>
          <p:nvPr/>
        </p:nvCxnSpPr>
        <p:spPr>
          <a:xfrm rot="16200000" flipH="1">
            <a:off x="5214942" y="5643578"/>
            <a:ext cx="357190" cy="71438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2 7"/>
          <p:cNvCxnSpPr/>
          <p:nvPr/>
        </p:nvCxnSpPr>
        <p:spPr>
          <a:xfrm rot="5400000">
            <a:off x="1964513" y="3893347"/>
            <a:ext cx="571504" cy="214314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2 9"/>
          <p:cNvCxnSpPr/>
          <p:nvPr/>
        </p:nvCxnSpPr>
        <p:spPr>
          <a:xfrm rot="16200000" flipH="1">
            <a:off x="5000628" y="3786190"/>
            <a:ext cx="714380" cy="285752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2 13"/>
          <p:cNvCxnSpPr/>
          <p:nvPr/>
        </p:nvCxnSpPr>
        <p:spPr>
          <a:xfrm rot="5400000">
            <a:off x="1678761" y="5607859"/>
            <a:ext cx="428628" cy="214314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2 15"/>
          <p:cNvCxnSpPr/>
          <p:nvPr/>
        </p:nvCxnSpPr>
        <p:spPr>
          <a:xfrm>
            <a:off x="3643306" y="1142984"/>
            <a:ext cx="642942" cy="1588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2 21"/>
          <p:cNvCxnSpPr/>
          <p:nvPr/>
        </p:nvCxnSpPr>
        <p:spPr>
          <a:xfrm rot="5400000">
            <a:off x="3358348" y="5857098"/>
            <a:ext cx="714380" cy="1588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  <a:ln>
            <a:solidFill>
              <a:schemeClr val="accent6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it-IT" dirty="0" smtClean="0">
                <a:solidFill>
                  <a:schemeClr val="bg2">
                    <a:lumMod val="25000"/>
                  </a:schemeClr>
                </a:solidFill>
              </a:rPr>
              <a:t>CLASSIFICAZIONE DIAGNOSTCA 0-3R</a:t>
            </a:r>
            <a:br>
              <a:rPr lang="it-IT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it-IT" sz="3600" i="1" dirty="0" smtClean="0"/>
              <a:t>Classificazione </a:t>
            </a:r>
            <a:r>
              <a:rPr lang="it-IT" sz="3600" i="1" dirty="0" err="1" smtClean="0"/>
              <a:t>clinico-evolutiva</a:t>
            </a:r>
            <a:r>
              <a:rPr lang="it-IT" sz="3600" i="1" dirty="0" smtClean="0"/>
              <a:t> di </a:t>
            </a:r>
            <a:r>
              <a:rPr lang="it-IT" sz="3600" i="1" dirty="0" err="1" smtClean="0"/>
              <a:t>Chatoor</a:t>
            </a:r>
            <a:endParaRPr lang="it-IT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85720" y="1857364"/>
            <a:ext cx="8572560" cy="4786346"/>
          </a:xfrm>
        </p:spPr>
        <p:txBody>
          <a:bodyPr>
            <a:normAutofit fontScale="77500" lnSpcReduction="20000"/>
          </a:bodyPr>
          <a:lstStyle/>
          <a:p>
            <a:pPr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sz="3400" dirty="0" smtClean="0">
                <a:solidFill>
                  <a:schemeClr val="bg2">
                    <a:lumMod val="25000"/>
                  </a:schemeClr>
                </a:solidFill>
              </a:rPr>
              <a:t>Disporre di uno strumento complementare al DSM  che ne colmasse le inadeguatezze, in grado di essere usato nelle età più precoci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sz="3400" dirty="0" smtClean="0">
                <a:solidFill>
                  <a:schemeClr val="bg2">
                    <a:lumMod val="25000"/>
                  </a:schemeClr>
                </a:solidFill>
              </a:rPr>
              <a:t>Approccio multidimensionale/</a:t>
            </a:r>
            <a:r>
              <a:rPr lang="it-IT" sz="3400" dirty="0" err="1" smtClean="0">
                <a:solidFill>
                  <a:schemeClr val="bg2">
                    <a:lumMod val="25000"/>
                  </a:schemeClr>
                </a:solidFill>
              </a:rPr>
              <a:t>multiassiale</a:t>
            </a:r>
            <a:r>
              <a:rPr lang="it-IT" sz="3400" dirty="0" smtClean="0">
                <a:solidFill>
                  <a:schemeClr val="bg2">
                    <a:lumMod val="25000"/>
                  </a:schemeClr>
                </a:solidFill>
              </a:rPr>
              <a:t> per tenere conto dell’intreccio di variabili individuali e relazionali, in una prospettiva evolutiva, alla luce dei risultati dell’</a:t>
            </a:r>
            <a:r>
              <a:rPr lang="it-IT" sz="3400" i="1" dirty="0" err="1" smtClean="0"/>
              <a:t>infant</a:t>
            </a:r>
            <a:r>
              <a:rPr lang="it-IT" sz="3400" i="1" dirty="0" smtClean="0"/>
              <a:t> </a:t>
            </a:r>
            <a:r>
              <a:rPr lang="it-IT" sz="3400" i="1" dirty="0" err="1" smtClean="0"/>
              <a:t>research</a:t>
            </a:r>
            <a:r>
              <a:rPr lang="it-IT" sz="3400" dirty="0" smtClean="0"/>
              <a:t> </a:t>
            </a:r>
            <a:endParaRPr lang="it-IT" sz="3400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sz="3400" dirty="0" smtClean="0"/>
              <a:t>Connessioni evolutive dinamiche, durante i primi tre anni di vita, fra regolazione e stabilizzazione dei ritmi biologici, legame affettivo/attaccamento, processo di separazione-individuazione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it-IT" sz="3400" i="1" dirty="0" smtClean="0">
                <a:solidFill>
                  <a:schemeClr val="bg2">
                    <a:lumMod val="25000"/>
                  </a:schemeClr>
                </a:solidFill>
              </a:rPr>
              <a:t>Asse II: “Classificazione della relazione” </a:t>
            </a:r>
            <a:r>
              <a:rPr lang="it-IT" sz="3400" dirty="0" smtClean="0">
                <a:solidFill>
                  <a:schemeClr val="bg2">
                    <a:lumMod val="25000"/>
                  </a:schemeClr>
                </a:solidFill>
              </a:rPr>
              <a:t>che identifica la relazione madre-bambino come imprescindibile nello sviluppo di un sistema diagnostico per bambini nell’infanzia</a:t>
            </a: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endParaRPr lang="it-IT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Clr>
                <a:schemeClr val="accent6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endParaRPr lang="it-IT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None/>
            </a:pPr>
            <a:endParaRPr lang="it-IT" dirty="0" smtClean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1725</Words>
  <Application>Microsoft Office PowerPoint</Application>
  <PresentationFormat>Presentazione su schermo (4:3)</PresentationFormat>
  <Paragraphs>173</Paragraphs>
  <Slides>24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24</vt:i4>
      </vt:variant>
    </vt:vector>
  </HeadingPairs>
  <TitlesOfParts>
    <vt:vector size="25" baseType="lpstr">
      <vt:lpstr>Tema di Office</vt:lpstr>
      <vt:lpstr>Neuropsichiatria Infantile I disturbi alimentari nell’infanzia</vt:lpstr>
      <vt:lpstr> Nella prima infanzia la nutrizione  è considerata un organizzatore fondamentale dei ritmi biologici,                                                   dello sviluppo del Sé,                                   una delle prime attività sociali  </vt:lpstr>
      <vt:lpstr>Diapositiva 3</vt:lpstr>
      <vt:lpstr>Diapositiva 4</vt:lpstr>
      <vt:lpstr>Diapositiva 5</vt:lpstr>
      <vt:lpstr>Diapositiva 6</vt:lpstr>
      <vt:lpstr>DISTURBI ALIMENTARI DELL’INFANZIA</vt:lpstr>
      <vt:lpstr>Diapositiva 8</vt:lpstr>
      <vt:lpstr>CLASSIFICAZIONE DIAGNOSTCA 0-3R Classificazione clinico-evolutiva di Chatoor</vt:lpstr>
      <vt:lpstr>Diapositiva 10</vt:lpstr>
      <vt:lpstr>Diapositiva 11</vt:lpstr>
      <vt:lpstr>Diapositiva 12</vt:lpstr>
      <vt:lpstr>Diapositiva 13</vt:lpstr>
      <vt:lpstr>Diapositiva 14</vt:lpstr>
      <vt:lpstr>La funzione paterna  Difficoltà ad assumere un ruolo significativo che aiuti la madre a separarsi dal figlio e quest’ultimo ad affermare e conquistare la propria autonomia</vt:lpstr>
      <vt:lpstr> Fattori predisponenti </vt:lpstr>
      <vt:lpstr>CONTINUITA’ DEL DISTURBO INFANTILE</vt:lpstr>
      <vt:lpstr>Diapositiva 18</vt:lpstr>
      <vt:lpstr>Diapositiva 19</vt:lpstr>
      <vt:lpstr>Diapositiva 20</vt:lpstr>
      <vt:lpstr>DISTURBI ALIMENTARI IN ETA’ PREPUBERE ANORESSIA NERVOSA A ESORDIO PRECOCE</vt:lpstr>
      <vt:lpstr>ANORESSIA NERVOSA  A  ESORDIO PRECOCE</vt:lpstr>
      <vt:lpstr>Diapositiva 23</vt:lpstr>
      <vt:lpstr> Psicopatologia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Neuropsichiatria Infantile I disturbi alimentari nell’infanzia</dc:title>
  <dc:creator>Utente Windows</dc:creator>
  <cp:lastModifiedBy>Utente Windows</cp:lastModifiedBy>
  <cp:revision>2</cp:revision>
  <dcterms:created xsi:type="dcterms:W3CDTF">2019-03-10T17:19:14Z</dcterms:created>
  <dcterms:modified xsi:type="dcterms:W3CDTF">2019-03-10T17:28:38Z</dcterms:modified>
</cp:coreProperties>
</file>