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9" r:id="rId11"/>
    <p:sldId id="270" r:id="rId12"/>
    <p:sldId id="271" r:id="rId13"/>
    <p:sldId id="268" r:id="rId14"/>
    <p:sldId id="275" r:id="rId15"/>
    <p:sldId id="276" r:id="rId16"/>
    <p:sldId id="277" r:id="rId17"/>
    <p:sldId id="272" r:id="rId18"/>
    <p:sldId id="273" r:id="rId19"/>
  </p:sldIdLst>
  <p:sldSz cx="18288000" cy="10287000"/>
  <p:notesSz cx="6858000" cy="9144000"/>
  <p:embeddedFontLst>
    <p:embeddedFont>
      <p:font typeface="Architype Aubette" panose="020B0604020202020204" charset="0"/>
      <p:regular r:id="rId20"/>
    </p:embeddedFont>
    <p:embeddedFont>
      <p:font typeface="Canva Sans" panose="020B0604020202020204" charset="0"/>
      <p:regular r:id="rId21"/>
    </p:embeddedFont>
    <p:embeddedFont>
      <p:font typeface="Clear Sans" panose="020B0604020202020204" charset="0"/>
      <p:regular r:id="rId22"/>
    </p:embeddedFont>
    <p:embeddedFont>
      <p:font typeface="Clear Sans Bold" panose="020B0604020202020204" charset="0"/>
      <p:regular r:id="rId23"/>
    </p:embeddedFont>
    <p:embeddedFont>
      <p:font typeface="Clear Sans Italics" panose="020B0604020202020204" charset="0"/>
      <p:regular r:id="rId24"/>
    </p:embeddedFont>
    <p:embeddedFont>
      <p:font typeface="Playfair Display" panose="00000500000000000000" pitchFamily="2" charset="0"/>
      <p:regular r:id="rId25"/>
      <p:bold r:id="rId26"/>
      <p:italic r:id="rId27"/>
      <p:boldItalic r:id="rId28"/>
    </p:embeddedFont>
    <p:embeddedFont>
      <p:font typeface="Playfair Display Bold" panose="0000080000000000000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1.jp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Dv2Hdf5TRg?feature=oembed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10" Type="http://schemas.openxmlformats.org/officeDocument/2006/relationships/image" Target="../media/image4.png"/><Relationship Id="rId4" Type="http://schemas.openxmlformats.org/officeDocument/2006/relationships/image" Target="../media/image2.gif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.gif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0000"/>
          </a:blip>
          <a:srcRect l="28" r="28"/>
          <a:stretch>
            <a:fillRect/>
          </a:stretch>
        </p:blipFill>
        <p:spPr>
          <a:xfrm>
            <a:off x="2420446" y="2637856"/>
            <a:ext cx="13447107" cy="47064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180122" y="1624477"/>
            <a:ext cx="4540154" cy="378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2159181" y="9258300"/>
            <a:ext cx="4862741" cy="40522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185461" y="-345362"/>
            <a:ext cx="4886025" cy="4318025"/>
          </a:xfrm>
          <a:custGeom>
            <a:avLst/>
            <a:gdLst/>
            <a:ahLst/>
            <a:cxnLst/>
            <a:rect l="l" t="t" r="r" b="b"/>
            <a:pathLst>
              <a:path w="4886025" h="4318025">
                <a:moveTo>
                  <a:pt x="0" y="0"/>
                </a:moveTo>
                <a:lnTo>
                  <a:pt x="4886026" y="0"/>
                </a:lnTo>
                <a:lnTo>
                  <a:pt x="4886026" y="4318025"/>
                </a:lnTo>
                <a:lnTo>
                  <a:pt x="0" y="4318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626754" y="590550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232037" y="4391025"/>
            <a:ext cx="1182392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 CLASS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95375"/>
            <a:ext cx="484299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IUSTO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21803" y="8728710"/>
            <a:ext cx="533749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Cabassi Matteo</a:t>
            </a:r>
          </a:p>
        </p:txBody>
      </p:sp>
      <p:sp>
        <p:nvSpPr>
          <p:cNvPr id="11" name="Freeform 11"/>
          <p:cNvSpPr/>
          <p:nvPr/>
        </p:nvSpPr>
        <p:spPr>
          <a:xfrm rot="1702798">
            <a:off x="-296750" y="257398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5430596" y="1028700"/>
            <a:ext cx="6573591" cy="8641206"/>
          </a:xfrm>
          <a:custGeom>
            <a:avLst/>
            <a:gdLst/>
            <a:ahLst/>
            <a:cxnLst/>
            <a:rect l="l" t="t" r="r" b="b"/>
            <a:pathLst>
              <a:path w="6573591" h="8641206">
                <a:moveTo>
                  <a:pt x="0" y="0"/>
                </a:moveTo>
                <a:lnTo>
                  <a:pt x="6573591" y="0"/>
                </a:lnTo>
                <a:lnTo>
                  <a:pt x="6573591" y="8641206"/>
                </a:lnTo>
                <a:lnTo>
                  <a:pt x="0" y="8641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525846" y="485490"/>
            <a:ext cx="9386383" cy="9316020"/>
          </a:xfrm>
          <a:custGeom>
            <a:avLst/>
            <a:gdLst/>
            <a:ahLst/>
            <a:cxnLst/>
            <a:rect l="l" t="t" r="r" b="b"/>
            <a:pathLst>
              <a:path w="9386383" h="9316020">
                <a:moveTo>
                  <a:pt x="0" y="0"/>
                </a:moveTo>
                <a:lnTo>
                  <a:pt x="9386383" y="0"/>
                </a:lnTo>
                <a:lnTo>
                  <a:pt x="9386383" y="9316020"/>
                </a:lnTo>
                <a:lnTo>
                  <a:pt x="0" y="9316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990600" y="1257300"/>
            <a:ext cx="7610156" cy="7198210"/>
          </a:xfrm>
          <a:custGeom>
            <a:avLst/>
            <a:gdLst/>
            <a:ahLst/>
            <a:cxnLst/>
            <a:rect l="l" t="t" r="r" b="b"/>
            <a:pathLst>
              <a:path w="7610156" h="7198210">
                <a:moveTo>
                  <a:pt x="0" y="0"/>
                </a:moveTo>
                <a:lnTo>
                  <a:pt x="7610156" y="0"/>
                </a:lnTo>
                <a:lnTo>
                  <a:pt x="7610156" y="7198210"/>
                </a:lnTo>
                <a:lnTo>
                  <a:pt x="0" y="7198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CA0B0C-077E-C4DB-5104-A0F038773201}"/>
              </a:ext>
            </a:extLst>
          </p:cNvPr>
          <p:cNvSpPr txBox="1"/>
          <p:nvPr/>
        </p:nvSpPr>
        <p:spPr>
          <a:xfrm>
            <a:off x="9067800" y="148590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</a:t>
            </a:r>
          </a:p>
          <a:p>
            <a:r>
              <a:rPr lang="it-IT" sz="2400" b="1" dirty="0"/>
              <a:t>B</a:t>
            </a:r>
          </a:p>
          <a:p>
            <a:r>
              <a:rPr lang="it-IT" sz="2400" b="1" dirty="0"/>
              <a:t>C</a:t>
            </a:r>
          </a:p>
          <a:p>
            <a:r>
              <a:rPr lang="it-IT" sz="2400" b="1" dirty="0"/>
              <a:t>D</a:t>
            </a:r>
          </a:p>
          <a:p>
            <a:r>
              <a:rPr lang="it-IT" sz="2400" b="1" dirty="0"/>
              <a:t>E</a:t>
            </a:r>
          </a:p>
          <a:p>
            <a:r>
              <a:rPr lang="it-IT" sz="2400" b="1" dirty="0"/>
              <a:t>F</a:t>
            </a:r>
          </a:p>
          <a:p>
            <a:r>
              <a:rPr lang="it-IT" sz="2400" b="1" dirty="0"/>
              <a:t>G</a:t>
            </a:r>
          </a:p>
          <a:p>
            <a:r>
              <a:rPr lang="it-IT" sz="2400" b="1" dirty="0"/>
              <a:t>H</a:t>
            </a:r>
          </a:p>
          <a:p>
            <a:r>
              <a:rPr lang="it-IT" sz="2400" b="1" dirty="0"/>
              <a:t>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3710458" y="-596801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2" y="0"/>
                </a:moveTo>
                <a:lnTo>
                  <a:pt x="0" y="0"/>
                </a:lnTo>
                <a:lnTo>
                  <a:pt x="0" y="12305380"/>
                </a:lnTo>
                <a:lnTo>
                  <a:pt x="14748022" y="12305380"/>
                </a:lnTo>
                <a:lnTo>
                  <a:pt x="14748022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801613" y="1755023"/>
            <a:ext cx="730466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How do humans develop? </a:t>
            </a:r>
          </a:p>
        </p:txBody>
      </p:sp>
      <p:sp>
        <p:nvSpPr>
          <p:cNvPr id="7" name="Freeform 7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2" name="Immagine 11" descr="Immagine che contiene silhouette, schizzo, calzature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95A5C75A-6F66-417C-B204-F2AB3370E9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" y="3000375"/>
            <a:ext cx="7620000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1588-68BE-9724-E509-5DF20EC7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DDD1EBF-A6A6-F0E0-FBC2-0D52F983681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3C9FA8F-1CF3-02D7-83C0-F400AF128A80}"/>
              </a:ext>
            </a:extLst>
          </p:cNvPr>
          <p:cNvSpPr/>
          <p:nvPr/>
        </p:nvSpPr>
        <p:spPr>
          <a:xfrm rot="291450" flipH="1">
            <a:off x="-3710458" y="-596801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2" y="0"/>
                </a:moveTo>
                <a:lnTo>
                  <a:pt x="0" y="0"/>
                </a:lnTo>
                <a:lnTo>
                  <a:pt x="0" y="12305380"/>
                </a:lnTo>
                <a:lnTo>
                  <a:pt x="14748022" y="12305380"/>
                </a:lnTo>
                <a:lnTo>
                  <a:pt x="14748022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C5A5AC-C049-A4C2-D72E-1070B1A680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BCFED1E-46A6-A6D4-6235-5F5DD65CEFDE}"/>
              </a:ext>
            </a:extLst>
          </p:cNvPr>
          <p:cNvSpPr txBox="1"/>
          <p:nvPr/>
        </p:nvSpPr>
        <p:spPr>
          <a:xfrm>
            <a:off x="9801613" y="1755023"/>
            <a:ext cx="730466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“Stages” is the keyword…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79D4A1C-DA8F-A812-061D-6AE2D828E1D5}"/>
              </a:ext>
            </a:extLst>
          </p:cNvPr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83512B1-FB02-19D4-D464-A27B3FEAE684}"/>
              </a:ext>
            </a:extLst>
          </p:cNvPr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38FB3A1-CD5F-F233-FD5B-35A190C58FAB}"/>
              </a:ext>
            </a:extLst>
          </p:cNvPr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61DBB1E-3354-193C-2F25-3CD934FE8308}"/>
              </a:ext>
            </a:extLst>
          </p:cNvPr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1" name="Immagine 10" descr="Immagine che contiene testo, schermata, diagramma, logo&#10;&#10;Il contenuto generato dall'IA potrebbe non essere corretto.">
            <a:extLst>
              <a:ext uri="{FF2B5EF4-FFF2-40B4-BE49-F238E27FC236}">
                <a16:creationId xmlns:a16="http://schemas.microsoft.com/office/drawing/2014/main" id="{616A6A8A-3AAE-57B5-FBD3-3D598784E3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1" y="3181058"/>
            <a:ext cx="8408728" cy="47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30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ACA39-D506-3382-3053-AC777849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370C3CF-C4F1-7444-3B95-41D2D85F6AA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41837AF-315A-DA1A-9269-131733BE01AA}"/>
              </a:ext>
            </a:extLst>
          </p:cNvPr>
          <p:cNvSpPr/>
          <p:nvPr/>
        </p:nvSpPr>
        <p:spPr>
          <a:xfrm rot="291450" flipH="1">
            <a:off x="-3710458" y="-596801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2" y="0"/>
                </a:moveTo>
                <a:lnTo>
                  <a:pt x="0" y="0"/>
                </a:lnTo>
                <a:lnTo>
                  <a:pt x="0" y="12305380"/>
                </a:lnTo>
                <a:lnTo>
                  <a:pt x="14748022" y="12305380"/>
                </a:lnTo>
                <a:lnTo>
                  <a:pt x="14748022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67B01F-7613-9376-73D2-D6583696B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44A2694-334D-6DC2-590F-A3DA6842B795}"/>
              </a:ext>
            </a:extLst>
          </p:cNvPr>
          <p:cNvSpPr txBox="1"/>
          <p:nvPr/>
        </p:nvSpPr>
        <p:spPr>
          <a:xfrm>
            <a:off x="9801613" y="1755023"/>
            <a:ext cx="730466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5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Children develop fast and in complex ways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376F560-7888-E94A-A9F2-D36B23E48E1B}"/>
              </a:ext>
            </a:extLst>
          </p:cNvPr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A57491A-E4B7-39C2-6AA9-F53E574B60CE}"/>
              </a:ext>
            </a:extLst>
          </p:cNvPr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6197C1F-F7AF-9C9A-3ABF-A8F67520A775}"/>
              </a:ext>
            </a:extLst>
          </p:cNvPr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D64FE-B068-5470-CFD5-B982EEA77393}"/>
              </a:ext>
            </a:extLst>
          </p:cNvPr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14" name="Immagine 13" descr="Immagine che contiene testo, Viso umano, ragazzo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C87FA84C-2FF4-7437-D58C-294EA95FF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2334505"/>
            <a:ext cx="9139398" cy="60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54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5EDF2-0C58-EBF9-70CB-B9A806665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0A35394-B010-B925-6DD6-F40E7F2723E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1E97AA1-1E59-03DC-7E8B-23E248884CB8}"/>
              </a:ext>
            </a:extLst>
          </p:cNvPr>
          <p:cNvSpPr/>
          <p:nvPr/>
        </p:nvSpPr>
        <p:spPr>
          <a:xfrm rot="291450" flipH="1">
            <a:off x="-3710458" y="-596801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2" y="0"/>
                </a:moveTo>
                <a:lnTo>
                  <a:pt x="0" y="0"/>
                </a:lnTo>
                <a:lnTo>
                  <a:pt x="0" y="12305380"/>
                </a:lnTo>
                <a:lnTo>
                  <a:pt x="14748022" y="12305380"/>
                </a:lnTo>
                <a:lnTo>
                  <a:pt x="14748022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A8DBA2-D975-841A-481F-69ACC7EB9C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5D51D52-C068-8840-0952-06297D25AA68}"/>
              </a:ext>
            </a:extLst>
          </p:cNvPr>
          <p:cNvSpPr txBox="1"/>
          <p:nvPr/>
        </p:nvSpPr>
        <p:spPr>
          <a:xfrm>
            <a:off x="9807056" y="1916148"/>
            <a:ext cx="7304664" cy="157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32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Lessons from the strongest study on human development – Helen Pearson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8D8BFF5-69F1-FF87-158F-6757C41A8DFC}"/>
              </a:ext>
            </a:extLst>
          </p:cNvPr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6" name="Elementi multimediali online 5" title="Lessons from the longest study on human development | Helen Pearson">
            <a:hlinkClick r:id="" action="ppaction://media"/>
            <a:extLst>
              <a:ext uri="{FF2B5EF4-FFF2-40B4-BE49-F238E27FC236}">
                <a16:creationId xmlns:a16="http://schemas.microsoft.com/office/drawing/2014/main" id="{1DEBEA35-2A64-584B-009D-DD42C16E4A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75437" y="3162300"/>
            <a:ext cx="7661528" cy="4325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360662-1FD1-FFAF-DBDB-B7A329865135}"/>
              </a:ext>
            </a:extLst>
          </p:cNvPr>
          <p:cNvSpPr txBox="1"/>
          <p:nvPr/>
        </p:nvSpPr>
        <p:spPr>
          <a:xfrm>
            <a:off x="10569406" y="4390436"/>
            <a:ext cx="65532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WHAT CHANGED HER MIND ON RAISING CHILDREN?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WHAT IS THE SCIENTIFIC STUDY SHE MENTIONS ABOUT? WHO DOES IT FOCUS 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WHAT IS THE MOST IMPORTANT DISCOVERY OF THIS STUDY, ACCORDING TO THE SPEAKER?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WRITE DOWN SOME OF THE FACTORS THAT INFLUENCE CHILDREN’S FUTURE ACCORDING TO THE STUDY.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WHAT’S THE RELATIONSHIP BETWEEN POVERTY AND PARENTING? </a:t>
            </a:r>
          </a:p>
          <a:p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1721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Assignment</a:t>
            </a:r>
          </a:p>
        </p:txBody>
      </p:sp>
      <p:sp>
        <p:nvSpPr>
          <p:cNvPr id="5" name="Freeform 5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572814" y="3733121"/>
            <a:ext cx="7538801" cy="5986490"/>
            <a:chOff x="0" y="0"/>
            <a:chExt cx="13754100" cy="10922000"/>
          </a:xfrm>
        </p:grpSpPr>
        <p:sp>
          <p:nvSpPr>
            <p:cNvPr id="7" name="Freeform 7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6"/>
              <a:stretch>
                <a:fillRect l="-39949" t="-40139" r="-25413" b="-34950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7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0953594" y="9687992"/>
            <a:ext cx="4942871" cy="4119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526466" y="1068197"/>
            <a:ext cx="5143828" cy="8432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Work in groups of 3 to 4;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Look on the Internet or in books for scholars and developmental psychologists (do not settle for the most famous);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Take note of some of their ideas and research interests;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Be ready to share your findings with the rest of the class. </a:t>
            </a:r>
          </a:p>
        </p:txBody>
      </p:sp>
      <p:sp>
        <p:nvSpPr>
          <p:cNvPr id="11" name="Freeform 11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7547036">
            <a:off x="15931490" y="66673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1702798">
            <a:off x="620002" y="47085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l="28" r="28"/>
          <a:stretch>
            <a:fillRect/>
          </a:stretch>
        </p:blipFill>
        <p:spPr>
          <a:xfrm>
            <a:off x="3027771" y="1831982"/>
            <a:ext cx="12232458" cy="42813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 t="1455" b="1455"/>
          <a:stretch>
            <a:fillRect/>
          </a:stretch>
        </p:blipFill>
        <p:spPr>
          <a:xfrm>
            <a:off x="6712629" y="8065614"/>
            <a:ext cx="4862741" cy="40522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723127" flipH="1">
            <a:off x="13398092" y="6451794"/>
            <a:ext cx="2603739" cy="4546212"/>
          </a:xfrm>
          <a:custGeom>
            <a:avLst/>
            <a:gdLst/>
            <a:ahLst/>
            <a:cxnLst/>
            <a:rect l="l" t="t" r="r" b="b"/>
            <a:pathLst>
              <a:path w="2603739" h="4546212">
                <a:moveTo>
                  <a:pt x="2603739" y="0"/>
                </a:moveTo>
                <a:lnTo>
                  <a:pt x="0" y="0"/>
                </a:lnTo>
                <a:lnTo>
                  <a:pt x="0" y="4546212"/>
                </a:lnTo>
                <a:lnTo>
                  <a:pt x="2603739" y="4546212"/>
                </a:lnTo>
                <a:lnTo>
                  <a:pt x="26037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3051784">
            <a:off x="14898465" y="-72074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10544040" flipH="1" flipV="1">
            <a:off x="-645230" y="4175938"/>
            <a:ext cx="5651369" cy="4994398"/>
          </a:xfrm>
          <a:custGeom>
            <a:avLst/>
            <a:gdLst/>
            <a:ahLst/>
            <a:cxnLst/>
            <a:rect l="l" t="t" r="r" b="b"/>
            <a:pathLst>
              <a:path w="5651369" h="4994398">
                <a:moveTo>
                  <a:pt x="5651369" y="4994397"/>
                </a:moveTo>
                <a:lnTo>
                  <a:pt x="0" y="4994397"/>
                </a:lnTo>
                <a:lnTo>
                  <a:pt x="0" y="0"/>
                </a:lnTo>
                <a:lnTo>
                  <a:pt x="5651369" y="0"/>
                </a:lnTo>
                <a:lnTo>
                  <a:pt x="5651369" y="4994397"/>
                </a:lnTo>
                <a:close/>
              </a:path>
            </a:pathLst>
          </a:custGeom>
          <a:blipFill>
            <a:blip r:embed="rId10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450864" y="3437514"/>
            <a:ext cx="9386273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6127" y="7484589"/>
            <a:ext cx="4715746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See you next time!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8533105">
            <a:off x="-117345" y="-134567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2530">
            <a:off x="9798054" y="6688878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1044146">
            <a:off x="14066447" y="4152915"/>
            <a:ext cx="4591752" cy="6393579"/>
          </a:xfrm>
          <a:custGeom>
            <a:avLst/>
            <a:gdLst/>
            <a:ahLst/>
            <a:cxnLst/>
            <a:rect l="l" t="t" r="r" b="b"/>
            <a:pathLst>
              <a:path w="4591752" h="6393579">
                <a:moveTo>
                  <a:pt x="0" y="0"/>
                </a:moveTo>
                <a:lnTo>
                  <a:pt x="4591753" y="0"/>
                </a:lnTo>
                <a:lnTo>
                  <a:pt x="4591753" y="6393579"/>
                </a:lnTo>
                <a:lnTo>
                  <a:pt x="0" y="639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1702798">
            <a:off x="5231231" y="-174052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alphaModFix amt="80000"/>
          </a:blip>
          <a:srcRect t="1455" b="1455"/>
          <a:stretch>
            <a:fillRect/>
          </a:stretch>
        </p:blipFill>
        <p:spPr>
          <a:xfrm>
            <a:off x="7753731" y="2716293"/>
            <a:ext cx="8608593" cy="71738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1458121" y="4240766"/>
            <a:ext cx="9248047" cy="7716339"/>
          </a:xfrm>
          <a:custGeom>
            <a:avLst/>
            <a:gdLst/>
            <a:ahLst/>
            <a:cxnLst/>
            <a:rect l="l" t="t" r="r" b="b"/>
            <a:pathLst>
              <a:path w="9248047" h="7716339">
                <a:moveTo>
                  <a:pt x="0" y="0"/>
                </a:moveTo>
                <a:lnTo>
                  <a:pt x="9248047" y="0"/>
                </a:lnTo>
                <a:lnTo>
                  <a:pt x="9248047" y="7716339"/>
                </a:lnTo>
                <a:lnTo>
                  <a:pt x="0" y="7716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35929" y="3612586"/>
            <a:ext cx="7609790" cy="6042862"/>
            <a:chOff x="0" y="0"/>
            <a:chExt cx="13754100" cy="10922000"/>
          </a:xfrm>
        </p:grpSpPr>
        <p:sp>
          <p:nvSpPr>
            <p:cNvPr id="10" name="Freeform 10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12"/>
              <a:stretch>
                <a:fillRect t="-2941" b="-2941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13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44363" y="95407"/>
            <a:ext cx="982732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Previously, on the English class...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613671"/>
            <a:ext cx="737432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points from our last lesson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88094" y="2602138"/>
            <a:ext cx="7141215" cy="485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Presentation 1:</a:t>
            </a:r>
            <a:r>
              <a:rPr lang="en-US" sz="2800" i="1" dirty="0">
                <a:solidFill>
                  <a:srgbClr val="423D3D"/>
                </a:solidFill>
                <a:latin typeface="Clear Sans Italics"/>
                <a:ea typeface="Clear Sans Italics"/>
                <a:cs typeface="Clear Sans Italics"/>
                <a:sym typeface="Clear Sans Italics"/>
              </a:rPr>
              <a:t> Intelligences and learning activities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Preparation and presentation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Comments on students’ presentations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Learning styles: text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Learning styles: exercises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Assignment: writing a paragraph with personal reflections.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1203599" y="3708921"/>
            <a:ext cx="737432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class: objectives and topics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33649" y="2897707"/>
            <a:ext cx="8051800" cy="3260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9"/>
              </a:lnSpc>
            </a:pPr>
            <a:r>
              <a:rPr lang="en-US" sz="5199" dirty="0">
                <a:solidFill>
                  <a:srgbClr val="423D3D"/>
                </a:solidFill>
                <a:latin typeface="Architype Aubette"/>
                <a:ea typeface="Architype Aubette"/>
                <a:cs typeface="Architype Aubette"/>
                <a:sym typeface="Architype Aubette"/>
              </a:rPr>
              <a:t>The role of the mind, life stages and milestones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708921"/>
            <a:ext cx="737432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class: objectives and topics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69998" y="876300"/>
            <a:ext cx="8744566" cy="797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 b="1" dirty="0">
                <a:solidFill>
                  <a:srgbClr val="423D3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Objectives</a:t>
            </a:r>
            <a:r>
              <a:rPr lang="en-US" sz="30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: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learn about specific topics for educators and teachers;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enlarge and enrich vocabulary on a specific area of technical English;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improve reading and comprehension skills;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learn how to cooperate and discuss together to solve learning issues and problems;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work on writing coherent and understandable texts on technical and scientific topics;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boost listening and comprehension skills;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speak about a given topic and to give informed and personal opinions.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2356289" y="3474453"/>
            <a:ext cx="1291496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 SHORT AND BRIEF REVISION</a:t>
            </a:r>
          </a:p>
        </p:txBody>
      </p:sp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10224813" y="1234363"/>
            <a:ext cx="6344858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LEARNING STYLES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5519" y="3606088"/>
            <a:ext cx="6315567" cy="3816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 algn="just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What is a learning styles;</a:t>
            </a:r>
          </a:p>
          <a:p>
            <a:pPr marL="561342" lvl="1" indent="-280671" algn="just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perceive, conceptualize, organize, recall;</a:t>
            </a:r>
          </a:p>
          <a:p>
            <a:pPr marL="561342" lvl="1" indent="-280671" algn="just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Bandler and Grinder: Neuro-Linguistic Programming;</a:t>
            </a:r>
          </a:p>
          <a:p>
            <a:pPr marL="561342" lvl="1" indent="-280671" algn="just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four modalities: visual, auditory, kinesthetic, tactile.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9535183" y="1234363"/>
            <a:ext cx="7425671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Neuro-Linguistic Programming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6883" y="2276806"/>
            <a:ext cx="8403642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By Richard Bandler and John Grinder in the 1970s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Neuro: experience the world through our senses, represent it in our minds through neurological processes;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Linguistic: how the language shapes and reflects our experience of the world;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Programming: how we train ourselves to speak, think and act.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81FA6-21BA-C0AF-E06D-9FFE4B35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68588A-4B04-E9B3-DA26-C74CD1968AB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26CBC55-A830-12A4-49EA-415BE3034E09}"/>
              </a:ext>
            </a:extLst>
          </p:cNvPr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41ADF14-35CE-FEC9-A6BC-E2A1ED36873A}"/>
              </a:ext>
            </a:extLst>
          </p:cNvPr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C86D93B-A78D-8C5E-7B3C-3A744A62E8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7683DBC-6EF8-1523-904A-1AD14FDFA48C}"/>
              </a:ext>
            </a:extLst>
          </p:cNvPr>
          <p:cNvSpPr txBox="1"/>
          <p:nvPr/>
        </p:nvSpPr>
        <p:spPr>
          <a:xfrm>
            <a:off x="1203599" y="3613671"/>
            <a:ext cx="7374320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Let’s focus on your writing assignment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7C20C61-842C-8F2D-BA9C-5F9FE72CCABE}"/>
              </a:ext>
            </a:extLst>
          </p:cNvPr>
          <p:cNvSpPr txBox="1"/>
          <p:nvPr/>
        </p:nvSpPr>
        <p:spPr>
          <a:xfrm>
            <a:off x="10188094" y="2602138"/>
            <a:ext cx="7141215" cy="4242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Take out your writing assignment;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Work in groups and compare the things each of you wrote in his/her assignment;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Compile a list of ideas that are similar and one of ideas that are different and specific to each assignment;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Tell your findings to the class. 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AE78AE0-9C1E-42DB-C668-B6A206ED3406}"/>
              </a:ext>
            </a:extLst>
          </p:cNvPr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DE8DB26-87C6-64D2-D2BA-8E48359C8A11}"/>
              </a:ext>
            </a:extLst>
          </p:cNvPr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FA9D115-E4F3-827E-5B9C-8A3E41DCB23E}"/>
              </a:ext>
            </a:extLst>
          </p:cNvPr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203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467</Words>
  <Application>Microsoft Office PowerPoint</Application>
  <PresentationFormat>Personalizzato</PresentationFormat>
  <Paragraphs>67</Paragraphs>
  <Slides>18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8" baseType="lpstr">
      <vt:lpstr>Clear Sans</vt:lpstr>
      <vt:lpstr>Clear Sans Bold</vt:lpstr>
      <vt:lpstr>Playfair Display</vt:lpstr>
      <vt:lpstr>Canva Sans</vt:lpstr>
      <vt:lpstr>Calibri</vt:lpstr>
      <vt:lpstr>Clear Sans Italics</vt:lpstr>
      <vt:lpstr>Playfair Display Bold</vt:lpstr>
      <vt:lpstr>Arial</vt:lpstr>
      <vt:lpstr>Architype Aubette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IUSTO_Lesson 4</dc:title>
  <cp:lastModifiedBy>Matteo Cabassi</cp:lastModifiedBy>
  <cp:revision>5</cp:revision>
  <dcterms:created xsi:type="dcterms:W3CDTF">2006-08-16T00:00:00Z</dcterms:created>
  <dcterms:modified xsi:type="dcterms:W3CDTF">2025-11-09T19:24:05Z</dcterms:modified>
  <dc:identifier>DAGWeajIy14</dc:identifier>
</cp:coreProperties>
</file>