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lvl1pPr>
      <a:defRPr>
        <a:latin typeface="Avenir Next LT Pro"/>
        <a:ea typeface="Avenir Next LT Pro"/>
        <a:cs typeface="Avenir Next LT Pro"/>
        <a:sym typeface="Avenir Next LT Pro"/>
      </a:defRPr>
    </a:lvl1pPr>
    <a:lvl2pPr indent="457200">
      <a:defRPr>
        <a:latin typeface="Avenir Next LT Pro"/>
        <a:ea typeface="Avenir Next LT Pro"/>
        <a:cs typeface="Avenir Next LT Pro"/>
        <a:sym typeface="Avenir Next LT Pro"/>
      </a:defRPr>
    </a:lvl2pPr>
    <a:lvl3pPr indent="914400">
      <a:defRPr>
        <a:latin typeface="Avenir Next LT Pro"/>
        <a:ea typeface="Avenir Next LT Pro"/>
        <a:cs typeface="Avenir Next LT Pro"/>
        <a:sym typeface="Avenir Next LT Pro"/>
      </a:defRPr>
    </a:lvl3pPr>
    <a:lvl4pPr indent="1371600">
      <a:defRPr>
        <a:latin typeface="Avenir Next LT Pro"/>
        <a:ea typeface="Avenir Next LT Pro"/>
        <a:cs typeface="Avenir Next LT Pro"/>
        <a:sym typeface="Avenir Next LT Pro"/>
      </a:defRPr>
    </a:lvl4pPr>
    <a:lvl5pPr indent="1828800">
      <a:defRPr>
        <a:latin typeface="Avenir Next LT Pro"/>
        <a:ea typeface="Avenir Next LT Pro"/>
        <a:cs typeface="Avenir Next LT Pro"/>
        <a:sym typeface="Avenir Next LT Pro"/>
      </a:defRPr>
    </a:lvl5pPr>
    <a:lvl6pPr indent="2286000">
      <a:defRPr>
        <a:latin typeface="Avenir Next LT Pro"/>
        <a:ea typeface="Avenir Next LT Pro"/>
        <a:cs typeface="Avenir Next LT Pro"/>
        <a:sym typeface="Avenir Next LT Pro"/>
      </a:defRPr>
    </a:lvl6pPr>
    <a:lvl7pPr indent="2743200">
      <a:defRPr>
        <a:latin typeface="Avenir Next LT Pro"/>
        <a:ea typeface="Avenir Next LT Pro"/>
        <a:cs typeface="Avenir Next LT Pro"/>
        <a:sym typeface="Avenir Next LT Pro"/>
      </a:defRPr>
    </a:lvl7pPr>
    <a:lvl8pPr indent="3200400">
      <a:defRPr>
        <a:latin typeface="Avenir Next LT Pro"/>
        <a:ea typeface="Avenir Next LT Pro"/>
        <a:cs typeface="Avenir Next LT Pro"/>
        <a:sym typeface="Avenir Next LT Pro"/>
      </a:defRPr>
    </a:lvl8pPr>
    <a:lvl9pPr indent="3657600">
      <a:defRPr>
        <a:latin typeface="Avenir Next LT Pro"/>
        <a:ea typeface="Avenir Next LT Pro"/>
        <a:cs typeface="Avenir Next LT Pro"/>
        <a:sym typeface="Avenir Next LT Pr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E4D3"/>
          </a:solidFill>
        </a:fill>
      </a:tcStyle>
    </a:wholeTbl>
    <a:band2H>
      <a:tcTxStyle b="def" i="def"/>
      <a:tcStyle>
        <a:tcBdr/>
        <a:fill>
          <a:solidFill>
            <a:srgbClr val="E7F2EA"/>
          </a:solidFill>
        </a:fill>
      </a:tcStyle>
    </a:band2H>
    <a:firstCol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BB169"/>
          </a:solidFill>
        </a:fill>
      </a:tcStyle>
    </a:firstCol>
    <a:la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BB169"/>
          </a:solidFill>
        </a:fill>
      </a:tcStyle>
    </a:lastRow>
    <a:fir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BB16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E4DE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5B19C"/>
          </a:solidFill>
        </a:fill>
      </a:tcStyle>
    </a:firstCol>
    <a:la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5B19C"/>
          </a:solidFill>
        </a:fill>
      </a:tcStyle>
    </a:lastRow>
    <a:fir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5B19C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CECD"/>
          </a:solidFill>
        </a:fill>
      </a:tcStyle>
    </a:wholeTbl>
    <a:band2H>
      <a:tcTxStyle b="def" i="def"/>
      <a:tcStyle>
        <a:tcBdr/>
        <a:fill>
          <a:solidFill>
            <a:srgbClr val="F2E8E7"/>
          </a:solidFill>
        </a:fill>
      </a:tcStyle>
    </a:band2H>
    <a:firstCol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14C3B"/>
          </a:solidFill>
        </a:fill>
      </a:tcStyle>
    </a:firstCol>
    <a:la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14C3B"/>
          </a:solidFill>
        </a:fill>
      </a:tcStyle>
    </a:lastRow>
    <a:fir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14C3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BB169"/>
          </a:solidFill>
        </a:fill>
      </a:tcStyle>
    </a:firstCol>
    <a:lastRow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BB16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92025">
                    <a:alpha val="70000"/>
                  </a:srgbClr>
                </a:solidFill>
              </a:rPr>
              <a:t>Click to edit Master subtitle style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838200"/>
            <a:lvl4pPr marL="178435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Second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Third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Fourth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Fifth level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8724900" y="80960"/>
            <a:ext cx="2628900" cy="677704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838200" y="761998"/>
            <a:ext cx="7734300" cy="6096003"/>
          </a:xfrm>
          <a:prstGeom prst="rect">
            <a:avLst/>
          </a:prstGeom>
        </p:spPr>
        <p:txBody>
          <a:bodyPr/>
          <a:lstStyle>
            <a:lvl2pPr marL="838200"/>
            <a:lvl4pPr marL="178435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Second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Third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Fourth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Fifth level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Second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Third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Fourth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Fifth level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838200" y="630237"/>
            <a:ext cx="10515600" cy="142716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838200" y="2057399"/>
            <a:ext cx="5181600" cy="4800602"/>
          </a:xfrm>
          <a:prstGeom prst="rect">
            <a:avLst/>
          </a:prstGeom>
        </p:spPr>
        <p:txBody>
          <a:bodyPr/>
          <a:lstStyle>
            <a:lvl2pPr marL="838200"/>
            <a:lvl4pPr marL="178435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Second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Third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Fourth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Fifth level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839787" y="646965"/>
            <a:ext cx="10515601" cy="112700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839787" y="1773972"/>
            <a:ext cx="5157789" cy="87874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183187" y="685801"/>
            <a:ext cx="6172201" cy="61721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832757" indent="-261257">
              <a:defRPr sz="3200"/>
            </a:lvl2pPr>
            <a:lvl3pPr marL="1333500" indent="-304800">
              <a:defRPr sz="3200"/>
            </a:lvl3pPr>
            <a:lvl4pPr marL="1794510" indent="-365760">
              <a:defRPr sz="3200"/>
            </a:lvl4pPr>
            <a:lvl5pPr marL="2251710" indent="-365760"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  <a:endParaRPr sz="3200">
              <a:solidFill>
                <a:srgbClr val="392025">
                  <a:alpha val="70000"/>
                </a:srgb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92025">
                    <a:alpha val="70000"/>
                  </a:srgbClr>
                </a:solidFill>
              </a:rPr>
              <a:t>Second level</a:t>
            </a:r>
            <a:endParaRPr sz="3200">
              <a:solidFill>
                <a:srgbClr val="392025">
                  <a:alpha val="70000"/>
                </a:srgbClr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92025">
                    <a:alpha val="70000"/>
                  </a:srgbClr>
                </a:solidFill>
              </a:rPr>
              <a:t>Third level</a:t>
            </a:r>
            <a:endParaRPr sz="3200">
              <a:solidFill>
                <a:srgbClr val="392025">
                  <a:alpha val="70000"/>
                </a:srgbClr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92025">
                    <a:alpha val="70000"/>
                  </a:srgbClr>
                </a:solidFill>
              </a:rPr>
              <a:t>Fourth level</a:t>
            </a:r>
            <a:endParaRPr sz="3200">
              <a:solidFill>
                <a:srgbClr val="392025">
                  <a:alpha val="70000"/>
                </a:srgbClr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92025">
                    <a:alpha val="70000"/>
                  </a:srgbClr>
                </a:solidFill>
              </a:rPr>
              <a:t>Fifth level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839787" y="2209800"/>
            <a:ext cx="3932239" cy="4648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0"/>
            <a:ext cx="1218895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871" y="1547"/>
                </a:moveTo>
                <a:lnTo>
                  <a:pt x="871" y="20053"/>
                </a:lnTo>
                <a:lnTo>
                  <a:pt x="20729" y="20053"/>
                </a:lnTo>
                <a:lnTo>
                  <a:pt x="20729" y="1547"/>
                </a:lnTo>
                <a:close/>
              </a:path>
            </a:pathLst>
          </a:custGeom>
          <a:gradFill>
            <a:gsLst>
              <a:gs pos="0">
                <a:srgbClr val="4AB547">
                  <a:alpha val="40000"/>
                </a:srgbClr>
              </a:gs>
              <a:gs pos="100000">
                <a:srgbClr val="3BB169">
                  <a:alpha val="40000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38200" y="508980"/>
            <a:ext cx="10515600" cy="166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Click to edit Master title style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38200" y="2178656"/>
            <a:ext cx="10515600" cy="4679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Click to edit Master text styles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Second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Third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Fourth level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Fifth level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8610600" y="6496367"/>
            <a:ext cx="2743200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1pPr>
      <a:lvl2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2pPr>
      <a:lvl3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3pPr>
      <a:lvl4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4pPr>
      <a:lvl5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5pPr>
      <a:lvl6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6pPr>
      <a:lvl7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7pPr>
      <a:lvl8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8pPr>
      <a:lvl9pPr>
        <a:lnSpc>
          <a:spcPct val="90000"/>
        </a:lnSpc>
        <a:defRPr sz="5200">
          <a:solidFill>
            <a:srgbClr val="7F7F6B">
              <a:alpha val="85000"/>
            </a:srgbClr>
          </a:solidFill>
          <a:latin typeface="Sabon Next LT"/>
          <a:ea typeface="Sabon Next LT"/>
          <a:cs typeface="Sabon Next LT"/>
          <a:sym typeface="Sabon Next LT"/>
        </a:defRPr>
      </a:lvl9pPr>
    </p:titleStyle>
    <p:bodyStyle>
      <a:lvl1pPr marL="457200" indent="-228600">
        <a:lnSpc>
          <a:spcPct val="110000"/>
        </a:lnSpc>
        <a:spcBef>
          <a:spcPts val="1000"/>
        </a:spcBef>
        <a:buClr>
          <a:srgbClr val="F0E4E6"/>
        </a:buClr>
        <a:buSzPct val="80000"/>
        <a:buFont typeface="Wingdings"/>
        <a:buChar char="▪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1pPr>
      <a:lvl2pPr marL="723900" indent="-266700">
        <a:lnSpc>
          <a:spcPct val="110000"/>
        </a:lnSpc>
        <a:spcBef>
          <a:spcPts val="1000"/>
        </a:spcBef>
        <a:buClr>
          <a:srgbClr val="F0E4E6"/>
        </a:buClr>
        <a:buSzPct val="80000"/>
        <a:buFont typeface="Wingdings"/>
        <a:buChar char="▪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2pPr>
      <a:lvl3pPr marL="1348739" indent="-320039">
        <a:lnSpc>
          <a:spcPct val="110000"/>
        </a:lnSpc>
        <a:spcBef>
          <a:spcPts val="1000"/>
        </a:spcBef>
        <a:buClr>
          <a:srgbClr val="F0E4E6"/>
        </a:buClr>
        <a:buSzPct val="80000"/>
        <a:buFont typeface="Wingdings"/>
        <a:buChar char="▪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3pPr>
      <a:lvl4pPr marL="1727200" indent="-355600">
        <a:lnSpc>
          <a:spcPct val="110000"/>
        </a:lnSpc>
        <a:spcBef>
          <a:spcPts val="1000"/>
        </a:spcBef>
        <a:buClr>
          <a:srgbClr val="F0E4E6"/>
        </a:buClr>
        <a:buSzPct val="80000"/>
        <a:buFont typeface="Wingdings"/>
        <a:buChar char="▪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4pPr>
      <a:lvl5pPr marL="2241550" indent="-355600">
        <a:lnSpc>
          <a:spcPct val="110000"/>
        </a:lnSpc>
        <a:spcBef>
          <a:spcPts val="1000"/>
        </a:spcBef>
        <a:buClr>
          <a:srgbClr val="F0E4E6"/>
        </a:buClr>
        <a:buSzPct val="80000"/>
        <a:buFont typeface="Wingdings"/>
        <a:buChar char="▪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5pPr>
      <a:lvl6pPr marL="2641600" indent="-355600">
        <a:lnSpc>
          <a:spcPct val="110000"/>
        </a:lnSpc>
        <a:spcBef>
          <a:spcPts val="1000"/>
        </a:spcBef>
        <a:buClr>
          <a:srgbClr val="F0E4E6"/>
        </a:buClr>
        <a:buSzPct val="100000"/>
        <a:buFont typeface="Wingdings"/>
        <a:buChar char="•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6pPr>
      <a:lvl7pPr marL="3098800" indent="-355600">
        <a:lnSpc>
          <a:spcPct val="110000"/>
        </a:lnSpc>
        <a:spcBef>
          <a:spcPts val="1000"/>
        </a:spcBef>
        <a:buClr>
          <a:srgbClr val="F0E4E6"/>
        </a:buClr>
        <a:buSzPct val="100000"/>
        <a:buFont typeface="Wingdings"/>
        <a:buChar char="•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7pPr>
      <a:lvl8pPr marL="3556000" indent="-355600">
        <a:lnSpc>
          <a:spcPct val="110000"/>
        </a:lnSpc>
        <a:spcBef>
          <a:spcPts val="1000"/>
        </a:spcBef>
        <a:buClr>
          <a:srgbClr val="F0E4E6"/>
        </a:buClr>
        <a:buSzPct val="100000"/>
        <a:buFont typeface="Wingdings"/>
        <a:buChar char="•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8pPr>
      <a:lvl9pPr marL="4013200" indent="-355600">
        <a:lnSpc>
          <a:spcPct val="110000"/>
        </a:lnSpc>
        <a:spcBef>
          <a:spcPts val="1000"/>
        </a:spcBef>
        <a:buClr>
          <a:srgbClr val="F0E4E6"/>
        </a:buClr>
        <a:buSzPct val="100000"/>
        <a:buFont typeface="Wingdings"/>
        <a:buChar char="•"/>
        <a:defRPr sz="2800">
          <a:solidFill>
            <a:srgbClr val="392025">
              <a:alpha val="70000"/>
            </a:srgbClr>
          </a:solidFill>
          <a:latin typeface="Avenir Next LT Pro"/>
          <a:ea typeface="Avenir Next LT Pro"/>
          <a:cs typeface="Avenir Next LT Pro"/>
          <a:sym typeface="Avenir Next LT Pro"/>
        </a:defRPr>
      </a:lvl9pPr>
    </p:bodyStyle>
    <p:otherStyle>
      <a:lvl1pPr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1pPr>
      <a:lvl2pPr indent="4572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2pPr>
      <a:lvl3pPr indent="9144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3pPr>
      <a:lvl4pPr indent="13716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4pPr>
      <a:lvl5pPr indent="18288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5pPr>
      <a:lvl6pPr indent="22860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6pPr>
      <a:lvl7pPr indent="27432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7pPr>
      <a:lvl8pPr indent="32004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8pPr>
      <a:lvl9pPr indent="3657600" algn="r">
        <a:defRPr cap="all" spc="150" sz="900">
          <a:solidFill>
            <a:schemeClr val="tx1"/>
          </a:solidFill>
          <a:latin typeface="+mn-lt"/>
          <a:ea typeface="+mn-ea"/>
          <a:cs typeface="+mn-cs"/>
          <a:sym typeface="Avenir Next LT Pr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erfect-english-grammar.com/present-perfect-simple-or-present-perfect-continuous.html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aisingchildren.net.au/pre-teens/mental-health-physical-health/stress-anxiety-depression/anxiety" TargetMode="External"/><Relationship Id="rId3" Type="http://schemas.openxmlformats.org/officeDocument/2006/relationships/hyperlink" Target="https://www.psy-ed.com/wpblog/psychological-issues-adopted-children/#:~:text=%20Psychological%20Issues%20Faced%20by%20Adopted%20Children%20,Sometimes%20adopted%20children%20will%20display%20odd...%20More" TargetMode="External"/><Relationship Id="rId4" Type="http://schemas.openxmlformats.org/officeDocument/2006/relationships/hyperlink" Target="https://www.euro.who.int/en/health-topics/health-determinants/behavioural-and-cultural-insights-for-health/news2/news/2020/10/how-to-counter-pandemic-fatigue-and-refresh-public-commitment-to-covid-19-prevention-measures" TargetMode="External"/><Relationship Id="rId5" Type="http://schemas.openxmlformats.org/officeDocument/2006/relationships/hyperlink" Target="https://www.betterhealth.vic.gov.au/health/conditionsandtreatments/counsellors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erfect-english-grammar.com/present-simple-spelling.html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english.britishcouncil.org/english-grammar-reference/past-simple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ngvid.com/english-resource/common-irregular-verbs-grouped/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51" name="Shape 5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gradFill>
            <a:gsLst>
              <a:gs pos="0">
                <a:srgbClr val="4AB547">
                  <a:alpha val="60000"/>
                </a:srgbClr>
              </a:gs>
              <a:gs pos="100000">
                <a:srgbClr val="3BB169">
                  <a:alpha val="60000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-1" y="662"/>
            <a:ext cx="12188954" cy="6858001"/>
          </a:xfrm>
          <a:prstGeom prst="rect">
            <a:avLst/>
          </a:prstGeom>
          <a:solidFill>
            <a:srgbClr val="E8E2E6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Shape 54"/>
          <p:cNvSpPr/>
          <p:nvPr/>
        </p:nvSpPr>
        <p:spPr>
          <a:xfrm rot="16200000">
            <a:off x="2743199" y="-1"/>
            <a:ext cx="6858001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D6F1E1">
                  <a:alpha val="40000"/>
                </a:srgbClr>
              </a:gs>
              <a:gs pos="100000">
                <a:srgbClr val="3BB169">
                  <a:alpha val="40000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 rot="16200000">
            <a:off x="73989" y="1194074"/>
            <a:ext cx="5589935" cy="5737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3BB169">
                  <a:alpha val="40000"/>
                </a:srgbClr>
              </a:gs>
              <a:gs pos="100000">
                <a:srgbClr val="C34D6D">
                  <a:alpha val="20000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 rot="16200000">
            <a:off x="6439622" y="194268"/>
            <a:ext cx="5760745" cy="5737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3BB169">
                  <a:alpha val="20000"/>
                </a:srgbClr>
              </a:gs>
              <a:gs pos="100000">
                <a:srgbClr val="C34D6D">
                  <a:alpha val="40000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7" name="image1.jpg"/>
          <p:cNvPicPr/>
          <p:nvPr/>
        </p:nvPicPr>
        <p:blipFill>
          <a:blip r:embed="rId2">
            <a:alphaModFix amt="20000"/>
            <a:extLst/>
          </a:blip>
          <a:srcRect l="0" t="3212" r="0" b="11537"/>
          <a:stretch>
            <a:fillRect/>
          </a:stretch>
        </p:blipFill>
        <p:spPr>
          <a:xfrm>
            <a:off x="-3" y="10"/>
            <a:ext cx="12188832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The use of English – 1°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Past simple – Present perfect simple and continuous – Past simple perfect and continuous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107" name="Shape 107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Present Perfect simple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92025">
                    <a:alpha val="70000"/>
                  </a:srgbClr>
                </a:solidFill>
              </a:rPr>
              <a:t>The form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392025">
                    <a:alpha val="70000"/>
                  </a:srgbClr>
                </a:solidFill>
              </a:rPr>
              <a:t>S + Has/Have + Past Participle*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92025">
                    <a:alpha val="70000"/>
                  </a:srgbClr>
                </a:solidFill>
              </a:rPr>
              <a:t>We use it to actions which took place in a not defined time, non finished, recent, started in the past with effects into the present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392025">
                    <a:alpha val="70000"/>
                  </a:srgbClr>
                </a:solidFill>
              </a:rPr>
              <a:t>Time expressions and adverbs</a:t>
            </a:r>
            <a:endParaRPr b="1"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92025">
                    <a:alpha val="70000"/>
                  </a:srgbClr>
                </a:solidFill>
              </a:rPr>
              <a:t>Just, already, yet, recently, so far, since, for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92025">
                    <a:alpha val="70000"/>
                  </a:srgbClr>
                </a:solidFill>
              </a:rPr>
              <a:t>Online resource: </a:t>
            </a:r>
            <a:r>
              <a:rPr sz="21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Present Perfect Simple or Present Perfect Continuous Tense? (perfect-english-grammar.com)</a:t>
            </a:r>
            <a:r>
              <a:rPr sz="2100">
                <a:solidFill>
                  <a:srgbClr val="392025">
                    <a:alpha val="70000"/>
                  </a:srgbClr>
                </a:solidFill>
              </a:rPr>
              <a:t> 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92025">
                    <a:alpha val="70000"/>
                  </a:srgbClr>
                </a:solidFill>
              </a:rPr>
              <a:t>* Remind the differences between regular and irregular verbs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112" name="Shape 112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Present Perfect simple in ESP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We use it in academic/ESP English to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Refer to indefinite time, ongoing activities, valid past information, currently true information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392025">
                    <a:alpha val="70000"/>
                  </a:srgbClr>
                </a:solidFill>
              </a:rPr>
              <a:t>Ex. The Broadmann areas have been closely correlated to….</a:t>
            </a:r>
            <a:endParaRPr i="1"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Discuss data sets that are reliable and generalizable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392025">
                    <a:alpha val="70000"/>
                  </a:srgbClr>
                </a:solidFill>
              </a:rPr>
              <a:t>Ex. This study has shown how the results about our investigation…..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117" name="Shape 117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Our tasks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lnSpc>
                <a:spcPct val="99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92025">
                    <a:alpha val="70000"/>
                  </a:srgbClr>
                </a:solidFill>
              </a:rPr>
              <a:t>1) Choose </a:t>
            </a:r>
            <a:r>
              <a:rPr b="1" sz="4800">
                <a:solidFill>
                  <a:srgbClr val="392025">
                    <a:alpha val="70000"/>
                  </a:srgbClr>
                </a:solidFill>
              </a:rPr>
              <a:t>one </a:t>
            </a:r>
            <a:r>
              <a:rPr sz="2500">
                <a:solidFill>
                  <a:srgbClr val="392025">
                    <a:alpha val="70000"/>
                  </a:srgbClr>
                </a:solidFill>
              </a:rPr>
              <a:t>of the following articles and identify, mentioning as many examples as possibile about</a:t>
            </a:r>
            <a:endParaRPr sz="25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The use of present simple</a:t>
            </a:r>
            <a:endParaRPr b="1" sz="25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The use of past simple </a:t>
            </a:r>
            <a:endParaRPr sz="25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The use of present perfect</a:t>
            </a:r>
            <a:endParaRPr b="1" sz="25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99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92025">
                    <a:alpha val="70000"/>
                  </a:srgbClr>
                </a:solidFill>
              </a:rPr>
              <a:t>2) Can you match the use of one or more o these English tenses to their use accordint to the guidelines given in this lesson?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122" name="Shape 122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>
            <a:lvl1pPr indent="228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Dos and DONTs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Do not translate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, but try to understand as much as possible from the context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Use online resources 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for your comprehension </a:t>
            </a:r>
            <a:r>
              <a:rPr b="1" sz="2800">
                <a:solidFill>
                  <a:srgbClr val="392025">
                    <a:alpha val="70000"/>
                  </a:srgbClr>
                </a:solidFill>
              </a:rPr>
              <a:t>only in case 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it is nececessary, for example an online translator 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You are not asked 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to understand everything, but to idenitfy the main aspects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Make a list 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of «totally difficult to understand word»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Links to the articles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742950" indent="-514350">
              <a:lnSpc>
                <a:spcPct val="99000"/>
              </a:lnSpc>
              <a:buFontTx/>
              <a:buAutoNum type="alphaLcParenR" startAt="1"/>
              <a:defRPr sz="1800">
                <a:solidFill>
                  <a:srgbClr val="000000"/>
                </a:solidFill>
              </a:defRPr>
            </a:pP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Anxiety in teens: what it is &amp; how to help | Raising Children Network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742950" indent="-514350">
              <a:lnSpc>
                <a:spcPct val="99000"/>
              </a:lnSpc>
              <a:buFontTx/>
              <a:buAutoNum type="alphaLcParenR" startAt="1"/>
              <a:defRPr sz="1800">
                <a:solidFill>
                  <a:srgbClr val="000000"/>
                </a:solidFill>
              </a:defRPr>
            </a:pP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3" invalidUrl="" action="" tgtFrame="" tooltip="" history="1" highlightClick="0" endSnd="0"/>
              </a:rPr>
              <a:t>Psychological Issues Faced by Adopted Children (psy-ed.com)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742950" indent="-514350">
              <a:lnSpc>
                <a:spcPct val="99000"/>
              </a:lnSpc>
              <a:buFontTx/>
              <a:buAutoNum type="alphaLcParenR" startAt="1"/>
              <a:defRPr sz="1800">
                <a:solidFill>
                  <a:srgbClr val="000000"/>
                </a:solidFill>
              </a:defRPr>
            </a:pP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4" invalidUrl="" action="" tgtFrame="" tooltip="" history="1" highlightClick="0" endSnd="0"/>
              </a:rPr>
              <a:t>WHO/Europe | </a:t>
            </a: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4" invalidUrl="" action="" tgtFrame="" tooltip="" history="1" highlightClick="0" endSnd="0"/>
              </a:rPr>
              <a:t>Behavioural</a:t>
            </a: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4" invalidUrl="" action="" tgtFrame="" tooltip="" history="1" highlightClick="0" endSnd="0"/>
              </a:rPr>
              <a:t> and cultural insights for health - How to counter pandemic fatigue and refresh public commitment to COVID-19 prevention measures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742950" indent="-514350">
              <a:lnSpc>
                <a:spcPct val="99000"/>
              </a:lnSpc>
              <a:buFontTx/>
              <a:buAutoNum type="alphaLcParenR" startAt="1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  <a:hlinkClick r:id="rId5" invalidUrl="" action="" tgtFrame="" tooltip="" history="1" highlightClick="0" endSnd="0"/>
              </a:rPr>
              <a:t>Counsellors</a:t>
            </a:r>
            <a:r>
              <a:rPr sz="2800">
                <a:solidFill>
                  <a:srgbClr val="392025">
                    <a:alpha val="70000"/>
                  </a:srgbClr>
                </a:solidFill>
                <a:hlinkClick r:id="rId5" invalidUrl="" action="" tgtFrame="" tooltip="" history="1" highlightClick="0" endSnd="0"/>
              </a:rPr>
              <a:t> - Better </a:t>
            </a:r>
            <a:r>
              <a:rPr sz="2800">
                <a:solidFill>
                  <a:srgbClr val="392025">
                    <a:alpha val="70000"/>
                  </a:srgbClr>
                </a:solidFill>
                <a:hlinkClick r:id="rId5" invalidUrl="" action="" tgtFrame="" tooltip="" history="1" highlightClick="0" endSnd="0"/>
              </a:rPr>
              <a:t>Health</a:t>
            </a:r>
            <a:r>
              <a:rPr sz="2800">
                <a:solidFill>
                  <a:srgbClr val="392025">
                    <a:alpha val="70000"/>
                  </a:srgbClr>
                </a:solidFill>
                <a:hlinkClick r:id="rId5" invalidUrl="" action="" tgtFrame="" tooltip="" history="1" highlightClick="0" endSnd="0"/>
              </a:rPr>
              <a:t> Channel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Present simple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Habits – routines: the use in conversational English</a:t>
            </a:r>
            <a:endParaRPr b="1"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Facts: every day English, scientific English, ESP</a:t>
            </a:r>
            <a:endParaRPr b="1"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Presente Indicativo ≠  Present simple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68" name="Shape 68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Spelling rules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3° singular person  V + 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Y (CY)              y changes to i – ex. Dry + es = dries, but buy (CVC) buyes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Final –              sh, ch, x, s, z    + es, mix – mixes, flash – flashes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Online resource: </a:t>
            </a: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Present Simple Spelling Changes (perfect-english-grammar.com)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 </a:t>
            </a:r>
          </a:p>
        </p:txBody>
      </p:sp>
      <p:sp>
        <p:nvSpPr>
          <p:cNvPr id="70" name="Shape 70"/>
          <p:cNvSpPr/>
          <p:nvPr/>
        </p:nvSpPr>
        <p:spPr>
          <a:xfrm>
            <a:off x="2403024" y="2856772"/>
            <a:ext cx="700784" cy="331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BB169"/>
          </a:solidFill>
          <a:ln w="12700">
            <a:solidFill>
              <a:srgbClr val="2B814D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3" name="Group 73"/>
          <p:cNvGrpSpPr/>
          <p:nvPr/>
        </p:nvGrpSpPr>
        <p:grpSpPr>
          <a:xfrm>
            <a:off x="2403023" y="3992389"/>
            <a:ext cx="700784" cy="370841"/>
            <a:chOff x="0" y="0"/>
            <a:chExt cx="700783" cy="370840"/>
          </a:xfrm>
        </p:grpSpPr>
        <p:sp>
          <p:nvSpPr>
            <p:cNvPr id="71" name="Shape 71"/>
            <p:cNvSpPr/>
            <p:nvPr/>
          </p:nvSpPr>
          <p:spPr>
            <a:xfrm>
              <a:off x="0" y="19603"/>
              <a:ext cx="700784" cy="3316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BB169"/>
            </a:solidFill>
            <a:ln w="12700" cap="flat">
              <a:solidFill>
                <a:srgbClr val="2B814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0"/>
              <a:ext cx="617876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            </a:t>
              </a:r>
            </a:p>
          </p:txBody>
        </p:sp>
      </p:grpSp>
      <p:sp>
        <p:nvSpPr>
          <p:cNvPr id="74" name="Shape 74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77" name="Shape 77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>
            <a:lvl1pPr algn="ctr" defTabSz="868680">
              <a:defRPr sz="437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70">
                <a:solidFill>
                  <a:srgbClr val="7F7F6B">
                    <a:alpha val="85000"/>
                  </a:srgbClr>
                </a:solidFill>
              </a:rPr>
              <a:t>Use of Present Simple in scientific English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392025">
                    <a:alpha val="70000"/>
                  </a:srgbClr>
                </a:solidFill>
              </a:rPr>
              <a:t>It expresses law, definitons, facts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100">
                <a:solidFill>
                  <a:srgbClr val="392025">
                    <a:alpha val="70000"/>
                  </a:srgbClr>
                </a:solidFill>
              </a:rPr>
              <a:t>Ex. Neuropsychology adds to scientific knowledge about thought, language and memory</a:t>
            </a:r>
            <a:endParaRPr i="1"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392025">
                    <a:alpha val="70000"/>
                  </a:srgbClr>
                </a:solidFill>
              </a:rPr>
              <a:t>It refers data analysis procedures, statistics, medical statement, equipment</a:t>
            </a:r>
            <a:endParaRPr b="1"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100">
                <a:solidFill>
                  <a:srgbClr val="392025">
                    <a:alpha val="70000"/>
                  </a:srgbClr>
                </a:solidFill>
              </a:rPr>
              <a:t>Ex. This paper aims to analysing….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392025">
                    <a:alpha val="70000"/>
                  </a:srgbClr>
                </a:solidFill>
              </a:rPr>
              <a:t>It refers papers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100">
                <a:solidFill>
                  <a:srgbClr val="392025">
                    <a:alpha val="70000"/>
                  </a:srgbClr>
                </a:solidFill>
              </a:rPr>
              <a:t>Ex. This research develops and states that the teenagers development phase is to be taken into consideration</a:t>
            </a:r>
            <a:endParaRPr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392025">
                    <a:alpha val="70000"/>
                  </a:srgbClr>
                </a:solidFill>
              </a:rPr>
              <a:t>It is used to describe tables and figures</a:t>
            </a:r>
            <a:endParaRPr b="1" sz="21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lnSpc>
                <a:spcPct val="88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100">
                <a:solidFill>
                  <a:srgbClr val="392025">
                    <a:alpha val="70000"/>
                  </a:srgbClr>
                </a:solidFill>
              </a:rPr>
              <a:t>Ex. Figure 1 shows a graph that….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Past simple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Past events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, totally related to the past in conversational English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Finished and completed actions</a:t>
            </a:r>
            <a:endParaRPr b="1" sz="2800">
              <a:solidFill>
                <a:srgbClr val="392025">
                  <a:alpha val="70000"/>
                </a:srgbClr>
              </a:solidFill>
            </a:endParaRPr>
          </a:p>
          <a:p>
            <a:pPr lvl="0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Time expressions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: ago, last, yesterday, in 1991, in the 4° century, when I was born…..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87" name="Shape 87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Regular and irregular verbs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Regular: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 they follow a rule, i.e. V + ed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Irregular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: they do not follow a rule, but they have special patterns as for past simple and past participle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Online resource: </a:t>
            </a: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Past simple | </a:t>
            </a: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LearnEnglish</a:t>
            </a:r>
            <a:r>
              <a:rPr sz="28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 - British Council</a:t>
            </a:r>
            <a:r>
              <a:rPr sz="2800">
                <a:solidFill>
                  <a:srgbClr val="392025">
                    <a:alpha val="70000"/>
                  </a:srgbClr>
                </a:solidFill>
              </a:rPr>
              <a:t> 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92" name="Shape 92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Spelling rules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V (base form + ed), ex. Land + ed= landed</a:t>
            </a:r>
            <a:endParaRPr b="1" sz="2500">
              <a:solidFill>
                <a:srgbClr val="392025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Y (CY) changes to i+ ed= ied,  ex. Cry +ed= cried</a:t>
            </a:r>
            <a:endParaRPr b="1" sz="2500">
              <a:solidFill>
                <a:srgbClr val="392025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Vs ending in – e add only d, ex. Dance + ed= danced</a:t>
            </a:r>
            <a:endParaRPr b="1" sz="2500">
              <a:solidFill>
                <a:srgbClr val="392025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Vs of one syllable following the pattern CVC double the last letter, ex. Ban + ed = banned</a:t>
            </a:r>
            <a:endParaRPr b="1" sz="2500">
              <a:solidFill>
                <a:srgbClr val="392025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392025">
                    <a:alpha val="70000"/>
                  </a:srgbClr>
                </a:solidFill>
              </a:rPr>
              <a:t>Vs of two syllables, with the stress on the last vowel,double the last consonant, ex. Permit + ed= permitted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97" name="Shape 97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Irregular verbs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lnSpc>
                <a:spcPct val="99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They are frequently grouped into</a:t>
            </a:r>
            <a:endParaRPr sz="23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Those which follow the pattern, i.e. Flow – Flew – Flown</a:t>
            </a:r>
            <a:endParaRPr sz="23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Those which follow the pattern, i.e. Cut Cut Cut</a:t>
            </a:r>
            <a:endParaRPr sz="23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Those which follow the pattern, i.e. Forgot Forget Forgotten</a:t>
            </a:r>
            <a:endParaRPr sz="23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Tose which follow the pattern, i.e. Get Got Got</a:t>
            </a:r>
            <a:endParaRPr sz="23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Those which do not follow a pattern, i.e Go Went Gone</a:t>
            </a:r>
            <a:endParaRPr sz="23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Those which have two forms, i.e. Learn Learned/Learnt Learned/Learnt</a:t>
            </a:r>
            <a:endParaRPr sz="23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92025">
                    <a:alpha val="70000"/>
                  </a:srgbClr>
                </a:solidFill>
              </a:rPr>
              <a:t>Online resource: </a:t>
            </a:r>
            <a:r>
              <a:rPr sz="23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Common Irregular Verbs – Grouped · </a:t>
            </a:r>
            <a:r>
              <a:rPr sz="2300" u="sng">
                <a:solidFill>
                  <a:srgbClr val="BF3F8D"/>
                </a:solidFill>
                <a:uFill>
                  <a:solidFill>
                    <a:srgbClr val="BF3F8D"/>
                  </a:solidFill>
                </a:uFill>
                <a:hlinkClick r:id="rId2" invalidUrl="" action="" tgtFrame="" tooltip="" history="1" highlightClick="0" endSnd="0"/>
              </a:rPr>
              <a:t>engVid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038600" y="6496367"/>
            <a:ext cx="4114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cap="all" spc="150" sz="9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50" sz="900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102" name="Shape 102"/>
          <p:cNvSpPr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7F7F6B">
                    <a:alpha val="85000"/>
                  </a:srgbClr>
                </a:solidFill>
              </a:rPr>
              <a:t>Past simple in ESP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838200" y="2178656"/>
            <a:ext cx="10515600" cy="3998307"/>
          </a:xfrm>
          <a:prstGeom prst="rect">
            <a:avLst/>
          </a:prstGeom>
        </p:spPr>
        <p:txBody>
          <a:bodyPr/>
          <a:lstStyle/>
          <a:p>
            <a:pPr lvl="0" marL="0" indent="228600">
              <a:lnSpc>
                <a:spcPct val="99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92025">
                    <a:alpha val="70000"/>
                  </a:srgbClr>
                </a:solidFill>
              </a:rPr>
              <a:t>We use it to describe</a:t>
            </a:r>
            <a:endParaRPr b="1"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Valid or false information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392025">
                    <a:alpha val="70000"/>
                  </a:srgbClr>
                </a:solidFill>
              </a:rPr>
              <a:t>Ex. Piaget was a pivotal figure in the field of…..</a:t>
            </a:r>
            <a:endParaRPr i="1"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How procedures were used, experiments conducted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392025">
                    <a:alpha val="70000"/>
                  </a:srgbClr>
                </a:solidFill>
              </a:rPr>
              <a:t>Ex. This research assessed the relevance of the target….</a:t>
            </a:r>
            <a:endParaRPr i="1"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92025">
                    <a:alpha val="70000"/>
                  </a:srgbClr>
                </a:solidFill>
              </a:rPr>
              <a:t>Reporting specific data and findings</a:t>
            </a:r>
            <a:endParaRPr sz="2800">
              <a:solidFill>
                <a:srgbClr val="392025">
                  <a:alpha val="70000"/>
                </a:srgbClr>
              </a:solidFill>
            </a:endParaRPr>
          </a:p>
          <a:p>
            <a:pPr lvl="0">
              <a:lnSpc>
                <a:spcPct val="99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392025">
                    <a:alpha val="70000"/>
                  </a:srgbClr>
                </a:solidFill>
              </a:rPr>
              <a:t>Ex. We conducted the survey to analyse….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1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fld id="{86CB4B4D-7CA3-9044-876B-883B54F8677D}" type="slidenum">
              <a:rPr cap="all" spc="100" sz="9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BB169"/>
      </a:accent1>
      <a:accent2>
        <a:srgbClr val="4AB547"/>
      </a:accent2>
      <a:accent3>
        <a:srgbClr val="45B19C"/>
      </a:accent3>
      <a:accent4>
        <a:srgbClr val="B13B8C"/>
      </a:accent4>
      <a:accent5>
        <a:srgbClr val="C34D6D"/>
      </a:accent5>
      <a:accent6>
        <a:srgbClr val="B14C3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3BB169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3BB169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BB169"/>
      </a:accent1>
      <a:accent2>
        <a:srgbClr val="4AB547"/>
      </a:accent2>
      <a:accent3>
        <a:srgbClr val="45B19C"/>
      </a:accent3>
      <a:accent4>
        <a:srgbClr val="B13B8C"/>
      </a:accent4>
      <a:accent5>
        <a:srgbClr val="C34D6D"/>
      </a:accent5>
      <a:accent6>
        <a:srgbClr val="B14C3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3BB169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3BB169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