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Default Extension="png" ContentType="image/png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2"/>
  </p:notesMasterIdLst>
  <p:sldIdLst>
    <p:sldId id="368" r:id="rId2"/>
    <p:sldId id="276" r:id="rId3"/>
    <p:sldId id="278" r:id="rId4"/>
    <p:sldId id="279" r:id="rId5"/>
    <p:sldId id="280" r:id="rId6"/>
    <p:sldId id="369" r:id="rId7"/>
    <p:sldId id="370" r:id="rId8"/>
    <p:sldId id="371" r:id="rId9"/>
    <p:sldId id="372" r:id="rId10"/>
    <p:sldId id="281" r:id="rId11"/>
    <p:sldId id="289" r:id="rId12"/>
    <p:sldId id="290" r:id="rId13"/>
    <p:sldId id="291" r:id="rId14"/>
    <p:sldId id="292" r:id="rId15"/>
    <p:sldId id="322" r:id="rId16"/>
    <p:sldId id="323" r:id="rId17"/>
    <p:sldId id="324" r:id="rId18"/>
    <p:sldId id="326" r:id="rId19"/>
    <p:sldId id="327" r:id="rId20"/>
    <p:sldId id="328" r:id="rId21"/>
    <p:sldId id="329" r:id="rId22"/>
    <p:sldId id="346" r:id="rId23"/>
    <p:sldId id="347" r:id="rId24"/>
    <p:sldId id="331" r:id="rId25"/>
    <p:sldId id="336" r:id="rId26"/>
    <p:sldId id="337" r:id="rId27"/>
    <p:sldId id="339" r:id="rId28"/>
    <p:sldId id="341" r:id="rId29"/>
    <p:sldId id="340" r:id="rId30"/>
    <p:sldId id="275" r:id="rId31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0" d="100"/>
          <a:sy n="70" d="100"/>
        </p:scale>
        <p:origin x="-1386" y="-3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81EE7E9-2DFD-4EE4-93C7-E78CF0B7B0B5}" type="doc">
      <dgm:prSet loTypeId="urn:microsoft.com/office/officeart/2005/8/layout/default#1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it-IT"/>
        </a:p>
      </dgm:t>
    </dgm:pt>
    <dgm:pt modelId="{981925D3-F3D6-4A0D-9ED3-274FE7983F3F}">
      <dgm:prSet phldrT="[Testo]"/>
      <dgm:spPr>
        <a:solidFill>
          <a:schemeClr val="bg2">
            <a:lumMod val="75000"/>
          </a:schemeClr>
        </a:solidFill>
        <a:ln>
          <a:solidFill>
            <a:schemeClr val="bg2">
              <a:lumMod val="50000"/>
            </a:schemeClr>
          </a:solidFill>
        </a:ln>
      </dgm:spPr>
      <dgm:t>
        <a:bodyPr/>
        <a:lstStyle/>
        <a:p>
          <a:r>
            <a:rPr lang="it-IT" dirty="0" smtClean="0">
              <a:solidFill>
                <a:schemeClr val="tx1">
                  <a:lumMod val="85000"/>
                  <a:lumOff val="15000"/>
                </a:schemeClr>
              </a:solidFill>
              <a:effectLst/>
              <a:latin typeface="+mn-lt"/>
            </a:rPr>
            <a:t>Lunga durata di malattia</a:t>
          </a:r>
          <a:endParaRPr lang="it-IT" dirty="0">
            <a:solidFill>
              <a:schemeClr val="tx1">
                <a:lumMod val="85000"/>
                <a:lumOff val="15000"/>
              </a:schemeClr>
            </a:solidFill>
            <a:latin typeface="+mn-lt"/>
          </a:endParaRPr>
        </a:p>
      </dgm:t>
    </dgm:pt>
    <dgm:pt modelId="{2EC32685-0CE2-4B3E-B73C-197E5FB1EA15}" type="parTrans" cxnId="{0B2795F9-DB80-4182-A2DF-47BDDD4ACB4A}">
      <dgm:prSet/>
      <dgm:spPr/>
      <dgm:t>
        <a:bodyPr/>
        <a:lstStyle/>
        <a:p>
          <a:endParaRPr lang="it-IT"/>
        </a:p>
      </dgm:t>
    </dgm:pt>
    <dgm:pt modelId="{B4FB3F0A-8E93-487E-91E3-09169F80074E}" type="sibTrans" cxnId="{0B2795F9-DB80-4182-A2DF-47BDDD4ACB4A}">
      <dgm:prSet/>
      <dgm:spPr/>
      <dgm:t>
        <a:bodyPr/>
        <a:lstStyle/>
        <a:p>
          <a:endParaRPr lang="it-IT"/>
        </a:p>
      </dgm:t>
    </dgm:pt>
    <dgm:pt modelId="{991A9A7E-D8B9-4938-9CA4-9DFA0FD94AA0}">
      <dgm:prSet phldrT="[Testo]"/>
      <dgm:spPr>
        <a:solidFill>
          <a:schemeClr val="bg2">
            <a:lumMod val="75000"/>
          </a:schemeClr>
        </a:solidFill>
        <a:ln>
          <a:solidFill>
            <a:schemeClr val="bg2">
              <a:lumMod val="50000"/>
            </a:schemeClr>
          </a:solidFill>
        </a:ln>
      </dgm:spPr>
      <dgm:t>
        <a:bodyPr/>
        <a:lstStyle/>
        <a:p>
          <a:r>
            <a:rPr lang="it-IT" dirty="0" smtClean="0">
              <a:solidFill>
                <a:schemeClr val="tx1">
                  <a:lumMod val="85000"/>
                  <a:lumOff val="15000"/>
                </a:schemeClr>
              </a:solidFill>
              <a:effectLst/>
              <a:latin typeface="+mn-lt"/>
            </a:rPr>
            <a:t>Sottotipo con abbuffate/condotte di eliminazione</a:t>
          </a:r>
          <a:endParaRPr lang="it-IT" dirty="0">
            <a:solidFill>
              <a:schemeClr val="tx1">
                <a:lumMod val="85000"/>
                <a:lumOff val="15000"/>
              </a:schemeClr>
            </a:solidFill>
            <a:latin typeface="+mn-lt"/>
          </a:endParaRPr>
        </a:p>
      </dgm:t>
    </dgm:pt>
    <dgm:pt modelId="{597C43FF-700C-42DF-90E4-1E72B18B4B18}" type="parTrans" cxnId="{1935EE73-0C96-4E0B-9624-294F1C3361EC}">
      <dgm:prSet/>
      <dgm:spPr/>
      <dgm:t>
        <a:bodyPr/>
        <a:lstStyle/>
        <a:p>
          <a:endParaRPr lang="it-IT"/>
        </a:p>
      </dgm:t>
    </dgm:pt>
    <dgm:pt modelId="{A8A0EE78-CC13-4F35-9394-EB49EACCAE5C}" type="sibTrans" cxnId="{1935EE73-0C96-4E0B-9624-294F1C3361EC}">
      <dgm:prSet/>
      <dgm:spPr/>
      <dgm:t>
        <a:bodyPr/>
        <a:lstStyle/>
        <a:p>
          <a:endParaRPr lang="it-IT"/>
        </a:p>
      </dgm:t>
    </dgm:pt>
    <dgm:pt modelId="{71D77FCA-FB9A-4749-BB18-D105E29E89FE}">
      <dgm:prSet phldrT="[Testo]"/>
      <dgm:spPr>
        <a:solidFill>
          <a:schemeClr val="bg2">
            <a:lumMod val="75000"/>
          </a:schemeClr>
        </a:solidFill>
        <a:ln>
          <a:solidFill>
            <a:schemeClr val="bg2">
              <a:lumMod val="50000"/>
            </a:schemeClr>
          </a:solidFill>
        </a:ln>
      </dgm:spPr>
      <dgm:t>
        <a:bodyPr/>
        <a:lstStyle/>
        <a:p>
          <a:r>
            <a:rPr lang="it-IT" dirty="0" smtClean="0">
              <a:solidFill>
                <a:schemeClr val="tx1">
                  <a:lumMod val="85000"/>
                  <a:lumOff val="15000"/>
                </a:schemeClr>
              </a:solidFill>
            </a:rPr>
            <a:t>Età di esordio molto precoce</a:t>
          </a:r>
          <a:endParaRPr lang="it-IT" dirty="0">
            <a:solidFill>
              <a:schemeClr val="tx1">
                <a:lumMod val="85000"/>
                <a:lumOff val="15000"/>
              </a:schemeClr>
            </a:solidFill>
          </a:endParaRPr>
        </a:p>
      </dgm:t>
    </dgm:pt>
    <dgm:pt modelId="{A0831368-B070-4BB0-A346-F2928FB072D9}" type="parTrans" cxnId="{C8B5270A-B830-4395-B8AA-79946256B1B3}">
      <dgm:prSet/>
      <dgm:spPr/>
      <dgm:t>
        <a:bodyPr/>
        <a:lstStyle/>
        <a:p>
          <a:endParaRPr lang="it-IT"/>
        </a:p>
      </dgm:t>
    </dgm:pt>
    <dgm:pt modelId="{27D048B1-7B69-49FA-AEC5-50CFB4B03D51}" type="sibTrans" cxnId="{C8B5270A-B830-4395-B8AA-79946256B1B3}">
      <dgm:prSet/>
      <dgm:spPr/>
      <dgm:t>
        <a:bodyPr/>
        <a:lstStyle/>
        <a:p>
          <a:endParaRPr lang="it-IT"/>
        </a:p>
      </dgm:t>
    </dgm:pt>
    <dgm:pt modelId="{24F17071-B7F7-4B11-9E18-A03990CD0E7B}">
      <dgm:prSet phldrT="[Testo]"/>
      <dgm:spPr>
        <a:solidFill>
          <a:schemeClr val="bg2">
            <a:lumMod val="75000"/>
          </a:schemeClr>
        </a:solidFill>
        <a:ln>
          <a:solidFill>
            <a:schemeClr val="bg2">
              <a:lumMod val="50000"/>
            </a:schemeClr>
          </a:solidFill>
        </a:ln>
      </dgm:spPr>
      <dgm:t>
        <a:bodyPr/>
        <a:lstStyle/>
        <a:p>
          <a:r>
            <a:rPr lang="it-IT" dirty="0" smtClean="0">
              <a:solidFill>
                <a:schemeClr val="tx1">
                  <a:lumMod val="85000"/>
                  <a:lumOff val="15000"/>
                </a:schemeClr>
              </a:solidFill>
            </a:rPr>
            <a:t>Condotte di eliminazione</a:t>
          </a:r>
          <a:endParaRPr lang="it-IT" dirty="0">
            <a:solidFill>
              <a:schemeClr val="tx1">
                <a:lumMod val="85000"/>
                <a:lumOff val="15000"/>
              </a:schemeClr>
            </a:solidFill>
          </a:endParaRPr>
        </a:p>
      </dgm:t>
    </dgm:pt>
    <dgm:pt modelId="{CAA170E9-36A5-48B1-A4C2-5120E5178A38}" type="parTrans" cxnId="{77DE6998-2E86-4CD5-B9FE-D73A331D011A}">
      <dgm:prSet/>
      <dgm:spPr/>
      <dgm:t>
        <a:bodyPr/>
        <a:lstStyle/>
        <a:p>
          <a:endParaRPr lang="it-IT"/>
        </a:p>
      </dgm:t>
    </dgm:pt>
    <dgm:pt modelId="{152C8165-46F3-4263-B2C3-C62E62C129F4}" type="sibTrans" cxnId="{77DE6998-2E86-4CD5-B9FE-D73A331D011A}">
      <dgm:prSet/>
      <dgm:spPr/>
      <dgm:t>
        <a:bodyPr/>
        <a:lstStyle/>
        <a:p>
          <a:endParaRPr lang="it-IT"/>
        </a:p>
      </dgm:t>
    </dgm:pt>
    <dgm:pt modelId="{1B124BF8-2233-4327-9E89-1307670A5493}">
      <dgm:prSet phldrT="[Testo]"/>
      <dgm:spPr>
        <a:solidFill>
          <a:schemeClr val="bg2">
            <a:lumMod val="75000"/>
          </a:schemeClr>
        </a:solidFill>
        <a:ln>
          <a:solidFill>
            <a:schemeClr val="bg2">
              <a:lumMod val="50000"/>
            </a:schemeClr>
          </a:solidFill>
        </a:ln>
      </dgm:spPr>
      <dgm:t>
        <a:bodyPr/>
        <a:lstStyle/>
        <a:p>
          <a:r>
            <a:rPr lang="it-IT" dirty="0" err="1" smtClean="0">
              <a:solidFill>
                <a:schemeClr val="tx1">
                  <a:lumMod val="85000"/>
                  <a:lumOff val="15000"/>
                </a:schemeClr>
              </a:solidFill>
            </a:rPr>
            <a:t>Comorbidità</a:t>
          </a:r>
          <a:r>
            <a:rPr lang="it-IT" dirty="0" smtClean="0">
              <a:solidFill>
                <a:schemeClr val="tx1">
                  <a:lumMod val="85000"/>
                  <a:lumOff val="15000"/>
                </a:schemeClr>
              </a:solidFill>
            </a:rPr>
            <a:t> psichiatrica</a:t>
          </a:r>
          <a:endParaRPr lang="it-IT" dirty="0">
            <a:solidFill>
              <a:schemeClr val="tx1">
                <a:lumMod val="85000"/>
                <a:lumOff val="15000"/>
              </a:schemeClr>
            </a:solidFill>
          </a:endParaRPr>
        </a:p>
      </dgm:t>
    </dgm:pt>
    <dgm:pt modelId="{9CD2C491-4D8C-4818-9745-4A9B97694BA0}" type="parTrans" cxnId="{AD940B58-AD6D-447E-9BA9-13E086DCBCF6}">
      <dgm:prSet/>
      <dgm:spPr/>
      <dgm:t>
        <a:bodyPr/>
        <a:lstStyle/>
        <a:p>
          <a:endParaRPr lang="it-IT"/>
        </a:p>
      </dgm:t>
    </dgm:pt>
    <dgm:pt modelId="{998B195C-501D-428C-A72A-84FD7EB46749}" type="sibTrans" cxnId="{AD940B58-AD6D-447E-9BA9-13E086DCBCF6}">
      <dgm:prSet/>
      <dgm:spPr/>
      <dgm:t>
        <a:bodyPr/>
        <a:lstStyle/>
        <a:p>
          <a:endParaRPr lang="it-IT"/>
        </a:p>
      </dgm:t>
    </dgm:pt>
    <dgm:pt modelId="{417CFBE6-A53F-4FCD-B69C-314F09D2DD50}">
      <dgm:prSet/>
      <dgm:spPr>
        <a:solidFill>
          <a:schemeClr val="bg2">
            <a:lumMod val="75000"/>
          </a:schemeClr>
        </a:solidFill>
        <a:ln>
          <a:solidFill>
            <a:schemeClr val="bg2">
              <a:lumMod val="50000"/>
            </a:schemeClr>
          </a:solidFill>
        </a:ln>
      </dgm:spPr>
      <dgm:t>
        <a:bodyPr/>
        <a:lstStyle/>
        <a:p>
          <a:r>
            <a:rPr lang="it-IT" dirty="0" smtClean="0">
              <a:solidFill>
                <a:schemeClr val="tx1">
                  <a:lumMod val="85000"/>
                  <a:lumOff val="15000"/>
                </a:schemeClr>
              </a:solidFill>
              <a:effectLst/>
              <a:latin typeface="+mn-lt"/>
            </a:rPr>
            <a:t>Grave perdita di peso</a:t>
          </a:r>
          <a:endParaRPr lang="it-IT" dirty="0">
            <a:solidFill>
              <a:schemeClr val="tx1">
                <a:lumMod val="85000"/>
                <a:lumOff val="15000"/>
              </a:schemeClr>
            </a:solidFill>
            <a:effectLst/>
            <a:latin typeface="+mn-lt"/>
          </a:endParaRPr>
        </a:p>
      </dgm:t>
    </dgm:pt>
    <dgm:pt modelId="{302E4CED-6178-41E1-9003-6F67B3D0373E}" type="parTrans" cxnId="{FA4E5D2B-0B08-44BD-B09E-87FCFFB0A779}">
      <dgm:prSet/>
      <dgm:spPr/>
      <dgm:t>
        <a:bodyPr/>
        <a:lstStyle/>
        <a:p>
          <a:endParaRPr lang="it-IT"/>
        </a:p>
      </dgm:t>
    </dgm:pt>
    <dgm:pt modelId="{8AF75844-BB9E-4EC5-8064-CE5B8F1D357C}" type="sibTrans" cxnId="{FA4E5D2B-0B08-44BD-B09E-87FCFFB0A779}">
      <dgm:prSet/>
      <dgm:spPr/>
      <dgm:t>
        <a:bodyPr/>
        <a:lstStyle/>
        <a:p>
          <a:endParaRPr lang="it-IT"/>
        </a:p>
      </dgm:t>
    </dgm:pt>
    <dgm:pt modelId="{A6A35A57-2D23-4D5B-8F7B-ADB8DF088144}">
      <dgm:prSet/>
      <dgm:spPr>
        <a:solidFill>
          <a:schemeClr val="bg2">
            <a:lumMod val="75000"/>
          </a:schemeClr>
        </a:solidFill>
        <a:ln>
          <a:solidFill>
            <a:schemeClr val="bg2">
              <a:lumMod val="50000"/>
            </a:schemeClr>
          </a:solidFill>
        </a:ln>
      </dgm:spPr>
      <dgm:t>
        <a:bodyPr/>
        <a:lstStyle/>
        <a:p>
          <a:r>
            <a:rPr lang="it-IT" dirty="0" smtClean="0">
              <a:solidFill>
                <a:schemeClr val="tx1">
                  <a:lumMod val="85000"/>
                  <a:lumOff val="15000"/>
                </a:schemeClr>
              </a:solidFill>
              <a:effectLst/>
              <a:latin typeface="+mn-lt"/>
            </a:rPr>
            <a:t>Psicopatologia familiare</a:t>
          </a:r>
          <a:endParaRPr lang="it-IT" dirty="0">
            <a:solidFill>
              <a:schemeClr val="tx1">
                <a:lumMod val="85000"/>
                <a:lumOff val="15000"/>
              </a:schemeClr>
            </a:solidFill>
            <a:effectLst/>
            <a:latin typeface="+mn-lt"/>
          </a:endParaRPr>
        </a:p>
      </dgm:t>
    </dgm:pt>
    <dgm:pt modelId="{57089A73-8C4C-46DA-AA8F-547F6296B88E}" type="parTrans" cxnId="{BA43C521-7ECD-41E5-8AC2-8A903520C619}">
      <dgm:prSet/>
      <dgm:spPr/>
      <dgm:t>
        <a:bodyPr/>
        <a:lstStyle/>
        <a:p>
          <a:endParaRPr lang="it-IT"/>
        </a:p>
      </dgm:t>
    </dgm:pt>
    <dgm:pt modelId="{6F96A095-8AFA-44AC-85DB-873197A19107}" type="sibTrans" cxnId="{BA43C521-7ECD-41E5-8AC2-8A903520C619}">
      <dgm:prSet/>
      <dgm:spPr/>
      <dgm:t>
        <a:bodyPr/>
        <a:lstStyle/>
        <a:p>
          <a:endParaRPr lang="it-IT"/>
        </a:p>
      </dgm:t>
    </dgm:pt>
    <dgm:pt modelId="{08C24972-18E9-422D-BEC4-9D8F7EF76895}" type="pres">
      <dgm:prSet presAssocID="{681EE7E9-2DFD-4EE4-93C7-E78CF0B7B0B5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7F6EE479-183E-4336-AB8E-FBCB059AE03D}" type="pres">
      <dgm:prSet presAssocID="{981925D3-F3D6-4A0D-9ED3-274FE7983F3F}" presName="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C03A0F91-2036-4CEF-AE3A-13E711F6C2AD}" type="pres">
      <dgm:prSet presAssocID="{B4FB3F0A-8E93-487E-91E3-09169F80074E}" presName="sibTrans" presStyleCnt="0"/>
      <dgm:spPr/>
    </dgm:pt>
    <dgm:pt modelId="{DAE3FDDE-A4BE-45D8-82DD-6D5AD4E7AD6D}" type="pres">
      <dgm:prSet presAssocID="{991A9A7E-D8B9-4938-9CA4-9DFA0FD94AA0}" presName="node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0D5DA6F8-036F-4F7E-8027-8A7F117CD85F}" type="pres">
      <dgm:prSet presAssocID="{A8A0EE78-CC13-4F35-9394-EB49EACCAE5C}" presName="sibTrans" presStyleCnt="0"/>
      <dgm:spPr/>
    </dgm:pt>
    <dgm:pt modelId="{FBE154AE-C3F4-4C60-9C47-37F369D3EB60}" type="pres">
      <dgm:prSet presAssocID="{71D77FCA-FB9A-4749-BB18-D105E29E89FE}" presName="node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CCBAAB31-498F-400D-8887-47A86C12F654}" type="pres">
      <dgm:prSet presAssocID="{27D048B1-7B69-49FA-AEC5-50CFB4B03D51}" presName="sibTrans" presStyleCnt="0"/>
      <dgm:spPr/>
    </dgm:pt>
    <dgm:pt modelId="{B4977083-7899-48BA-8DF8-37ECE72C6B9D}" type="pres">
      <dgm:prSet presAssocID="{417CFBE6-A53F-4FCD-B69C-314F09D2DD50}" presName="node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D8C79C35-793F-409E-915B-2249BC261C62}" type="pres">
      <dgm:prSet presAssocID="{8AF75844-BB9E-4EC5-8064-CE5B8F1D357C}" presName="sibTrans" presStyleCnt="0"/>
      <dgm:spPr/>
    </dgm:pt>
    <dgm:pt modelId="{3695E294-50EF-4963-9AB1-E380DEB11F4D}" type="pres">
      <dgm:prSet presAssocID="{24F17071-B7F7-4B11-9E18-A03990CD0E7B}" presName="node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89E1C328-5F7B-41E8-9645-6D72A12EEC3E}" type="pres">
      <dgm:prSet presAssocID="{152C8165-46F3-4263-B2C3-C62E62C129F4}" presName="sibTrans" presStyleCnt="0"/>
      <dgm:spPr/>
    </dgm:pt>
    <dgm:pt modelId="{3350365E-ED60-4EC4-8E54-DF821B4EB66C}" type="pres">
      <dgm:prSet presAssocID="{1B124BF8-2233-4327-9E89-1307670A5493}" presName="node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C1900FC1-1DF1-4C36-B8CF-2F977F038784}" type="pres">
      <dgm:prSet presAssocID="{998B195C-501D-428C-A72A-84FD7EB46749}" presName="sibTrans" presStyleCnt="0"/>
      <dgm:spPr/>
    </dgm:pt>
    <dgm:pt modelId="{21F8764A-0CEA-443E-807A-313459F587E7}" type="pres">
      <dgm:prSet presAssocID="{A6A35A57-2D23-4D5B-8F7B-ADB8DF088144}" presName="node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0DA4FB70-D0D5-4F5A-A40A-D735C81D820B}" type="presOf" srcId="{991A9A7E-D8B9-4938-9CA4-9DFA0FD94AA0}" destId="{DAE3FDDE-A4BE-45D8-82DD-6D5AD4E7AD6D}" srcOrd="0" destOrd="0" presId="urn:microsoft.com/office/officeart/2005/8/layout/default#1"/>
    <dgm:cxn modelId="{1158B7FD-F949-464A-87CB-00388C4C4E8B}" type="presOf" srcId="{681EE7E9-2DFD-4EE4-93C7-E78CF0B7B0B5}" destId="{08C24972-18E9-422D-BEC4-9D8F7EF76895}" srcOrd="0" destOrd="0" presId="urn:microsoft.com/office/officeart/2005/8/layout/default#1"/>
    <dgm:cxn modelId="{77DE6998-2E86-4CD5-B9FE-D73A331D011A}" srcId="{681EE7E9-2DFD-4EE4-93C7-E78CF0B7B0B5}" destId="{24F17071-B7F7-4B11-9E18-A03990CD0E7B}" srcOrd="4" destOrd="0" parTransId="{CAA170E9-36A5-48B1-A4C2-5120E5178A38}" sibTransId="{152C8165-46F3-4263-B2C3-C62E62C129F4}"/>
    <dgm:cxn modelId="{C8B5270A-B830-4395-B8AA-79946256B1B3}" srcId="{681EE7E9-2DFD-4EE4-93C7-E78CF0B7B0B5}" destId="{71D77FCA-FB9A-4749-BB18-D105E29E89FE}" srcOrd="2" destOrd="0" parTransId="{A0831368-B070-4BB0-A346-F2928FB072D9}" sibTransId="{27D048B1-7B69-49FA-AEC5-50CFB4B03D51}"/>
    <dgm:cxn modelId="{AD940B58-AD6D-447E-9BA9-13E086DCBCF6}" srcId="{681EE7E9-2DFD-4EE4-93C7-E78CF0B7B0B5}" destId="{1B124BF8-2233-4327-9E89-1307670A5493}" srcOrd="5" destOrd="0" parTransId="{9CD2C491-4D8C-4818-9745-4A9B97694BA0}" sibTransId="{998B195C-501D-428C-A72A-84FD7EB46749}"/>
    <dgm:cxn modelId="{44E43B38-534F-48E9-83DA-4142C9DA4DBF}" type="presOf" srcId="{A6A35A57-2D23-4D5B-8F7B-ADB8DF088144}" destId="{21F8764A-0CEA-443E-807A-313459F587E7}" srcOrd="0" destOrd="0" presId="urn:microsoft.com/office/officeart/2005/8/layout/default#1"/>
    <dgm:cxn modelId="{BAF26B65-EA12-423B-A109-59682500592A}" type="presOf" srcId="{71D77FCA-FB9A-4749-BB18-D105E29E89FE}" destId="{FBE154AE-C3F4-4C60-9C47-37F369D3EB60}" srcOrd="0" destOrd="0" presId="urn:microsoft.com/office/officeart/2005/8/layout/default#1"/>
    <dgm:cxn modelId="{FA4E5D2B-0B08-44BD-B09E-87FCFFB0A779}" srcId="{681EE7E9-2DFD-4EE4-93C7-E78CF0B7B0B5}" destId="{417CFBE6-A53F-4FCD-B69C-314F09D2DD50}" srcOrd="3" destOrd="0" parTransId="{302E4CED-6178-41E1-9003-6F67B3D0373E}" sibTransId="{8AF75844-BB9E-4EC5-8064-CE5B8F1D357C}"/>
    <dgm:cxn modelId="{D6D30ACC-E820-44BB-815C-73D72C43309B}" type="presOf" srcId="{24F17071-B7F7-4B11-9E18-A03990CD0E7B}" destId="{3695E294-50EF-4963-9AB1-E380DEB11F4D}" srcOrd="0" destOrd="0" presId="urn:microsoft.com/office/officeart/2005/8/layout/default#1"/>
    <dgm:cxn modelId="{A6B11797-482D-49E7-9097-FF1A30F042D9}" type="presOf" srcId="{981925D3-F3D6-4A0D-9ED3-274FE7983F3F}" destId="{7F6EE479-183E-4336-AB8E-FBCB059AE03D}" srcOrd="0" destOrd="0" presId="urn:microsoft.com/office/officeart/2005/8/layout/default#1"/>
    <dgm:cxn modelId="{0B2795F9-DB80-4182-A2DF-47BDDD4ACB4A}" srcId="{681EE7E9-2DFD-4EE4-93C7-E78CF0B7B0B5}" destId="{981925D3-F3D6-4A0D-9ED3-274FE7983F3F}" srcOrd="0" destOrd="0" parTransId="{2EC32685-0CE2-4B3E-B73C-197E5FB1EA15}" sibTransId="{B4FB3F0A-8E93-487E-91E3-09169F80074E}"/>
    <dgm:cxn modelId="{BA43C521-7ECD-41E5-8AC2-8A903520C619}" srcId="{681EE7E9-2DFD-4EE4-93C7-E78CF0B7B0B5}" destId="{A6A35A57-2D23-4D5B-8F7B-ADB8DF088144}" srcOrd="6" destOrd="0" parTransId="{57089A73-8C4C-46DA-AA8F-547F6296B88E}" sibTransId="{6F96A095-8AFA-44AC-85DB-873197A19107}"/>
    <dgm:cxn modelId="{1935EE73-0C96-4E0B-9624-294F1C3361EC}" srcId="{681EE7E9-2DFD-4EE4-93C7-E78CF0B7B0B5}" destId="{991A9A7E-D8B9-4938-9CA4-9DFA0FD94AA0}" srcOrd="1" destOrd="0" parTransId="{597C43FF-700C-42DF-90E4-1E72B18B4B18}" sibTransId="{A8A0EE78-CC13-4F35-9394-EB49EACCAE5C}"/>
    <dgm:cxn modelId="{7B9D84ED-79E5-4250-BF56-C259CB0A42F7}" type="presOf" srcId="{417CFBE6-A53F-4FCD-B69C-314F09D2DD50}" destId="{B4977083-7899-48BA-8DF8-37ECE72C6B9D}" srcOrd="0" destOrd="0" presId="urn:microsoft.com/office/officeart/2005/8/layout/default#1"/>
    <dgm:cxn modelId="{5D536C75-BF21-416F-A121-38DAC24D779F}" type="presOf" srcId="{1B124BF8-2233-4327-9E89-1307670A5493}" destId="{3350365E-ED60-4EC4-8E54-DF821B4EB66C}" srcOrd="0" destOrd="0" presId="urn:microsoft.com/office/officeart/2005/8/layout/default#1"/>
    <dgm:cxn modelId="{1083B39F-2FA9-4A8C-9685-951658621E64}" type="presParOf" srcId="{08C24972-18E9-422D-BEC4-9D8F7EF76895}" destId="{7F6EE479-183E-4336-AB8E-FBCB059AE03D}" srcOrd="0" destOrd="0" presId="urn:microsoft.com/office/officeart/2005/8/layout/default#1"/>
    <dgm:cxn modelId="{42434358-2E2B-4F1A-B9B1-D3CFE5D83310}" type="presParOf" srcId="{08C24972-18E9-422D-BEC4-9D8F7EF76895}" destId="{C03A0F91-2036-4CEF-AE3A-13E711F6C2AD}" srcOrd="1" destOrd="0" presId="urn:microsoft.com/office/officeart/2005/8/layout/default#1"/>
    <dgm:cxn modelId="{5926AF55-A54F-442B-AC4C-AAED77D325DF}" type="presParOf" srcId="{08C24972-18E9-422D-BEC4-9D8F7EF76895}" destId="{DAE3FDDE-A4BE-45D8-82DD-6D5AD4E7AD6D}" srcOrd="2" destOrd="0" presId="urn:microsoft.com/office/officeart/2005/8/layout/default#1"/>
    <dgm:cxn modelId="{2E23DE92-9D77-472B-A01B-FDDEFB93FCF0}" type="presParOf" srcId="{08C24972-18E9-422D-BEC4-9D8F7EF76895}" destId="{0D5DA6F8-036F-4F7E-8027-8A7F117CD85F}" srcOrd="3" destOrd="0" presId="urn:microsoft.com/office/officeart/2005/8/layout/default#1"/>
    <dgm:cxn modelId="{3F36E8AF-8CE6-462C-8E65-EE8F79385CC8}" type="presParOf" srcId="{08C24972-18E9-422D-BEC4-9D8F7EF76895}" destId="{FBE154AE-C3F4-4C60-9C47-37F369D3EB60}" srcOrd="4" destOrd="0" presId="urn:microsoft.com/office/officeart/2005/8/layout/default#1"/>
    <dgm:cxn modelId="{B44B128B-C133-4AC9-844A-84D9A5D4DFA1}" type="presParOf" srcId="{08C24972-18E9-422D-BEC4-9D8F7EF76895}" destId="{CCBAAB31-498F-400D-8887-47A86C12F654}" srcOrd="5" destOrd="0" presId="urn:microsoft.com/office/officeart/2005/8/layout/default#1"/>
    <dgm:cxn modelId="{08F2F71C-8C1B-43EE-99CE-DC4FB5042DD8}" type="presParOf" srcId="{08C24972-18E9-422D-BEC4-9D8F7EF76895}" destId="{B4977083-7899-48BA-8DF8-37ECE72C6B9D}" srcOrd="6" destOrd="0" presId="urn:microsoft.com/office/officeart/2005/8/layout/default#1"/>
    <dgm:cxn modelId="{6776FCAD-44E5-4A6F-897D-5453EB61DEB6}" type="presParOf" srcId="{08C24972-18E9-422D-BEC4-9D8F7EF76895}" destId="{D8C79C35-793F-409E-915B-2249BC261C62}" srcOrd="7" destOrd="0" presId="urn:microsoft.com/office/officeart/2005/8/layout/default#1"/>
    <dgm:cxn modelId="{A2E7607D-E9A9-4D40-8C57-527A789A1393}" type="presParOf" srcId="{08C24972-18E9-422D-BEC4-9D8F7EF76895}" destId="{3695E294-50EF-4963-9AB1-E380DEB11F4D}" srcOrd="8" destOrd="0" presId="urn:microsoft.com/office/officeart/2005/8/layout/default#1"/>
    <dgm:cxn modelId="{037C6F28-8172-4962-92F2-5D65A493D8C2}" type="presParOf" srcId="{08C24972-18E9-422D-BEC4-9D8F7EF76895}" destId="{89E1C328-5F7B-41E8-9645-6D72A12EEC3E}" srcOrd="9" destOrd="0" presId="urn:microsoft.com/office/officeart/2005/8/layout/default#1"/>
    <dgm:cxn modelId="{6D5E312A-9508-4B98-BC93-EE3F40F3B569}" type="presParOf" srcId="{08C24972-18E9-422D-BEC4-9D8F7EF76895}" destId="{3350365E-ED60-4EC4-8E54-DF821B4EB66C}" srcOrd="10" destOrd="0" presId="urn:microsoft.com/office/officeart/2005/8/layout/default#1"/>
    <dgm:cxn modelId="{DF555F10-596B-4FD1-A91F-32878E576D38}" type="presParOf" srcId="{08C24972-18E9-422D-BEC4-9D8F7EF76895}" destId="{C1900FC1-1DF1-4C36-B8CF-2F977F038784}" srcOrd="11" destOrd="0" presId="urn:microsoft.com/office/officeart/2005/8/layout/default#1"/>
    <dgm:cxn modelId="{5AF5A57E-FF58-4193-B445-B90DA2BCCEB5}" type="presParOf" srcId="{08C24972-18E9-422D-BEC4-9D8F7EF76895}" destId="{21F8764A-0CEA-443E-807A-313459F587E7}" srcOrd="12" destOrd="0" presId="urn:microsoft.com/office/officeart/2005/8/layout/default#1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7F717D4-2562-4862-95EB-1801FAD70F16}" type="doc">
      <dgm:prSet loTypeId="urn:microsoft.com/office/officeart/2005/8/layout/default#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7938B7A3-131B-4260-9EC4-9EDED14AFD97}">
      <dgm:prSet phldrT="[Testo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>
        <a:solidFill>
          <a:schemeClr val="bg2">
            <a:lumMod val="75000"/>
          </a:schemeClr>
        </a:solidFill>
        <a:ln>
          <a:solidFill>
            <a:schemeClr val="bg2">
              <a:lumMod val="50000"/>
            </a:schemeClr>
          </a:solidFill>
        </a:ln>
      </dgm:spPr>
      <dgm:t>
        <a:bodyPr/>
        <a:lstStyle/>
        <a:p>
          <a:r>
            <a:rPr lang="it-IT" sz="2800" dirty="0" smtClean="0">
              <a:solidFill>
                <a:schemeClr val="bg2">
                  <a:lumMod val="25000"/>
                </a:schemeClr>
              </a:solidFill>
            </a:rPr>
            <a:t>Esordio in adolescenza</a:t>
          </a:r>
          <a:endParaRPr lang="it-IT" sz="2800" dirty="0">
            <a:solidFill>
              <a:schemeClr val="bg2">
                <a:lumMod val="25000"/>
              </a:schemeClr>
            </a:solidFill>
          </a:endParaRPr>
        </a:p>
      </dgm:t>
    </dgm:pt>
    <dgm:pt modelId="{7298E95A-EEF6-430C-8EB9-B398DE5C5EC4}" type="parTrans" cxnId="{538D7E24-AAF5-48AE-8945-2FB911D34B5D}">
      <dgm:prSet/>
      <dgm:spPr/>
      <dgm:t>
        <a:bodyPr/>
        <a:lstStyle/>
        <a:p>
          <a:endParaRPr lang="it-IT"/>
        </a:p>
      </dgm:t>
    </dgm:pt>
    <dgm:pt modelId="{F7AE146C-544F-4C3A-B0AB-FBC821F8C473}" type="sibTrans" cxnId="{538D7E24-AAF5-48AE-8945-2FB911D34B5D}">
      <dgm:prSet/>
      <dgm:spPr/>
      <dgm:t>
        <a:bodyPr/>
        <a:lstStyle/>
        <a:p>
          <a:endParaRPr lang="it-IT"/>
        </a:p>
      </dgm:t>
    </dgm:pt>
    <dgm:pt modelId="{B5D3150A-B383-4E63-AF49-C01A2FBD9DD8}">
      <dgm:prSet phldrT="[Testo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>
        <a:solidFill>
          <a:schemeClr val="bg2">
            <a:lumMod val="75000"/>
          </a:schemeClr>
        </a:solidFill>
        <a:ln>
          <a:solidFill>
            <a:schemeClr val="bg2">
              <a:lumMod val="50000"/>
            </a:schemeClr>
          </a:solidFill>
        </a:ln>
      </dgm:spPr>
      <dgm:t>
        <a:bodyPr/>
        <a:lstStyle/>
        <a:p>
          <a:r>
            <a:rPr lang="it-IT" sz="2800" dirty="0" smtClean="0">
              <a:solidFill>
                <a:schemeClr val="bg2">
                  <a:lumMod val="25000"/>
                </a:schemeClr>
              </a:solidFill>
            </a:rPr>
            <a:t>Prevalenza nel sesso femminile</a:t>
          </a:r>
          <a:endParaRPr lang="it-IT" sz="2800" dirty="0">
            <a:solidFill>
              <a:schemeClr val="bg2">
                <a:lumMod val="25000"/>
              </a:schemeClr>
            </a:solidFill>
          </a:endParaRPr>
        </a:p>
      </dgm:t>
    </dgm:pt>
    <dgm:pt modelId="{B6E3565B-5A86-4F77-BAF5-DB2A94291FD6}" type="parTrans" cxnId="{742D2FE2-16A9-4D1B-8D8C-9DFAF3068B12}">
      <dgm:prSet/>
      <dgm:spPr/>
      <dgm:t>
        <a:bodyPr/>
        <a:lstStyle/>
        <a:p>
          <a:endParaRPr lang="it-IT"/>
        </a:p>
      </dgm:t>
    </dgm:pt>
    <dgm:pt modelId="{AA7A11C7-5C0D-4442-A781-9012D8A0C8EC}" type="sibTrans" cxnId="{742D2FE2-16A9-4D1B-8D8C-9DFAF3068B12}">
      <dgm:prSet/>
      <dgm:spPr/>
      <dgm:t>
        <a:bodyPr/>
        <a:lstStyle/>
        <a:p>
          <a:endParaRPr lang="it-IT"/>
        </a:p>
      </dgm:t>
    </dgm:pt>
    <dgm:pt modelId="{CA8FB16C-4CA5-44A2-88D4-62127696DAAE}">
      <dgm:prSet phldrT="[Testo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>
        <a:solidFill>
          <a:schemeClr val="bg2">
            <a:lumMod val="75000"/>
          </a:schemeClr>
        </a:solidFill>
        <a:ln>
          <a:solidFill>
            <a:schemeClr val="bg2">
              <a:lumMod val="50000"/>
            </a:schemeClr>
          </a:solidFill>
        </a:ln>
      </dgm:spPr>
      <dgm:t>
        <a:bodyPr/>
        <a:lstStyle/>
        <a:p>
          <a:r>
            <a:rPr lang="it-IT" sz="2800" dirty="0" smtClean="0">
              <a:solidFill>
                <a:schemeClr val="bg2">
                  <a:lumMod val="25000"/>
                </a:schemeClr>
              </a:solidFill>
            </a:rPr>
            <a:t>Aumentata incidenza negli ultimi anni</a:t>
          </a:r>
          <a:endParaRPr lang="it-IT" sz="2800" dirty="0">
            <a:solidFill>
              <a:schemeClr val="bg2">
                <a:lumMod val="25000"/>
              </a:schemeClr>
            </a:solidFill>
          </a:endParaRPr>
        </a:p>
      </dgm:t>
    </dgm:pt>
    <dgm:pt modelId="{CF67BC6C-AB8D-404C-9D2B-9C3BF9BDCDCA}" type="parTrans" cxnId="{E6683A8F-BDC2-42DA-A320-84AEEDDFD003}">
      <dgm:prSet/>
      <dgm:spPr/>
      <dgm:t>
        <a:bodyPr/>
        <a:lstStyle/>
        <a:p>
          <a:endParaRPr lang="it-IT"/>
        </a:p>
      </dgm:t>
    </dgm:pt>
    <dgm:pt modelId="{84F49AD6-C2E3-4FF5-92A1-B3583D7742B9}" type="sibTrans" cxnId="{E6683A8F-BDC2-42DA-A320-84AEEDDFD003}">
      <dgm:prSet/>
      <dgm:spPr/>
      <dgm:t>
        <a:bodyPr/>
        <a:lstStyle/>
        <a:p>
          <a:endParaRPr lang="it-IT"/>
        </a:p>
      </dgm:t>
    </dgm:pt>
    <dgm:pt modelId="{8FBBD049-D7A3-4F53-9D58-EF51776458CC}">
      <dgm:prSet phldrT="[Testo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solidFill>
          <a:schemeClr val="bg2">
            <a:lumMod val="75000"/>
          </a:schemeClr>
        </a:solidFill>
        <a:ln w="9525">
          <a:solidFill>
            <a:schemeClr val="bg2">
              <a:lumMod val="50000"/>
            </a:schemeClr>
          </a:solidFill>
        </a:ln>
      </dgm:spPr>
      <dgm:t>
        <a:bodyPr/>
        <a:lstStyle/>
        <a:p>
          <a:r>
            <a:rPr lang="it-IT" sz="2800" dirty="0" smtClean="0">
              <a:solidFill>
                <a:schemeClr val="bg2">
                  <a:lumMod val="25000"/>
                </a:schemeClr>
              </a:solidFill>
            </a:rPr>
            <a:t>Meccanismi disfunzionali di </a:t>
          </a:r>
          <a:r>
            <a:rPr lang="it-IT" sz="2800" dirty="0" err="1" smtClean="0">
              <a:solidFill>
                <a:schemeClr val="bg2">
                  <a:lumMod val="25000"/>
                </a:schemeClr>
              </a:solidFill>
            </a:rPr>
            <a:t>coping</a:t>
          </a:r>
          <a:endParaRPr lang="it-IT" sz="2800" dirty="0">
            <a:solidFill>
              <a:schemeClr val="bg2">
                <a:lumMod val="25000"/>
              </a:schemeClr>
            </a:solidFill>
          </a:endParaRPr>
        </a:p>
      </dgm:t>
    </dgm:pt>
    <dgm:pt modelId="{8A4B297D-1DA7-44D6-A804-709B4DA4F48C}" type="parTrans" cxnId="{FB1E0436-E73C-43A8-9520-EFBA479F7BE9}">
      <dgm:prSet/>
      <dgm:spPr/>
      <dgm:t>
        <a:bodyPr/>
        <a:lstStyle/>
        <a:p>
          <a:endParaRPr lang="it-IT"/>
        </a:p>
      </dgm:t>
    </dgm:pt>
    <dgm:pt modelId="{B0B83B50-A4EB-424C-98D2-8725F2BECFF6}" type="sibTrans" cxnId="{FB1E0436-E73C-43A8-9520-EFBA479F7BE9}">
      <dgm:prSet/>
      <dgm:spPr/>
      <dgm:t>
        <a:bodyPr/>
        <a:lstStyle/>
        <a:p>
          <a:endParaRPr lang="it-IT"/>
        </a:p>
      </dgm:t>
    </dgm:pt>
    <dgm:pt modelId="{302B7EAC-B94F-4910-8324-D39255DB10EE}">
      <dgm:prSet phldrT="[Testo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ln>
          <a:solidFill>
            <a:schemeClr val="bg2">
              <a:lumMod val="75000"/>
            </a:schemeClr>
          </a:solidFill>
        </a:ln>
      </dgm:spPr>
      <dgm:t>
        <a:bodyPr/>
        <a:lstStyle/>
        <a:p>
          <a:r>
            <a:rPr lang="it-IT" sz="2400" b="0" i="1" dirty="0" smtClean="0"/>
            <a:t>DISREGOLAZIONE EMOTIVA AGITA SUL CORPO PERCEPITO E VISSUTO IN MODO NEGATIVO: </a:t>
          </a:r>
          <a:r>
            <a:rPr lang="it-IT" sz="2400" b="0" dirty="0" smtClean="0"/>
            <a:t>elevata autocritica, bisogno di controllo, traumi precoci, difficoltà nel contatto emotivo, nella costruzione di un’identità stabile e nella regolazione degli impulsi</a:t>
          </a:r>
          <a:endParaRPr lang="it-IT" sz="2800" b="0" i="1" dirty="0"/>
        </a:p>
      </dgm:t>
    </dgm:pt>
    <dgm:pt modelId="{7EFA44E8-89BE-44B6-BAE1-F5D83BBC4B2E}" type="sibTrans" cxnId="{C5CFDA8A-E5E5-405C-ADD5-3DA41E268F59}">
      <dgm:prSet/>
      <dgm:spPr/>
      <dgm:t>
        <a:bodyPr/>
        <a:lstStyle/>
        <a:p>
          <a:endParaRPr lang="it-IT"/>
        </a:p>
      </dgm:t>
    </dgm:pt>
    <dgm:pt modelId="{F1AA1EA8-AE08-4E42-B3D1-57CB8239E83E}" type="parTrans" cxnId="{C5CFDA8A-E5E5-405C-ADD5-3DA41E268F59}">
      <dgm:prSet/>
      <dgm:spPr/>
      <dgm:t>
        <a:bodyPr/>
        <a:lstStyle/>
        <a:p>
          <a:endParaRPr lang="it-IT"/>
        </a:p>
      </dgm:t>
    </dgm:pt>
    <dgm:pt modelId="{F9940D84-1E3B-4BDC-9EBD-8D4E952B49D5}" type="pres">
      <dgm:prSet presAssocID="{D7F717D4-2562-4862-95EB-1801FAD70F16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9F76E9AC-DC1A-4716-BDA5-16B70144167D}" type="pres">
      <dgm:prSet presAssocID="{7938B7A3-131B-4260-9EC4-9EDED14AFD97}" presName="node" presStyleLbl="node1" presStyleIdx="0" presStyleCnt="5" custScaleX="131235" custLinFactNeighborX="-12370" custLinFactNeighborY="-446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4003448B-6696-4229-9AF4-E761E341F1A3}" type="pres">
      <dgm:prSet presAssocID="{F7AE146C-544F-4C3A-B0AB-FBC821F8C473}" presName="sibTrans" presStyleCnt="0"/>
      <dgm:spPr/>
    </dgm:pt>
    <dgm:pt modelId="{6F96B3EF-F33E-4F27-A7C3-D10B0892BFAD}" type="pres">
      <dgm:prSet presAssocID="{B5D3150A-B383-4E63-AF49-C01A2FBD9DD8}" presName="node" presStyleLbl="node1" presStyleIdx="1" presStyleCnt="5" custScaleX="150979" custLinFactNeighborX="870" custLinFactNeighborY="-4961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BA6D1808-8C63-4081-A237-81E6E2290A31}" type="pres">
      <dgm:prSet presAssocID="{AA7A11C7-5C0D-4442-A781-9012D8A0C8EC}" presName="sibTrans" presStyleCnt="0"/>
      <dgm:spPr/>
    </dgm:pt>
    <dgm:pt modelId="{B022BD29-524C-4DF2-B7AE-4477EECAE9F8}" type="pres">
      <dgm:prSet presAssocID="{CA8FB16C-4CA5-44A2-88D4-62127696DAAE}" presName="node" presStyleLbl="node1" presStyleIdx="2" presStyleCnt="5" custScaleX="127435" custScaleY="96252" custLinFactNeighborX="-12155" custLinFactNeighborY="-7650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19325D0E-2393-41FC-8B2A-326504D93F68}" type="pres">
      <dgm:prSet presAssocID="{84F49AD6-C2E3-4FF5-92A1-B3583D7742B9}" presName="sibTrans" presStyleCnt="0"/>
      <dgm:spPr/>
    </dgm:pt>
    <dgm:pt modelId="{2396F279-8AF0-4571-9F4C-690EF83CDB70}" type="pres">
      <dgm:prSet presAssocID="{8FBBD049-D7A3-4F53-9D58-EF51776458CC}" presName="node" presStyleLbl="node1" presStyleIdx="3" presStyleCnt="5" custScaleX="155208" custLinFactNeighborX="5839" custLinFactNeighborY="-5366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CCEFCA52-9D10-482D-B83E-5826346ABEDE}" type="pres">
      <dgm:prSet presAssocID="{B0B83B50-A4EB-424C-98D2-8725F2BECFF6}" presName="sibTrans" presStyleCnt="0"/>
      <dgm:spPr/>
    </dgm:pt>
    <dgm:pt modelId="{FC4A2EF1-1D05-477B-8230-3CA96CC41493}" type="pres">
      <dgm:prSet presAssocID="{302B7EAC-B94F-4910-8324-D39255DB10EE}" presName="node" presStyleLbl="node1" presStyleIdx="4" presStyleCnt="5" custScaleX="390095" custScaleY="136569" custLinFactNeighborX="12841" custLinFactNeighborY="31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FB1E0436-E73C-43A8-9520-EFBA479F7BE9}" srcId="{D7F717D4-2562-4862-95EB-1801FAD70F16}" destId="{8FBBD049-D7A3-4F53-9D58-EF51776458CC}" srcOrd="3" destOrd="0" parTransId="{8A4B297D-1DA7-44D6-A804-709B4DA4F48C}" sibTransId="{B0B83B50-A4EB-424C-98D2-8725F2BECFF6}"/>
    <dgm:cxn modelId="{E6683A8F-BDC2-42DA-A320-84AEEDDFD003}" srcId="{D7F717D4-2562-4862-95EB-1801FAD70F16}" destId="{CA8FB16C-4CA5-44A2-88D4-62127696DAAE}" srcOrd="2" destOrd="0" parTransId="{CF67BC6C-AB8D-404C-9D2B-9C3BF9BDCDCA}" sibTransId="{84F49AD6-C2E3-4FF5-92A1-B3583D7742B9}"/>
    <dgm:cxn modelId="{538D7E24-AAF5-48AE-8945-2FB911D34B5D}" srcId="{D7F717D4-2562-4862-95EB-1801FAD70F16}" destId="{7938B7A3-131B-4260-9EC4-9EDED14AFD97}" srcOrd="0" destOrd="0" parTransId="{7298E95A-EEF6-430C-8EB9-B398DE5C5EC4}" sibTransId="{F7AE146C-544F-4C3A-B0AB-FBC821F8C473}"/>
    <dgm:cxn modelId="{5B96F0CB-5697-4393-BC84-0985143F9544}" type="presOf" srcId="{302B7EAC-B94F-4910-8324-D39255DB10EE}" destId="{FC4A2EF1-1D05-477B-8230-3CA96CC41493}" srcOrd="0" destOrd="0" presId="urn:microsoft.com/office/officeart/2005/8/layout/default#2"/>
    <dgm:cxn modelId="{894B2A45-FB72-4970-84BB-1FC7D2309A9A}" type="presOf" srcId="{8FBBD049-D7A3-4F53-9D58-EF51776458CC}" destId="{2396F279-8AF0-4571-9F4C-690EF83CDB70}" srcOrd="0" destOrd="0" presId="urn:microsoft.com/office/officeart/2005/8/layout/default#2"/>
    <dgm:cxn modelId="{F040109D-1893-46AF-8E9E-425A483F704E}" type="presOf" srcId="{D7F717D4-2562-4862-95EB-1801FAD70F16}" destId="{F9940D84-1E3B-4BDC-9EBD-8D4E952B49D5}" srcOrd="0" destOrd="0" presId="urn:microsoft.com/office/officeart/2005/8/layout/default#2"/>
    <dgm:cxn modelId="{C5CFDA8A-E5E5-405C-ADD5-3DA41E268F59}" srcId="{D7F717D4-2562-4862-95EB-1801FAD70F16}" destId="{302B7EAC-B94F-4910-8324-D39255DB10EE}" srcOrd="4" destOrd="0" parTransId="{F1AA1EA8-AE08-4E42-B3D1-57CB8239E83E}" sibTransId="{7EFA44E8-89BE-44B6-BAE1-F5D83BBC4B2E}"/>
    <dgm:cxn modelId="{742D2FE2-16A9-4D1B-8D8C-9DFAF3068B12}" srcId="{D7F717D4-2562-4862-95EB-1801FAD70F16}" destId="{B5D3150A-B383-4E63-AF49-C01A2FBD9DD8}" srcOrd="1" destOrd="0" parTransId="{B6E3565B-5A86-4F77-BAF5-DB2A94291FD6}" sibTransId="{AA7A11C7-5C0D-4442-A781-9012D8A0C8EC}"/>
    <dgm:cxn modelId="{AB668F51-44E6-466A-9534-0680969E8617}" type="presOf" srcId="{CA8FB16C-4CA5-44A2-88D4-62127696DAAE}" destId="{B022BD29-524C-4DF2-B7AE-4477EECAE9F8}" srcOrd="0" destOrd="0" presId="urn:microsoft.com/office/officeart/2005/8/layout/default#2"/>
    <dgm:cxn modelId="{B174799E-60D6-4B6C-89AF-F7F443D9A879}" type="presOf" srcId="{7938B7A3-131B-4260-9EC4-9EDED14AFD97}" destId="{9F76E9AC-DC1A-4716-BDA5-16B70144167D}" srcOrd="0" destOrd="0" presId="urn:microsoft.com/office/officeart/2005/8/layout/default#2"/>
    <dgm:cxn modelId="{945C3D1B-7777-445A-B4CA-A42A8D84E628}" type="presOf" srcId="{B5D3150A-B383-4E63-AF49-C01A2FBD9DD8}" destId="{6F96B3EF-F33E-4F27-A7C3-D10B0892BFAD}" srcOrd="0" destOrd="0" presId="urn:microsoft.com/office/officeart/2005/8/layout/default#2"/>
    <dgm:cxn modelId="{3B17E03C-1F66-40F6-860C-3098BE49AE8C}" type="presParOf" srcId="{F9940D84-1E3B-4BDC-9EBD-8D4E952B49D5}" destId="{9F76E9AC-DC1A-4716-BDA5-16B70144167D}" srcOrd="0" destOrd="0" presId="urn:microsoft.com/office/officeart/2005/8/layout/default#2"/>
    <dgm:cxn modelId="{1D29E41D-2A67-496C-BC11-95B19B34A5BB}" type="presParOf" srcId="{F9940D84-1E3B-4BDC-9EBD-8D4E952B49D5}" destId="{4003448B-6696-4229-9AF4-E761E341F1A3}" srcOrd="1" destOrd="0" presId="urn:microsoft.com/office/officeart/2005/8/layout/default#2"/>
    <dgm:cxn modelId="{FA911AC4-DA22-4327-B478-0E59A5CEE51E}" type="presParOf" srcId="{F9940D84-1E3B-4BDC-9EBD-8D4E952B49D5}" destId="{6F96B3EF-F33E-4F27-A7C3-D10B0892BFAD}" srcOrd="2" destOrd="0" presId="urn:microsoft.com/office/officeart/2005/8/layout/default#2"/>
    <dgm:cxn modelId="{6CDD6FA3-48A9-40B0-A258-E731B92C91D5}" type="presParOf" srcId="{F9940D84-1E3B-4BDC-9EBD-8D4E952B49D5}" destId="{BA6D1808-8C63-4081-A237-81E6E2290A31}" srcOrd="3" destOrd="0" presId="urn:microsoft.com/office/officeart/2005/8/layout/default#2"/>
    <dgm:cxn modelId="{BC90660F-7765-457E-83C8-2F6BC900D81C}" type="presParOf" srcId="{F9940D84-1E3B-4BDC-9EBD-8D4E952B49D5}" destId="{B022BD29-524C-4DF2-B7AE-4477EECAE9F8}" srcOrd="4" destOrd="0" presId="urn:microsoft.com/office/officeart/2005/8/layout/default#2"/>
    <dgm:cxn modelId="{ED1EE5F1-D5DB-4028-8CF1-50111B2F6B4F}" type="presParOf" srcId="{F9940D84-1E3B-4BDC-9EBD-8D4E952B49D5}" destId="{19325D0E-2393-41FC-8B2A-326504D93F68}" srcOrd="5" destOrd="0" presId="urn:microsoft.com/office/officeart/2005/8/layout/default#2"/>
    <dgm:cxn modelId="{34D57AA1-6C60-4298-9D56-6D3DEC015FEF}" type="presParOf" srcId="{F9940D84-1E3B-4BDC-9EBD-8D4E952B49D5}" destId="{2396F279-8AF0-4571-9F4C-690EF83CDB70}" srcOrd="6" destOrd="0" presId="urn:microsoft.com/office/officeart/2005/8/layout/default#2"/>
    <dgm:cxn modelId="{4D978E22-A047-48C8-963F-DE91ECB9BF08}" type="presParOf" srcId="{F9940D84-1E3B-4BDC-9EBD-8D4E952B49D5}" destId="{CCEFCA52-9D10-482D-B83E-5826346ABEDE}" srcOrd="7" destOrd="0" presId="urn:microsoft.com/office/officeart/2005/8/layout/default#2"/>
    <dgm:cxn modelId="{F89A81F0-0951-4B32-BB66-8A029D535E80}" type="presParOf" srcId="{F9940D84-1E3B-4BDC-9EBD-8D4E952B49D5}" destId="{FC4A2EF1-1D05-477B-8230-3CA96CC41493}" srcOrd="8" destOrd="0" presId="urn:microsoft.com/office/officeart/2005/8/layout/default#2"/>
  </dgm:cxnLst>
  <dgm:bg/>
  <dgm:whole>
    <a:ln w="9525"/>
  </dgm:whole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8465EC0-5CA2-43FA-966F-89E77F06CDB0}" type="doc">
      <dgm:prSet loTypeId="urn:microsoft.com/office/officeart/2005/8/layout/radial6" loCatId="cycle" qsTypeId="urn:microsoft.com/office/officeart/2005/8/quickstyle/3d1" qsCatId="3D" csTypeId="urn:microsoft.com/office/officeart/2005/8/colors/accent1_1" csCatId="accent1" phldr="1"/>
      <dgm:spPr/>
      <dgm:t>
        <a:bodyPr/>
        <a:lstStyle/>
        <a:p>
          <a:endParaRPr lang="it-IT"/>
        </a:p>
      </dgm:t>
    </dgm:pt>
    <dgm:pt modelId="{8861912F-6C6E-4E12-B83F-CD39EF65E4BA}">
      <dgm:prSet phldrT="[Testo]" custT="1"/>
      <dgm:spPr>
        <a:noFill/>
      </dgm:spPr>
      <dgm:t>
        <a:bodyPr/>
        <a:lstStyle/>
        <a:p>
          <a:r>
            <a:rPr lang="it-IT" sz="4400" b="1" dirty="0" smtClean="0">
              <a:solidFill>
                <a:srgbClr val="FF0000"/>
              </a:solidFill>
            </a:rPr>
            <a:t>ATTACCO                 AL SE’ CORPOREO</a:t>
          </a:r>
          <a:endParaRPr lang="it-IT" sz="4400" b="1" dirty="0">
            <a:solidFill>
              <a:srgbClr val="FF0000"/>
            </a:solidFill>
          </a:endParaRPr>
        </a:p>
      </dgm:t>
    </dgm:pt>
    <dgm:pt modelId="{37B7B802-D5BD-4E93-83D2-2E46C9912E5B}" type="parTrans" cxnId="{AEF4840C-A52A-4366-963B-23B2A7D18B8D}">
      <dgm:prSet/>
      <dgm:spPr/>
      <dgm:t>
        <a:bodyPr/>
        <a:lstStyle/>
        <a:p>
          <a:endParaRPr lang="it-IT"/>
        </a:p>
      </dgm:t>
    </dgm:pt>
    <dgm:pt modelId="{D140AF64-36E6-4D06-948D-01345399E2BA}" type="sibTrans" cxnId="{AEF4840C-A52A-4366-963B-23B2A7D18B8D}">
      <dgm:prSet/>
      <dgm:spPr/>
      <dgm:t>
        <a:bodyPr/>
        <a:lstStyle/>
        <a:p>
          <a:endParaRPr lang="it-IT"/>
        </a:p>
      </dgm:t>
    </dgm:pt>
    <dgm:pt modelId="{D1CFE541-7028-4C90-9A8A-5D07C105F9DF}">
      <dgm:prSet phldrT="[Testo]" custT="1"/>
      <dgm:spPr/>
      <dgm:t>
        <a:bodyPr/>
        <a:lstStyle/>
        <a:p>
          <a:r>
            <a:rPr lang="it-IT" sz="3200" b="1" dirty="0" smtClean="0"/>
            <a:t>DISTURBI ALIMENTARI</a:t>
          </a:r>
          <a:endParaRPr lang="it-IT" sz="3200" b="1" dirty="0"/>
        </a:p>
      </dgm:t>
    </dgm:pt>
    <dgm:pt modelId="{EA1C44ED-2686-43CE-BB9D-05457AE45D15}" type="parTrans" cxnId="{EFBE9061-39B3-4BF0-8394-1F41131AE572}">
      <dgm:prSet/>
      <dgm:spPr/>
      <dgm:t>
        <a:bodyPr/>
        <a:lstStyle/>
        <a:p>
          <a:endParaRPr lang="it-IT"/>
        </a:p>
      </dgm:t>
    </dgm:pt>
    <dgm:pt modelId="{71F30D52-DA77-4230-B9BF-D604E9665F11}" type="sibTrans" cxnId="{EFBE9061-39B3-4BF0-8394-1F41131AE572}">
      <dgm:prSet/>
      <dgm:spPr/>
      <dgm:t>
        <a:bodyPr/>
        <a:lstStyle/>
        <a:p>
          <a:endParaRPr lang="it-IT"/>
        </a:p>
      </dgm:t>
    </dgm:pt>
    <dgm:pt modelId="{04BBAECE-4974-4EEB-808C-DDEC5B1AE1A9}">
      <dgm:prSet phldrT="[Testo]" custT="1"/>
      <dgm:spPr/>
      <dgm:t>
        <a:bodyPr/>
        <a:lstStyle/>
        <a:p>
          <a:r>
            <a:rPr lang="it-IT" sz="3200" b="1" dirty="0" smtClean="0"/>
            <a:t>TENTATIVI </a:t>
          </a:r>
          <a:r>
            <a:rPr lang="it-IT" sz="3200" b="1" dirty="0" err="1" smtClean="0"/>
            <a:t>DI</a:t>
          </a:r>
          <a:r>
            <a:rPr lang="it-IT" sz="3200" b="1" dirty="0" smtClean="0"/>
            <a:t> SUICIDIO</a:t>
          </a:r>
          <a:endParaRPr lang="it-IT" sz="3200" b="1" dirty="0"/>
        </a:p>
      </dgm:t>
    </dgm:pt>
    <dgm:pt modelId="{ABB2F0AC-B6B1-4761-B8A2-899FAE48CCB9}" type="parTrans" cxnId="{7EAA845F-AAE1-4FBB-ABE0-68182674CE41}">
      <dgm:prSet/>
      <dgm:spPr/>
      <dgm:t>
        <a:bodyPr/>
        <a:lstStyle/>
        <a:p>
          <a:endParaRPr lang="it-IT"/>
        </a:p>
      </dgm:t>
    </dgm:pt>
    <dgm:pt modelId="{1875C9C4-EC25-43B9-BB53-B6F9B75BAC8B}" type="sibTrans" cxnId="{7EAA845F-AAE1-4FBB-ABE0-68182674CE41}">
      <dgm:prSet/>
      <dgm:spPr/>
      <dgm:t>
        <a:bodyPr/>
        <a:lstStyle/>
        <a:p>
          <a:endParaRPr lang="it-IT"/>
        </a:p>
      </dgm:t>
    </dgm:pt>
    <dgm:pt modelId="{D7F85E52-D0CA-44AE-AF89-F119AD0273D1}">
      <dgm:prSet phldrT="[Testo]" custT="1"/>
      <dgm:spPr/>
      <dgm:t>
        <a:bodyPr/>
        <a:lstStyle/>
        <a:p>
          <a:r>
            <a:rPr lang="it-IT" sz="3200" b="1" dirty="0" smtClean="0"/>
            <a:t>RITIRO SOCIALE</a:t>
          </a:r>
          <a:endParaRPr lang="it-IT" sz="3200" b="1" dirty="0"/>
        </a:p>
      </dgm:t>
    </dgm:pt>
    <dgm:pt modelId="{F16DB304-11A8-4DE4-B7EF-D8CF9D8D45BE}" type="parTrans" cxnId="{4AA518AC-B870-46CD-980E-C5CFD857C290}">
      <dgm:prSet/>
      <dgm:spPr/>
      <dgm:t>
        <a:bodyPr/>
        <a:lstStyle/>
        <a:p>
          <a:endParaRPr lang="it-IT"/>
        </a:p>
      </dgm:t>
    </dgm:pt>
    <dgm:pt modelId="{6A28B890-7E8F-40CD-90AC-27FB425A5A69}" type="sibTrans" cxnId="{4AA518AC-B870-46CD-980E-C5CFD857C290}">
      <dgm:prSet/>
      <dgm:spPr/>
      <dgm:t>
        <a:bodyPr/>
        <a:lstStyle/>
        <a:p>
          <a:endParaRPr lang="it-IT"/>
        </a:p>
      </dgm:t>
    </dgm:pt>
    <dgm:pt modelId="{B8F77CCB-F495-4E74-90F8-D3237F0E0583}">
      <dgm:prSet phldrT="[Testo]" custT="1"/>
      <dgm:spPr/>
      <dgm:t>
        <a:bodyPr/>
        <a:lstStyle/>
        <a:p>
          <a:r>
            <a:rPr lang="it-IT" sz="3200" b="1" dirty="0" smtClean="0"/>
            <a:t>AUTO</a:t>
          </a:r>
        </a:p>
        <a:p>
          <a:r>
            <a:rPr lang="it-IT" sz="3200" b="1" dirty="0" smtClean="0"/>
            <a:t>LESIVITÀ</a:t>
          </a:r>
          <a:endParaRPr lang="it-IT" sz="3200" b="1" dirty="0"/>
        </a:p>
      </dgm:t>
    </dgm:pt>
    <dgm:pt modelId="{847D80C0-4DE5-459E-A4CC-7FCCADA1CF13}" type="parTrans" cxnId="{7EF01E78-C03C-400F-8305-6788713600C1}">
      <dgm:prSet/>
      <dgm:spPr/>
      <dgm:t>
        <a:bodyPr/>
        <a:lstStyle/>
        <a:p>
          <a:endParaRPr lang="it-IT"/>
        </a:p>
      </dgm:t>
    </dgm:pt>
    <dgm:pt modelId="{EC10798A-7B73-4BC7-95FA-7CBF9694C981}" type="sibTrans" cxnId="{7EF01E78-C03C-400F-8305-6788713600C1}">
      <dgm:prSet/>
      <dgm:spPr/>
      <dgm:t>
        <a:bodyPr/>
        <a:lstStyle/>
        <a:p>
          <a:endParaRPr lang="it-IT"/>
        </a:p>
      </dgm:t>
    </dgm:pt>
    <dgm:pt modelId="{475CE6FC-EE35-4C15-A56F-082AC20FC435}" type="pres">
      <dgm:prSet presAssocID="{78465EC0-5CA2-43FA-966F-89E77F06CDB0}" presName="Name0" presStyleCnt="0">
        <dgm:presLayoutVars>
          <dgm:chMax val="1"/>
          <dgm:dir val="rev"/>
          <dgm:animLvl val="ctr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1DCF3D99-8BDB-44E9-8C9C-547F0799F263}" type="pres">
      <dgm:prSet presAssocID="{8861912F-6C6E-4E12-B83F-CD39EF65E4BA}" presName="centerShape" presStyleLbl="node0" presStyleIdx="0" presStyleCnt="1" custScaleX="231717" custScaleY="88955" custLinFactNeighborX="3771" custLinFactNeighborY="3496"/>
      <dgm:spPr/>
      <dgm:t>
        <a:bodyPr/>
        <a:lstStyle/>
        <a:p>
          <a:endParaRPr lang="it-IT"/>
        </a:p>
      </dgm:t>
    </dgm:pt>
    <dgm:pt modelId="{E7C8E8B9-5480-4B9B-8D3A-33EC2439070D}" type="pres">
      <dgm:prSet presAssocID="{D1CFE541-7028-4C90-9A8A-5D07C105F9DF}" presName="node" presStyleLbl="node1" presStyleIdx="0" presStyleCnt="4" custScaleX="330705" custScaleY="118132" custRadScaleRad="98105" custRadScaleInc="15248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831C7477-B71F-4160-BA2A-E01147D64256}" type="pres">
      <dgm:prSet presAssocID="{D1CFE541-7028-4C90-9A8A-5D07C105F9DF}" presName="dummy" presStyleCnt="0"/>
      <dgm:spPr/>
    </dgm:pt>
    <dgm:pt modelId="{783DBCB9-4433-4788-98CB-841399346989}" type="pres">
      <dgm:prSet presAssocID="{71F30D52-DA77-4230-B9BF-D604E9665F11}" presName="sibTrans" presStyleLbl="sibTrans2D1" presStyleIdx="0" presStyleCnt="4"/>
      <dgm:spPr/>
      <dgm:t>
        <a:bodyPr/>
        <a:lstStyle/>
        <a:p>
          <a:endParaRPr lang="it-IT"/>
        </a:p>
      </dgm:t>
    </dgm:pt>
    <dgm:pt modelId="{3D4D1848-5C14-49D2-842B-AD02ED253771}" type="pres">
      <dgm:prSet presAssocID="{04BBAECE-4974-4EEB-808C-DDEC5B1AE1A9}" presName="node" presStyleLbl="node1" presStyleIdx="1" presStyleCnt="4" custScaleX="219044" custScaleY="154401" custRadScaleRad="134282" custRadScaleInc="8031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2C325545-84A4-4998-8B45-5EC59ED4D333}" type="pres">
      <dgm:prSet presAssocID="{04BBAECE-4974-4EEB-808C-DDEC5B1AE1A9}" presName="dummy" presStyleCnt="0"/>
      <dgm:spPr/>
    </dgm:pt>
    <dgm:pt modelId="{BB228A55-BBBD-438F-BFAA-5EFE371654B7}" type="pres">
      <dgm:prSet presAssocID="{1875C9C4-EC25-43B9-BB53-B6F9B75BAC8B}" presName="sibTrans" presStyleLbl="sibTrans2D1" presStyleIdx="1" presStyleCnt="4"/>
      <dgm:spPr/>
      <dgm:t>
        <a:bodyPr/>
        <a:lstStyle/>
        <a:p>
          <a:endParaRPr lang="it-IT"/>
        </a:p>
      </dgm:t>
    </dgm:pt>
    <dgm:pt modelId="{7F9B9176-495A-42F8-8472-BB66CE9C136B}" type="pres">
      <dgm:prSet presAssocID="{D7F85E52-D0CA-44AE-AF89-F119AD0273D1}" presName="node" presStyleLbl="node1" presStyleIdx="2" presStyleCnt="4" custScaleX="241054" custScaleY="120836" custRadScaleRad="97822" custRadScaleInc="-4686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7E032027-A032-4C9C-AD83-F04B8CB48BFE}" type="pres">
      <dgm:prSet presAssocID="{D7F85E52-D0CA-44AE-AF89-F119AD0273D1}" presName="dummy" presStyleCnt="0"/>
      <dgm:spPr/>
    </dgm:pt>
    <dgm:pt modelId="{D2E6D1C8-4D8E-41E4-A7A2-88B2C87CA828}" type="pres">
      <dgm:prSet presAssocID="{6A28B890-7E8F-40CD-90AC-27FB425A5A69}" presName="sibTrans" presStyleLbl="sibTrans2D1" presStyleIdx="2" presStyleCnt="4"/>
      <dgm:spPr/>
      <dgm:t>
        <a:bodyPr/>
        <a:lstStyle/>
        <a:p>
          <a:endParaRPr lang="it-IT"/>
        </a:p>
      </dgm:t>
    </dgm:pt>
    <dgm:pt modelId="{78F3C64A-7F90-4E2E-83D7-9709ED4337D5}" type="pres">
      <dgm:prSet presAssocID="{B8F77CCB-F495-4E74-90F8-D3237F0E0583}" presName="node" presStyleLbl="node1" presStyleIdx="3" presStyleCnt="4" custScaleX="215250" custScaleY="131358" custRadScaleRad="167068" custRadScaleInc="-265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49882AE3-29D6-4DBA-85A4-D341E7D368CC}" type="pres">
      <dgm:prSet presAssocID="{B8F77CCB-F495-4E74-90F8-D3237F0E0583}" presName="dummy" presStyleCnt="0"/>
      <dgm:spPr/>
    </dgm:pt>
    <dgm:pt modelId="{2099500D-1B88-4325-879E-C247D6E3381A}" type="pres">
      <dgm:prSet presAssocID="{EC10798A-7B73-4BC7-95FA-7CBF9694C981}" presName="sibTrans" presStyleLbl="sibTrans2D1" presStyleIdx="3" presStyleCnt="4" custLinFactNeighborX="-1109" custLinFactNeighborY="1082"/>
      <dgm:spPr/>
      <dgm:t>
        <a:bodyPr/>
        <a:lstStyle/>
        <a:p>
          <a:endParaRPr lang="it-IT"/>
        </a:p>
      </dgm:t>
    </dgm:pt>
  </dgm:ptLst>
  <dgm:cxnLst>
    <dgm:cxn modelId="{EFBE9061-39B3-4BF0-8394-1F41131AE572}" srcId="{8861912F-6C6E-4E12-B83F-CD39EF65E4BA}" destId="{D1CFE541-7028-4C90-9A8A-5D07C105F9DF}" srcOrd="0" destOrd="0" parTransId="{EA1C44ED-2686-43CE-BB9D-05457AE45D15}" sibTransId="{71F30D52-DA77-4230-B9BF-D604E9665F11}"/>
    <dgm:cxn modelId="{E7540D2A-573C-4907-82FB-B007C9B67E75}" type="presOf" srcId="{EC10798A-7B73-4BC7-95FA-7CBF9694C981}" destId="{2099500D-1B88-4325-879E-C247D6E3381A}" srcOrd="0" destOrd="0" presId="urn:microsoft.com/office/officeart/2005/8/layout/radial6"/>
    <dgm:cxn modelId="{26D37184-E495-4004-8E3D-CBF8FC918B08}" type="presOf" srcId="{71F30D52-DA77-4230-B9BF-D604E9665F11}" destId="{783DBCB9-4433-4788-98CB-841399346989}" srcOrd="0" destOrd="0" presId="urn:microsoft.com/office/officeart/2005/8/layout/radial6"/>
    <dgm:cxn modelId="{C301342B-A72F-4BA3-908F-8EBA6BD8DF9F}" type="presOf" srcId="{D1CFE541-7028-4C90-9A8A-5D07C105F9DF}" destId="{E7C8E8B9-5480-4B9B-8D3A-33EC2439070D}" srcOrd="0" destOrd="0" presId="urn:microsoft.com/office/officeart/2005/8/layout/radial6"/>
    <dgm:cxn modelId="{33F0FEF9-365C-44EA-A1A2-169CA9A61192}" type="presOf" srcId="{B8F77CCB-F495-4E74-90F8-D3237F0E0583}" destId="{78F3C64A-7F90-4E2E-83D7-9709ED4337D5}" srcOrd="0" destOrd="0" presId="urn:microsoft.com/office/officeart/2005/8/layout/radial6"/>
    <dgm:cxn modelId="{7EAA845F-AAE1-4FBB-ABE0-68182674CE41}" srcId="{8861912F-6C6E-4E12-B83F-CD39EF65E4BA}" destId="{04BBAECE-4974-4EEB-808C-DDEC5B1AE1A9}" srcOrd="1" destOrd="0" parTransId="{ABB2F0AC-B6B1-4761-B8A2-899FAE48CCB9}" sibTransId="{1875C9C4-EC25-43B9-BB53-B6F9B75BAC8B}"/>
    <dgm:cxn modelId="{4AA518AC-B870-46CD-980E-C5CFD857C290}" srcId="{8861912F-6C6E-4E12-B83F-CD39EF65E4BA}" destId="{D7F85E52-D0CA-44AE-AF89-F119AD0273D1}" srcOrd="2" destOrd="0" parTransId="{F16DB304-11A8-4DE4-B7EF-D8CF9D8D45BE}" sibTransId="{6A28B890-7E8F-40CD-90AC-27FB425A5A69}"/>
    <dgm:cxn modelId="{46F815D0-A36C-4143-A05A-5A571C21E407}" type="presOf" srcId="{6A28B890-7E8F-40CD-90AC-27FB425A5A69}" destId="{D2E6D1C8-4D8E-41E4-A7A2-88B2C87CA828}" srcOrd="0" destOrd="0" presId="urn:microsoft.com/office/officeart/2005/8/layout/radial6"/>
    <dgm:cxn modelId="{ED1F2BEE-CBC9-4448-9AB5-BB27C6C3CFA6}" type="presOf" srcId="{78465EC0-5CA2-43FA-966F-89E77F06CDB0}" destId="{475CE6FC-EE35-4C15-A56F-082AC20FC435}" srcOrd="0" destOrd="0" presId="urn:microsoft.com/office/officeart/2005/8/layout/radial6"/>
    <dgm:cxn modelId="{AEF4840C-A52A-4366-963B-23B2A7D18B8D}" srcId="{78465EC0-5CA2-43FA-966F-89E77F06CDB0}" destId="{8861912F-6C6E-4E12-B83F-CD39EF65E4BA}" srcOrd="0" destOrd="0" parTransId="{37B7B802-D5BD-4E93-83D2-2E46C9912E5B}" sibTransId="{D140AF64-36E6-4D06-948D-01345399E2BA}"/>
    <dgm:cxn modelId="{29B18D8E-CFA6-47C7-B4A1-F4339C3DB65B}" type="presOf" srcId="{8861912F-6C6E-4E12-B83F-CD39EF65E4BA}" destId="{1DCF3D99-8BDB-44E9-8C9C-547F0799F263}" srcOrd="0" destOrd="0" presId="urn:microsoft.com/office/officeart/2005/8/layout/radial6"/>
    <dgm:cxn modelId="{8DBF0E0E-5C2E-44AC-8CC5-D4603F0F2DEC}" type="presOf" srcId="{04BBAECE-4974-4EEB-808C-DDEC5B1AE1A9}" destId="{3D4D1848-5C14-49D2-842B-AD02ED253771}" srcOrd="0" destOrd="0" presId="urn:microsoft.com/office/officeart/2005/8/layout/radial6"/>
    <dgm:cxn modelId="{7EF01E78-C03C-400F-8305-6788713600C1}" srcId="{8861912F-6C6E-4E12-B83F-CD39EF65E4BA}" destId="{B8F77CCB-F495-4E74-90F8-D3237F0E0583}" srcOrd="3" destOrd="0" parTransId="{847D80C0-4DE5-459E-A4CC-7FCCADA1CF13}" sibTransId="{EC10798A-7B73-4BC7-95FA-7CBF9694C981}"/>
    <dgm:cxn modelId="{662A17A5-759B-409E-9E1E-408C2D7B5A08}" type="presOf" srcId="{1875C9C4-EC25-43B9-BB53-B6F9B75BAC8B}" destId="{BB228A55-BBBD-438F-BFAA-5EFE371654B7}" srcOrd="0" destOrd="0" presId="urn:microsoft.com/office/officeart/2005/8/layout/radial6"/>
    <dgm:cxn modelId="{7E19B44C-B986-4A40-8213-268A92D87304}" type="presOf" srcId="{D7F85E52-D0CA-44AE-AF89-F119AD0273D1}" destId="{7F9B9176-495A-42F8-8472-BB66CE9C136B}" srcOrd="0" destOrd="0" presId="urn:microsoft.com/office/officeart/2005/8/layout/radial6"/>
    <dgm:cxn modelId="{C7CFDD33-237B-4B4A-AE8B-17E7F0EB22A8}" type="presParOf" srcId="{475CE6FC-EE35-4C15-A56F-082AC20FC435}" destId="{1DCF3D99-8BDB-44E9-8C9C-547F0799F263}" srcOrd="0" destOrd="0" presId="urn:microsoft.com/office/officeart/2005/8/layout/radial6"/>
    <dgm:cxn modelId="{1C339452-3E37-4D2D-B18C-E9AFDD9BB930}" type="presParOf" srcId="{475CE6FC-EE35-4C15-A56F-082AC20FC435}" destId="{E7C8E8B9-5480-4B9B-8D3A-33EC2439070D}" srcOrd="1" destOrd="0" presId="urn:microsoft.com/office/officeart/2005/8/layout/radial6"/>
    <dgm:cxn modelId="{8AF61541-8A08-4338-8ACB-FE7696C13606}" type="presParOf" srcId="{475CE6FC-EE35-4C15-A56F-082AC20FC435}" destId="{831C7477-B71F-4160-BA2A-E01147D64256}" srcOrd="2" destOrd="0" presId="urn:microsoft.com/office/officeart/2005/8/layout/radial6"/>
    <dgm:cxn modelId="{0AE4B811-6D18-434D-A2B5-B7E64A98F057}" type="presParOf" srcId="{475CE6FC-EE35-4C15-A56F-082AC20FC435}" destId="{783DBCB9-4433-4788-98CB-841399346989}" srcOrd="3" destOrd="0" presId="urn:microsoft.com/office/officeart/2005/8/layout/radial6"/>
    <dgm:cxn modelId="{BB27FD9C-6D7D-4B79-95ED-ED3EA0F07636}" type="presParOf" srcId="{475CE6FC-EE35-4C15-A56F-082AC20FC435}" destId="{3D4D1848-5C14-49D2-842B-AD02ED253771}" srcOrd="4" destOrd="0" presId="urn:microsoft.com/office/officeart/2005/8/layout/radial6"/>
    <dgm:cxn modelId="{F6125B82-3C3C-4EA8-AC87-805B6E401C53}" type="presParOf" srcId="{475CE6FC-EE35-4C15-A56F-082AC20FC435}" destId="{2C325545-84A4-4998-8B45-5EC59ED4D333}" srcOrd="5" destOrd="0" presId="urn:microsoft.com/office/officeart/2005/8/layout/radial6"/>
    <dgm:cxn modelId="{FF7AD7FA-BC30-4819-8BB9-8E14E00E940F}" type="presParOf" srcId="{475CE6FC-EE35-4C15-A56F-082AC20FC435}" destId="{BB228A55-BBBD-438F-BFAA-5EFE371654B7}" srcOrd="6" destOrd="0" presId="urn:microsoft.com/office/officeart/2005/8/layout/radial6"/>
    <dgm:cxn modelId="{7B09E7AC-DC5B-4FA5-9C97-6351E8E4B989}" type="presParOf" srcId="{475CE6FC-EE35-4C15-A56F-082AC20FC435}" destId="{7F9B9176-495A-42F8-8472-BB66CE9C136B}" srcOrd="7" destOrd="0" presId="urn:microsoft.com/office/officeart/2005/8/layout/radial6"/>
    <dgm:cxn modelId="{CDC005F9-61FF-4121-A549-DEAA2E3AE69A}" type="presParOf" srcId="{475CE6FC-EE35-4C15-A56F-082AC20FC435}" destId="{7E032027-A032-4C9C-AD83-F04B8CB48BFE}" srcOrd="8" destOrd="0" presId="urn:microsoft.com/office/officeart/2005/8/layout/radial6"/>
    <dgm:cxn modelId="{8E33BCFC-C0A1-49C2-A10A-BEFC496945F1}" type="presParOf" srcId="{475CE6FC-EE35-4C15-A56F-082AC20FC435}" destId="{D2E6D1C8-4D8E-41E4-A7A2-88B2C87CA828}" srcOrd="9" destOrd="0" presId="urn:microsoft.com/office/officeart/2005/8/layout/radial6"/>
    <dgm:cxn modelId="{C28CD342-6CC2-4DB5-8E84-03C86159681B}" type="presParOf" srcId="{475CE6FC-EE35-4C15-A56F-082AC20FC435}" destId="{78F3C64A-7F90-4E2E-83D7-9709ED4337D5}" srcOrd="10" destOrd="0" presId="urn:microsoft.com/office/officeart/2005/8/layout/radial6"/>
    <dgm:cxn modelId="{B347352F-D4B2-4F97-AF6E-EE00A1DEFA13}" type="presParOf" srcId="{475CE6FC-EE35-4C15-A56F-082AC20FC435}" destId="{49882AE3-29D6-4DBA-85A4-D341E7D368CC}" srcOrd="11" destOrd="0" presId="urn:microsoft.com/office/officeart/2005/8/layout/radial6"/>
    <dgm:cxn modelId="{528D08FC-2BB6-4FFB-B19F-4239E69C4088}" type="presParOf" srcId="{475CE6FC-EE35-4C15-A56F-082AC20FC435}" destId="{2099500D-1B88-4325-879E-C247D6E3381A}" srcOrd="12" destOrd="0" presId="urn:microsoft.com/office/officeart/2005/8/layout/radial6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#2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2DAD18-424B-4996-B1F7-95E3A48F6EDD}" type="datetimeFigureOut">
              <a:rPr lang="it-IT" smtClean="0"/>
              <a:pPr/>
              <a:t>15/11/2020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1C1547-15D7-4626-9D2D-47D0EA78356B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20977970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Fascinazione della morte che corteggiano 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1C1547-15D7-4626-9D2D-47D0EA78356B}" type="slidenum">
              <a:rPr lang="it-IT" smtClean="0"/>
              <a:pPr/>
              <a:t>22</a:t>
            </a:fld>
            <a:endParaRPr 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E084-BD4C-430C-A8E4-251474B496D2}" type="datetimeFigureOut">
              <a:rPr lang="it-IT" smtClean="0"/>
              <a:pPr/>
              <a:t>15/11/2020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6F8AD-350C-4043-869C-5F7581FE225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E084-BD4C-430C-A8E4-251474B496D2}" type="datetimeFigureOut">
              <a:rPr lang="it-IT" smtClean="0"/>
              <a:pPr/>
              <a:t>15/11/2020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6F8AD-350C-4043-869C-5F7581FE225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E084-BD4C-430C-A8E4-251474B496D2}" type="datetimeFigureOut">
              <a:rPr lang="it-IT" smtClean="0"/>
              <a:pPr/>
              <a:t>15/11/2020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6F8AD-350C-4043-869C-5F7581FE225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E084-BD4C-430C-A8E4-251474B496D2}" type="datetimeFigureOut">
              <a:rPr lang="it-IT" smtClean="0"/>
              <a:pPr/>
              <a:t>15/11/2020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6F8AD-350C-4043-869C-5F7581FE225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E084-BD4C-430C-A8E4-251474B496D2}" type="datetimeFigureOut">
              <a:rPr lang="it-IT" smtClean="0"/>
              <a:pPr/>
              <a:t>15/11/2020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6F8AD-350C-4043-869C-5F7581FE225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E084-BD4C-430C-A8E4-251474B496D2}" type="datetimeFigureOut">
              <a:rPr lang="it-IT" smtClean="0"/>
              <a:pPr/>
              <a:t>15/11/2020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6F8AD-350C-4043-869C-5F7581FE225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E084-BD4C-430C-A8E4-251474B496D2}" type="datetimeFigureOut">
              <a:rPr lang="it-IT" smtClean="0"/>
              <a:pPr/>
              <a:t>15/11/2020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6F8AD-350C-4043-869C-5F7581FE225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E084-BD4C-430C-A8E4-251474B496D2}" type="datetimeFigureOut">
              <a:rPr lang="it-IT" smtClean="0"/>
              <a:pPr/>
              <a:t>15/11/2020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6F8AD-350C-4043-869C-5F7581FE225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E084-BD4C-430C-A8E4-251474B496D2}" type="datetimeFigureOut">
              <a:rPr lang="it-IT" smtClean="0"/>
              <a:pPr/>
              <a:t>15/11/2020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6F8AD-350C-4043-869C-5F7581FE225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E084-BD4C-430C-A8E4-251474B496D2}" type="datetimeFigureOut">
              <a:rPr lang="it-IT" smtClean="0"/>
              <a:pPr/>
              <a:t>15/11/2020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6F8AD-350C-4043-869C-5F7581FE225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E084-BD4C-430C-A8E4-251474B496D2}" type="datetimeFigureOut">
              <a:rPr lang="it-IT" smtClean="0"/>
              <a:pPr/>
              <a:t>15/11/2020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6F8AD-350C-4043-869C-5F7581FE225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7E084-BD4C-430C-A8E4-251474B496D2}" type="datetimeFigureOut">
              <a:rPr lang="it-IT" smtClean="0"/>
              <a:pPr/>
              <a:t>15/11/2020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B6F8AD-350C-4043-869C-5F7581FE2259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hyperlink" Target="https://www.google.it/url?sa=i&amp;rct=j&amp;q=&amp;esrc=s&amp;source=images&amp;cd=&amp;ved=0ahUKEwj0zOqH_NvWAhUGZFAKHXjGCKcQjRwIBw&amp;url=https://blogpinali.wordpress.com/tag/e-journal-e-book/page/7/?iframe=true&amp;preview=true/feed/&amp;psig=AOvVaw1ym6bwdy0J7AncH1vLjB3_&amp;ust=1507378326638813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14282" y="500042"/>
            <a:ext cx="8643998" cy="4525963"/>
          </a:xfrm>
        </p:spPr>
        <p:txBody>
          <a:bodyPr/>
          <a:lstStyle/>
          <a:p>
            <a:pPr algn="ctr">
              <a:buNone/>
            </a:pPr>
            <a:endParaRPr lang="it-IT" smtClean="0"/>
          </a:p>
          <a:p>
            <a:pPr algn="ctr">
              <a:buNone/>
            </a:pP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>Neuropsichiatria Infantile</a:t>
            </a:r>
            <a:br>
              <a:rPr lang="it-IT" dirty="0" smtClean="0"/>
            </a:br>
            <a:r>
              <a:rPr lang="it-IT" dirty="0" smtClean="0"/>
              <a:t>Prof.ssa Anna Peloso</a:t>
            </a:r>
          </a:p>
          <a:p>
            <a:pPr algn="ctr">
              <a:buNone/>
            </a:pPr>
            <a:endParaRPr lang="it-IT" dirty="0"/>
          </a:p>
          <a:p>
            <a:pPr algn="ctr">
              <a:buNone/>
            </a:pPr>
            <a:r>
              <a:rPr lang="it-IT" dirty="0" smtClean="0"/>
              <a:t>I disturbi dell’alimentazione: </a:t>
            </a:r>
          </a:p>
          <a:p>
            <a:pPr algn="ctr">
              <a:buNone/>
            </a:pPr>
            <a:r>
              <a:rPr lang="it-IT" dirty="0" smtClean="0"/>
              <a:t>L’anoressia nervosa in adolescenza</a:t>
            </a:r>
            <a:br>
              <a:rPr lang="it-IT" dirty="0" smtClean="0"/>
            </a:br>
            <a:endParaRPr lang="it-IT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4000" smtClean="0"/>
              <a:t>Epidemiologia</a:t>
            </a:r>
            <a:endParaRPr lang="it-IT" sz="40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0" y="1500174"/>
            <a:ext cx="9144000" cy="5357826"/>
          </a:xfrm>
        </p:spPr>
        <p:txBody>
          <a:bodyPr>
            <a:normAutofit fontScale="92500" lnSpcReduction="10000"/>
          </a:bodyPr>
          <a:lstStyle/>
          <a:p>
            <a:r>
              <a:rPr lang="it-IT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Carenza di dati certi e uniformi + negazione di malattia con ritardo nel progetto di cura </a:t>
            </a:r>
            <a:r>
              <a:rPr lang="it-IT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/>
            </a:r>
            <a:br>
              <a:rPr lang="it-IT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it-IT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				</a:t>
            </a:r>
            <a:r>
              <a:rPr lang="it-IT" sz="3200" i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In Italia </a:t>
            </a:r>
            <a:r>
              <a:rPr lang="it-IT" sz="2800" i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/>
            </a:r>
            <a:br>
              <a:rPr lang="it-IT" sz="2800" i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it-IT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- </a:t>
            </a:r>
            <a:r>
              <a:rPr lang="it-IT" i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Prevalenza di </a:t>
            </a:r>
            <a:r>
              <a:rPr lang="it-IT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AN: 0,4% in una popolazione di età ≥ 14 anni </a:t>
            </a:r>
            <a:r>
              <a:rPr lang="it-IT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(</a:t>
            </a:r>
            <a:r>
              <a:rPr lang="it-IT" sz="20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Faravelli</a:t>
            </a:r>
            <a:r>
              <a:rPr lang="it-IT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, 2006)</a:t>
            </a:r>
            <a:br>
              <a:rPr lang="it-IT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it-IT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- </a:t>
            </a:r>
            <a:r>
              <a:rPr lang="it-IT" i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Tasso di incidenza di ospedalizzazione per AN </a:t>
            </a:r>
            <a:r>
              <a:rPr lang="it-IT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in soggetti di età 10-19 anni pari a 22,8 per 100.000 femmine </a:t>
            </a:r>
            <a:r>
              <a:rPr lang="it-IT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(Gigantesco, 2010)</a:t>
            </a:r>
          </a:p>
          <a:p>
            <a:endParaRPr lang="it-IT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>
              <a:buNone/>
            </a:pPr>
            <a:r>
              <a:rPr lang="it-IT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	L’OMS considera i DCA una novità da affrontare nell’ambito della salute mentale del bambino e dell’adolescente </a:t>
            </a:r>
            <a:r>
              <a:rPr lang="it-IT" sz="1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(WHO, </a:t>
            </a:r>
            <a:r>
              <a:rPr lang="it-IT" sz="18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Europe</a:t>
            </a:r>
            <a:r>
              <a:rPr lang="it-IT" sz="1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, 2005)</a:t>
            </a:r>
            <a:endParaRPr lang="it-IT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0" y="408372"/>
            <a:ext cx="9144000" cy="1039427"/>
          </a:xfrm>
        </p:spPr>
        <p:txBody>
          <a:bodyPr>
            <a:noAutofit/>
          </a:bodyPr>
          <a:lstStyle/>
          <a:p>
            <a:r>
              <a:rPr lang="it-IT" sz="4000" dirty="0" smtClean="0"/>
              <a:t>Fattori di rischio</a:t>
            </a:r>
            <a:r>
              <a:rPr lang="it-IT" sz="4400" dirty="0" smtClean="0">
                <a:solidFill>
                  <a:schemeClr val="bg2">
                    <a:lumMod val="25000"/>
                  </a:schemeClr>
                </a:solidFill>
              </a:rPr>
              <a:t/>
            </a:r>
            <a:br>
              <a:rPr lang="it-IT" sz="4400" dirty="0" smtClean="0">
                <a:solidFill>
                  <a:schemeClr val="bg2">
                    <a:lumMod val="25000"/>
                  </a:schemeClr>
                </a:solidFill>
              </a:rPr>
            </a:br>
            <a:r>
              <a:rPr lang="it-IT" sz="1900" dirty="0" smtClean="0"/>
              <a:t>Evidenza di potenziale associazione con lo sviluppo di AN</a:t>
            </a:r>
            <a:endParaRPr lang="it-IT" sz="19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14282" y="1752600"/>
            <a:ext cx="8715436" cy="4819672"/>
          </a:xfrm>
        </p:spPr>
        <p:txBody>
          <a:bodyPr>
            <a:normAutofit fontScale="85000" lnSpcReduction="20000"/>
          </a:bodyPr>
          <a:lstStyle/>
          <a:p>
            <a:r>
              <a:rPr lang="it-IT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Sesso femminile</a:t>
            </a:r>
          </a:p>
          <a:p>
            <a:r>
              <a:rPr lang="it-IT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Età adolescenziale</a:t>
            </a:r>
          </a:p>
          <a:p>
            <a:r>
              <a:rPr lang="it-IT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Atlete: a rischio per disturbi sottosoglia</a:t>
            </a:r>
          </a:p>
          <a:p>
            <a:r>
              <a:rPr lang="it-IT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Modelle professioniste: fattore correlato e non di rischio</a:t>
            </a:r>
          </a:p>
          <a:p>
            <a:r>
              <a:rPr lang="it-IT" i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Mettersi a dieta</a:t>
            </a:r>
            <a:r>
              <a:rPr lang="it-IT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: in alcuni casi, dovrebbe essere considerato uno dei primi effetti di un’ansia ingiustificata rispetto al proprio peso corporeo, quindi come </a:t>
            </a:r>
            <a:r>
              <a:rPr lang="it-IT" i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un sintomo </a:t>
            </a:r>
            <a:r>
              <a:rPr lang="it-IT" i="1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prodromico</a:t>
            </a:r>
            <a:r>
              <a:rPr lang="it-IT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(</a:t>
            </a:r>
            <a:r>
              <a:rPr lang="it-IT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Cuzzolaro</a:t>
            </a:r>
            <a:r>
              <a:rPr lang="it-IT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, 2012)</a:t>
            </a:r>
          </a:p>
          <a:p>
            <a:r>
              <a:rPr lang="it-IT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Abuso sessuale, fisico, psicologico, incuria</a:t>
            </a:r>
          </a:p>
          <a:p>
            <a:r>
              <a:rPr lang="it-IT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Eventi avversi e/o traumatici, difficoltà alimentari precoci, malattie croniche dell’infanzia o a insorgenza in adolescenza</a:t>
            </a:r>
          </a:p>
          <a:p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0" y="357166"/>
            <a:ext cx="9144000" cy="1039427"/>
          </a:xfrm>
        </p:spPr>
        <p:txBody>
          <a:bodyPr>
            <a:normAutofit fontScale="90000"/>
          </a:bodyPr>
          <a:lstStyle/>
          <a:p>
            <a:r>
              <a:rPr lang="it-IT" sz="4400" dirty="0" smtClean="0"/>
              <a:t>Fattori di rischio</a:t>
            </a:r>
            <a:r>
              <a:rPr lang="it-IT" sz="6600" dirty="0" smtClean="0">
                <a:solidFill>
                  <a:schemeClr val="bg2">
                    <a:lumMod val="25000"/>
                  </a:schemeClr>
                </a:solidFill>
              </a:rPr>
              <a:t/>
            </a:r>
            <a:br>
              <a:rPr lang="it-IT" sz="6600" dirty="0" smtClean="0">
                <a:solidFill>
                  <a:schemeClr val="bg2">
                    <a:lumMod val="25000"/>
                  </a:schemeClr>
                </a:solidFill>
              </a:rPr>
            </a:br>
            <a:r>
              <a:rPr lang="it-IT" sz="2100" dirty="0" smtClean="0"/>
              <a:t>Evidenza di potenziale associazione con lo sviluppo di AN</a:t>
            </a:r>
            <a:endParaRPr lang="it-IT" sz="21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14282" y="1857364"/>
            <a:ext cx="8715436" cy="4714908"/>
          </a:xfrm>
        </p:spPr>
        <p:txBody>
          <a:bodyPr>
            <a:normAutofit/>
          </a:bodyPr>
          <a:lstStyle/>
          <a:p>
            <a:r>
              <a:rPr lang="it-IT" sz="32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Valutazione negativa di sé, scarsa autostima, senso di scarsa efficacia</a:t>
            </a:r>
          </a:p>
          <a:p>
            <a:r>
              <a:rPr lang="it-IT" sz="32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Perfezionismo: fattore correlato </a:t>
            </a:r>
          </a:p>
          <a:p>
            <a:r>
              <a:rPr lang="it-IT" sz="3200" i="1" u="sng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L’insoddisfazione per il corpo risulta il fattore di rischio variabile con la maggior potenza predittiva</a:t>
            </a:r>
          </a:p>
          <a:p>
            <a:pPr lvl="0">
              <a:buNone/>
            </a:pPr>
            <a:endParaRPr lang="it-IT" sz="32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lvl="0">
              <a:buNone/>
            </a:pPr>
            <a:r>
              <a:rPr lang="it-IT" sz="32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Associazione di fattori di rischio </a:t>
            </a:r>
            <a:r>
              <a:rPr lang="it-IT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(</a:t>
            </a:r>
            <a:r>
              <a:rPr lang="it-IT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Stice</a:t>
            </a:r>
            <a:r>
              <a:rPr lang="it-IT" i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, 2011) </a:t>
            </a:r>
            <a:endParaRPr lang="it-IT" sz="18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4000" dirty="0" smtClean="0"/>
              <a:t>Familiarità per disturbi psichiatrici</a:t>
            </a:r>
            <a:endParaRPr lang="it-IT" sz="40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752600"/>
            <a:ext cx="8472518" cy="4819672"/>
          </a:xfrm>
        </p:spPr>
        <p:txBody>
          <a:bodyPr/>
          <a:lstStyle/>
          <a:p>
            <a:pPr algn="just">
              <a:buNone/>
            </a:pPr>
            <a:r>
              <a:rPr lang="it-IT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	Può essere considerata come </a:t>
            </a:r>
            <a:r>
              <a:rPr lang="it-IT" i="1" u="sng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fattore correlato</a:t>
            </a:r>
            <a:r>
              <a:rPr lang="it-IT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a causa delle limitazioni degli studi che li hanno indagati</a:t>
            </a:r>
            <a:endParaRPr lang="it-IT" sz="32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just">
              <a:buNone/>
            </a:pPr>
            <a:r>
              <a:rPr lang="it-IT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	</a:t>
            </a:r>
          </a:p>
          <a:p>
            <a:pPr algn="just">
              <a:buNone/>
            </a:pPr>
            <a:r>
              <a:rPr lang="it-IT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Nei genitori</a:t>
            </a:r>
          </a:p>
          <a:p>
            <a:pPr algn="ctr">
              <a:buFont typeface="Century Gothic" pitchFamily="34" charset="0"/>
              <a:buChar char="-"/>
            </a:pPr>
            <a:r>
              <a:rPr lang="it-IT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Disturbi d’ansia </a:t>
            </a:r>
            <a:r>
              <a:rPr lang="it-IT" sz="1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(fobia sociale, disturbo d’ansia generalizzata)</a:t>
            </a:r>
            <a:endParaRPr lang="it-IT" sz="28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ctr">
              <a:buFont typeface="Century Gothic" pitchFamily="34" charset="0"/>
              <a:buChar char="-"/>
            </a:pPr>
            <a:r>
              <a:rPr lang="it-IT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Disturbo postraumatico da stress</a:t>
            </a:r>
          </a:p>
          <a:p>
            <a:pPr algn="ctr">
              <a:buFont typeface="Century Gothic" pitchFamily="34" charset="0"/>
              <a:buChar char="-"/>
            </a:pPr>
            <a:r>
              <a:rPr lang="it-IT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Disturbi di personalità</a:t>
            </a:r>
            <a:endParaRPr lang="it-IT" sz="2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42844" y="274638"/>
            <a:ext cx="8543956" cy="1143000"/>
          </a:xfrm>
        </p:spPr>
        <p:txBody>
          <a:bodyPr>
            <a:noAutofit/>
          </a:bodyPr>
          <a:lstStyle/>
          <a:p>
            <a:r>
              <a:rPr lang="it-IT" sz="4000" dirty="0" err="1" smtClean="0"/>
              <a:t>Comorbidità</a:t>
            </a:r>
            <a:r>
              <a:rPr lang="it-IT" sz="4000" dirty="0" smtClean="0"/>
              <a:t> psichiatrica</a:t>
            </a:r>
            <a:r>
              <a:rPr lang="it-IT" sz="3200" dirty="0" smtClean="0"/>
              <a:t> </a:t>
            </a:r>
            <a:r>
              <a:rPr lang="it-IT" sz="2400" dirty="0" smtClean="0"/>
              <a:t>rischio variabile aspecifico</a:t>
            </a:r>
            <a:endParaRPr lang="it-IT" sz="28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42844" y="1500174"/>
            <a:ext cx="8786874" cy="5143536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it-IT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Disturbi dell’umore (tutti i sottotipi)</a:t>
            </a:r>
            <a:br>
              <a:rPr lang="it-IT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it-IT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- Disturbo ossessivo compulsivo  e disturbi di personalità: </a:t>
            </a:r>
            <a:r>
              <a:rPr lang="it-IT" u="sng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sottotipo restrittivo</a:t>
            </a:r>
            <a:r>
              <a:rPr lang="it-IT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/>
            </a:r>
            <a:br>
              <a:rPr lang="it-IT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it-IT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- Disturbi da </a:t>
            </a:r>
            <a:r>
              <a:rPr lang="it-IT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discontrollo</a:t>
            </a:r>
            <a:r>
              <a:rPr lang="it-IT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degli impulsi, disturbi da abuso di sostanze, disturbi di personalità: </a:t>
            </a:r>
            <a:r>
              <a:rPr lang="it-IT" u="sng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sottotipo con abbuffate/condotte di eliminazione</a:t>
            </a:r>
            <a:r>
              <a:rPr lang="it-IT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/>
            </a:r>
            <a:br>
              <a:rPr lang="it-IT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endParaRPr lang="it-IT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ctr"/>
            <a:r>
              <a:rPr lang="it-IT" i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Nella media adolescenza la depressione e i disturbi d’ansia assumono un ruolo significativo </a:t>
            </a:r>
            <a:r>
              <a:rPr lang="it-IT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nel condizionare l’esordio o il persistere dei sintomi</a:t>
            </a:r>
          </a:p>
          <a:p>
            <a:pPr algn="ctr"/>
            <a:endParaRPr lang="it-IT" b="1" i="1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ctr"/>
            <a:r>
              <a:rPr lang="it-IT" i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La depressione è </a:t>
            </a:r>
            <a:r>
              <a:rPr lang="it-IT" i="1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predittore</a:t>
            </a:r>
            <a:r>
              <a:rPr lang="it-IT" i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della persistenza sintomatologica</a:t>
            </a:r>
            <a:r>
              <a:rPr lang="it-IT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(</a:t>
            </a:r>
            <a:r>
              <a:rPr lang="it-IT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Hautala</a:t>
            </a:r>
            <a:r>
              <a:rPr lang="it-IT" i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, 2011)</a:t>
            </a:r>
            <a:endParaRPr lang="it-IT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/>
            </a:r>
            <a:br>
              <a:rPr lang="it-IT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it-IT" sz="4400" dirty="0" smtClean="0"/>
              <a:t>Fattori di rischio genetici </a:t>
            </a:r>
            <a:br>
              <a:rPr lang="it-IT" sz="4400" dirty="0" smtClean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it-IT" sz="3200" dirty="0" smtClean="0"/>
              <a:t>	</a:t>
            </a:r>
            <a:r>
              <a:rPr lang="it-IT" dirty="0" smtClean="0"/>
              <a:t/>
            </a:r>
            <a:br>
              <a:rPr lang="it-IT" dirty="0" smtClean="0"/>
            </a:br>
            <a:r>
              <a:rPr lang="it-IT" sz="2800" b="1" i="1" dirty="0" smtClean="0"/>
              <a:t/>
            </a:r>
            <a:br>
              <a:rPr lang="it-IT" sz="2800" b="1" i="1" dirty="0" smtClean="0"/>
            </a:br>
            <a:r>
              <a:rPr lang="it-IT" sz="2800" i="1" dirty="0" smtClean="0"/>
              <a:t>Non ci sono dati conclusivi sui fattori di rischio genetici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4000" dirty="0" smtClean="0"/>
              <a:t>Fattori protettivi</a:t>
            </a:r>
            <a:endParaRPr lang="it-IT" sz="36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it-IT" sz="2800" i="1" dirty="0" smtClean="0"/>
              <a:t>Relazioni familiari positive </a:t>
            </a:r>
            <a:r>
              <a:rPr lang="it-IT" sz="2800" dirty="0" smtClean="0"/>
              <a:t>prevengono la ricorrenza o l’insorgenza nella tarda adolescenza e favoriscono la remissione delle forme a esordio precoce </a:t>
            </a:r>
            <a:r>
              <a:rPr lang="it-IT" sz="1800" dirty="0" smtClean="0">
                <a:solidFill>
                  <a:prstClr val="black"/>
                </a:solidFill>
              </a:rPr>
              <a:t>(</a:t>
            </a:r>
            <a:r>
              <a:rPr lang="it-IT" sz="1800" dirty="0" err="1" smtClean="0">
                <a:solidFill>
                  <a:prstClr val="black"/>
                </a:solidFill>
              </a:rPr>
              <a:t>Hautala</a:t>
            </a:r>
            <a:r>
              <a:rPr lang="it-IT" sz="1800" dirty="0" smtClean="0">
                <a:solidFill>
                  <a:prstClr val="black"/>
                </a:solidFill>
              </a:rPr>
              <a:t> 2011)</a:t>
            </a:r>
            <a:endParaRPr lang="it-IT" sz="2800" dirty="0" smtClean="0"/>
          </a:p>
          <a:p>
            <a:endParaRPr lang="it-IT" sz="2800" dirty="0" smtClean="0"/>
          </a:p>
          <a:p>
            <a:pPr lvl="0" indent="-342900" algn="ctr"/>
            <a:r>
              <a:rPr lang="it-IT" sz="2800" i="1" dirty="0" smtClean="0">
                <a:solidFill>
                  <a:prstClr val="black"/>
                </a:solidFill>
              </a:rPr>
              <a:t>La relazione padre-figlia </a:t>
            </a:r>
            <a:r>
              <a:rPr lang="it-IT" sz="2800" dirty="0" smtClean="0">
                <a:solidFill>
                  <a:prstClr val="black"/>
                </a:solidFill>
              </a:rPr>
              <a:t>svolge un ruolo importante nel favorire autonomia e indipendenza </a:t>
            </a:r>
            <a:r>
              <a:rPr lang="it-IT" sz="1800" dirty="0" smtClean="0">
                <a:solidFill>
                  <a:prstClr val="black"/>
                </a:solidFill>
              </a:rPr>
              <a:t>(</a:t>
            </a:r>
            <a:r>
              <a:rPr lang="it-IT" sz="1800" dirty="0" err="1" smtClean="0">
                <a:solidFill>
                  <a:prstClr val="black"/>
                </a:solidFill>
              </a:rPr>
              <a:t>Hautala</a:t>
            </a:r>
            <a:r>
              <a:rPr lang="it-IT" sz="1800" dirty="0" smtClean="0">
                <a:solidFill>
                  <a:prstClr val="black"/>
                </a:solidFill>
              </a:rPr>
              <a:t> 2011)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4000" dirty="0" smtClean="0"/>
              <a:t>Fattori prognostici negativi</a:t>
            </a:r>
            <a:endParaRPr lang="it-IT" sz="4000" dirty="0"/>
          </a:p>
        </p:txBody>
      </p:sp>
      <p:graphicFrame>
        <p:nvGraphicFramePr>
          <p:cNvPr id="4" name="Segnaposto contenuto 3"/>
          <p:cNvGraphicFramePr>
            <a:graphicFrameLocks/>
          </p:cNvGraphicFramePr>
          <p:nvPr/>
        </p:nvGraphicFramePr>
        <p:xfrm>
          <a:off x="0" y="1928802"/>
          <a:ext cx="9144000" cy="46434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0" y="408372"/>
            <a:ext cx="9144000" cy="1039427"/>
          </a:xfrm>
        </p:spPr>
        <p:txBody>
          <a:bodyPr>
            <a:noAutofit/>
          </a:bodyPr>
          <a:lstStyle/>
          <a:p>
            <a:r>
              <a:rPr lang="it-IT" sz="3800" dirty="0" smtClean="0"/>
              <a:t>FATTORI </a:t>
            </a:r>
            <a:r>
              <a:rPr lang="it-IT" sz="3800" dirty="0" err="1" smtClean="0"/>
              <a:t>PROGNOSTICICi</a:t>
            </a:r>
            <a:r>
              <a:rPr lang="it-IT" sz="3800" dirty="0" smtClean="0"/>
              <a:t> POSITIVI</a:t>
            </a:r>
            <a:endParaRPr lang="it-IT" sz="38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28596" y="1928802"/>
            <a:ext cx="8229600" cy="4373563"/>
          </a:xfrm>
        </p:spPr>
        <p:txBody>
          <a:bodyPr/>
          <a:lstStyle/>
          <a:p>
            <a:r>
              <a:rPr lang="it-IT" sz="32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Tempestività dell’intervento terapeutico + continuità delle cure   </a:t>
            </a:r>
          </a:p>
          <a:p>
            <a:r>
              <a:rPr lang="it-IT" sz="32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Offerta dei Servizi + approccio multidisciplinare + stabilità dell’equipe terapeutica</a:t>
            </a:r>
          </a:p>
          <a:p>
            <a:r>
              <a:rPr lang="it-IT" sz="32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Buone relazioni parentali</a:t>
            </a:r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4000" cap="small" dirty="0" smtClean="0"/>
              <a:t>fattori</a:t>
            </a:r>
            <a:r>
              <a:rPr lang="it-IT" sz="4000" cap="smal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t-IT" sz="4000" cap="small" dirty="0" err="1" smtClean="0"/>
              <a:t>premorbosi</a:t>
            </a:r>
            <a:endParaRPr lang="it-IT" sz="4000" cap="none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0" y="1752600"/>
            <a:ext cx="9144000" cy="5105400"/>
          </a:xfrm>
        </p:spPr>
        <p:txBody>
          <a:bodyPr>
            <a:normAutofit/>
          </a:bodyPr>
          <a:lstStyle/>
          <a:p>
            <a:pPr algn="ctr">
              <a:lnSpc>
                <a:spcPct val="80000"/>
              </a:lnSpc>
              <a:buNone/>
            </a:pPr>
            <a:r>
              <a:rPr lang="it-IT" sz="3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Tratti temperamentali</a:t>
            </a:r>
          </a:p>
          <a:p>
            <a:pPr>
              <a:lnSpc>
                <a:spcPct val="80000"/>
              </a:lnSpc>
              <a:buNone/>
            </a:pPr>
            <a:r>
              <a:rPr lang="it-IT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	Ossessività, perfezionismo, fobia delle novità, </a:t>
            </a:r>
            <a:r>
              <a:rPr lang="it-IT" sz="28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evitamento</a:t>
            </a:r>
            <a:r>
              <a:rPr lang="it-IT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del danno, disturbi d’ansia</a:t>
            </a:r>
          </a:p>
          <a:p>
            <a:pPr>
              <a:lnSpc>
                <a:spcPct val="80000"/>
              </a:lnSpc>
              <a:buClr>
                <a:srgbClr val="FF3399"/>
              </a:buClr>
              <a:buSzTx/>
              <a:buFont typeface="Wingdings" pitchFamily="2" charset="2"/>
              <a:buNone/>
            </a:pPr>
            <a:endParaRPr lang="it-IT" sz="2800" i="1" dirty="0" smtClean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>
              <a:lnSpc>
                <a:spcPct val="80000"/>
              </a:lnSpc>
              <a:buNone/>
            </a:pPr>
            <a:r>
              <a:rPr lang="it-IT" sz="3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Tratti del carattere</a:t>
            </a:r>
          </a:p>
          <a:p>
            <a:pPr>
              <a:lnSpc>
                <a:spcPct val="80000"/>
              </a:lnSpc>
              <a:buNone/>
            </a:pPr>
            <a:r>
              <a:rPr lang="it-IT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	Insicurezza, autocontrollo, rigidità, impulsività, estroversione, ridotto controllo degli impulsi, scarsa tolleranza alle frustrazioni</a:t>
            </a:r>
          </a:p>
          <a:p>
            <a:pPr>
              <a:lnSpc>
                <a:spcPct val="80000"/>
              </a:lnSpc>
              <a:buClr>
                <a:srgbClr val="FF3399"/>
              </a:buClr>
              <a:buSzTx/>
              <a:buFont typeface="Wingdings" pitchFamily="2" charset="2"/>
              <a:buChar char="¬"/>
            </a:pPr>
            <a:endParaRPr lang="it-IT" sz="2800" i="1" dirty="0" smtClean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>
              <a:lnSpc>
                <a:spcPct val="80000"/>
              </a:lnSpc>
              <a:buNone/>
            </a:pP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0" y="142852"/>
            <a:ext cx="9144000" cy="6572296"/>
          </a:xfrm>
        </p:spPr>
        <p:txBody>
          <a:bodyPr>
            <a:noAutofit/>
          </a:bodyPr>
          <a:lstStyle/>
          <a:p>
            <a:r>
              <a:rPr lang="it-IT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I disturbi dell’alimentazione sono oggetto di attenzione crescente da parte del mondo scientifico e della comunità degli operatori sanitari e sociali</a:t>
            </a:r>
          </a:p>
          <a:p>
            <a:r>
              <a:rPr lang="it-IT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Costituiscono un problema di sanità pubblica di crescente importanza</a:t>
            </a:r>
          </a:p>
          <a:p>
            <a:r>
              <a:rPr lang="it-IT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E’ in aumento la diffusione tra le fasce più giovani della popolazione</a:t>
            </a:r>
          </a:p>
          <a:p>
            <a:r>
              <a:rPr lang="it-IT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Un esordio precoce si associa spesso a un rischio elevato di danni permanenti</a:t>
            </a:r>
          </a:p>
          <a:p>
            <a:r>
              <a:rPr lang="it-IT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L’eziologia è multifattoriale complessa</a:t>
            </a:r>
          </a:p>
          <a:p>
            <a:r>
              <a:rPr lang="it-IT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La prognosi correla con la tempestività della diagnosi e la continuità delle cure</a:t>
            </a:r>
          </a:p>
          <a:p>
            <a:endParaRPr lang="it-IT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57158" y="357166"/>
            <a:ext cx="8260672" cy="1110865"/>
          </a:xfrm>
        </p:spPr>
        <p:txBody>
          <a:bodyPr>
            <a:normAutofit/>
          </a:bodyPr>
          <a:lstStyle/>
          <a:p>
            <a:r>
              <a:rPr lang="it-IT" sz="4000" dirty="0" err="1" smtClean="0"/>
              <a:t>Psicopatogenesi</a:t>
            </a:r>
            <a:r>
              <a:rPr lang="it-IT" sz="2800" i="1" dirty="0" smtClean="0"/>
              <a:t/>
            </a:r>
            <a:br>
              <a:rPr lang="it-IT" sz="2800" i="1" dirty="0" smtClean="0"/>
            </a:br>
            <a:r>
              <a:rPr lang="it-IT" sz="2200" dirty="0" smtClean="0"/>
              <a:t>Dal punto di vista psicopatologico è interpretata</a:t>
            </a:r>
            <a:endParaRPr lang="it-IT" sz="28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0" y="1643050"/>
            <a:ext cx="9144000" cy="5214950"/>
          </a:xfrm>
        </p:spPr>
        <p:txBody>
          <a:bodyPr>
            <a:normAutofit fontScale="77500" lnSpcReduction="20000"/>
          </a:bodyPr>
          <a:lstStyle/>
          <a:p>
            <a:r>
              <a:rPr lang="it-IT" sz="31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Come una </a:t>
            </a:r>
            <a:r>
              <a:rPr lang="it-IT" sz="3100" i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patologia di tipo strutturale </a:t>
            </a:r>
            <a:r>
              <a:rPr lang="it-IT" sz="31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espressione di </a:t>
            </a:r>
            <a:r>
              <a:rPr lang="it-IT" sz="3100" i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deficit piuttosto che di conflitti</a:t>
            </a:r>
          </a:p>
          <a:p>
            <a:endParaRPr lang="it-IT" sz="31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it-IT" sz="31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La cui origine rimanda a un </a:t>
            </a:r>
            <a:r>
              <a:rPr lang="it-IT" sz="3100" i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“difetto di base” nelle relazioni primarie </a:t>
            </a:r>
          </a:p>
          <a:p>
            <a:pPr algn="ctr">
              <a:buSzPct val="60000"/>
            </a:pPr>
            <a:r>
              <a:rPr lang="it-IT" sz="31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esperienze precoci difettose</a:t>
            </a:r>
          </a:p>
          <a:p>
            <a:pPr algn="ctr">
              <a:buSzPct val="60000"/>
            </a:pPr>
            <a:r>
              <a:rPr lang="it-IT" sz="31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difetto di rispecchiamento, di contenimento emotivo, scambio disturbante</a:t>
            </a:r>
          </a:p>
          <a:p>
            <a:pPr>
              <a:buNone/>
            </a:pPr>
            <a:endParaRPr lang="it-IT" sz="31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it-IT" sz="31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Con successive </a:t>
            </a:r>
            <a:r>
              <a:rPr lang="it-IT" sz="3100" i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difficoltà di differenziazione e di regolazione emotiva</a:t>
            </a:r>
          </a:p>
          <a:p>
            <a:pPr algn="ctr">
              <a:buSzPct val="67000"/>
            </a:pPr>
            <a:r>
              <a:rPr lang="it-IT" sz="31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Ostacolo alla costruzione di un’immagine di sé autentica</a:t>
            </a:r>
          </a:p>
          <a:p>
            <a:pPr algn="ctr">
              <a:buSzPct val="67000"/>
            </a:pPr>
            <a:r>
              <a:rPr lang="it-IT" sz="31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Scambi relazionali non sufficientemente adeguati e fluidi</a:t>
            </a:r>
            <a:endParaRPr lang="it-IT" sz="3100" i="1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endParaRPr lang="it-IT" sz="31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it-IT" sz="3100" i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I differenti livelli di organizzazione della personalità rendono ragione di differenti evoluzioni</a:t>
            </a:r>
          </a:p>
          <a:p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85720" y="214290"/>
            <a:ext cx="8572560" cy="1071570"/>
          </a:xfrm>
        </p:spPr>
        <p:txBody>
          <a:bodyPr>
            <a:normAutofit fontScale="90000"/>
          </a:bodyPr>
          <a:lstStyle/>
          <a:p>
            <a:r>
              <a:rPr lang="it-IT" sz="4000" dirty="0" err="1" smtClean="0"/>
              <a:t>Hilde</a:t>
            </a:r>
            <a:r>
              <a:rPr lang="it-IT" sz="4000" dirty="0" smtClean="0"/>
              <a:t> </a:t>
            </a:r>
            <a:r>
              <a:rPr lang="it-IT" sz="4000" dirty="0" err="1" smtClean="0"/>
              <a:t>Bruch</a:t>
            </a:r>
            <a:r>
              <a:rPr lang="it-IT" sz="4000" dirty="0" smtClean="0"/>
              <a:t> </a:t>
            </a:r>
            <a:r>
              <a:rPr lang="it-IT" sz="2700" dirty="0" smtClean="0"/>
              <a:t/>
            </a:r>
            <a:br>
              <a:rPr lang="it-IT" sz="2700" dirty="0" smtClean="0"/>
            </a:br>
            <a:r>
              <a:rPr lang="it-IT" sz="2400" dirty="0" smtClean="0"/>
              <a:t>Segni caratteristici di rilevanza </a:t>
            </a:r>
            <a:r>
              <a:rPr lang="it-IT" sz="2800" dirty="0" smtClean="0"/>
              <a:t>patologica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14282" y="1285860"/>
            <a:ext cx="8715436" cy="5105424"/>
          </a:xfrm>
        </p:spPr>
        <p:txBody>
          <a:bodyPr/>
          <a:lstStyle/>
          <a:p>
            <a:pPr algn="ctr"/>
            <a:r>
              <a:rPr lang="it-IT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Disturbo dell’immagine corporea</a:t>
            </a:r>
          </a:p>
          <a:p>
            <a:pPr algn="ctr"/>
            <a:r>
              <a:rPr lang="it-IT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Sentimenti di impotenza, inefficacia</a:t>
            </a:r>
          </a:p>
          <a:p>
            <a:pPr algn="ctr"/>
            <a:r>
              <a:rPr lang="it-IT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Disturbo nell’accuratezza della percezione e cognizione degli stimoli provenienti dal corpo</a:t>
            </a:r>
          </a:p>
          <a:p>
            <a:pPr algn="ctr"/>
            <a:r>
              <a:rPr lang="it-IT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Difetto nella regolazione emotiva </a:t>
            </a:r>
            <a:endParaRPr lang="it-IT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endParaRPr lang="it-IT" dirty="0"/>
          </a:p>
        </p:txBody>
      </p:sp>
      <p:sp>
        <p:nvSpPr>
          <p:cNvPr id="4" name="Segnaposto contenuto 3"/>
          <p:cNvSpPr txBox="1">
            <a:spLocks/>
          </p:cNvSpPr>
          <p:nvPr/>
        </p:nvSpPr>
        <p:spPr>
          <a:xfrm>
            <a:off x="0" y="3357562"/>
            <a:ext cx="9144000" cy="3357586"/>
          </a:xfrm>
          <a:prstGeom prst="wedgeEllipseCallout">
            <a:avLst>
              <a:gd name="adj1" fmla="val -29723"/>
              <a:gd name="adj2" fmla="val -54649"/>
            </a:avLst>
          </a:prstGeom>
          <a:solidFill>
            <a:schemeClr val="bg2"/>
          </a:solidFill>
          <a:ln w="3175" cap="flat" cmpd="sng" algn="ctr">
            <a:solidFill>
              <a:schemeClr val="bg1">
                <a:lumMod val="50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it-IT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“Mi facevo schifo, tutte le volte che 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it-IT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mi guardavo allo specchio mi insultavo, ero da buttare via”   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it-IT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“Sono insicura, ho paura di non farcela, di non essere all’altezza”  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it-IT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“Sono una nullità … Voglio sparire”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it-IT" sz="2000" b="1" dirty="0" smtClean="0">
                <a:solidFill>
                  <a:schemeClr val="bg2">
                    <a:lumMod val="25000"/>
                  </a:schemeClr>
                </a:solidFill>
              </a:rPr>
              <a:t>“Mi sentivo pesante, non mi sono mai piaciuta”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it-IT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“Il giudizio degli altri pesava su di me, mi schiacciava”</a:t>
            </a:r>
            <a:endParaRPr kumimoji="0" lang="it-IT" sz="2800" b="0" i="0" u="none" strike="noStrike" kern="1200" cap="none" spc="0" normalizeH="0" baseline="0" noProof="0" dirty="0">
              <a:ln>
                <a:noFill/>
              </a:ln>
              <a:solidFill>
                <a:schemeClr val="bg2">
                  <a:lumMod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sz="4400" dirty="0" smtClean="0"/>
              <a:t>L’esordio</a:t>
            </a:r>
            <a:r>
              <a:rPr lang="it-IT" dirty="0" smtClean="0"/>
              <a:t/>
            </a:r>
            <a:br>
              <a:rPr lang="it-IT" dirty="0" smtClean="0"/>
            </a:br>
            <a:r>
              <a:rPr lang="it-IT" sz="3100" cap="none" dirty="0" smtClean="0"/>
              <a:t>“Ho smesso di mangiare”</a:t>
            </a:r>
            <a:endParaRPr lang="it-IT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500034" y="1857364"/>
            <a:ext cx="8358246" cy="3385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dirty="0" smtClean="0"/>
              <a:t>“Cambiare … per sentirsi meglio con se stessi e con gli altri” </a:t>
            </a:r>
          </a:p>
          <a:p>
            <a:r>
              <a:rPr lang="it-IT" sz="2800" i="1" dirty="0" smtClean="0"/>
              <a:t>“ </a:t>
            </a:r>
            <a:r>
              <a:rPr lang="it-IT" sz="2800" dirty="0" smtClean="0"/>
              <a:t>La malattia si insedia in modo subdolo …” </a:t>
            </a:r>
          </a:p>
          <a:p>
            <a:r>
              <a:rPr lang="it-IT" sz="2800" dirty="0" smtClean="0"/>
              <a:t>“Vedevo cibo dappertutto … Non pensavo ad altro ...”</a:t>
            </a:r>
          </a:p>
          <a:p>
            <a:r>
              <a:rPr lang="it-IT" sz="2800" dirty="0" smtClean="0"/>
              <a:t>“Nella vita non sto bene, fa schifo ... Volevo sparire …”</a:t>
            </a:r>
          </a:p>
          <a:p>
            <a:r>
              <a:rPr lang="it-IT" sz="2800" dirty="0" smtClean="0"/>
              <a:t>“Volevo che notassero che non mangiavo e si preoccupassero” </a:t>
            </a:r>
          </a:p>
          <a:p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4000" dirty="0" smtClean="0"/>
              <a:t>L’esordio</a:t>
            </a:r>
            <a:endParaRPr lang="it-IT" sz="40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14282" y="1752600"/>
            <a:ext cx="8643998" cy="4819672"/>
          </a:xfrm>
        </p:spPr>
        <p:txBody>
          <a:bodyPr>
            <a:normAutofit fontScale="92500"/>
          </a:bodyPr>
          <a:lstStyle/>
          <a:p>
            <a:pPr algn="ctr"/>
            <a:r>
              <a:rPr lang="it-IT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Si attivano intensa confusione, inadeguatezza e solitudine</a:t>
            </a:r>
          </a:p>
          <a:p>
            <a:pPr algn="ctr">
              <a:buNone/>
            </a:pPr>
            <a:endParaRPr lang="it-IT" sz="28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ctr"/>
            <a:r>
              <a:rPr lang="it-IT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L’adolescente rifiuta il corpo e blocca il cambiamento evolutivo </a:t>
            </a:r>
          </a:p>
          <a:p>
            <a:pPr algn="ctr"/>
            <a:endParaRPr lang="it-IT" sz="28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ctr"/>
            <a:r>
              <a:rPr lang="it-IT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E’ in difficoltà a riconoscere competenze e nuove autonomie che l’autorizzerebbero a procedere nella crescita</a:t>
            </a:r>
          </a:p>
          <a:p>
            <a:pPr algn="ctr"/>
            <a:endParaRPr lang="it-IT" sz="28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ctr"/>
            <a:r>
              <a:rPr lang="it-IT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E’ in difficoltà nel compito della nascita sociale e nella costruzione di relazioni coi pari</a:t>
            </a:r>
          </a:p>
          <a:p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0" y="408372"/>
            <a:ext cx="9144000" cy="1039427"/>
          </a:xfrm>
        </p:spPr>
        <p:txBody>
          <a:bodyPr>
            <a:noAutofit/>
          </a:bodyPr>
          <a:lstStyle/>
          <a:p>
            <a:r>
              <a:rPr lang="it-IT" sz="4000" dirty="0" smtClean="0"/>
              <a:t>Il funzionamento familiare</a:t>
            </a:r>
            <a:endParaRPr lang="it-IT" sz="40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14282" y="1714488"/>
            <a:ext cx="8715436" cy="4891110"/>
          </a:xfrm>
        </p:spPr>
        <p:txBody>
          <a:bodyPr>
            <a:noAutofit/>
          </a:bodyPr>
          <a:lstStyle/>
          <a:p>
            <a:pPr algn="ctr">
              <a:lnSpc>
                <a:spcPct val="90000"/>
              </a:lnSpc>
            </a:pPr>
            <a:r>
              <a:rPr lang="it-IT" sz="27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Povertà  e blocchi nella comunicazione  e nella relazione emotiva</a:t>
            </a:r>
          </a:p>
          <a:p>
            <a:pPr algn="ctr">
              <a:lnSpc>
                <a:spcPct val="90000"/>
              </a:lnSpc>
            </a:pPr>
            <a:r>
              <a:rPr lang="it-IT" sz="27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Ridotta esperienza di rispecchiamento e di scambio emotivo, di esperienze condivise</a:t>
            </a:r>
          </a:p>
          <a:p>
            <a:pPr algn="ctr">
              <a:lnSpc>
                <a:spcPct val="90000"/>
              </a:lnSpc>
            </a:pPr>
            <a:r>
              <a:rPr lang="it-IT" sz="27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Difficoltà nella gestione dei conflitti</a:t>
            </a:r>
          </a:p>
          <a:p>
            <a:pPr algn="ctr">
              <a:lnSpc>
                <a:spcPct val="90000"/>
              </a:lnSpc>
            </a:pPr>
            <a:r>
              <a:rPr lang="it-IT" sz="27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Presenza di tratti simbiotici nella relazione materna</a:t>
            </a:r>
          </a:p>
          <a:p>
            <a:pPr algn="ctr">
              <a:lnSpc>
                <a:spcPct val="90000"/>
              </a:lnSpc>
            </a:pPr>
            <a:r>
              <a:rPr lang="it-IT" sz="27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Significativa carenza della funzione paterna, talora invece presente in modo eccitante o intrusivo</a:t>
            </a:r>
          </a:p>
          <a:p>
            <a:pPr algn="ctr">
              <a:lnSpc>
                <a:spcPct val="90000"/>
              </a:lnSpc>
            </a:pPr>
            <a:r>
              <a:rPr lang="it-IT" sz="27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Investimento sull’apparenza, sul raggiungimento</a:t>
            </a:r>
          </a:p>
          <a:p>
            <a:pPr algn="ctr">
              <a:lnSpc>
                <a:spcPct val="90000"/>
              </a:lnSpc>
              <a:buNone/>
            </a:pPr>
            <a:r>
              <a:rPr lang="it-IT" sz="27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di risultati</a:t>
            </a:r>
          </a:p>
          <a:p>
            <a:endParaRPr lang="it-IT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0" y="357166"/>
            <a:ext cx="9144000" cy="1090633"/>
          </a:xfrm>
        </p:spPr>
        <p:txBody>
          <a:bodyPr>
            <a:noAutofit/>
          </a:bodyPr>
          <a:lstStyle/>
          <a:p>
            <a:r>
              <a:rPr lang="it-IT" sz="3800" dirty="0" smtClean="0"/>
              <a:t>Le nuove forme della clinica</a:t>
            </a:r>
            <a:endParaRPr lang="it-IT" sz="38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0" y="1857364"/>
            <a:ext cx="9144000" cy="5000636"/>
          </a:xfrm>
        </p:spPr>
        <p:txBody>
          <a:bodyPr>
            <a:normAutofit lnSpcReduction="10000"/>
          </a:bodyPr>
          <a:lstStyle/>
          <a:p>
            <a:pPr lvl="0"/>
            <a:r>
              <a:rPr lang="it-IT" sz="3300" dirty="0" smtClean="0"/>
              <a:t>Abbassamento dell’età  di esordio (≤11 anni)</a:t>
            </a:r>
          </a:p>
          <a:p>
            <a:pPr lvl="0"/>
            <a:r>
              <a:rPr lang="it-IT" sz="3300" dirty="0" smtClean="0"/>
              <a:t>Associazione con condotte </a:t>
            </a:r>
            <a:r>
              <a:rPr lang="it-IT" sz="3300" dirty="0" err="1" smtClean="0"/>
              <a:t>autolesive</a:t>
            </a:r>
            <a:r>
              <a:rPr lang="it-IT" sz="3300" dirty="0" smtClean="0"/>
              <a:t> (tagli, graffi, lividi da percosse ..)</a:t>
            </a:r>
          </a:p>
          <a:p>
            <a:pPr lvl="0"/>
            <a:r>
              <a:rPr lang="it-IT" sz="3300" dirty="0" smtClean="0">
                <a:solidFill>
                  <a:schemeClr val="bg2">
                    <a:lumMod val="25000"/>
                  </a:schemeClr>
                </a:solidFill>
              </a:rPr>
              <a:t>Associazione con marcata ideazione </a:t>
            </a:r>
            <a:r>
              <a:rPr lang="it-IT" sz="3300" dirty="0" err="1" smtClean="0">
                <a:solidFill>
                  <a:schemeClr val="bg2">
                    <a:lumMod val="25000"/>
                  </a:schemeClr>
                </a:solidFill>
              </a:rPr>
              <a:t>suicidaria</a:t>
            </a:r>
            <a:endParaRPr lang="it-IT" sz="3300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it-IT" sz="3300" dirty="0" smtClean="0">
                <a:solidFill>
                  <a:schemeClr val="bg2">
                    <a:lumMod val="25000"/>
                  </a:schemeClr>
                </a:solidFill>
              </a:rPr>
              <a:t>Instabilità diagnostica, con rapidi viraggi dal tipo restrittivo a quello con abbuffate  e/o condotte di eliminazione</a:t>
            </a:r>
            <a:endParaRPr lang="it-IT" sz="2800" dirty="0" smtClean="0"/>
          </a:p>
          <a:p>
            <a:pPr lvl="0"/>
            <a:r>
              <a:rPr lang="it-IT" sz="3300" dirty="0" smtClean="0"/>
              <a:t>Uso pervasivo e patologico della rete e dei social network</a:t>
            </a:r>
            <a:endParaRPr lang="it-IT" sz="3300" dirty="0" smtClean="0">
              <a:solidFill>
                <a:schemeClr val="bg2">
                  <a:lumMod val="25000"/>
                </a:schemeClr>
              </a:solidFill>
            </a:endParaRPr>
          </a:p>
          <a:p>
            <a:pPr lvl="0"/>
            <a:endParaRPr lang="it-IT" sz="2800" dirty="0" smtClean="0">
              <a:solidFill>
                <a:schemeClr val="bg2">
                  <a:lumMod val="25000"/>
                </a:schemeClr>
              </a:solidFill>
            </a:endParaRPr>
          </a:p>
          <a:p>
            <a:endParaRPr lang="it-IT" sz="2800" dirty="0" smtClean="0"/>
          </a:p>
          <a:p>
            <a:pPr lvl="0"/>
            <a:endParaRPr lang="it-IT" sz="2800" dirty="0" smtClean="0"/>
          </a:p>
          <a:p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0" y="285728"/>
            <a:ext cx="9144000" cy="1162071"/>
          </a:xfrm>
        </p:spPr>
        <p:txBody>
          <a:bodyPr>
            <a:noAutofit/>
          </a:bodyPr>
          <a:lstStyle/>
          <a:p>
            <a:r>
              <a:rPr lang="it-IT" sz="2400" dirty="0" smtClean="0">
                <a:solidFill>
                  <a:schemeClr val="tx2"/>
                </a:solidFill>
              </a:rPr>
              <a:t>ASSOCIAZIONE TRA DISTURBI DELL’ALIMENTAZIONE </a:t>
            </a:r>
            <a:br>
              <a:rPr lang="it-IT" sz="2400" dirty="0" smtClean="0">
                <a:solidFill>
                  <a:schemeClr val="tx2"/>
                </a:solidFill>
              </a:rPr>
            </a:br>
            <a:r>
              <a:rPr lang="it-IT" sz="2400" dirty="0" smtClean="0">
                <a:solidFill>
                  <a:schemeClr val="tx2"/>
                </a:solidFill>
              </a:rPr>
              <a:t>E </a:t>
            </a:r>
            <a:r>
              <a:rPr lang="it-IT" sz="2400" smtClean="0">
                <a:solidFill>
                  <a:schemeClr val="tx2"/>
                </a:solidFill>
              </a:rPr>
              <a:t>CONDOTTE AUTOLESIVE</a:t>
            </a:r>
            <a:endParaRPr lang="it-IT" sz="2400" dirty="0">
              <a:solidFill>
                <a:schemeClr val="tx2"/>
              </a:solidFill>
            </a:endParaRPr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</p:nvPr>
        </p:nvGraphicFramePr>
        <p:xfrm>
          <a:off x="0" y="1643050"/>
          <a:ext cx="9144000" cy="52149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egnaposto contenuto 3"/>
          <p:cNvGraphicFramePr>
            <a:graphicFrameLocks noGrp="1"/>
          </p:cNvGraphicFramePr>
          <p:nvPr>
            <p:ph idx="1"/>
          </p:nvPr>
        </p:nvGraphicFramePr>
        <p:xfrm>
          <a:off x="0" y="1000108"/>
          <a:ext cx="9143999" cy="56436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asellaDiTesto 2"/>
          <p:cNvSpPr txBox="1"/>
          <p:nvPr/>
        </p:nvSpPr>
        <p:spPr>
          <a:xfrm>
            <a:off x="1928794" y="428604"/>
            <a:ext cx="57887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3200" dirty="0" smtClean="0"/>
              <a:t>ATTACCO AL SÈ CORPOREO</a:t>
            </a:r>
            <a:endParaRPr lang="it-IT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 fontScale="90000"/>
          </a:bodyPr>
          <a:lstStyle/>
          <a:p>
            <a:r>
              <a:rPr lang="it-IT" sz="4400" dirty="0" smtClean="0"/>
              <a:t/>
            </a:r>
            <a:br>
              <a:rPr lang="it-IT" sz="4400" dirty="0" smtClean="0"/>
            </a:br>
            <a:r>
              <a:rPr lang="it-IT" sz="4400" dirty="0" smtClean="0"/>
              <a:t>Conclusioni</a:t>
            </a:r>
            <a:br>
              <a:rPr lang="it-IT" sz="4400" dirty="0" smtClean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0" y="1571612"/>
            <a:ext cx="9144000" cy="5286388"/>
          </a:xfrm>
        </p:spPr>
        <p:txBody>
          <a:bodyPr>
            <a:normAutofit/>
          </a:bodyPr>
          <a:lstStyle/>
          <a:p>
            <a:r>
              <a:rPr lang="it-IT" sz="3000" dirty="0" smtClean="0"/>
              <a:t>	</a:t>
            </a:r>
            <a:r>
              <a:rPr lang="it-IT" sz="3500" i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Interventi diagnostici e terapeutici precoci e </a:t>
            </a:r>
            <a:r>
              <a:rPr lang="it-IT" sz="3500" i="1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multiprofessionali</a:t>
            </a:r>
            <a:endParaRPr lang="it-IT" sz="3500" dirty="0" smtClean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it-IT" sz="3500" i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Integrati tra diverse professionalità  e servizi per l’età evolutiva</a:t>
            </a:r>
          </a:p>
          <a:p>
            <a:pPr algn="ctr"/>
            <a:r>
              <a:rPr lang="it-IT" sz="3500" i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Modulati  e “confezionati su misura”</a:t>
            </a:r>
          </a:p>
          <a:p>
            <a:pPr algn="ctr"/>
            <a:endParaRPr lang="it-IT" sz="3500" i="1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ctr">
              <a:buNone/>
            </a:pPr>
            <a:r>
              <a:rPr lang="it-IT" sz="3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Rispetto ai bisogni di cura delle pazienti, delle famiglie, nei luoghi di vita, di aggregazione, di relazione e di incontri delle adolescenti</a:t>
            </a:r>
          </a:p>
          <a:p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 fontScale="90000"/>
          </a:bodyPr>
          <a:lstStyle/>
          <a:p>
            <a:r>
              <a:rPr lang="it-IT" sz="4400" dirty="0" smtClean="0"/>
              <a:t/>
            </a:r>
            <a:br>
              <a:rPr lang="it-IT" sz="4400" dirty="0" smtClean="0"/>
            </a:br>
            <a:r>
              <a:rPr lang="it-IT" sz="4400" dirty="0" smtClean="0"/>
              <a:t>Conclusioni</a:t>
            </a:r>
            <a:br>
              <a:rPr lang="it-IT" sz="4400" dirty="0" smtClean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0" y="1000108"/>
            <a:ext cx="9144000" cy="585789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it-IT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Intervento multidisciplinare:</a:t>
            </a:r>
          </a:p>
          <a:p>
            <a:pPr algn="ctr">
              <a:buFontTx/>
              <a:buChar char="-"/>
            </a:pPr>
            <a:r>
              <a:rPr lang="it-IT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Figure professionali: NPI, medico dietologo, dietista, psicologo psicoterapeuta, educatore professionale, insegnanti della scuola dell’obbligo</a:t>
            </a:r>
          </a:p>
          <a:p>
            <a:pPr algn="ctr">
              <a:buFontTx/>
              <a:buChar char="-"/>
            </a:pPr>
            <a:r>
              <a:rPr lang="it-IT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Modalità di lavoro: integrato in rete tra tutti i professionisti con incontri periodici finalizzati a definire gli obiettivi della cura da raggiungere nel breve termine</a:t>
            </a:r>
          </a:p>
          <a:p>
            <a:pPr algn="ctr">
              <a:buFontTx/>
              <a:buChar char="-"/>
            </a:pPr>
            <a:r>
              <a:rPr lang="it-IT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Intervento </a:t>
            </a:r>
            <a:r>
              <a:rPr lang="it-IT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psicoeducativo</a:t>
            </a:r>
            <a:r>
              <a:rPr lang="it-IT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: favorire esperienze </a:t>
            </a:r>
            <a:r>
              <a:rPr lang="it-IT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relazionali trasformative</a:t>
            </a:r>
            <a:endParaRPr lang="it-IT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0" y="357166"/>
            <a:ext cx="9144000" cy="6357982"/>
          </a:xfrm>
        </p:spPr>
        <p:txBody>
          <a:bodyPr>
            <a:normAutofit lnSpcReduction="10000"/>
          </a:bodyPr>
          <a:lstStyle/>
          <a:p>
            <a:r>
              <a:rPr lang="it-IT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E’ opportuno che i servizi offrano: accesso alle cure e continuità delle cure, approccio multidisciplinare</a:t>
            </a:r>
          </a:p>
          <a:p>
            <a:pPr>
              <a:buNone/>
            </a:pPr>
            <a:endParaRPr lang="it-IT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it-IT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Sono previsti quattro livelli di trattamento a seconda delle necessità di intervento e alla fase di evoluzione della patologia </a:t>
            </a:r>
          </a:p>
          <a:p>
            <a:pPr algn="ctr">
              <a:buFont typeface="Century Gothic" pitchFamily="34" charset="0"/>
              <a:buChar char="-"/>
            </a:pPr>
            <a:r>
              <a:rPr lang="it-IT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ambulatorio</a:t>
            </a:r>
          </a:p>
          <a:p>
            <a:pPr algn="ctr">
              <a:buFont typeface="Century Gothic" pitchFamily="34" charset="0"/>
              <a:buChar char="-"/>
            </a:pPr>
            <a:r>
              <a:rPr lang="it-IT" sz="28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day-hospital</a:t>
            </a:r>
            <a:r>
              <a:rPr lang="it-IT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</a:p>
          <a:p>
            <a:pPr algn="ctr">
              <a:buFont typeface="Century Gothic" pitchFamily="34" charset="0"/>
              <a:buChar char="-"/>
            </a:pPr>
            <a:r>
              <a:rPr lang="it-IT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ricovero ospedaliero in fase acuta</a:t>
            </a:r>
          </a:p>
          <a:p>
            <a:pPr algn="ctr">
              <a:buFont typeface="Century Gothic" pitchFamily="34" charset="0"/>
              <a:buChar char="-"/>
            </a:pPr>
            <a:r>
              <a:rPr lang="it-IT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residenzialità extra ospedaliera </a:t>
            </a:r>
          </a:p>
          <a:p>
            <a:pPr algn="ctr">
              <a:buNone/>
            </a:pPr>
            <a:endParaRPr lang="it-IT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it-IT" sz="2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I documenti nazionali prevedono l’istituzione di una rete assistenziale su tutto il territorio nazionale</a:t>
            </a:r>
          </a:p>
          <a:p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60672" cy="1039427"/>
          </a:xfrm>
        </p:spPr>
        <p:txBody>
          <a:bodyPr>
            <a:normAutofit/>
          </a:bodyPr>
          <a:lstStyle/>
          <a:p>
            <a:r>
              <a:rPr lang="it-IT" sz="4000" dirty="0" smtClean="0"/>
              <a:t>documenti</a:t>
            </a:r>
            <a:endParaRPr lang="it-IT" sz="4000" dirty="0"/>
          </a:p>
        </p:txBody>
      </p:sp>
      <p:pic>
        <p:nvPicPr>
          <p:cNvPr id="5" name="Segnaposto contenuto 3" descr="Quaderno 29 DCA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7158" y="1000108"/>
            <a:ext cx="8229600" cy="1778794"/>
          </a:xfrm>
          <a:ln>
            <a:solidFill>
              <a:schemeClr val="bg2">
                <a:lumMod val="50000"/>
              </a:schemeClr>
            </a:solidFill>
          </a:ln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20" y="3143248"/>
            <a:ext cx="3173430" cy="3500462"/>
          </a:xfrm>
          <a:prstGeom prst="rect">
            <a:avLst/>
          </a:prstGeom>
          <a:ln>
            <a:solidFill>
              <a:schemeClr val="bg2">
                <a:lumMod val="50000"/>
              </a:schemeClr>
            </a:solidFill>
          </a:ln>
          <a:effectLst/>
        </p:spPr>
      </p:pic>
      <p:sp>
        <p:nvSpPr>
          <p:cNvPr id="7" name="CasellaDiTesto 6"/>
          <p:cNvSpPr txBox="1"/>
          <p:nvPr/>
        </p:nvSpPr>
        <p:spPr>
          <a:xfrm>
            <a:off x="3714744" y="5072074"/>
            <a:ext cx="5143536" cy="1538883"/>
          </a:xfrm>
          <a:prstGeom prst="rect">
            <a:avLst/>
          </a:prstGeom>
          <a:noFill/>
          <a:ln>
            <a:solidFill>
              <a:schemeClr val="bg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2800" dirty="0" smtClean="0"/>
              <a:t>Conferenza di consenso</a:t>
            </a:r>
          </a:p>
          <a:p>
            <a:pPr algn="ctr"/>
            <a:r>
              <a:rPr lang="it-IT" sz="1600" dirty="0" smtClean="0"/>
              <a:t>Disturbi del Comportamento Alimentare (DCA)</a:t>
            </a:r>
          </a:p>
          <a:p>
            <a:pPr algn="ctr"/>
            <a:r>
              <a:rPr lang="it-IT" sz="1600" dirty="0" smtClean="0"/>
              <a:t>negli adolescenti e nei giovani adulti</a:t>
            </a:r>
            <a:endParaRPr lang="it-IT" dirty="0" smtClean="0"/>
          </a:p>
          <a:p>
            <a:pPr algn="ctr"/>
            <a:r>
              <a:rPr lang="it-IT" dirty="0" smtClean="0"/>
              <a:t>Istituto Superiore di Sanità</a:t>
            </a:r>
          </a:p>
          <a:p>
            <a:pPr algn="ctr"/>
            <a:r>
              <a:rPr lang="it-IT" sz="1600" dirty="0" smtClean="0"/>
              <a:t>Roma, 24-25 ottobre 2012</a:t>
            </a:r>
            <a:endParaRPr lang="it-IT" dirty="0"/>
          </a:p>
        </p:txBody>
      </p:sp>
      <p:sp>
        <p:nvSpPr>
          <p:cNvPr id="61441" name="Rectangle 1"/>
          <p:cNvSpPr>
            <a:spLocks noChangeArrowheads="1"/>
          </p:cNvSpPr>
          <p:nvPr/>
        </p:nvSpPr>
        <p:spPr bwMode="auto">
          <a:xfrm>
            <a:off x="5572132" y="3143248"/>
            <a:ext cx="3429024" cy="1323439"/>
          </a:xfrm>
          <a:prstGeom prst="rect">
            <a:avLst/>
          </a:prstGeom>
          <a:noFill/>
          <a:ln w="9525">
            <a:solidFill>
              <a:schemeClr val="tx2">
                <a:lumMod val="60000"/>
                <a:lumOff val="40000"/>
              </a:schemeClr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Adobe Garamond Pro"/>
              </a:rPr>
              <a:t>I</a:t>
            </a:r>
            <a:r>
              <a:rPr kumimoji="0" lang="it-IT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Adobe Garamond Pro"/>
              </a:rPr>
              <a:t> </a:t>
            </a:r>
            <a:r>
              <a:rPr kumimoji="0" lang="it-IT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Adobe Garamond Pro"/>
              </a:rPr>
              <a:t>Quaderni del Ministero della salute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Adobe Garamond Pro"/>
              </a:rPr>
              <a:t>2013, n. 17/22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Adobe Garamond Pro"/>
              </a:rPr>
              <a:t>Appropriatezza clinica, strutturale</a:t>
            </a:r>
            <a:r>
              <a:rPr kumimoji="0" lang="it-IT" sz="1600" b="0" i="1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Adobe Garamond Pro"/>
              </a:rPr>
              <a:t> </a:t>
            </a:r>
            <a:r>
              <a:rPr kumimoji="0" lang="it-IT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Adobe Garamond Pro"/>
              </a:rPr>
              <a:t>e operativa nella prevenzione, diagnosi e terapia dei disturbi dell’alimentazione</a:t>
            </a:r>
            <a:endParaRPr kumimoji="0" lang="it-IT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2" descr="Risultati immagini per quaderni del ministero della salute n17/22 luglio-agosto 2013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6182" y="2857496"/>
            <a:ext cx="1800227" cy="2143140"/>
          </a:xfrm>
          <a:prstGeom prst="rect">
            <a:avLst/>
          </a:prstGeom>
          <a:noFill/>
          <a:ln>
            <a:solidFill>
              <a:schemeClr val="bg2">
                <a:lumMod val="75000"/>
              </a:schemeClr>
            </a:solidFill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85720" y="357166"/>
            <a:ext cx="8572560" cy="1090633"/>
          </a:xfrm>
        </p:spPr>
        <p:txBody>
          <a:bodyPr>
            <a:noAutofit/>
          </a:bodyPr>
          <a:lstStyle/>
          <a:p>
            <a:r>
              <a:rPr lang="it-IT" sz="4000" dirty="0" smtClean="0"/>
              <a:t>DSM-5</a:t>
            </a:r>
            <a:r>
              <a:rPr lang="it-IT" sz="3600" dirty="0" smtClean="0"/>
              <a:t/>
            </a:r>
            <a:br>
              <a:rPr lang="it-IT" sz="3600" dirty="0" smtClean="0"/>
            </a:br>
            <a:r>
              <a:rPr lang="it-IT" sz="2200" dirty="0" smtClean="0"/>
              <a:t> “DISTURBI DELLA NUTRIZIONE E DELL’ALIMENTAZIONE”</a:t>
            </a:r>
            <a:endParaRPr lang="it-IT" sz="2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14282" y="1752600"/>
            <a:ext cx="8715436" cy="4819672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it-IT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Pica</a:t>
            </a:r>
          </a:p>
          <a:p>
            <a:pPr algn="ctr">
              <a:buNone/>
            </a:pPr>
            <a:r>
              <a:rPr lang="it-IT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Disturbo da ruminazione</a:t>
            </a:r>
          </a:p>
          <a:p>
            <a:pPr algn="ctr">
              <a:buNone/>
            </a:pPr>
            <a:r>
              <a:rPr lang="it-IT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Disturbo evitante/restrittivo dell’assunzione di cibo</a:t>
            </a:r>
          </a:p>
          <a:p>
            <a:pPr algn="ctr">
              <a:buNone/>
            </a:pPr>
            <a:r>
              <a:rPr lang="it-IT" sz="3600" b="1" i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Anoressia nervosa</a:t>
            </a:r>
          </a:p>
          <a:p>
            <a:pPr algn="ctr">
              <a:buNone/>
            </a:pPr>
            <a:r>
              <a:rPr lang="it-IT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Bulimia nervosa</a:t>
            </a:r>
          </a:p>
          <a:p>
            <a:pPr algn="ctr">
              <a:buNone/>
            </a:pPr>
            <a:r>
              <a:rPr lang="it-IT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Disturbo da alimentazione incontrollata</a:t>
            </a:r>
          </a:p>
          <a:p>
            <a:pPr algn="ctr">
              <a:buNone/>
            </a:pPr>
            <a:r>
              <a:rPr lang="it-IT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Disturbo della nutrizione o dell’alimentazione con altra specificazione </a:t>
            </a:r>
          </a:p>
          <a:p>
            <a:pPr algn="ctr">
              <a:buNone/>
            </a:pPr>
            <a:r>
              <a:rPr lang="it-IT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Disturbo della nutrizione o dell’alimentazione senza specificazione</a:t>
            </a:r>
          </a:p>
          <a:p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86766" cy="796908"/>
          </a:xfrm>
        </p:spPr>
        <p:txBody>
          <a:bodyPr/>
          <a:lstStyle/>
          <a:p>
            <a:r>
              <a:rPr lang="it-IT" sz="4000" dirty="0" smtClean="0"/>
              <a:t>Anoressia</a:t>
            </a:r>
            <a:r>
              <a:rPr lang="it-IT" dirty="0" smtClean="0"/>
              <a:t> 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42844" y="1214422"/>
            <a:ext cx="8786874" cy="5500726"/>
          </a:xfrm>
        </p:spPr>
        <p:txBody>
          <a:bodyPr>
            <a:normAutofit fontScale="85000" lnSpcReduction="10000"/>
          </a:bodyPr>
          <a:lstStyle/>
          <a:p>
            <a:pPr algn="ctr"/>
            <a:r>
              <a:rPr lang="it-IT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Picco di esordio tra 12 e 17 anni</a:t>
            </a:r>
          </a:p>
          <a:p>
            <a:pPr algn="ctr"/>
            <a:r>
              <a:rPr lang="it-IT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La popolazione tra 12 e 16 anni viene considerata a rischio</a:t>
            </a:r>
          </a:p>
          <a:p>
            <a:pPr algn="ctr"/>
            <a:r>
              <a:rPr lang="it-IT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La prevalenza e l’incidenza aumentano di circa 10 volte</a:t>
            </a:r>
          </a:p>
          <a:p>
            <a:pPr lvl="0" algn="ctr">
              <a:buNone/>
            </a:pPr>
            <a:endParaRPr lang="it-IT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lvl="0" algn="ctr">
              <a:buNone/>
            </a:pPr>
            <a:r>
              <a:rPr lang="it-IT" sz="3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Negli ultimi decenni </a:t>
            </a:r>
          </a:p>
          <a:p>
            <a:pPr lvl="0" algn="ctr">
              <a:buNone/>
            </a:pPr>
            <a:r>
              <a:rPr lang="it-IT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- Il tasso di prevalenza è marcatamente in crescita</a:t>
            </a:r>
          </a:p>
          <a:p>
            <a:pPr lvl="0" algn="ctr">
              <a:buNone/>
            </a:pPr>
            <a:r>
              <a:rPr lang="it-IT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-  Si registra un aumento dei casi di disturbo </a:t>
            </a:r>
            <a:r>
              <a:rPr lang="it-IT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transnosografico</a:t>
            </a:r>
            <a:r>
              <a:rPr lang="it-IT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(con rapido viraggio da forme restrittive a forme con abbuffate e/o condotte di eliminazione)</a:t>
            </a:r>
          </a:p>
          <a:p>
            <a:pPr algn="ctr">
              <a:buNone/>
            </a:pPr>
            <a:r>
              <a:rPr lang="it-IT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- L’età di insorgenza si è abbassata coinvolgendo gli anni dell’infanzia e della pre-pubertà</a:t>
            </a:r>
          </a:p>
          <a:p>
            <a:pPr lvl="0" algn="ctr">
              <a:buNone/>
            </a:pPr>
            <a:endParaRPr lang="it-IT" dirty="0" smtClean="0">
              <a:solidFill>
                <a:schemeClr val="bg2">
                  <a:lumMod val="25000"/>
                </a:schemeClr>
              </a:solidFill>
            </a:endParaRPr>
          </a:p>
          <a:p>
            <a:endParaRPr lang="it-IT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14283" y="1928803"/>
            <a:ext cx="8715436" cy="452596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it-IT" sz="3900" dirty="0" smtClean="0"/>
              <a:t>CRITERI DIAGNOSTICI</a:t>
            </a:r>
          </a:p>
          <a:p>
            <a:pPr algn="just">
              <a:buNone/>
            </a:pPr>
            <a:r>
              <a:rPr lang="it-IT" dirty="0" smtClean="0"/>
              <a:t> </a:t>
            </a:r>
            <a:r>
              <a:rPr lang="it-IT" sz="3900" dirty="0" smtClean="0"/>
              <a:t>A</a:t>
            </a:r>
            <a:r>
              <a:rPr lang="it-IT" dirty="0" smtClean="0"/>
              <a:t>.  </a:t>
            </a:r>
            <a:r>
              <a:rPr lang="it-IT" i="1" dirty="0" smtClean="0"/>
              <a:t>Restrizione nell’assunzione di calorie in  relazione alle necessità</a:t>
            </a:r>
            <a:r>
              <a:rPr lang="it-IT" dirty="0" smtClean="0"/>
              <a:t>, che porta a un </a:t>
            </a:r>
            <a:r>
              <a:rPr lang="it-IT" i="1" dirty="0" smtClean="0"/>
              <a:t>peso corporeo significativamente basso </a:t>
            </a:r>
            <a:r>
              <a:rPr lang="it-IT" dirty="0" smtClean="0"/>
              <a:t>nel contesto di età, traiettoria di sviluppo e salute fisica. Il peso significativamente basso è definito come un peso inferiore al minimo normale oppure, per bambini e  adolescenti, meno di quello minimo previsto</a:t>
            </a:r>
          </a:p>
          <a:p>
            <a:pPr>
              <a:buNone/>
            </a:pPr>
            <a:r>
              <a:rPr lang="it-IT" dirty="0" smtClean="0"/>
              <a:t> </a:t>
            </a:r>
            <a:endParaRPr lang="it-IT" dirty="0"/>
          </a:p>
        </p:txBody>
      </p:sp>
      <p:sp>
        <p:nvSpPr>
          <p:cNvPr id="4" name="Titolo 1"/>
          <p:cNvSpPr>
            <a:spLocks noGrp="1"/>
          </p:cNvSpPr>
          <p:nvPr>
            <p:ph type="title"/>
          </p:nvPr>
        </p:nvSpPr>
        <p:spPr>
          <a:xfrm>
            <a:off x="285721" y="274638"/>
            <a:ext cx="8429684" cy="1368412"/>
          </a:xfr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it-IT" sz="3200" b="1" dirty="0" smtClean="0">
                <a:solidFill>
                  <a:schemeClr val="tx1"/>
                </a:solidFill>
              </a:rPr>
              <a:t/>
            </a:r>
            <a:br>
              <a:rPr lang="it-IT" sz="3200" b="1" dirty="0" smtClean="0">
                <a:solidFill>
                  <a:schemeClr val="tx1"/>
                </a:solidFill>
              </a:rPr>
            </a:br>
            <a:r>
              <a:rPr lang="it-IT" sz="3200" dirty="0" smtClean="0">
                <a:solidFill>
                  <a:schemeClr val="tx1"/>
                </a:solidFill>
              </a:rPr>
              <a:t>DSM-5</a:t>
            </a:r>
            <a:br>
              <a:rPr lang="it-IT" sz="3200" dirty="0" smtClean="0">
                <a:solidFill>
                  <a:schemeClr val="tx1"/>
                </a:solidFill>
              </a:rPr>
            </a:br>
            <a:r>
              <a:rPr lang="it-IT" sz="2800" dirty="0" smtClean="0">
                <a:solidFill>
                  <a:schemeClr val="tx1"/>
                </a:solidFill>
              </a:rPr>
              <a:t>DISTURBI DELLA NUTRIZIONE E DELL’ALIMENTAZIONE </a:t>
            </a:r>
            <a:r>
              <a:rPr lang="it-IT" sz="3200" dirty="0" smtClean="0">
                <a:solidFill>
                  <a:schemeClr val="tx1"/>
                </a:solidFill>
              </a:rPr>
              <a:t>ANORESSIA  NERVOSA </a:t>
            </a:r>
            <a:r>
              <a:rPr lang="it-IT" sz="3200" b="1" dirty="0" smtClean="0">
                <a:solidFill>
                  <a:schemeClr val="tx1"/>
                </a:solidFill>
              </a:rPr>
              <a:t/>
            </a:r>
            <a:br>
              <a:rPr lang="it-IT" sz="3200" b="1" dirty="0" smtClean="0">
                <a:solidFill>
                  <a:schemeClr val="tx1"/>
                </a:solidFill>
              </a:rPr>
            </a:br>
            <a:endParaRPr lang="it-IT" sz="32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159" y="2071678"/>
            <a:ext cx="8429684" cy="478632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it-IT" sz="3600" dirty="0" smtClean="0"/>
              <a:t>CRITERI DIAGNOSTICI</a:t>
            </a:r>
          </a:p>
          <a:p>
            <a:pPr algn="just">
              <a:buNone/>
            </a:pPr>
            <a:r>
              <a:rPr lang="it-IT" dirty="0" smtClean="0"/>
              <a:t>B. </a:t>
            </a:r>
            <a:r>
              <a:rPr lang="it-IT" i="1" dirty="0" smtClean="0"/>
              <a:t>Intensa paura di aumentare di peso o di diventare grassi</a:t>
            </a:r>
            <a:r>
              <a:rPr lang="it-IT" dirty="0" smtClean="0"/>
              <a:t>, oppure  un comportamento persistente che interferisce con l’aumento di peso, anche se significativamente basso</a:t>
            </a:r>
          </a:p>
          <a:p>
            <a:pPr algn="ctr">
              <a:buNone/>
            </a:pPr>
            <a:endParaRPr lang="it-IT" i="1" dirty="0" smtClean="0"/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endParaRPr lang="it-IT" dirty="0"/>
          </a:p>
        </p:txBody>
      </p:sp>
      <p:sp>
        <p:nvSpPr>
          <p:cNvPr id="4" name="Titolo 1"/>
          <p:cNvSpPr>
            <a:spLocks noGrp="1"/>
          </p:cNvSpPr>
          <p:nvPr>
            <p:ph type="title"/>
          </p:nvPr>
        </p:nvSpPr>
        <p:spPr>
          <a:xfrm>
            <a:off x="428597" y="214290"/>
            <a:ext cx="8429684" cy="1417638"/>
          </a:xfr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it-IT" sz="3200" b="1" dirty="0" smtClean="0">
                <a:solidFill>
                  <a:schemeClr val="tx1"/>
                </a:solidFill>
              </a:rPr>
              <a:t/>
            </a:r>
            <a:br>
              <a:rPr lang="it-IT" sz="3200" b="1" dirty="0" smtClean="0">
                <a:solidFill>
                  <a:schemeClr val="tx1"/>
                </a:solidFill>
              </a:rPr>
            </a:br>
            <a:r>
              <a:rPr lang="it-IT" sz="3200" dirty="0" smtClean="0">
                <a:solidFill>
                  <a:schemeClr val="tx1"/>
                </a:solidFill>
              </a:rPr>
              <a:t>DSM-5 </a:t>
            </a:r>
            <a:r>
              <a:rPr lang="it-IT" sz="3200" b="1" dirty="0" smtClean="0">
                <a:solidFill>
                  <a:schemeClr val="tx1"/>
                </a:solidFill>
              </a:rPr>
              <a:t/>
            </a:r>
            <a:br>
              <a:rPr lang="it-IT" sz="3200" b="1" dirty="0" smtClean="0">
                <a:solidFill>
                  <a:schemeClr val="tx1"/>
                </a:solidFill>
              </a:rPr>
            </a:br>
            <a:r>
              <a:rPr lang="it-IT" sz="2800" dirty="0" smtClean="0">
                <a:solidFill>
                  <a:schemeClr val="tx1"/>
                </a:solidFill>
              </a:rPr>
              <a:t>DISTURBI DELLA NUTRIZIONE E DELL’ALIMENTAZIONE </a:t>
            </a:r>
            <a:r>
              <a:rPr lang="it-IT" sz="3200" dirty="0" smtClean="0">
                <a:solidFill>
                  <a:schemeClr val="tx1"/>
                </a:solidFill>
              </a:rPr>
              <a:t>ANORESSIA  NERVOSA </a:t>
            </a:r>
            <a:r>
              <a:rPr lang="it-IT" sz="3200" b="1" dirty="0" smtClean="0">
                <a:solidFill>
                  <a:schemeClr val="tx1"/>
                </a:solidFill>
              </a:rPr>
              <a:t/>
            </a:r>
            <a:br>
              <a:rPr lang="it-IT" sz="3200" b="1" dirty="0" smtClean="0">
                <a:solidFill>
                  <a:schemeClr val="tx1"/>
                </a:solidFill>
              </a:rPr>
            </a:br>
            <a:endParaRPr lang="it-IT" sz="32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214283" y="142853"/>
            <a:ext cx="8715436" cy="1428784"/>
          </a:xfr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it-IT" sz="3200" b="1" dirty="0" smtClean="0">
                <a:solidFill>
                  <a:schemeClr val="tx1"/>
                </a:solidFill>
              </a:rPr>
              <a:t/>
            </a:r>
            <a:br>
              <a:rPr lang="it-IT" sz="3200" b="1" dirty="0" smtClean="0">
                <a:solidFill>
                  <a:schemeClr val="tx1"/>
                </a:solidFill>
              </a:rPr>
            </a:br>
            <a:r>
              <a:rPr lang="it-IT" sz="3200" dirty="0" smtClean="0">
                <a:solidFill>
                  <a:schemeClr val="tx1"/>
                </a:solidFill>
              </a:rPr>
              <a:t>DSM-5</a:t>
            </a:r>
            <a:br>
              <a:rPr lang="it-IT" sz="3200" dirty="0" smtClean="0">
                <a:solidFill>
                  <a:schemeClr val="tx1"/>
                </a:solidFill>
              </a:rPr>
            </a:br>
            <a:r>
              <a:rPr lang="it-IT" sz="3000" dirty="0" smtClean="0">
                <a:solidFill>
                  <a:schemeClr val="tx1"/>
                </a:solidFill>
              </a:rPr>
              <a:t>DISTURBI DELLA NUTRIZIONE E DELL’ALIMENTAZIONE</a:t>
            </a:r>
            <a:br>
              <a:rPr lang="it-IT" sz="3000" dirty="0" smtClean="0">
                <a:solidFill>
                  <a:schemeClr val="tx1"/>
                </a:solidFill>
              </a:rPr>
            </a:br>
            <a:r>
              <a:rPr lang="it-IT" sz="3200" dirty="0" smtClean="0">
                <a:solidFill>
                  <a:schemeClr val="tx1"/>
                </a:solidFill>
              </a:rPr>
              <a:t>ANORESSIA  NERVOSA </a:t>
            </a:r>
            <a:r>
              <a:rPr lang="it-IT" sz="3200" b="1" dirty="0" smtClean="0">
                <a:solidFill>
                  <a:schemeClr val="tx1"/>
                </a:solidFill>
              </a:rPr>
              <a:t/>
            </a:r>
            <a:br>
              <a:rPr lang="it-IT" sz="3200" b="1" dirty="0" smtClean="0">
                <a:solidFill>
                  <a:schemeClr val="tx1"/>
                </a:solidFill>
              </a:rPr>
            </a:br>
            <a:endParaRPr lang="it-IT" sz="3200" b="1" dirty="0">
              <a:solidFill>
                <a:schemeClr val="tx1"/>
              </a:solidFill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214283" y="1785926"/>
            <a:ext cx="8715436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sz="3600" dirty="0" smtClean="0"/>
              <a:t>CRITERI DIAGNOSTICI</a:t>
            </a:r>
          </a:p>
          <a:p>
            <a:r>
              <a:rPr lang="it-IT" sz="4000" dirty="0" smtClean="0"/>
              <a:t>C. </a:t>
            </a:r>
            <a:r>
              <a:rPr lang="it-IT" sz="3600" i="1" dirty="0" smtClean="0"/>
              <a:t>Alterazione nel modo in cui viene vissuto dall’individuo il peso o la forma del proprio corpo</a:t>
            </a:r>
            <a:r>
              <a:rPr lang="it-IT" sz="3600" dirty="0" smtClean="0"/>
              <a:t>, </a:t>
            </a:r>
            <a:r>
              <a:rPr lang="it-IT" sz="3600" i="1" dirty="0" smtClean="0"/>
              <a:t>eccessiva influenza del peso o della forma del corpo sui livelli di autostima</a:t>
            </a:r>
            <a:r>
              <a:rPr lang="it-IT" sz="3600" dirty="0" smtClean="0"/>
              <a:t>, oppure </a:t>
            </a:r>
            <a:r>
              <a:rPr lang="it-IT" sz="3600" i="1" dirty="0" smtClean="0"/>
              <a:t>persistente mancanza di riconoscimento dell’attuale  condizione di sottopeso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14283" y="357166"/>
            <a:ext cx="8715436" cy="6215106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it-IT" sz="4400" i="1" dirty="0" smtClean="0"/>
              <a:t>Eliminazione dell’amenorrea</a:t>
            </a:r>
          </a:p>
          <a:p>
            <a:pPr>
              <a:buNone/>
            </a:pPr>
            <a:r>
              <a:rPr lang="it-IT" dirty="0" smtClean="0"/>
              <a:t>	Con l’eliminazione dell’amenorrea, criterio D della precedente edizione del DSM, il DSM-5 ha cercato di superare alcuni problemi e fraintendimenti</a:t>
            </a:r>
          </a:p>
          <a:p>
            <a:pPr>
              <a:buNone/>
            </a:pPr>
            <a:endParaRPr lang="it-IT" dirty="0" smtClean="0"/>
          </a:p>
          <a:p>
            <a:pPr algn="ctr"/>
            <a:r>
              <a:rPr lang="it-IT" dirty="0" smtClean="0"/>
              <a:t>esclusione della giovane età delle pazienti …</a:t>
            </a:r>
          </a:p>
          <a:p>
            <a:pPr>
              <a:buNone/>
            </a:pPr>
            <a:endParaRPr lang="it-IT" dirty="0" smtClean="0"/>
          </a:p>
          <a:p>
            <a:pPr algn="ctr"/>
            <a:r>
              <a:rPr lang="it-IT" dirty="0" smtClean="0"/>
              <a:t>aver fatto ricadere molte pazienti che non soddisfacevano questo criterio nell’ambito delle forme “Non altrimenti specificate”, sottovalutandone spesso la gravità</a:t>
            </a:r>
          </a:p>
        </p:txBody>
      </p:sp>
      <p:sp>
        <p:nvSpPr>
          <p:cNvPr id="5" name="Freccia in giù 4"/>
          <p:cNvSpPr/>
          <p:nvPr/>
        </p:nvSpPr>
        <p:spPr>
          <a:xfrm>
            <a:off x="4000496" y="2643183"/>
            <a:ext cx="1143008" cy="785818"/>
          </a:xfrm>
          <a:prstGeom prst="downArrow">
            <a:avLst/>
          </a:prstGeom>
          <a:solidFill>
            <a:srgbClr val="92D050"/>
          </a:solidFill>
          <a:scene3d>
            <a:camera prst="perspectiveRelaxedModerately"/>
            <a:lightRig rig="threePt" dir="t">
              <a:rot lat="0" lon="0" rev="1200000"/>
            </a:lightRig>
          </a:scene3d>
          <a:sp3d>
            <a:bevelT w="63500" h="25400" prst="relaxedInset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Freccia in giù 6"/>
          <p:cNvSpPr/>
          <p:nvPr/>
        </p:nvSpPr>
        <p:spPr>
          <a:xfrm>
            <a:off x="4143372" y="3857628"/>
            <a:ext cx="1143008" cy="785818"/>
          </a:xfrm>
          <a:prstGeom prst="downArrow">
            <a:avLst/>
          </a:prstGeom>
          <a:solidFill>
            <a:srgbClr val="92D050"/>
          </a:solidFill>
          <a:scene3d>
            <a:camera prst="perspectiveRelaxedModerately"/>
            <a:lightRig rig="threePt" dir="t">
              <a:rot lat="0" lon="0" rev="1200000"/>
            </a:lightRig>
          </a:scene3d>
          <a:sp3d>
            <a:bevelT w="63500" h="25400" prst="relaxedInset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1731</TotalTime>
  <Words>1158</Words>
  <Application>Microsoft Office PowerPoint</Application>
  <PresentationFormat>Presentazione su schermo (4:3)</PresentationFormat>
  <Paragraphs>198</Paragraphs>
  <Slides>30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30</vt:i4>
      </vt:variant>
    </vt:vector>
  </HeadingPairs>
  <TitlesOfParts>
    <vt:vector size="31" baseType="lpstr">
      <vt:lpstr>Tema di Office</vt:lpstr>
      <vt:lpstr>Diapositiva 1</vt:lpstr>
      <vt:lpstr>Diapositiva 2</vt:lpstr>
      <vt:lpstr>Diapositiva 3</vt:lpstr>
      <vt:lpstr>DSM-5  “DISTURBI DELLA NUTRIZIONE E DELL’ALIMENTAZIONE”</vt:lpstr>
      <vt:lpstr>Anoressia </vt:lpstr>
      <vt:lpstr> DSM-5 DISTURBI DELLA NUTRIZIONE E DELL’ALIMENTAZIONE ANORESSIA  NERVOSA  </vt:lpstr>
      <vt:lpstr> DSM-5  DISTURBI DELLA NUTRIZIONE E DELL’ALIMENTAZIONE ANORESSIA  NERVOSA  </vt:lpstr>
      <vt:lpstr> DSM-5 DISTURBI DELLA NUTRIZIONE E DELL’ALIMENTAZIONE ANORESSIA  NERVOSA  </vt:lpstr>
      <vt:lpstr>Diapositiva 9</vt:lpstr>
      <vt:lpstr>Epidemiologia</vt:lpstr>
      <vt:lpstr>Fattori di rischio Evidenza di potenziale associazione con lo sviluppo di AN</vt:lpstr>
      <vt:lpstr>Fattori di rischio Evidenza di potenziale associazione con lo sviluppo di AN</vt:lpstr>
      <vt:lpstr>Familiarità per disturbi psichiatrici</vt:lpstr>
      <vt:lpstr>Comorbidità psichiatrica rischio variabile aspecifico</vt:lpstr>
      <vt:lpstr> Fattori di rischio genetici  </vt:lpstr>
      <vt:lpstr>Fattori protettivi</vt:lpstr>
      <vt:lpstr>Fattori prognostici negativi</vt:lpstr>
      <vt:lpstr>FATTORI PROGNOSTICICi POSITIVI</vt:lpstr>
      <vt:lpstr>fattori premorbosi</vt:lpstr>
      <vt:lpstr>Psicopatogenesi Dal punto di vista psicopatologico è interpretata</vt:lpstr>
      <vt:lpstr>Hilde Bruch  Segni caratteristici di rilevanza patologica</vt:lpstr>
      <vt:lpstr>L’esordio “Ho smesso di mangiare”</vt:lpstr>
      <vt:lpstr>L’esordio</vt:lpstr>
      <vt:lpstr>Il funzionamento familiare</vt:lpstr>
      <vt:lpstr>Le nuove forme della clinica</vt:lpstr>
      <vt:lpstr>ASSOCIAZIONE TRA DISTURBI DELL’ALIMENTAZIONE  E CONDOTTE AUTOLESIVE</vt:lpstr>
      <vt:lpstr>Diapositiva 27</vt:lpstr>
      <vt:lpstr> Conclusioni </vt:lpstr>
      <vt:lpstr> Conclusioni </vt:lpstr>
      <vt:lpstr>documenti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peloso</dc:creator>
  <cp:lastModifiedBy>Utente</cp:lastModifiedBy>
  <cp:revision>150</cp:revision>
  <dcterms:created xsi:type="dcterms:W3CDTF">2017-10-06T12:19:29Z</dcterms:created>
  <dcterms:modified xsi:type="dcterms:W3CDTF">2020-11-15T10:16:06Z</dcterms:modified>
</cp:coreProperties>
</file>