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85" r:id="rId3"/>
    <p:sldId id="286" r:id="rId4"/>
    <p:sldId id="257" r:id="rId5"/>
    <p:sldId id="274" r:id="rId6"/>
    <p:sldId id="275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7" r:id="rId23"/>
    <p:sldId id="278" r:id="rId24"/>
    <p:sldId id="279" r:id="rId25"/>
    <p:sldId id="287" r:id="rId26"/>
    <p:sldId id="283" r:id="rId27"/>
    <p:sldId id="288" r:id="rId2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7933749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87" name="Shape 87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42" name="Shape 142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12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52" name="Shape 152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13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62" name="Shape 162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68" name="Shape 168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15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77" name="Shape 177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16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87" name="Shape 187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17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93" name="Shape 193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18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med" len="med"/>
            <a:tailEnd type="none" w="med" len="med"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01" name="Shape 201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19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07" name="Shape 207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20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15" name="Shape 215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med" len="med"/>
            <a:tailEnd type="none" w="med" len="med"/>
          </a:ln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50" name="Shape 250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22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med" len="med"/>
            <a:tailEnd type="none" w="med" len="med"/>
          </a:ln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57" name="Shape 257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23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med" len="med"/>
            <a:tailEnd type="none" w="med" len="med"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64" name="Shape 264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24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med" len="med"/>
            <a:tailEnd type="none" w="med" len="med"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302" name="Shape 302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med" len="med"/>
            <a:tailEnd type="none" w="med" len="med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29" name="Shape 229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med" len="med"/>
            <a:tailEnd type="none" w="med" len="med"/>
          </a:ln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36" name="Shape 236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04" name="Shape 104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11" name="Shape 111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19" name="Shape 119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34" name="Shape 134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‹N›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285720" y="214290"/>
            <a:ext cx="8643997" cy="528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40576C"/>
              </a:buClr>
              <a:buSzPts val="6600"/>
            </a:pPr>
            <a:r>
              <a:rPr lang="en-US" sz="6600" b="0" i="0" u="none" strike="noStrike" cap="none" dirty="0">
                <a:solidFill>
                  <a:srgbClr val="40576C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sz="6600" b="0" i="0" u="none" strike="noStrike" cap="none" dirty="0">
                <a:solidFill>
                  <a:srgbClr val="40576C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6600" b="0" i="0" u="none" strike="noStrike" cap="none" dirty="0" smtClean="0">
                <a:solidFill>
                  <a:srgbClr val="40576C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sz="6600" b="0" i="0" u="none" strike="noStrike" cap="none" dirty="0" smtClean="0">
                <a:solidFill>
                  <a:srgbClr val="40576C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6600" dirty="0" smtClean="0">
                <a:solidFill>
                  <a:srgbClr val="40576C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sz="6600" dirty="0" smtClean="0">
                <a:solidFill>
                  <a:srgbClr val="40576C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it-IT" sz="4000" smtClean="0"/>
              <a:t> </a:t>
            </a:r>
            <a:r>
              <a:rPr lang="it-IT" sz="4000" smtClean="0"/>
              <a:t>Neuropsichiatria </a:t>
            </a:r>
            <a:r>
              <a:rPr lang="it-IT" sz="4000" dirty="0" smtClean="0"/>
              <a:t>Infantile</a:t>
            </a:r>
            <a:br>
              <a:rPr lang="it-IT" sz="4000" dirty="0" smtClean="0"/>
            </a:br>
            <a:r>
              <a:rPr lang="it-IT" sz="4000" dirty="0" smtClean="0"/>
              <a:t>Prof.ssa Anna Peloso </a:t>
            </a:r>
            <a:br>
              <a:rPr lang="it-IT" sz="4000" dirty="0" smtClean="0"/>
            </a:br>
            <a:r>
              <a:rPr lang="en-US" sz="4000" b="0" i="0" u="none" strike="noStrike" cap="none" dirty="0" smtClean="0">
                <a:ea typeface="Comic Sans MS"/>
                <a:cs typeface="Comic Sans MS"/>
                <a:sym typeface="Comic Sans MS"/>
              </a:rPr>
              <a:t>Le </a:t>
            </a:r>
            <a:r>
              <a:rPr lang="en-US" sz="6600" b="0" i="0" u="none" strike="noStrike" cap="none" dirty="0" smtClean="0">
                <a:ea typeface="Comic Sans MS"/>
                <a:cs typeface="Comic Sans MS"/>
                <a:sym typeface="Comic Sans MS"/>
              </a:rPr>
              <a:t> </a:t>
            </a:r>
            <a:r>
              <a:rPr lang="en-US" sz="4000" b="0" i="0" u="none" strike="noStrike" cap="none" dirty="0" err="1" smtClean="0">
                <a:ea typeface="Comic Sans MS"/>
                <a:cs typeface="Comic Sans MS"/>
                <a:sym typeface="Comic Sans MS"/>
              </a:rPr>
              <a:t>encefalopatie</a:t>
            </a:r>
            <a:r>
              <a:rPr lang="en-US" sz="4000" b="0" i="0" u="none" strike="noStrike" cap="none" dirty="0" smtClean="0">
                <a:ea typeface="Comic Sans MS"/>
                <a:cs typeface="Comic Sans MS"/>
                <a:sym typeface="Comic Sans MS"/>
              </a:rPr>
              <a:t> in </a:t>
            </a:r>
            <a:r>
              <a:rPr lang="en-US" sz="4000" b="0" i="0" u="none" strike="noStrike" cap="none" dirty="0" err="1" smtClean="0">
                <a:ea typeface="Comic Sans MS"/>
                <a:cs typeface="Comic Sans MS"/>
                <a:sym typeface="Comic Sans MS"/>
              </a:rPr>
              <a:t>età</a:t>
            </a:r>
            <a:r>
              <a:rPr lang="en-US" sz="4000" b="0" i="0" u="none" strike="noStrike" cap="none" dirty="0" smtClean="0">
                <a:ea typeface="Comic Sans MS"/>
                <a:cs typeface="Comic Sans MS"/>
                <a:sym typeface="Comic Sans MS"/>
              </a:rPr>
              <a:t> </a:t>
            </a:r>
            <a:r>
              <a:rPr lang="en-US" sz="4000" b="0" i="0" u="none" strike="noStrike" cap="none" dirty="0" err="1" smtClean="0">
                <a:ea typeface="Comic Sans MS"/>
                <a:cs typeface="Comic Sans MS"/>
                <a:sym typeface="Comic Sans MS"/>
              </a:rPr>
              <a:t>evolutiva</a:t>
            </a:r>
            <a:r>
              <a:rPr lang="en-US" sz="6600" b="0" i="0" u="none" strike="noStrike" cap="none" dirty="0" smtClean="0">
                <a:ea typeface="Comic Sans MS"/>
                <a:cs typeface="Comic Sans MS"/>
                <a:sym typeface="Comic Sans MS"/>
              </a:rPr>
              <a:t> </a:t>
            </a:r>
            <a:r>
              <a:rPr lang="en-US" sz="6600" b="1" i="0" u="none" strike="noStrike" cap="none" dirty="0" smtClean="0">
                <a:ea typeface="Comic Sans MS"/>
                <a:cs typeface="Comic Sans MS"/>
                <a:sym typeface="Comic Sans MS"/>
              </a:rPr>
              <a:t> </a:t>
            </a:r>
            <a:r>
              <a:rPr lang="en-US" sz="6600" b="1" i="0" u="none" strike="noStrike" cap="none" dirty="0">
                <a:solidFill>
                  <a:srgbClr val="293A83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sz="6600" b="1" i="0" u="none" strike="noStrike" cap="none" dirty="0">
                <a:solidFill>
                  <a:srgbClr val="293A83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6600" b="0" i="0" u="none" strike="noStrike" cap="none" dirty="0">
                <a:solidFill>
                  <a:srgbClr val="40576C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sz="6600" b="0" i="0" u="none" strike="noStrike" cap="none" dirty="0">
                <a:solidFill>
                  <a:srgbClr val="40576C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 b="1" i="0" u="none" strike="noStrike" cap="none" dirty="0">
                <a:solidFill>
                  <a:srgbClr val="17375E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sz="2400" b="1" i="0" u="none" strike="noStrike" cap="none" dirty="0">
                <a:solidFill>
                  <a:srgbClr val="17375E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214282" y="260350"/>
            <a:ext cx="8786873" cy="523875"/>
          </a:xfrm>
          <a:prstGeom prst="rect">
            <a:avLst/>
          </a:prstGeom>
          <a:solidFill>
            <a:srgbClr val="B7DE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800"/>
              <a:buFont typeface="Comic Sans MS"/>
              <a:buNone/>
            </a:pPr>
            <a:r>
              <a:rPr lang="en-US" sz="2800" b="1" i="0" u="none" dirty="0" smtClean="0">
                <a:solidFill>
                  <a:srgbClr val="293A83"/>
                </a:solidFill>
                <a:latin typeface="Comic Sans MS"/>
                <a:ea typeface="Comic Sans MS"/>
                <a:cs typeface="Comic Sans MS"/>
                <a:sym typeface="Comic Sans MS"/>
              </a:rPr>
              <a:t>DEFINIZIONE </a:t>
            </a:r>
            <a:r>
              <a:rPr lang="en-US" sz="2800" b="1" i="0" u="none" dirty="0" err="1" smtClean="0">
                <a:solidFill>
                  <a:srgbClr val="293A83"/>
                </a:solidFill>
                <a:latin typeface="Comic Sans MS"/>
                <a:ea typeface="Comic Sans MS"/>
                <a:cs typeface="Comic Sans MS"/>
                <a:sym typeface="Comic Sans MS"/>
              </a:rPr>
              <a:t>delle</a:t>
            </a:r>
            <a:r>
              <a:rPr lang="en-US" sz="2800" b="1" i="0" u="none" dirty="0" smtClean="0">
                <a:solidFill>
                  <a:srgbClr val="293A83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 smtClean="0">
                <a:solidFill>
                  <a:srgbClr val="293A83"/>
                </a:solidFill>
                <a:latin typeface="Comic Sans MS"/>
                <a:ea typeface="Comic Sans MS"/>
                <a:cs typeface="Comic Sans MS"/>
                <a:sym typeface="Comic Sans MS"/>
              </a:rPr>
              <a:t>P</a:t>
            </a:r>
            <a:r>
              <a:rPr lang="en-US" sz="2800" b="1" i="0" u="none" dirty="0" err="1" smtClean="0">
                <a:solidFill>
                  <a:srgbClr val="293A83"/>
                </a:solidFill>
                <a:latin typeface="Comic Sans MS"/>
                <a:ea typeface="Comic Sans MS"/>
                <a:cs typeface="Comic Sans MS"/>
                <a:sym typeface="Comic Sans MS"/>
              </a:rPr>
              <a:t>aralisi</a:t>
            </a:r>
            <a:r>
              <a:rPr lang="en-US" sz="2800" b="1" i="0" u="none" dirty="0" smtClean="0">
                <a:solidFill>
                  <a:srgbClr val="293A83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 smtClean="0">
                <a:solidFill>
                  <a:srgbClr val="293A83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lang="en-US" sz="2800" b="1" i="0" u="none" dirty="0" err="1" smtClean="0">
                <a:solidFill>
                  <a:srgbClr val="293A83"/>
                </a:solidFill>
                <a:latin typeface="Comic Sans MS"/>
                <a:ea typeface="Comic Sans MS"/>
                <a:cs typeface="Comic Sans MS"/>
                <a:sym typeface="Comic Sans MS"/>
              </a:rPr>
              <a:t>erebrali</a:t>
            </a:r>
            <a:r>
              <a:rPr lang="en-US" sz="2800" b="1" i="0" u="none" dirty="0" smtClean="0">
                <a:solidFill>
                  <a:srgbClr val="293A83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dirty="0" err="1" smtClean="0">
                <a:solidFill>
                  <a:srgbClr val="293A83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en-US" sz="2800" b="1" i="0" u="none" dirty="0" err="1" smtClean="0">
                <a:solidFill>
                  <a:srgbClr val="293A83"/>
                </a:solidFill>
                <a:latin typeface="Comic Sans MS"/>
                <a:ea typeface="Comic Sans MS"/>
                <a:cs typeface="Comic Sans MS"/>
                <a:sym typeface="Comic Sans MS"/>
              </a:rPr>
              <a:t>nfantili</a:t>
            </a:r>
            <a:endParaRPr/>
          </a:p>
        </p:txBody>
      </p:sp>
      <p:sp>
        <p:nvSpPr>
          <p:cNvPr id="122" name="Shape 122"/>
          <p:cNvSpPr txBox="1"/>
          <p:nvPr/>
        </p:nvSpPr>
        <p:spPr>
          <a:xfrm>
            <a:off x="357158" y="928670"/>
            <a:ext cx="8569325" cy="267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800"/>
              <a:buFont typeface="Comic Sans MS"/>
              <a:buNone/>
            </a:pPr>
            <a:r>
              <a:rPr lang="en-US" sz="28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Turba</a:t>
            </a:r>
            <a:r>
              <a:rPr lang="en-US" sz="28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persistente</a:t>
            </a:r>
            <a:r>
              <a:rPr lang="en-US" sz="28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ma non </a:t>
            </a:r>
            <a:r>
              <a:rPr lang="en-US" sz="28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immutabile</a:t>
            </a:r>
            <a:r>
              <a:rPr lang="en-US" sz="28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della</a:t>
            </a:r>
            <a:r>
              <a:rPr lang="en-US" sz="28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postura</a:t>
            </a:r>
            <a:r>
              <a:rPr lang="en-US" sz="28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e del </a:t>
            </a:r>
            <a:r>
              <a:rPr lang="en-US" sz="28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movimento</a:t>
            </a: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8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dovuta</a:t>
            </a: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a </a:t>
            </a:r>
            <a:r>
              <a:rPr lang="en-US" sz="28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una</a:t>
            </a:r>
            <a:r>
              <a:rPr lang="en-US" sz="28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alterazione</a:t>
            </a:r>
            <a:r>
              <a:rPr lang="en-US" sz="28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organica</a:t>
            </a:r>
            <a:r>
              <a:rPr lang="en-US" sz="28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e non </a:t>
            </a:r>
            <a:r>
              <a:rPr lang="en-US" sz="28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progressiva</a:t>
            </a:r>
            <a:r>
              <a:rPr lang="en-US" sz="28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delle</a:t>
            </a: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funzioni</a:t>
            </a: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cerebrali</a:t>
            </a: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per cause pre, </a:t>
            </a:r>
            <a:r>
              <a:rPr lang="en-US" sz="28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peri</a:t>
            </a:r>
            <a:r>
              <a:rPr lang="en-US" sz="28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e </a:t>
            </a:r>
            <a:r>
              <a:rPr lang="en-US" sz="28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postnatali</a:t>
            </a:r>
            <a:r>
              <a:rPr lang="en-US" sz="28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prima </a:t>
            </a:r>
            <a:r>
              <a:rPr lang="en-US" sz="28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che</a:t>
            </a:r>
            <a:r>
              <a:rPr lang="en-US" sz="28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si</a:t>
            </a: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completi</a:t>
            </a: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la </a:t>
            </a:r>
            <a:r>
              <a:rPr lang="en-US" sz="28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crescita</a:t>
            </a:r>
            <a:r>
              <a:rPr lang="en-US" sz="28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e lo </a:t>
            </a:r>
            <a:r>
              <a:rPr lang="en-US" sz="28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sviluppo</a:t>
            </a: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del SNC</a:t>
            </a:r>
            <a:endParaRPr>
              <a:solidFill>
                <a:schemeClr val="tx1"/>
              </a:solidFill>
              <a:latin typeface="+mn-lt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2500298" y="3286124"/>
            <a:ext cx="626427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omic Sans MS"/>
              <a:buNone/>
            </a:pPr>
            <a:r>
              <a:rPr lang="en-US" sz="2000" i="0" u="none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 </a:t>
            </a:r>
            <a:r>
              <a:rPr lang="en-US" sz="2000" i="0" u="none" dirty="0" err="1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convenzione</a:t>
            </a:r>
            <a:r>
              <a:rPr lang="en-US" sz="2000" i="0" u="none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i="0" u="none" dirty="0" err="1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</a:t>
            </a:r>
            <a:r>
              <a:rPr lang="en-US" sz="2000" i="0" u="none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i="0" u="none" dirty="0" err="1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considera</a:t>
            </a:r>
            <a:r>
              <a:rPr lang="en-US" sz="2000" i="0" u="none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PCI se </a:t>
            </a:r>
            <a:r>
              <a:rPr lang="en-US" sz="2000" i="0" u="none" dirty="0" err="1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l’alterazione</a:t>
            </a:r>
            <a:r>
              <a:rPr lang="en-US" sz="2000" i="0" u="none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i="0" u="none" dirty="0" err="1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avviene</a:t>
            </a:r>
            <a:r>
              <a:rPr lang="en-US" sz="2000" i="0" u="none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prima </a:t>
            </a:r>
            <a:r>
              <a:rPr lang="en-US" sz="2000" i="0" u="none" dirty="0" err="1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della</a:t>
            </a:r>
            <a:r>
              <a:rPr lang="en-US" sz="2000" i="0" u="none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i="0" u="none" dirty="0" err="1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nascita</a:t>
            </a:r>
            <a:r>
              <a:rPr lang="en-US" sz="2000" i="0" u="none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000" i="0" u="none" dirty="0" err="1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durante</a:t>
            </a:r>
            <a:r>
              <a:rPr lang="en-US" sz="2000" i="0" u="none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la </a:t>
            </a:r>
            <a:r>
              <a:rPr lang="en-US" sz="2000" i="0" u="none" dirty="0" err="1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nascita</a:t>
            </a:r>
            <a:r>
              <a:rPr lang="en-US" sz="2000" i="0" u="none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o </a:t>
            </a:r>
            <a:r>
              <a:rPr lang="en-US" sz="2000" i="0" u="none" dirty="0" err="1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nei</a:t>
            </a:r>
            <a:r>
              <a:rPr lang="en-US" sz="2000" i="0" u="none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i="0" u="none" dirty="0" err="1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primi</a:t>
            </a:r>
            <a:r>
              <a:rPr lang="en-US" sz="2000" i="0" u="none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i="0" u="none" dirty="0" err="1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tre</a:t>
            </a:r>
            <a:r>
              <a:rPr lang="en-US" sz="2000" i="0" u="none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i="0" u="none" dirty="0" err="1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anni</a:t>
            </a:r>
            <a:r>
              <a:rPr lang="en-US" sz="2000" i="0" u="none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i="0" u="none" dirty="0" err="1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</a:t>
            </a:r>
            <a:r>
              <a:rPr lang="en-US" sz="2000" i="0" u="none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vita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285720" y="4286256"/>
            <a:ext cx="8858280" cy="2357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800"/>
              <a:buFont typeface="Comic Sans MS"/>
              <a:buNone/>
            </a:pP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POSTURA: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relazione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/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posizione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reciproca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segmenti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corporei</a:t>
            </a:r>
            <a:endParaRPr lang="en-US" sz="2400" i="0" u="none" dirty="0" smtClean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800"/>
              <a:buFont typeface="Comic Sans MS"/>
              <a:buNone/>
            </a:pP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POSIZIONE: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relazione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/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posizione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del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corpo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nello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spazio</a:t>
            </a:r>
            <a:endParaRPr>
              <a:solidFill>
                <a:schemeClr val="tx1"/>
              </a:solidFill>
              <a:latin typeface="+mn-lt"/>
            </a:endParaRPr>
          </a:p>
          <a:p>
            <a:pPr lvl="0">
              <a:buClr>
                <a:srgbClr val="293A83"/>
              </a:buClr>
              <a:buSzPts val="2800"/>
            </a:pP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MOVIMENTO: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spostamento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nello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spazio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e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nel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tempo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uno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o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più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segmenti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corporei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successione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posture) o 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del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corpo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nel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suo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insieme</a:t>
            </a:r>
            <a:endParaRPr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285721" y="260350"/>
            <a:ext cx="8572560" cy="523875"/>
          </a:xfrm>
          <a:prstGeom prst="rect">
            <a:avLst/>
          </a:prstGeom>
          <a:solidFill>
            <a:srgbClr val="B7DE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800"/>
              <a:buFont typeface="Comic Sans MS"/>
              <a:buNone/>
            </a:pPr>
            <a:r>
              <a:rPr lang="en-US" sz="2800" b="1" i="0" u="none" dirty="0" smtClean="0">
                <a:solidFill>
                  <a:srgbClr val="293A83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PARALISI CEREBRALE INFANTILE</a:t>
            </a:r>
            <a:endParaRPr/>
          </a:p>
        </p:txBody>
      </p:sp>
      <p:sp>
        <p:nvSpPr>
          <p:cNvPr id="137" name="Shape 137"/>
          <p:cNvSpPr txBox="1"/>
          <p:nvPr/>
        </p:nvSpPr>
        <p:spPr>
          <a:xfrm>
            <a:off x="214282" y="1000108"/>
            <a:ext cx="8786874" cy="3857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800"/>
              <a:buFont typeface="Comic Sans MS"/>
              <a:buNone/>
            </a:pPr>
            <a:r>
              <a:rPr lang="en-US" sz="28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Include </a:t>
            </a:r>
            <a:r>
              <a:rPr lang="en-US" sz="28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</a:t>
            </a:r>
            <a:r>
              <a:rPr lang="en-US" sz="28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seguenti</a:t>
            </a:r>
            <a:r>
              <a:rPr lang="en-US" sz="28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segni</a:t>
            </a: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:</a:t>
            </a:r>
            <a:endParaRPr lang="en-US" sz="2800" dirty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800"/>
              <a:buFont typeface="Comic Sans MS"/>
              <a:buNone/>
            </a:pPr>
            <a:endParaRPr>
              <a:solidFill>
                <a:schemeClr val="tx1"/>
              </a:solidFill>
              <a:latin typeface="+mn-lt"/>
            </a:endParaRPr>
          </a:p>
          <a:p>
            <a:pPr lvl="0">
              <a:buClr>
                <a:srgbClr val="293A83"/>
              </a:buClr>
              <a:buSzPts val="2400"/>
              <a:buFont typeface="Comic Sans MS"/>
              <a:buChar char="-"/>
            </a:pP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Alterazioni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del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tono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muscolare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ipertono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tipo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spastico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spasticità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: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abnorme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reazione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allo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stiramento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muscolare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),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ipertono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tipo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plastico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(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rigidità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),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ipotonia</a:t>
            </a:r>
            <a:endParaRPr lang="en-US" sz="2400" i="0" u="none" dirty="0" smtClean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lvl="0">
              <a:buClr>
                <a:srgbClr val="293A83"/>
              </a:buClr>
              <a:buSzPts val="2400"/>
            </a:pPr>
            <a:endParaRPr>
              <a:solidFill>
                <a:schemeClr val="tx1"/>
              </a:solidFill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400"/>
              <a:buFont typeface="Comic Sans MS"/>
              <a:buChar char="-"/>
            </a:pP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Riduzione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della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forza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muscolare</a:t>
            </a:r>
            <a:endParaRPr lang="en-US" sz="2400" i="0" u="none" dirty="0" smtClean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400"/>
            </a:pPr>
            <a:endParaRPr>
              <a:solidFill>
                <a:schemeClr val="tx1"/>
              </a:solidFill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400"/>
              <a:buFont typeface="Comic Sans MS"/>
              <a:buChar char="-"/>
            </a:pP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Alterazioni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del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movimento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(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movimenti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ripetitivi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stereotipati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ridotti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diffilmernte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controllabili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da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parte del bambino, non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adeguati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per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l’adattamento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all’ambiente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)</a:t>
            </a:r>
            <a:endParaRPr>
              <a:solidFill>
                <a:schemeClr val="tx1"/>
              </a:solidFill>
              <a:latin typeface="+mn-lt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285720" y="5072074"/>
            <a:ext cx="8569325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800"/>
              <a:buFont typeface="Comic Sans MS"/>
              <a:buNone/>
            </a:pPr>
            <a:r>
              <a:rPr lang="en-US" sz="28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Conseguenze</a:t>
            </a: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: bambino è  </a:t>
            </a:r>
            <a:r>
              <a:rPr lang="en-US" sz="28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inadatto</a:t>
            </a:r>
            <a:r>
              <a:rPr lang="en-US" sz="28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all’ambiente</a:t>
            </a:r>
            <a:r>
              <a:rPr lang="en-US" sz="28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in cui vive </a:t>
            </a:r>
            <a:r>
              <a:rPr lang="en-US" sz="28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ed</a:t>
            </a: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è </a:t>
            </a:r>
            <a:r>
              <a:rPr lang="en-US" sz="28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incapace</a:t>
            </a:r>
            <a:r>
              <a:rPr lang="en-US" sz="28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</a:t>
            </a:r>
            <a:r>
              <a:rPr lang="en-US" sz="28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agire</a:t>
            </a:r>
            <a:r>
              <a:rPr lang="en-US" sz="28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sull’ambiente</a:t>
            </a: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per </a:t>
            </a:r>
            <a:r>
              <a:rPr lang="en-US" sz="28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adattarlo</a:t>
            </a:r>
            <a:r>
              <a:rPr lang="en-US" sz="28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a </a:t>
            </a:r>
            <a:r>
              <a:rPr lang="en-US" sz="28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sè</a:t>
            </a:r>
            <a:endParaRPr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571472" y="214290"/>
            <a:ext cx="8208962" cy="523875"/>
          </a:xfrm>
          <a:prstGeom prst="rect">
            <a:avLst/>
          </a:prstGeom>
          <a:solidFill>
            <a:srgbClr val="B7DE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Comic Sans MS"/>
              <a:buNone/>
            </a:pPr>
            <a:r>
              <a:rPr lang="en-US" sz="2800" b="1" i="0" u="none" dirty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CLASSIFICAZIONE (</a:t>
            </a:r>
            <a:r>
              <a:rPr lang="en-US" sz="2800" b="1" i="0" u="none" dirty="0" err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Hagberg</a:t>
            </a:r>
            <a:r>
              <a:rPr lang="en-US" sz="2800" b="1" i="0" u="none" dirty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1975)</a:t>
            </a:r>
            <a:endParaRPr/>
          </a:p>
        </p:txBody>
      </p:sp>
      <p:sp>
        <p:nvSpPr>
          <p:cNvPr id="145" name="Shape 145"/>
          <p:cNvSpPr txBox="1"/>
          <p:nvPr/>
        </p:nvSpPr>
        <p:spPr>
          <a:xfrm>
            <a:off x="285720" y="785794"/>
            <a:ext cx="8569325" cy="317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800"/>
              <a:buFont typeface="Comic Sans MS"/>
              <a:buNone/>
            </a:pPr>
            <a:r>
              <a:rPr lang="en-US" sz="32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TETRAPARESI SPASTICA</a:t>
            </a:r>
            <a:endParaRPr sz="1600">
              <a:latin typeface="+mn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400"/>
              <a:buFont typeface="Comic Sans MS"/>
              <a:buNone/>
            </a:pP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Grave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disturbo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del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tono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e del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movimento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che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interessa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in «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egual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misura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» </a:t>
            </a:r>
            <a:r>
              <a:rPr lang="en-US" sz="2400" i="0" u="none" dirty="0" err="1" smtClean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gli</a:t>
            </a:r>
            <a:r>
              <a:rPr lang="en-US" sz="2400" i="0" u="none" dirty="0" smtClean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arti</a:t>
            </a:r>
            <a:r>
              <a:rPr lang="en-US" sz="2400" i="0" u="none" dirty="0" smtClean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inferiori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e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superiori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(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raramente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simmetrico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)</a:t>
            </a:r>
            <a:endParaRPr sz="2400" i="0" u="none">
              <a:solidFill>
                <a:srgbClr val="293A83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000"/>
              <a:buFont typeface="Comic Sans MS"/>
              <a:buChar char="-"/>
            </a:pPr>
            <a:r>
              <a:rPr lang="en-US" sz="2400" i="0" u="none" dirty="0" smtClean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Evidente</a:t>
            </a:r>
            <a:r>
              <a:rPr lang="en-US" sz="2400" i="0" u="none" dirty="0" smtClean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fin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dalla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nascita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(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ipertono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diffuso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o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iniziale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fase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gravemente</a:t>
            </a:r>
            <a:r>
              <a:rPr lang="en-US" sz="2400" i="0" u="none" dirty="0" smtClean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ipotonica</a:t>
            </a:r>
            <a:r>
              <a:rPr lang="en-US" sz="2400" i="0" u="none" dirty="0" smtClean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(</a:t>
            </a:r>
            <a:r>
              <a:rPr lang="en-US" sz="2400" i="0" u="none" dirty="0" err="1" smtClean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aposturale</a:t>
            </a:r>
            <a:r>
              <a:rPr lang="en-US" sz="2400" i="0" u="none" dirty="0" smtClean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),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motricità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spontanea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molto </a:t>
            </a:r>
            <a:r>
              <a:rPr lang="en-US" sz="2400" i="0" u="none" dirty="0" err="1" smtClean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povera</a:t>
            </a:r>
            <a:r>
              <a:rPr lang="en-US" sz="2400" i="0" u="none" dirty="0" smtClean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e </a:t>
            </a:r>
            <a:r>
              <a:rPr lang="en-US" sz="2400" i="0" u="none" dirty="0" err="1" smtClean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ridotta</a:t>
            </a:r>
            <a:endParaRPr sz="2400">
              <a:latin typeface="+mn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000"/>
              <a:buFont typeface="Comic Sans MS"/>
              <a:buChar char="-"/>
            </a:pPr>
            <a:r>
              <a:rPr lang="en-US" sz="2400" i="0" u="none" dirty="0" smtClean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Grave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ritardo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dello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sviluppo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motorio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(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deambulazione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autonoma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e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manipolazione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quasi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mai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raggiunte</a:t>
            </a:r>
            <a:r>
              <a:rPr lang="en-US" sz="2000" i="0" u="none" dirty="0" smtClean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)</a:t>
            </a:r>
            <a:endParaRPr>
              <a:latin typeface="+mn-lt"/>
            </a:endParaRPr>
          </a:p>
        </p:txBody>
      </p:sp>
      <p:pic>
        <p:nvPicPr>
          <p:cNvPr id="146" name="Shape 146" descr="CPQ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300" y="4071943"/>
            <a:ext cx="2952750" cy="2614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 descr="sinergia flessor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14725" y="4071942"/>
            <a:ext cx="2136775" cy="2633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 descr="SUPIN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5012" y="4071942"/>
            <a:ext cx="3136900" cy="2605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/>
        </p:nvSpPr>
        <p:spPr>
          <a:xfrm>
            <a:off x="571472" y="142852"/>
            <a:ext cx="8208962" cy="523875"/>
          </a:xfrm>
          <a:prstGeom prst="rect">
            <a:avLst/>
          </a:prstGeom>
          <a:solidFill>
            <a:srgbClr val="B7DE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Comic Sans MS"/>
              <a:buNone/>
            </a:pPr>
            <a:r>
              <a:rPr lang="en-US" sz="2800" b="1" i="0" u="none" dirty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CLASSIFICAZIONE (</a:t>
            </a:r>
            <a:r>
              <a:rPr lang="en-US" sz="2800" b="1" i="0" u="none" dirty="0" err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Hagberg</a:t>
            </a:r>
            <a:r>
              <a:rPr lang="en-US" sz="2800" b="1" i="0" u="none" dirty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1975</a:t>
            </a:r>
            <a:r>
              <a:rPr lang="en-US" sz="2800" b="1" i="0" u="none" dirty="0" smtClean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Comic Sans MS"/>
              <a:buNone/>
            </a:pPr>
            <a:r>
              <a:rPr lang="en-US" sz="3200" dirty="0" err="1" smtClean="0">
                <a:solidFill>
                  <a:srgbClr val="000099"/>
                </a:solidFill>
                <a:latin typeface="+mn-lt"/>
                <a:sym typeface="Comic Sans MS"/>
              </a:rPr>
              <a:t>Tetraparesi</a:t>
            </a:r>
            <a:r>
              <a:rPr lang="en-US" sz="3200" dirty="0" smtClean="0">
                <a:solidFill>
                  <a:srgbClr val="000099"/>
                </a:solidFill>
                <a:latin typeface="+mn-lt"/>
                <a:sym typeface="Comic Sans MS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+mn-lt"/>
                <a:sym typeface="Comic Sans MS"/>
              </a:rPr>
              <a:t>spastica</a:t>
            </a:r>
            <a:endParaRPr sz="1600">
              <a:latin typeface="+mn-lt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323850" y="928670"/>
            <a:ext cx="8569325" cy="2062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000"/>
              <a:buFont typeface="Comic Sans MS"/>
              <a:buChar char="-"/>
            </a:pP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Ritardo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mentale</a:t>
            </a:r>
            <a:endParaRPr sz="2400">
              <a:latin typeface="+mn-lt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000"/>
              <a:buFont typeface="Comic Sans MS"/>
              <a:buChar char="-"/>
            </a:pP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Frequenti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disturbi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visivi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uditivi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epilessia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scarso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accrescimento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smtClean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per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difficoltà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di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alimentazione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alterazioni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smtClean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del </a:t>
            </a:r>
            <a:r>
              <a:rPr lang="en-US" sz="2400" i="0" u="none" dirty="0" err="1" smtClean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ritmo</a:t>
            </a:r>
            <a:r>
              <a:rPr lang="en-US" sz="2400" i="0" u="none" dirty="0" smtClean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sonno-veglia</a:t>
            </a:r>
            <a:endParaRPr sz="2400">
              <a:latin typeface="+mn-lt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000"/>
              <a:buFont typeface="Comic Sans MS"/>
              <a:buChar char="-"/>
            </a:pP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Contratture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muscolari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e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deformità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articolari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diffuse</a:t>
            </a:r>
            <a:endParaRPr sz="2400">
              <a:latin typeface="+mn-lt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000"/>
              <a:buFont typeface="Comic Sans MS"/>
              <a:buChar char="-"/>
            </a:pP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RMN: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diffusa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leucomalacia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periventricolare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o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sofferenza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multicistica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con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atrofia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cerebrale</a:t>
            </a:r>
            <a:endParaRPr sz="2400">
              <a:latin typeface="+mn-lt"/>
            </a:endParaRPr>
          </a:p>
        </p:txBody>
      </p:sp>
      <p:pic>
        <p:nvPicPr>
          <p:cNvPr id="156" name="Shape 156" descr="CPQ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4562" y="3000372"/>
            <a:ext cx="2600325" cy="17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 descr="CPQ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875" y="3429000"/>
            <a:ext cx="2465387" cy="299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 descr="CPQ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6951" y="4214818"/>
            <a:ext cx="3106752" cy="2493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350837"/>
            <a:ext cx="8328025" cy="62468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3286116" y="0"/>
            <a:ext cx="3369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0070C0"/>
                </a:solidFill>
              </a:rPr>
              <a:t>TETRAPARESI SPASTICA</a:t>
            </a:r>
            <a:endParaRPr lang="it-IT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/>
        </p:nvSpPr>
        <p:spPr>
          <a:xfrm>
            <a:off x="571472" y="142852"/>
            <a:ext cx="8208962" cy="523875"/>
          </a:xfrm>
          <a:prstGeom prst="rect">
            <a:avLst/>
          </a:prstGeom>
          <a:solidFill>
            <a:srgbClr val="B7DE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Comic Sans MS"/>
              <a:buNone/>
            </a:pPr>
            <a:r>
              <a:rPr lang="en-US" sz="2800" b="1" i="0" u="none" dirty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CLASSIFICAZIONE (</a:t>
            </a:r>
            <a:r>
              <a:rPr lang="en-US" sz="2800" b="1" i="0" u="none" dirty="0" err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Hagberg</a:t>
            </a:r>
            <a:r>
              <a:rPr lang="en-US" sz="2800" b="1" i="0" u="none" dirty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1975)</a:t>
            </a:r>
            <a:endParaRPr/>
          </a:p>
        </p:txBody>
      </p:sp>
      <p:sp>
        <p:nvSpPr>
          <p:cNvPr id="171" name="Shape 171"/>
          <p:cNvSpPr txBox="1"/>
          <p:nvPr/>
        </p:nvSpPr>
        <p:spPr>
          <a:xfrm>
            <a:off x="357158" y="785794"/>
            <a:ext cx="8569325" cy="2314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800"/>
              <a:buFont typeface="Comic Sans MS"/>
              <a:buNone/>
            </a:pPr>
            <a:r>
              <a:rPr lang="en-US" sz="28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DIPLEGIA (DIPARESI) SPASTICA</a:t>
            </a:r>
            <a:endParaRPr>
              <a:latin typeface="+mn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400"/>
              <a:buFont typeface="Comic Sans MS"/>
              <a:buNone/>
            </a:pPr>
            <a:r>
              <a:rPr lang="en-US" sz="2400" i="0" u="none" dirty="0" err="1" smtClean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Disturbo</a:t>
            </a:r>
            <a:r>
              <a:rPr lang="en-US" sz="2400" i="0" u="none" dirty="0" smtClean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del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tono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e del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movimento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che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interessa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i</a:t>
            </a:r>
            <a:r>
              <a:rPr lang="en-US" sz="2400" i="0" u="none" dirty="0" smtClean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4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gli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arti</a:t>
            </a:r>
            <a:r>
              <a:rPr lang="en-US" sz="2400" i="0" u="none" dirty="0" smtClean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maggiormente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quelli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inferiori</a:t>
            </a:r>
            <a:endParaRPr sz="2000" i="0" u="none">
              <a:solidFill>
                <a:srgbClr val="293A83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000"/>
              <a:buFont typeface="Comic Sans MS"/>
              <a:buChar char="-"/>
            </a:pPr>
            <a:r>
              <a:rPr lang="en-US" sz="2400" i="0" u="none" dirty="0" err="1" smtClean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Ritardo</a:t>
            </a:r>
            <a:r>
              <a:rPr lang="en-US" sz="2400" i="0" u="none" dirty="0" smtClean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dello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sviluppo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motorio</a:t>
            </a:r>
            <a:r>
              <a:rPr lang="en-US" sz="2400" i="0" u="none" dirty="0" smtClean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prognosi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favorevole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smtClean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per la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deambulazione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con </a:t>
            </a:r>
            <a:r>
              <a:rPr lang="en-US" sz="2400" i="0" u="none" dirty="0" err="1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ausili</a:t>
            </a:r>
            <a:r>
              <a:rPr lang="en-US" sz="2400" i="0" u="none" dirty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 e per </a:t>
            </a:r>
            <a:r>
              <a:rPr lang="en-US" sz="2400" dirty="0" smtClean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la </a:t>
            </a:r>
            <a:r>
              <a:rPr lang="en-US" sz="2400" i="0" u="none" dirty="0" err="1" smtClean="0">
                <a:solidFill>
                  <a:srgbClr val="293A83"/>
                </a:solidFill>
                <a:latin typeface="+mn-lt"/>
                <a:ea typeface="Comic Sans MS"/>
                <a:cs typeface="Comic Sans MS"/>
                <a:sym typeface="Comic Sans MS"/>
              </a:rPr>
              <a:t>manipolazione</a:t>
            </a:r>
            <a:endParaRPr sz="1600">
              <a:latin typeface="+mn-lt"/>
            </a:endParaRPr>
          </a:p>
        </p:txBody>
      </p:sp>
      <p:pic>
        <p:nvPicPr>
          <p:cNvPr id="172" name="Shape 172" descr="CPD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4" y="2857496"/>
            <a:ext cx="5464184" cy="3759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 descr="diplegic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86446" y="2857497"/>
            <a:ext cx="2786082" cy="3775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/>
        </p:nvSpPr>
        <p:spPr>
          <a:xfrm>
            <a:off x="571472" y="214290"/>
            <a:ext cx="8208962" cy="523875"/>
          </a:xfrm>
          <a:prstGeom prst="rect">
            <a:avLst/>
          </a:prstGeom>
          <a:solidFill>
            <a:srgbClr val="B7DE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Comic Sans MS"/>
              <a:buNone/>
            </a:pPr>
            <a:r>
              <a:rPr lang="en-US" sz="2800" b="1" i="0" u="none" dirty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CLASSIFICAZIONE (</a:t>
            </a:r>
            <a:r>
              <a:rPr lang="en-US" sz="2800" b="1" i="0" u="none" dirty="0" err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Hagberg</a:t>
            </a:r>
            <a:r>
              <a:rPr lang="en-US" sz="2800" b="1" i="0" u="none" dirty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1975</a:t>
            </a:r>
            <a:r>
              <a:rPr lang="en-US" sz="2800" b="1" i="0" u="none" dirty="0" smtClean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Comic Sans MS"/>
              <a:buNone/>
            </a:pPr>
            <a:r>
              <a:rPr lang="en-US" sz="2800" dirty="0" smtClean="0">
                <a:solidFill>
                  <a:schemeClr val="tx1"/>
                </a:solidFill>
                <a:latin typeface="+mn-lt"/>
                <a:sym typeface="Comic Sans MS"/>
              </a:rPr>
              <a:t>DIPLEGIA SPASTICA</a:t>
            </a:r>
            <a:endParaRPr>
              <a:solidFill>
                <a:schemeClr val="tx1"/>
              </a:solidFill>
              <a:latin typeface="+mn-lt"/>
            </a:endParaRPr>
          </a:p>
        </p:txBody>
      </p:sp>
      <p:sp>
        <p:nvSpPr>
          <p:cNvPr id="180" name="Shape 180"/>
          <p:cNvSpPr txBox="1"/>
          <p:nvPr/>
        </p:nvSpPr>
        <p:spPr>
          <a:xfrm>
            <a:off x="323850" y="1052512"/>
            <a:ext cx="8569325" cy="1590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000"/>
              <a:buFont typeface="Comic Sans MS"/>
              <a:buChar char="-"/>
            </a:pP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Frequente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interessamento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nervi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cranici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(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strabismo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)</a:t>
            </a:r>
            <a:endParaRPr sz="1600">
              <a:solidFill>
                <a:schemeClr val="tx1"/>
              </a:solidFill>
              <a:latin typeface="+mn-lt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000"/>
              <a:buFont typeface="Comic Sans MS"/>
              <a:buChar char="-"/>
            </a:pP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Intelligenza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e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linguaggio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in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genere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normali</a:t>
            </a:r>
            <a:endParaRPr sz="1600">
              <a:solidFill>
                <a:schemeClr val="tx1"/>
              </a:solidFill>
              <a:latin typeface="+mn-lt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000"/>
              <a:buFont typeface="Comic Sans MS"/>
              <a:buChar char="-"/>
            </a:pP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Contratture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muscolari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e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deformità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articolari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agli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arti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inferiori</a:t>
            </a:r>
            <a:endParaRPr sz="1600">
              <a:solidFill>
                <a:schemeClr val="tx1"/>
              </a:solidFill>
              <a:latin typeface="+mn-lt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000"/>
              <a:buFont typeface="Comic Sans MS"/>
              <a:buChar char="-"/>
            </a:pP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RMN: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esiti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leucomalacia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periventricolare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del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prematuro</a:t>
            </a:r>
            <a:endParaRPr sz="16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81" name="Shape 181" descr="CPD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6237" y="4000504"/>
            <a:ext cx="4059237" cy="257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 descr="CPD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00760" y="2565400"/>
            <a:ext cx="2263765" cy="2376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 descr="CPD3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2637" y="2714620"/>
            <a:ext cx="1951037" cy="3856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087" y="549275"/>
            <a:ext cx="7585075" cy="56880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3357554" y="142852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smtClean="0">
                <a:solidFill>
                  <a:srgbClr val="0070C0"/>
                </a:solidFill>
              </a:rPr>
              <a:t>DIPLEGIA SPASTICA</a:t>
            </a:r>
            <a:endParaRPr lang="it-IT" sz="1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611187" y="260350"/>
            <a:ext cx="8208962" cy="523875"/>
          </a:xfrm>
          <a:prstGeom prst="rect">
            <a:avLst/>
          </a:prstGeom>
          <a:solidFill>
            <a:srgbClr val="B7DE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Comic Sans MS"/>
              <a:buNone/>
            </a:pPr>
            <a:r>
              <a:rPr lang="en-US" sz="2800" b="1" i="0" u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CLASSIFICAZIONE (Hagberg 1975)</a:t>
            </a:r>
            <a:endParaRPr/>
          </a:p>
        </p:txBody>
      </p:sp>
      <p:sp>
        <p:nvSpPr>
          <p:cNvPr id="196" name="Shape 196"/>
          <p:cNvSpPr txBox="1"/>
          <p:nvPr/>
        </p:nvSpPr>
        <p:spPr>
          <a:xfrm>
            <a:off x="323850" y="881062"/>
            <a:ext cx="8569325" cy="504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800"/>
              <a:buFont typeface="Comic Sans MS"/>
              <a:buNone/>
            </a:pPr>
            <a:r>
              <a:rPr lang="en-US" sz="28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EMIPARESI SPASTICA</a:t>
            </a:r>
            <a:endParaRPr>
              <a:solidFill>
                <a:schemeClr val="tx1"/>
              </a:solidFill>
              <a:latin typeface="+mn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400"/>
              <a:buFont typeface="Comic Sans MS"/>
              <a:buNone/>
            </a:pP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Disturbo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del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tono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e del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movimento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che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interessa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un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emilato</a:t>
            </a:r>
            <a:endParaRPr sz="3200" i="0" u="none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000"/>
              <a:buFont typeface="Comic Sans MS"/>
              <a:buChar char="-"/>
            </a:pP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Ritardo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dello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sviluppo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motorio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(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talora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molto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modesto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) 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con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prognosi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favorevole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per 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la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deambulazione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autonoma</a:t>
            </a:r>
            <a:endParaRPr sz="1600">
              <a:solidFill>
                <a:schemeClr val="tx1"/>
              </a:solidFill>
              <a:latin typeface="+mn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000"/>
              <a:buFont typeface="Comic Sans MS"/>
              <a:buChar char="-"/>
            </a:pP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Possibile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ritardo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mentale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e del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linguaggio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(se 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è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colpito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l’emisfero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dominante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). Molto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frequenti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disturbi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prassici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e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dello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schema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corporeo</a:t>
            </a:r>
            <a:endParaRPr sz="1600">
              <a:solidFill>
                <a:schemeClr val="tx1"/>
              </a:solidFill>
              <a:latin typeface="+mn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000"/>
              <a:buFont typeface="Comic Sans MS"/>
              <a:buChar char="-"/>
            </a:pP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Spesso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epilessia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parziale</a:t>
            </a:r>
            <a:endParaRPr sz="1600">
              <a:solidFill>
                <a:schemeClr val="tx1"/>
              </a:solidFill>
              <a:latin typeface="+mn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000"/>
              <a:buFont typeface="Comic Sans MS"/>
              <a:buChar char="-"/>
            </a:pP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Precoci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contratture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muscolari</a:t>
            </a:r>
            <a:endParaRPr sz="1600">
              <a:solidFill>
                <a:schemeClr val="tx1"/>
              </a:solidFill>
              <a:latin typeface="+mn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000"/>
              <a:buFont typeface="Comic Sans MS"/>
              <a:buNone/>
            </a:pP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e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deformità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articolari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all’emilato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colpito</a:t>
            </a:r>
            <a:endParaRPr lang="en-US" sz="2400" i="0" u="none" dirty="0" smtClean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000"/>
              <a:buFont typeface="Comic Sans MS"/>
              <a:buChar char="-"/>
            </a:pPr>
            <a:endParaRPr lang="en-US" sz="2400" i="0" u="none" dirty="0" smtClean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000"/>
              <a:buFont typeface="Comic Sans MS"/>
              <a:buChar char="-"/>
            </a:pP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RMN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: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lesioni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isolate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monolaterali</a:t>
            </a:r>
            <a:endParaRPr sz="1600">
              <a:solidFill>
                <a:schemeClr val="tx1"/>
              </a:solidFill>
              <a:latin typeface="+mn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000"/>
              <a:buFont typeface="Comic Sans MS"/>
              <a:buNone/>
            </a:pP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	(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possibili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anche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lesioni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bilat</a:t>
            </a:r>
            <a:r>
              <a:rPr lang="en-US" sz="2400" i="0" u="none" dirty="0" err="1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erali</a:t>
            </a:r>
            <a:r>
              <a:rPr lang="en-US" sz="2400" i="0" u="none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endParaRPr sz="1600">
              <a:solidFill>
                <a:schemeClr val="tx1"/>
              </a:solidFill>
            </a:endParaRPr>
          </a:p>
        </p:txBody>
      </p:sp>
      <p:pic>
        <p:nvPicPr>
          <p:cNvPr id="197" name="Shape 197" descr="emipleg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3570" y="3540125"/>
            <a:ext cx="3038466" cy="305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350837"/>
            <a:ext cx="8135937" cy="6102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3857620" y="357166"/>
            <a:ext cx="1233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EMIOARESI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786050" y="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>
                <a:solidFill>
                  <a:srgbClr val="0070C0"/>
                </a:solidFill>
              </a:rPr>
              <a:t>EMIPARESI SINISTRA</a:t>
            </a:r>
            <a:endParaRPr lang="it-IT" sz="1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idx="1"/>
          </p:nvPr>
        </p:nvSpPr>
        <p:spPr>
          <a:xfrm>
            <a:off x="500034" y="857232"/>
            <a:ext cx="8215370" cy="464347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i="1" dirty="0" smtClean="0"/>
              <a:t>Definizione</a:t>
            </a:r>
          </a:p>
          <a:p>
            <a:pPr>
              <a:buNone/>
            </a:pPr>
            <a:r>
              <a:rPr lang="it-IT" sz="2800" dirty="0" smtClean="0"/>
              <a:t>Col termine </a:t>
            </a:r>
            <a:r>
              <a:rPr lang="it-IT" sz="2800" i="1" dirty="0" smtClean="0"/>
              <a:t>encefalopatia</a:t>
            </a:r>
            <a:r>
              <a:rPr lang="it-IT" sz="2800" dirty="0" smtClean="0"/>
              <a:t> si intende una condizione patologica dovuta a un’importante sofferenza del sistema nervoso centrale (SNC) insorta nei primi tre anni di vita che comporta quali esiti evolutivi: disabilità motoria (ritardo dello sviluppo </a:t>
            </a:r>
            <a:r>
              <a:rPr lang="it-IT" sz="2800" dirty="0" err="1" smtClean="0"/>
              <a:t>neuropsicomotorio</a:t>
            </a:r>
            <a:r>
              <a:rPr lang="it-IT" sz="2800" dirty="0" smtClean="0"/>
              <a:t>, paralisi cerebrale infantile (PCI) detta anche patologia neuromotoria precoce), disabilità intellettiva, epilessia, ritardo e/o disturbi del linguaggio. </a:t>
            </a:r>
          </a:p>
          <a:p>
            <a:pPr>
              <a:buNone/>
            </a:pPr>
            <a:r>
              <a:rPr lang="it-IT" sz="2800" dirty="0" smtClean="0"/>
              <a:t>Le diverse forme di disabilità possono essere isolate o associate.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/>
        </p:nvSpPr>
        <p:spPr>
          <a:xfrm>
            <a:off x="611187" y="260350"/>
            <a:ext cx="8208962" cy="523875"/>
          </a:xfrm>
          <a:prstGeom prst="rect">
            <a:avLst/>
          </a:prstGeom>
          <a:solidFill>
            <a:srgbClr val="B7DE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Comic Sans MS"/>
              <a:buNone/>
            </a:pPr>
            <a:r>
              <a:rPr lang="en-US" sz="2800" b="1" i="0" u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CLASSIFICAZIONE (Hagberg 1975)</a:t>
            </a:r>
            <a:endParaRPr/>
          </a:p>
        </p:txBody>
      </p:sp>
      <p:sp>
        <p:nvSpPr>
          <p:cNvPr id="210" name="Shape 210"/>
          <p:cNvSpPr txBox="1"/>
          <p:nvPr/>
        </p:nvSpPr>
        <p:spPr>
          <a:xfrm>
            <a:off x="323850" y="1052512"/>
            <a:ext cx="8569325" cy="2519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800"/>
              <a:buFont typeface="Comic Sans MS"/>
              <a:buNone/>
            </a:pP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FORME ATASSICHE</a:t>
            </a:r>
            <a:endParaRPr lang="en-US" sz="2800" i="0" u="none" dirty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800"/>
              <a:buFont typeface="Comic Sans MS"/>
              <a:buNone/>
            </a:pP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Disturbo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della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coordinazione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del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movimento</a:t>
            </a:r>
            <a:endParaRPr sz="2800" i="0" u="none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000"/>
              <a:buFont typeface="Comic Sans MS"/>
              <a:buChar char="-"/>
            </a:pPr>
            <a:r>
              <a:rPr lang="en-US" sz="20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Iniziale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ipotonia</a:t>
            </a:r>
            <a:endParaRPr sz="1600">
              <a:solidFill>
                <a:schemeClr val="tx1"/>
              </a:solidFill>
              <a:latin typeface="+mn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000"/>
              <a:buFont typeface="Comic Sans MS"/>
              <a:buChar char="-"/>
            </a:pP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Ritardo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dello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sviluppo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motorio</a:t>
            </a:r>
            <a:endParaRPr sz="1600">
              <a:solidFill>
                <a:schemeClr val="tx1"/>
              </a:solidFill>
              <a:latin typeface="+mn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000"/>
              <a:buFont typeface="Comic Sans MS"/>
              <a:buChar char="-"/>
            </a:pP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Frequenti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alterazioni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della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motilità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oculare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(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nistagmo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)</a:t>
            </a:r>
            <a:endParaRPr sz="1600">
              <a:solidFill>
                <a:schemeClr val="tx1"/>
              </a:solidFill>
              <a:latin typeface="+mn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000"/>
              <a:buFont typeface="Comic Sans MS"/>
              <a:buChar char="-"/>
            </a:pP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Possibile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ritardo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mentale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e del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linguaggio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anche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con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disartria</a:t>
            </a:r>
            <a:endParaRPr sz="16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425450" y="3644900"/>
            <a:ext cx="8569325" cy="2927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800"/>
              <a:buFont typeface="Comic Sans MS"/>
              <a:buNone/>
            </a:pP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FORME DISTONICHE</a:t>
            </a:r>
            <a:endParaRPr>
              <a:solidFill>
                <a:schemeClr val="tx1"/>
              </a:solidFill>
              <a:latin typeface="+mn-lt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400"/>
              <a:buFont typeface="Comic Sans MS"/>
              <a:buNone/>
            </a:pP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Disturbo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del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tono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muscolare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(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ridotto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a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riposo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aumentato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nel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corso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del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movimento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) e del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movimento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con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movimenti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involontari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(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ipercinesie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/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discinesie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)</a:t>
            </a:r>
            <a:endParaRPr sz="2800" i="0" u="none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000"/>
              <a:buFont typeface="Comic Sans MS"/>
              <a:buChar char="-"/>
            </a:pPr>
            <a:r>
              <a:rPr lang="en-US" sz="20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Ipercinesie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/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discinesie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(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anche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a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carico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della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faccia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e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della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lingua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)</a:t>
            </a:r>
            <a:endParaRPr sz="1600">
              <a:solidFill>
                <a:schemeClr val="tx1"/>
              </a:solidFill>
              <a:latin typeface="+mn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000"/>
              <a:buFont typeface="Comic Sans MS"/>
              <a:buChar char="-"/>
            </a:pP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Spesso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forme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miste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con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spasticità</a:t>
            </a:r>
            <a:endParaRPr sz="1600">
              <a:solidFill>
                <a:schemeClr val="tx1"/>
              </a:solidFill>
              <a:latin typeface="+mn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000"/>
              <a:buFont typeface="Comic Sans MS"/>
              <a:buChar char="-"/>
            </a:pP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Sviluppo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cognitivo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in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genere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normale</a:t>
            </a:r>
            <a:endParaRPr lang="en-US" sz="2400" i="0" u="none" dirty="0" smtClean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000"/>
              <a:buFont typeface="Comic Sans MS"/>
              <a:buChar char="-"/>
            </a:pP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Linguaggio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gravemente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disartrico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e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spesso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poco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comprensibile</a:t>
            </a:r>
            <a:endParaRPr sz="16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/>
        </p:nvSpPr>
        <p:spPr>
          <a:xfrm>
            <a:off x="611187" y="260350"/>
            <a:ext cx="8208962" cy="523875"/>
          </a:xfrm>
          <a:prstGeom prst="rect">
            <a:avLst/>
          </a:prstGeom>
          <a:solidFill>
            <a:srgbClr val="B7DE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Comic Sans MS"/>
              <a:buNone/>
            </a:pPr>
            <a:r>
              <a:rPr lang="en-US" sz="2800" b="1" i="0" u="none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CLASSIFICAZIONE (Hagberg 1975)</a:t>
            </a:r>
            <a:endParaRPr/>
          </a:p>
        </p:txBody>
      </p:sp>
      <p:sp>
        <p:nvSpPr>
          <p:cNvPr id="218" name="Shape 218"/>
          <p:cNvSpPr txBox="1"/>
          <p:nvPr/>
        </p:nvSpPr>
        <p:spPr>
          <a:xfrm>
            <a:off x="323850" y="1052512"/>
            <a:ext cx="8569325" cy="3805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Comic Sans MS"/>
              <a:buNone/>
            </a:pP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FORME ATETOSICHE</a:t>
            </a:r>
            <a:r>
              <a:rPr lang="en-US" sz="28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	</a:t>
            </a:r>
            <a:endParaRPr>
              <a:solidFill>
                <a:schemeClr val="tx1"/>
              </a:solidFill>
              <a:latin typeface="+mn-lt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Comic Sans MS"/>
              <a:buNone/>
            </a:pP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Disturbo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del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tono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muscolare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(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ipotonia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) con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movimenti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involontari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presenti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durante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il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movimento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che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lo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alterano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in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modo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significativo</a:t>
            </a:r>
            <a:endParaRPr lang="en-US" sz="2400" i="0" u="none" dirty="0" smtClean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Comic Sans MS"/>
              <a:buNone/>
            </a:pPr>
            <a:endParaRPr sz="2800" i="0" u="none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Comic Sans MS"/>
              <a:buChar char="-"/>
            </a:pPr>
            <a:r>
              <a:rPr lang="en-US" sz="28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Evidente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fin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dai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primi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mesi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vita</a:t>
            </a:r>
            <a:endParaRPr sz="1600">
              <a:solidFill>
                <a:schemeClr val="tx1"/>
              </a:solidFill>
              <a:latin typeface="+mn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Comic Sans MS"/>
              <a:buChar char="-"/>
            </a:pP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Spesso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forme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miste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con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spasticità</a:t>
            </a:r>
            <a:endParaRPr sz="1600">
              <a:solidFill>
                <a:schemeClr val="tx1"/>
              </a:solidFill>
              <a:latin typeface="+mn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Comic Sans MS"/>
              <a:buChar char="-"/>
            </a:pP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Sviluppo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cognitivo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in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genere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normale</a:t>
            </a:r>
            <a:endParaRPr lang="en-US" sz="2400" i="0" u="none" dirty="0" smtClean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Comic Sans MS"/>
              <a:buChar char="-"/>
            </a:pP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L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inguaggio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disartico</a:t>
            </a:r>
            <a:endParaRPr sz="16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/>
        </p:nvSpPr>
        <p:spPr>
          <a:xfrm>
            <a:off x="611187" y="260350"/>
            <a:ext cx="8208962" cy="954087"/>
          </a:xfrm>
          <a:prstGeom prst="rect">
            <a:avLst/>
          </a:prstGeom>
          <a:solidFill>
            <a:srgbClr val="B7DE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Comic Sans MS"/>
              <a:buNone/>
            </a:pPr>
            <a:r>
              <a:rPr lang="en-US" sz="2800" b="1" i="0" u="none" dirty="0" smtClean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IL </a:t>
            </a:r>
            <a:r>
              <a:rPr lang="en-US" sz="2800" b="1" i="0" u="none" dirty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NEONATO PRETERMINE</a:t>
            </a:r>
            <a:endParaRPr/>
          </a:p>
        </p:txBody>
      </p:sp>
      <p:sp>
        <p:nvSpPr>
          <p:cNvPr id="253" name="Shape 253"/>
          <p:cNvSpPr txBox="1"/>
          <p:nvPr/>
        </p:nvSpPr>
        <p:spPr>
          <a:xfrm>
            <a:off x="214282" y="857232"/>
            <a:ext cx="8786874" cy="571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>
              <a:solidFill>
                <a:srgbClr val="293A8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buClr>
                <a:srgbClr val="293A83"/>
              </a:buClr>
              <a:buSzPts val="2800"/>
            </a:pPr>
            <a:r>
              <a:rPr lang="en-US" sz="28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PREMATURANZA: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importante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fattore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rischio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per le PCI 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(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più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del 30%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delle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PCI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sono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carico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bambini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nati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prematuri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)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soprattutto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se 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SGA (Small for Gestational Age,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cioè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basso peso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neonatale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rispetto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all’età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gestazionale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)</a:t>
            </a:r>
            <a:endParaRPr>
              <a:solidFill>
                <a:schemeClr val="tx1"/>
              </a:solidFill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rgbClr val="293A8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400"/>
              <a:buFont typeface="Comic Sans MS"/>
              <a:buNone/>
            </a:pP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Elementi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favorenti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il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danno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cerebrale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:</a:t>
            </a:r>
            <a:endParaRPr>
              <a:solidFill>
                <a:schemeClr val="tx1"/>
              </a:solidFill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400"/>
              <a:buFont typeface="Comic Sans MS"/>
              <a:buNone/>
            </a:pP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1.Eventi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che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hanno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portato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alla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nascita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prematura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(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patologia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genetica,malformativa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infettiva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ipossica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…)</a:t>
            </a:r>
            <a:endParaRPr>
              <a:solidFill>
                <a:schemeClr val="tx1"/>
              </a:solidFill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400"/>
              <a:buFont typeface="Comic Sans MS"/>
              <a:buNone/>
            </a:pP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2.Immaturità del 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SNC 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e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altri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apparati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soprattutto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quello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cardiovascolare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e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respiratorio</a:t>
            </a:r>
            <a:endParaRPr>
              <a:solidFill>
                <a:schemeClr val="tx1"/>
              </a:solidFill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400"/>
              <a:buFont typeface="Comic Sans MS"/>
              <a:buNone/>
            </a:pP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3.Esposizione a 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un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ambiente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vita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diverso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da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quello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intrauterino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con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richieste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adattamento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che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gli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organi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del bambino non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sono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in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grado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fronteggiare</a:t>
            </a:r>
            <a:endParaRPr>
              <a:solidFill>
                <a:schemeClr val="tx1"/>
              </a:solidFill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400"/>
              <a:buFont typeface="Comic Sans MS"/>
              <a:buNone/>
            </a:pP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4.Infezioni</a:t>
            </a:r>
            <a:endParaRPr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/>
        </p:nvSpPr>
        <p:spPr>
          <a:xfrm>
            <a:off x="611187" y="260351"/>
            <a:ext cx="8208962" cy="525443"/>
          </a:xfrm>
          <a:prstGeom prst="rect">
            <a:avLst/>
          </a:prstGeom>
          <a:solidFill>
            <a:srgbClr val="B7DE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Comic Sans MS"/>
              <a:buNone/>
            </a:pPr>
            <a:r>
              <a:rPr lang="en-US" sz="2800" b="1" i="0" u="none" dirty="0" smtClean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IL </a:t>
            </a:r>
            <a:r>
              <a:rPr lang="en-US" sz="2800" b="1" i="0" u="none" dirty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NEONATO PRETERMINE</a:t>
            </a:r>
            <a:endParaRPr/>
          </a:p>
        </p:txBody>
      </p:sp>
      <p:sp>
        <p:nvSpPr>
          <p:cNvPr id="260" name="Shape 260"/>
          <p:cNvSpPr txBox="1"/>
          <p:nvPr/>
        </p:nvSpPr>
        <p:spPr>
          <a:xfrm>
            <a:off x="142844" y="857232"/>
            <a:ext cx="8858312" cy="571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400"/>
              <a:buFont typeface="Comic Sans MS"/>
              <a:buNone/>
            </a:pP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EMORRAGIA 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INTRAVENTRICOLARE 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(IVH)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400"/>
              <a:buFont typeface="Comic Sans MS"/>
              <a:buNone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l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sanguinamento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è a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carico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della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matrice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germinativa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a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livello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ventricoli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laterali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cerebrali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riccamente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vascolarizzata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400"/>
              <a:buFont typeface="Comic Sans MS"/>
              <a:buNone/>
            </a:pP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L’emorragia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è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conseguente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a: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400"/>
              <a:buFont typeface="Comic Sans MS"/>
              <a:buNone/>
            </a:pP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-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difetto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autoregolazione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della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circolazione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cerebrale</a:t>
            </a:r>
            <a:endParaRPr lang="en-US" sz="2400" i="0" u="none" dirty="0" smtClean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400"/>
              <a:buFont typeface="Comic Sans MS"/>
              <a:buNone/>
            </a:pP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-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pressione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sistemica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instabile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a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seguito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insufficiente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funzione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degli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apparati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respiratorio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e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cardiocircolatorio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400"/>
              <a:buFont typeface="Comic Sans MS"/>
              <a:buNone/>
            </a:pP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La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pressione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sanguigna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sistemica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è in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parallelo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con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quella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cerebrale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aumenti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improvvisi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secondari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difficoltà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respiratorie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o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cardiocircolatorie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determinano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la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rottura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dei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piccoli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vasi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della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matrice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germinativa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con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sanguinamento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nella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matrice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(IVH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di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1°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grado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) o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nei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ventricoli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(IVH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di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gradi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superiori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).</a:t>
            </a:r>
            <a:endParaRPr sz="2400">
              <a:solidFill>
                <a:schemeClr val="tx1"/>
              </a:solidFill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400"/>
              <a:buFont typeface="Comic Sans MS"/>
              <a:buNone/>
            </a:pP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Esiti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delle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IVH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grado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superiore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al primo: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emiparesi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diparesi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tetraparesi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.</a:t>
            </a:r>
            <a:endParaRPr lang="en-US" sz="2800" i="0" u="none" dirty="0" smtClean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400"/>
              <a:buFont typeface="Comic Sans MS"/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Diagnosi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ecografia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cerebrale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ripetuta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partire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dai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primi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giorni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di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vita.</a:t>
            </a:r>
            <a:endParaRPr sz="2800">
              <a:solidFill>
                <a:schemeClr val="tx1"/>
              </a:solidFill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rgbClr val="293A8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rgbClr val="293A8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/>
        </p:nvSpPr>
        <p:spPr>
          <a:xfrm>
            <a:off x="571472" y="214290"/>
            <a:ext cx="8208962" cy="525444"/>
          </a:xfrm>
          <a:prstGeom prst="rect">
            <a:avLst/>
          </a:prstGeom>
          <a:solidFill>
            <a:srgbClr val="B7DE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Comic Sans MS"/>
              <a:buNone/>
            </a:pPr>
            <a:r>
              <a:rPr lang="en-US" sz="2800" b="1" i="0" u="none" dirty="0" smtClean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IL </a:t>
            </a:r>
            <a:r>
              <a:rPr lang="en-US" sz="2800" b="1" i="0" u="none" dirty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NEONATO PRETERMINE</a:t>
            </a:r>
            <a:endParaRPr/>
          </a:p>
        </p:txBody>
      </p:sp>
      <p:sp>
        <p:nvSpPr>
          <p:cNvPr id="267" name="Shape 267"/>
          <p:cNvSpPr txBox="1"/>
          <p:nvPr/>
        </p:nvSpPr>
        <p:spPr>
          <a:xfrm>
            <a:off x="214282" y="714356"/>
            <a:ext cx="8677306" cy="5929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400"/>
              <a:buFont typeface="Comic Sans MS"/>
              <a:buNone/>
            </a:pP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LEUCOMALACIA </a:t>
            </a: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PERIVENTRICOLARE </a:t>
            </a:r>
            <a:endParaRPr lang="en-US" sz="2400" i="0" u="none" dirty="0" smtClean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400"/>
              <a:buFont typeface="Comic Sans MS"/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Interessa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la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sostanza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bianca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periventricolare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bilaterale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spesso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in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modo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non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simmetrico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400"/>
              <a:buFont typeface="Comic Sans MS"/>
              <a:buNone/>
            </a:pP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E’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dovuta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a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una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sofferenza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ischemica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secondaria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a un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insufficiente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flusso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sangue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livello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delle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zone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periventricolari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400"/>
              <a:buFont typeface="Comic Sans MS"/>
              <a:buNone/>
            </a:pP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Il deficit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flusso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è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dovuto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difetto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dell’apparato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cardiovascolare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con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riduzione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della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pressione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sistemica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e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dell’apparato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respiratorio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con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carente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ossigenzazione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del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sangue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400"/>
              <a:buFont typeface="Comic Sans MS"/>
              <a:buNone/>
            </a:pP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Si produce un deficit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di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flusso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cioè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di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irrorazione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sanguigna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e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di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ossigenazione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 del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tessuto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cerebrale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con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conseguente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ischemia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nelle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aree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periventricolari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.</a:t>
            </a:r>
            <a:endParaRPr sz="1600">
              <a:solidFill>
                <a:schemeClr val="tx1"/>
              </a:solidFill>
              <a:latin typeface="+mn-lt"/>
            </a:endParaRPr>
          </a:p>
          <a:p>
            <a:pPr lvl="0">
              <a:buClr>
                <a:srgbClr val="293A83"/>
              </a:buClr>
              <a:buSzPts val="2000"/>
            </a:pP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Diagnosi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: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ecografia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cerebrale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a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partire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dai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primi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giorni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vita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che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evidenzia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la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lesione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. La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sofferenza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ischemica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periventricolare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evolve,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nell’arco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alcuni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mesi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in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una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perdita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del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tessuto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cerebrale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atrofia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periventricolare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con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dilatazione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ventricoli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cerebrali</a:t>
            </a:r>
            <a:endParaRPr lang="en-US" sz="2400" dirty="0" smtClean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000"/>
              <a:buFont typeface="Comic Sans MS"/>
              <a:buNone/>
            </a:pP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Esiti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: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diplegia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spastica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tetraparesi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endParaRPr sz="2400" i="0" u="none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800" i="0" u="none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>
              <a:solidFill>
                <a:srgbClr val="293A8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V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071546"/>
            <a:ext cx="4071967" cy="4286280"/>
          </a:xfrm>
          <a:prstGeom prst="rect">
            <a:avLst/>
          </a:prstGeom>
        </p:spPr>
      </p:pic>
      <p:pic>
        <p:nvPicPr>
          <p:cNvPr id="5" name="Immagine 4" descr="Emorragia_Intraventricola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071546"/>
            <a:ext cx="3714776" cy="435771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928662" y="928670"/>
            <a:ext cx="2731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Emorragia </a:t>
            </a:r>
            <a:r>
              <a:rPr lang="it-IT" sz="1600" b="1" dirty="0" smtClean="0"/>
              <a:t>intraventricolare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14282" y="357166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 smtClean="0"/>
              <a:t>NEONATO PRETERMINE</a:t>
            </a:r>
            <a:endParaRPr lang="it-IT" sz="18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/>
        </p:nvSpPr>
        <p:spPr>
          <a:xfrm>
            <a:off x="611187" y="260351"/>
            <a:ext cx="8208962" cy="525444"/>
          </a:xfrm>
          <a:prstGeom prst="rect">
            <a:avLst/>
          </a:prstGeom>
          <a:solidFill>
            <a:srgbClr val="B7DE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Comic Sans MS"/>
              <a:buNone/>
            </a:pPr>
            <a:r>
              <a:rPr lang="en-US" sz="2800" b="1" i="0" u="none" dirty="0" smtClean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IL </a:t>
            </a:r>
            <a:r>
              <a:rPr lang="en-US" sz="2800" b="1" i="0" u="none" dirty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NEONATO A TERMINE</a:t>
            </a:r>
            <a:endParaRPr/>
          </a:p>
        </p:txBody>
      </p:sp>
      <p:sp>
        <p:nvSpPr>
          <p:cNvPr id="305" name="Shape 305"/>
          <p:cNvSpPr txBox="1"/>
          <p:nvPr/>
        </p:nvSpPr>
        <p:spPr>
          <a:xfrm>
            <a:off x="214282" y="857232"/>
            <a:ext cx="8715436" cy="58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293A83"/>
              </a:buClr>
              <a:buSzPts val="2400"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ENCEFALOPATIA IPOSSICO-ISCHEMICA</a:t>
            </a:r>
          </a:p>
          <a:p>
            <a:pPr>
              <a:buClr>
                <a:srgbClr val="293A83"/>
              </a:buClr>
              <a:buSzPts val="2400"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Col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termine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asfissia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intende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un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difetto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importante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degli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scambi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gassosi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livello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polmonare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o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della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placenta.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400"/>
              <a:buFont typeface="Comic Sans MS"/>
              <a:buNone/>
            </a:pP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Nel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neonato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a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termine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la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parziale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(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ipossia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) o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totale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(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anossia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)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carenza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ossigeno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in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uno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o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più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tessuti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del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corpo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compreso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il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sangue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associa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spesso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all’ischemia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cioè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alla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riduzione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del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flusso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ematico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400"/>
              <a:buFont typeface="Comic Sans MS"/>
              <a:buNone/>
            </a:pP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Nel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neonato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a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termine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le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lesioni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secondarie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a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ipossia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e ischemia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sono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a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carico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della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sostanza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grigia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(la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corteccia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cerebrale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400"/>
              <a:buFont typeface="Comic Sans MS"/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Esiti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distanza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diplegia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tetraparesi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deficit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intellettivo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epilessia</a:t>
            </a:r>
            <a:endParaRPr sz="2000" i="0" u="none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400"/>
              <a:buFont typeface="Comic Sans MS"/>
              <a:buNone/>
            </a:pPr>
            <a:r>
              <a:rPr lang="en-US" sz="24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INFARTO CEREBRALE </a:t>
            </a:r>
            <a:endParaRPr lang="en-US" sz="2400" i="0" u="none" dirty="0" smtClean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400"/>
              <a:buFont typeface="Comic Sans MS"/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Nel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neonato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termine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l’ischemia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localizzata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focale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)  è  a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carico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della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sostanza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grigia</a:t>
            </a:r>
            <a:endParaRPr>
              <a:solidFill>
                <a:schemeClr val="tx1"/>
              </a:solidFill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000"/>
              <a:buFont typeface="Comic Sans MS"/>
              <a:buNone/>
            </a:pP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Cause: 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malformazioni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cardiovascolari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del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neonato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gravi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infezioni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(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sepsi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)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neonatali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alterazioni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della</a:t>
            </a:r>
            <a:r>
              <a:rPr lang="en-US" sz="24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coagulazione</a:t>
            </a:r>
            <a:endParaRPr lang="en-US" sz="2400" i="0" u="none" dirty="0" smtClean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000"/>
              <a:buFont typeface="Comic Sans MS"/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Esiti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distanza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sym typeface="Comic Sans MS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sym typeface="Comic Sans MS"/>
              </a:rPr>
              <a:t>emiparesi</a:t>
            </a:r>
            <a:endParaRPr sz="1600">
              <a:solidFill>
                <a:schemeClr val="tx1"/>
              </a:solidFill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400"/>
              <a:buFont typeface="Comic Sans M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rgbClr val="293A8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rgbClr val="293A8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928670"/>
            <a:ext cx="8643998" cy="57150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dirty="0" smtClean="0"/>
              <a:t>Sia i nati </a:t>
            </a:r>
            <a:r>
              <a:rPr lang="it-IT" dirty="0" err="1" smtClean="0"/>
              <a:t>pretermine</a:t>
            </a:r>
            <a:r>
              <a:rPr lang="it-IT" dirty="0" smtClean="0"/>
              <a:t> che quelli a termine con sofferenza perinatale necessitano di controlli periodici (follow-up) dello sviluppo </a:t>
            </a:r>
            <a:r>
              <a:rPr lang="it-IT" dirty="0" err="1" smtClean="0"/>
              <a:t>neuropsicomotorio</a:t>
            </a:r>
            <a:r>
              <a:rPr lang="it-IT" dirty="0" smtClean="0"/>
              <a:t> al fine di evidenziare il più precocemente possibile ritardi dello sviluppo o la presenza di PCI e iniziare l’intervento riabilitativo.</a:t>
            </a:r>
          </a:p>
          <a:p>
            <a:pPr>
              <a:buNone/>
            </a:pPr>
            <a:r>
              <a:rPr lang="it-IT" dirty="0" smtClean="0"/>
              <a:t>Il follow-up si articola in controlli ripetuti a 3,6,9,12,18,24 mesi o con maggiore frequenza quando necessario e comprende:</a:t>
            </a:r>
          </a:p>
          <a:p>
            <a:pPr>
              <a:buFontTx/>
              <a:buChar char="-"/>
            </a:pPr>
            <a:r>
              <a:rPr lang="it-IT" dirty="0" smtClean="0"/>
              <a:t>valutazioni NPI</a:t>
            </a:r>
          </a:p>
          <a:p>
            <a:pPr>
              <a:buFontTx/>
              <a:buChar char="-"/>
            </a:pPr>
            <a:r>
              <a:rPr lang="it-IT" dirty="0" smtClean="0"/>
              <a:t>valutazioni </a:t>
            </a:r>
            <a:r>
              <a:rPr lang="it-IT" dirty="0" err="1" smtClean="0"/>
              <a:t>neuropsicomotorie</a:t>
            </a:r>
            <a:r>
              <a:rPr lang="it-IT" dirty="0" smtClean="0"/>
              <a:t> (terapista della neuro e psicomotricità dell’età evolutiva)</a:t>
            </a:r>
          </a:p>
          <a:p>
            <a:pPr>
              <a:buFontTx/>
              <a:buChar char="-"/>
            </a:pPr>
            <a:r>
              <a:rPr lang="it-IT" dirty="0" smtClean="0"/>
              <a:t>valutazioni </a:t>
            </a:r>
            <a:r>
              <a:rPr lang="it-IT" dirty="0" err="1" smtClean="0"/>
              <a:t>logopediche</a:t>
            </a:r>
            <a:r>
              <a:rPr lang="it-IT" dirty="0" smtClean="0"/>
              <a:t> (logopedista)</a:t>
            </a:r>
          </a:p>
          <a:p>
            <a:pPr>
              <a:buFontTx/>
              <a:buChar char="-"/>
            </a:pPr>
            <a:r>
              <a:rPr lang="it-IT" dirty="0" smtClean="0"/>
              <a:t>esami quali EEG, RM </a:t>
            </a:r>
            <a:r>
              <a:rPr lang="it-IT" dirty="0" err="1" smtClean="0"/>
              <a:t>encefalo…</a:t>
            </a:r>
            <a:endParaRPr lang="it-IT" dirty="0" smtClean="0"/>
          </a:p>
        </p:txBody>
      </p:sp>
      <p:sp>
        <p:nvSpPr>
          <p:cNvPr id="4" name="Shape 266"/>
          <p:cNvSpPr txBox="1"/>
          <p:nvPr/>
        </p:nvSpPr>
        <p:spPr>
          <a:xfrm>
            <a:off x="571472" y="214290"/>
            <a:ext cx="8208962" cy="525444"/>
          </a:xfrm>
          <a:prstGeom prst="rect">
            <a:avLst/>
          </a:prstGeom>
          <a:solidFill>
            <a:srgbClr val="B7DE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Comic Sans MS"/>
              <a:buNone/>
            </a:pPr>
            <a:r>
              <a:rPr lang="en-US" sz="2800" b="1" i="0" u="none" dirty="0" smtClean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IL FOLLOW-UP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55721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/>
              <a:t>Le encefalopatie si distinguono in forme evolutive e fisse.</a:t>
            </a:r>
          </a:p>
          <a:p>
            <a:pPr>
              <a:buNone/>
            </a:pPr>
            <a:r>
              <a:rPr lang="it-IT" dirty="0" smtClean="0"/>
              <a:t>Le </a:t>
            </a:r>
            <a:r>
              <a:rPr lang="it-IT" i="1" dirty="0" smtClean="0"/>
              <a:t>encefalopatie evolutive </a:t>
            </a:r>
            <a:r>
              <a:rPr lang="it-IT" dirty="0" smtClean="0"/>
              <a:t>comportano esiti che peggiorano nel tempo. Sono secondarie a patologie metaboliche (metabolismo degli aminoacidi, degli acidi </a:t>
            </a:r>
            <a:r>
              <a:rPr lang="it-IT" dirty="0" err="1" smtClean="0"/>
              <a:t>grassi…</a:t>
            </a:r>
            <a:r>
              <a:rPr lang="it-IT" dirty="0" smtClean="0"/>
              <a:t>), ad alcune forme di malattie neuromuscolari.</a:t>
            </a:r>
          </a:p>
          <a:p>
            <a:pPr>
              <a:buNone/>
            </a:pPr>
            <a:r>
              <a:rPr lang="it-IT" dirty="0" smtClean="0"/>
              <a:t>Le </a:t>
            </a:r>
            <a:r>
              <a:rPr lang="it-IT" i="1" dirty="0" smtClean="0"/>
              <a:t>encefalopatie fisse </a:t>
            </a:r>
            <a:r>
              <a:rPr lang="it-IT" dirty="0" smtClean="0"/>
              <a:t>comportano esiti evolutivi stabili nel tempo, che possono migliorare dal punto di vista funzionale con gli interventi riabilitativi.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428596" y="357167"/>
            <a:ext cx="8391554" cy="6072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omic Sans MS"/>
              <a:buNone/>
            </a:pP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Il 15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% 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della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popolazione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mondiale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presenta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condizioni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disabilità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(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WHO report on disability, 2011) 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che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comprendono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disabilità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fisica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intellettiva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e 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ritardo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dello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sviluppo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neuropsicomotorio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600" i="0" u="none" strike="noStrike" cap="none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omic Sans MS"/>
              <a:buNone/>
            </a:pP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Si 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stima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che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la 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disabilità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nelle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sue diverse 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forme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interessi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95 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milioni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bambini, 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cui 13 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milioni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presentano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forme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severe 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disabilità</a:t>
            </a:r>
            <a:endParaRPr lang="en-US" sz="2600" i="0" u="none" strike="noStrike" cap="none" dirty="0" smtClean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omic Sans MS"/>
              <a:buNone/>
            </a:pP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endParaRPr sz="2600" i="0" u="none" strike="noStrike" cap="none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400"/>
              <a:buFont typeface="Comic Sans MS"/>
              <a:buNone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L’ 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80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%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della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popolazione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disabile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(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adulti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e bambini) vive in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Paesi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a basso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reddito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(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soprattutto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in 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Africa)</a:t>
            </a:r>
            <a:endParaRPr sz="2600">
              <a:solidFill>
                <a:schemeClr val="tx1"/>
              </a:solidFill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600" i="0" u="none" strike="noStrike" cap="none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400"/>
              <a:buFont typeface="Comic Sans MS"/>
              <a:buNone/>
            </a:pP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Le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Paralisi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Cerebrali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Infantili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sono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la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principale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forma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disabilità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infantile</a:t>
            </a:r>
            <a:endParaRPr sz="26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/>
        </p:nvSpPr>
        <p:spPr>
          <a:xfrm>
            <a:off x="500034" y="142852"/>
            <a:ext cx="8208962" cy="523875"/>
          </a:xfrm>
          <a:prstGeom prst="rect">
            <a:avLst/>
          </a:prstGeom>
          <a:solidFill>
            <a:srgbClr val="B7DE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Comic Sans MS"/>
              <a:buNone/>
            </a:pPr>
            <a:r>
              <a:rPr lang="en-US" sz="2800" b="1" i="0" u="none" dirty="0" smtClean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EZIOLOGIA </a:t>
            </a:r>
            <a:r>
              <a:rPr lang="en-US" sz="2800" b="1" i="0" u="none" dirty="0" err="1" smtClean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delle</a:t>
            </a:r>
            <a:r>
              <a:rPr lang="en-US" sz="2800" b="1" i="0" u="none" dirty="0" smtClean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0" u="none" dirty="0" err="1" smtClean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encefalopatie</a:t>
            </a:r>
            <a:r>
              <a:rPr lang="en-US" sz="2800" b="1" i="0" u="none" dirty="0" smtClean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0" u="none" dirty="0" err="1" smtClean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fisse</a:t>
            </a:r>
            <a:endParaRPr/>
          </a:p>
        </p:txBody>
      </p:sp>
      <p:sp>
        <p:nvSpPr>
          <p:cNvPr id="232" name="Shape 232"/>
          <p:cNvSpPr txBox="1"/>
          <p:nvPr/>
        </p:nvSpPr>
        <p:spPr>
          <a:xfrm>
            <a:off x="214282" y="714356"/>
            <a:ext cx="8929718" cy="5929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800"/>
              <a:buFont typeface="Comic Sans MS"/>
              <a:buNone/>
            </a:pP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Cause </a:t>
            </a:r>
            <a:r>
              <a:rPr lang="en-US" sz="28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che</a:t>
            </a: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agiscono</a:t>
            </a: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durante</a:t>
            </a: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il</a:t>
            </a: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periodo</a:t>
            </a:r>
            <a:r>
              <a:rPr lang="en-US" sz="2800" i="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prenatale</a:t>
            </a:r>
            <a:endParaRPr lang="en-US" sz="2800" i="0" dirty="0" smtClean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800"/>
              <a:buFont typeface="Comic Sans MS"/>
              <a:buNone/>
            </a:pPr>
            <a:r>
              <a:rPr lang="en-US" sz="2800" dirty="0" smtClean="0">
                <a:solidFill>
                  <a:schemeClr val="tx1"/>
                </a:solidFill>
                <a:latin typeface="+mn-lt"/>
                <a:sym typeface="Comic Sans MS"/>
              </a:rPr>
              <a:t>CAUSE FETALI:</a:t>
            </a:r>
            <a:endParaRPr>
              <a:solidFill>
                <a:schemeClr val="tx1"/>
              </a:solidFill>
              <a:latin typeface="+mn-lt"/>
            </a:endParaRPr>
          </a:p>
          <a:p>
            <a:pPr>
              <a:buClr>
                <a:srgbClr val="293A83"/>
              </a:buClr>
              <a:buSzPts val="2800"/>
              <a:buFont typeface="Comic Sans MS"/>
              <a:buChar char="•"/>
            </a:pPr>
            <a:r>
              <a:rPr lang="en-US" sz="28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sindromi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genetiche</a:t>
            </a: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800"/>
              <a:buFont typeface="Comic Sans MS"/>
              <a:buChar char="•"/>
            </a:pPr>
            <a:r>
              <a:rPr lang="en-US" sz="28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infezioni</a:t>
            </a: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che</a:t>
            </a: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interessano</a:t>
            </a: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il</a:t>
            </a: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sistema</a:t>
            </a: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nervoso</a:t>
            </a: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centrale</a:t>
            </a: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(SNC)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del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feto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causate</a:t>
            </a: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da</a:t>
            </a: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toxoplasma</a:t>
            </a: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8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citomegalovirus</a:t>
            </a: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herpes virus, virus </a:t>
            </a:r>
            <a:r>
              <a:rPr lang="en-US" sz="28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della</a:t>
            </a: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rosolia</a:t>
            </a: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8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altri</a:t>
            </a: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virus…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800"/>
              <a:buFont typeface="Comic Sans MS"/>
              <a:buChar char="•"/>
            </a:pPr>
            <a:r>
              <a:rPr lang="en-US" sz="2800" dirty="0" err="1" smtClean="0">
                <a:solidFill>
                  <a:schemeClr val="tx1"/>
                </a:solidFill>
                <a:latin typeface="+mn-lt"/>
                <a:sym typeface="Comic Sans MS"/>
              </a:rPr>
              <a:t>malformazioni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sym typeface="Comic Sans M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sym typeface="Comic Sans MS"/>
              </a:rPr>
              <a:t>cerebrali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sym typeface="Comic Sans MS"/>
              </a:rPr>
              <a:t> diffuse o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sym typeface="Comic Sans MS"/>
              </a:rPr>
              <a:t>focali</a:t>
            </a:r>
            <a:endParaRPr lang="en-US" sz="2800" dirty="0" smtClean="0">
              <a:solidFill>
                <a:schemeClr val="tx1"/>
              </a:solidFill>
              <a:latin typeface="+mn-lt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800"/>
              <a:buFont typeface="Comic Sans MS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  <a:sym typeface="Comic Sans MS"/>
              </a:rPr>
              <a:t>ischemia o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sym typeface="Comic Sans MS"/>
              </a:rPr>
              <a:t>emorragia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sym typeface="Comic Sans M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sym typeface="Comic Sans MS"/>
              </a:rPr>
              <a:t>cerebrale</a:t>
            </a:r>
            <a:endParaRPr lang="en-US" sz="2800" dirty="0" smtClean="0">
              <a:solidFill>
                <a:schemeClr val="tx1"/>
              </a:solidFill>
              <a:latin typeface="+mn-lt"/>
              <a:sym typeface="Comic Sans MS"/>
            </a:endParaRPr>
          </a:p>
          <a:p>
            <a:pPr lvl="0">
              <a:buClr>
                <a:srgbClr val="293A83"/>
              </a:buClr>
              <a:buSzPts val="2800"/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CAUSE MATERNE:</a:t>
            </a:r>
          </a:p>
          <a:p>
            <a:pPr lvl="0">
              <a:buClr>
                <a:srgbClr val="293A83"/>
              </a:buClr>
              <a:buSzPts val="2800"/>
              <a:buFont typeface="Comic Sans MS"/>
              <a:buChar char="•"/>
            </a:pPr>
            <a:r>
              <a:rPr lang="it-IT" sz="28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diabete, cardiopatie, nefropatie, gestosi, ipertensione, …</a:t>
            </a:r>
            <a:endParaRPr lang="it-IT" sz="2800" dirty="0" smtClean="0">
              <a:solidFill>
                <a:schemeClr val="tx1"/>
              </a:solidFill>
              <a:latin typeface="+mn-lt"/>
            </a:endParaRPr>
          </a:p>
          <a:p>
            <a:pPr lvl="0">
              <a:buClr>
                <a:srgbClr val="293A83"/>
              </a:buClr>
              <a:buSzPts val="2800"/>
              <a:buFont typeface="Comic Sans MS"/>
              <a:buChar char="•"/>
            </a:pPr>
            <a:r>
              <a:rPr lang="it-IT" sz="28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patologia placentare (insufficienza placentare, …)</a:t>
            </a:r>
          </a:p>
          <a:p>
            <a:pPr lvl="0">
              <a:buClr>
                <a:srgbClr val="293A83"/>
              </a:buClr>
              <a:buSzPts val="2800"/>
              <a:buFont typeface="Comic Sans MS"/>
              <a:buChar char="•"/>
            </a:pPr>
            <a:r>
              <a:rPr lang="it-IT" sz="28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radiazioni, intossicazioni durante la gravidanza</a:t>
            </a:r>
            <a:endParaRPr lang="it-IT" sz="2800" dirty="0" smtClean="0">
              <a:solidFill>
                <a:schemeClr val="tx1"/>
              </a:solidFill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800"/>
            </a:pPr>
            <a:r>
              <a:rPr lang="en-US" sz="2800" b="1" dirty="0" smtClean="0">
                <a:solidFill>
                  <a:schemeClr val="tx1"/>
                </a:solidFill>
                <a:latin typeface="+mn-lt"/>
                <a:sym typeface="Comic Sans MS"/>
              </a:rPr>
              <a:t> </a:t>
            </a:r>
            <a:endParaRPr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/>
        </p:nvSpPr>
        <p:spPr>
          <a:xfrm>
            <a:off x="611187" y="260350"/>
            <a:ext cx="8208962" cy="523875"/>
          </a:xfrm>
          <a:prstGeom prst="rect">
            <a:avLst/>
          </a:prstGeom>
          <a:solidFill>
            <a:srgbClr val="B7DE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Comic Sans MS"/>
              <a:buNone/>
            </a:pPr>
            <a:r>
              <a:rPr lang="en-US" sz="2800" b="1" i="0" u="none" dirty="0" smtClean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EZIOLOGIA </a:t>
            </a:r>
            <a:r>
              <a:rPr lang="en-US" sz="2800" b="1" i="0" u="none" dirty="0" err="1" smtClean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delle</a:t>
            </a:r>
            <a:r>
              <a:rPr lang="en-US" sz="2800" b="1" i="0" u="none" dirty="0" smtClean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0" u="none" dirty="0" err="1" smtClean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encefalopatie</a:t>
            </a:r>
            <a:r>
              <a:rPr lang="en-US" sz="2800" b="1" i="0" u="none" dirty="0" smtClean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0" u="none" dirty="0" err="1" smtClean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fisse</a:t>
            </a:r>
            <a:endParaRPr/>
          </a:p>
        </p:txBody>
      </p:sp>
      <p:sp>
        <p:nvSpPr>
          <p:cNvPr id="239" name="Shape 239"/>
          <p:cNvSpPr txBox="1"/>
          <p:nvPr/>
        </p:nvSpPr>
        <p:spPr>
          <a:xfrm>
            <a:off x="323850" y="1052512"/>
            <a:ext cx="8569325" cy="551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800"/>
              <a:buFont typeface="Comic Sans MS"/>
              <a:buNone/>
            </a:pP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Cause </a:t>
            </a:r>
            <a:r>
              <a:rPr lang="en-US" sz="28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che</a:t>
            </a:r>
            <a:r>
              <a:rPr lang="en-US" sz="28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agiscono</a:t>
            </a:r>
            <a:r>
              <a:rPr lang="en-US" sz="28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durante</a:t>
            </a:r>
            <a:r>
              <a:rPr lang="en-US" sz="28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il</a:t>
            </a:r>
            <a:r>
              <a:rPr lang="en-US" sz="28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periodo</a:t>
            </a:r>
            <a:r>
              <a:rPr lang="en-US" sz="2800" i="0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perinatale</a:t>
            </a:r>
            <a:r>
              <a:rPr lang="en-US" sz="2800" i="0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(le </a:t>
            </a:r>
            <a:r>
              <a:rPr lang="en-US" sz="28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più</a:t>
            </a:r>
            <a:r>
              <a:rPr lang="en-US" sz="28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frequenti</a:t>
            </a: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):</a:t>
            </a:r>
            <a:endParaRPr sz="2800" i="0" u="none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800"/>
              <a:buFont typeface="Comic Sans MS"/>
              <a:buChar char="•"/>
            </a:pPr>
            <a:r>
              <a:rPr lang="en-US" sz="28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prematuranza-immaturanza</a:t>
            </a:r>
            <a:endParaRPr sz="2800">
              <a:solidFill>
                <a:schemeClr val="tx1"/>
              </a:solidFill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800"/>
              <a:buFont typeface="Comic Sans MS"/>
              <a:buChar char="•"/>
            </a:pPr>
            <a:r>
              <a:rPr lang="en-US" sz="28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patologia</a:t>
            </a: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anossico-ischemica</a:t>
            </a: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del </a:t>
            </a:r>
            <a:r>
              <a:rPr lang="en-US" sz="28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nato</a:t>
            </a: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a </a:t>
            </a:r>
            <a:r>
              <a:rPr lang="en-US" sz="28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termine</a:t>
            </a:r>
            <a:endParaRPr sz="2800">
              <a:solidFill>
                <a:schemeClr val="tx1"/>
              </a:solidFill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800"/>
              <a:buFont typeface="Comic Sans MS"/>
              <a:buChar char="•"/>
            </a:pPr>
            <a:r>
              <a:rPr lang="en-US" sz="28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emorragia</a:t>
            </a: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o </a:t>
            </a: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ischemia (</a:t>
            </a:r>
            <a:r>
              <a:rPr lang="en-US" sz="28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infarto</a:t>
            </a: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cerebrale</a:t>
            </a: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) del </a:t>
            </a:r>
            <a:r>
              <a:rPr lang="en-US" sz="28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nato</a:t>
            </a: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a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 </a:t>
            </a:r>
            <a:r>
              <a:rPr lang="en-US" sz="28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termine</a:t>
            </a:r>
            <a:endParaRPr sz="2800">
              <a:solidFill>
                <a:schemeClr val="tx1"/>
              </a:solidFill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800"/>
              <a:buFont typeface="Comic Sans MS"/>
              <a:buChar char="•"/>
            </a:pPr>
            <a:r>
              <a:rPr lang="en-US" sz="28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sepsi</a:t>
            </a:r>
            <a:r>
              <a:rPr lang="en-US" sz="2800" i="0" u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e </a:t>
            </a:r>
            <a:r>
              <a:rPr lang="en-US" sz="2800" i="0" u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meningo-encefalite</a:t>
            </a:r>
            <a:r>
              <a:rPr lang="en-US" sz="2800" i="0" u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perinatale</a:t>
            </a:r>
            <a:endParaRPr lang="en-US" sz="2800" i="0" u="none" dirty="0" smtClean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800"/>
            </a:pPr>
            <a:endParaRPr lang="en-US" sz="2800" dirty="0" smtClean="0">
              <a:solidFill>
                <a:schemeClr val="tx1"/>
              </a:solidFill>
              <a:latin typeface="+mn-lt"/>
              <a:sym typeface="Comic Sans MS"/>
            </a:endParaRPr>
          </a:p>
          <a:p>
            <a:pPr lvl="0" algn="ctr">
              <a:buClr>
                <a:srgbClr val="293A83"/>
              </a:buClr>
              <a:buSzPts val="2800"/>
            </a:pPr>
            <a:r>
              <a:rPr lang="it-IT" sz="28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Cause che agiscono nei primi tre anni di vita:</a:t>
            </a:r>
          </a:p>
          <a:p>
            <a:pPr lvl="0">
              <a:buClr>
                <a:srgbClr val="293A83"/>
              </a:buClr>
              <a:buSzPts val="2800"/>
              <a:buFont typeface="Comic Sans MS"/>
              <a:buChar char="•"/>
            </a:pPr>
            <a:r>
              <a:rPr lang="it-IT" sz="28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meningite, encefalite</a:t>
            </a:r>
            <a:endParaRPr lang="it-IT" dirty="0" smtClean="0">
              <a:solidFill>
                <a:schemeClr val="tx1"/>
              </a:solidFill>
              <a:latin typeface="+mn-lt"/>
            </a:endParaRPr>
          </a:p>
          <a:p>
            <a:pPr lvl="0">
              <a:buClr>
                <a:srgbClr val="293A83"/>
              </a:buClr>
              <a:buSzPts val="2800"/>
              <a:buFont typeface="Comic Sans MS"/>
              <a:buChar char="•"/>
            </a:pPr>
            <a:r>
              <a:rPr lang="it-IT" sz="28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trauma cranico</a:t>
            </a:r>
            <a:endParaRPr lang="it-IT" dirty="0" smtClean="0">
              <a:solidFill>
                <a:schemeClr val="tx1"/>
              </a:solidFill>
              <a:latin typeface="+mn-lt"/>
            </a:endParaRPr>
          </a:p>
          <a:p>
            <a:pPr lvl="0">
              <a:buClr>
                <a:srgbClr val="293A83"/>
              </a:buClr>
              <a:buSzPts val="2800"/>
              <a:buFont typeface="Comic Sans MS"/>
              <a:buChar char="•"/>
            </a:pPr>
            <a:r>
              <a:rPr lang="it-IT" sz="28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ischemia (infarto cerebrale) o emorragia cerebrali</a:t>
            </a:r>
            <a:endParaRPr lang="it-IT" dirty="0" smtClean="0">
              <a:solidFill>
                <a:schemeClr val="tx1"/>
              </a:solidFill>
              <a:latin typeface="+mn-lt"/>
            </a:endParaRPr>
          </a:p>
          <a:p>
            <a:pPr lvl="0">
              <a:buClr>
                <a:srgbClr val="293A83"/>
              </a:buClr>
              <a:buSzPts val="2800"/>
              <a:buFont typeface="Comic Sans MS"/>
              <a:buChar char="•"/>
            </a:pPr>
            <a:r>
              <a:rPr lang="it-IT" sz="28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esiti di neoplasie</a:t>
            </a:r>
            <a:endParaRPr lang="it-IT" dirty="0" smtClean="0">
              <a:solidFill>
                <a:schemeClr val="tx1"/>
              </a:solidFill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800"/>
            </a:pPr>
            <a:endParaRPr sz="280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357159" y="260350"/>
            <a:ext cx="8429684" cy="523875"/>
          </a:xfrm>
          <a:prstGeom prst="rect">
            <a:avLst/>
          </a:prstGeom>
          <a:solidFill>
            <a:srgbClr val="B7DE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800"/>
              <a:buFont typeface="Comic Sans MS"/>
              <a:buNone/>
            </a:pPr>
            <a:r>
              <a:rPr lang="en-US" sz="2800" b="1" i="0" u="none" strike="noStrike" cap="none" dirty="0" err="1" smtClean="0">
                <a:solidFill>
                  <a:srgbClr val="293A83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Paralisi</a:t>
            </a:r>
            <a:r>
              <a:rPr lang="en-US" sz="2800" b="1" i="0" u="none" strike="noStrike" cap="none" dirty="0" smtClean="0">
                <a:solidFill>
                  <a:srgbClr val="293A83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0" u="none" strike="noStrike" cap="none" dirty="0" err="1" smtClean="0">
                <a:solidFill>
                  <a:srgbClr val="293A83"/>
                </a:solidFill>
                <a:latin typeface="Comic Sans MS"/>
                <a:ea typeface="Comic Sans MS"/>
                <a:cs typeface="Comic Sans MS"/>
                <a:sym typeface="Comic Sans MS"/>
              </a:rPr>
              <a:t>cerebrale</a:t>
            </a:r>
            <a:r>
              <a:rPr lang="en-US" sz="2800" b="1" i="0" u="none" strike="noStrike" cap="none" dirty="0" smtClean="0">
                <a:solidFill>
                  <a:srgbClr val="293A83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infantile: </a:t>
            </a:r>
            <a:r>
              <a:rPr lang="en-US" sz="2800" b="1" i="0" u="none" strike="noStrike" cap="none" dirty="0" err="1" smtClean="0">
                <a:solidFill>
                  <a:srgbClr val="293A83"/>
                </a:solidFill>
                <a:latin typeface="Comic Sans MS"/>
                <a:ea typeface="Comic Sans MS"/>
                <a:cs typeface="Comic Sans MS"/>
                <a:sym typeface="Comic Sans MS"/>
              </a:rPr>
              <a:t>cenni</a:t>
            </a:r>
            <a:r>
              <a:rPr lang="en-US" sz="2800" b="1" i="0" u="none" strike="noStrike" cap="none" dirty="0" smtClean="0">
                <a:solidFill>
                  <a:srgbClr val="293A83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0" u="none" strike="noStrike" cap="none" dirty="0" err="1" smtClean="0">
                <a:solidFill>
                  <a:srgbClr val="293A83"/>
                </a:solidFill>
                <a:latin typeface="Comic Sans MS"/>
                <a:ea typeface="Comic Sans MS"/>
                <a:cs typeface="Comic Sans MS"/>
                <a:sym typeface="Comic Sans MS"/>
              </a:rPr>
              <a:t>storici</a:t>
            </a:r>
            <a:endParaRPr b="1"/>
          </a:p>
        </p:txBody>
      </p:sp>
      <p:sp>
        <p:nvSpPr>
          <p:cNvPr id="100" name="Shape 100"/>
          <p:cNvSpPr txBox="1"/>
          <p:nvPr/>
        </p:nvSpPr>
        <p:spPr>
          <a:xfrm>
            <a:off x="428596" y="1142984"/>
            <a:ext cx="8429684" cy="557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400"/>
              <a:buFont typeface="Comic Sans MS"/>
              <a:buNone/>
            </a:pP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metà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‘800 compare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il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termine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PARALISI CEREBRALE 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(</a:t>
            </a:r>
            <a:r>
              <a:rPr lang="en-US" sz="2600" i="1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Cerebral Palsy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)  per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distinguere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una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categoria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disturbi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motori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precoci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del bambino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dalla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paralisi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periferica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conseguente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a 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poliomielite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.</a:t>
            </a:r>
            <a:endParaRPr sz="2600">
              <a:solidFill>
                <a:schemeClr val="tx1"/>
              </a:solidFill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800"/>
              <a:buFont typeface="Comic Sans MS"/>
              <a:buNone/>
            </a:pP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Nel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1947 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viene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fondata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la AACP,  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Accademia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Americana per la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Paralisi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Cerebrale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.</a:t>
            </a:r>
            <a:endParaRPr sz="2600">
              <a:solidFill>
                <a:schemeClr val="tx1"/>
              </a:solidFill>
              <a:latin typeface="+mn-lt"/>
            </a:endParaRPr>
          </a:p>
          <a:p>
            <a:pPr lvl="0">
              <a:buClr>
                <a:srgbClr val="293A83"/>
              </a:buClr>
              <a:buSzPts val="2800"/>
            </a:pP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Nel</a:t>
            </a:r>
            <a:r>
              <a:rPr lang="en-US" sz="2600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1957 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le 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Paralisi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Cerebrali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Infantili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(PCI) </a:t>
            </a:r>
            <a:r>
              <a:rPr lang="en-US" sz="26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vengono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definite come 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“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disturbo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permanente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ma non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immodificabile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della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postura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e del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movimento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dovuto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 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un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difetto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o </a:t>
            </a:r>
            <a:r>
              <a:rPr lang="en-US" sz="26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una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lesione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cerebrale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non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progressiva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determinatasi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prima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che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l’encefalo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abbia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compiuto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principali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processi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maturazione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morfo-funzionale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;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il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disturbo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motorio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è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prevalente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ma non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esclusivo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e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può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essere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variabile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per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tipo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e </a:t>
            </a:r>
            <a:r>
              <a:rPr lang="en-US" sz="26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gravità</a:t>
            </a:r>
            <a:r>
              <a:rPr lang="en-US" sz="26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” (Phelps)</a:t>
            </a:r>
            <a:endParaRPr sz="26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285720" y="260350"/>
            <a:ext cx="8643997" cy="523875"/>
          </a:xfrm>
          <a:prstGeom prst="rect">
            <a:avLst/>
          </a:prstGeom>
          <a:solidFill>
            <a:srgbClr val="B7DE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800"/>
              <a:buFont typeface="Comic Sans MS"/>
              <a:buNone/>
            </a:pPr>
            <a:r>
              <a:rPr lang="en-US" sz="2800" b="1" i="0" u="none" strike="noStrike" cap="none" dirty="0" err="1" smtClean="0">
                <a:solidFill>
                  <a:srgbClr val="293A83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Paralisi</a:t>
            </a:r>
            <a:r>
              <a:rPr lang="en-US" sz="2800" b="1" i="0" u="none" strike="noStrike" cap="none" dirty="0" smtClean="0">
                <a:solidFill>
                  <a:srgbClr val="293A83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0" u="none" strike="noStrike" cap="none" dirty="0" err="1" smtClean="0">
                <a:solidFill>
                  <a:srgbClr val="293A83"/>
                </a:solidFill>
                <a:latin typeface="Comic Sans MS"/>
                <a:ea typeface="Comic Sans MS"/>
                <a:cs typeface="Comic Sans MS"/>
                <a:sym typeface="Comic Sans MS"/>
              </a:rPr>
              <a:t>cerebrali</a:t>
            </a:r>
            <a:r>
              <a:rPr lang="en-US" sz="2800" b="1" i="0" u="none" strike="noStrike" cap="none" dirty="0" smtClean="0">
                <a:solidFill>
                  <a:srgbClr val="293A83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0" u="none" strike="noStrike" cap="none" dirty="0" err="1" smtClean="0">
                <a:solidFill>
                  <a:srgbClr val="293A83"/>
                </a:solidFill>
                <a:latin typeface="Comic Sans MS"/>
                <a:ea typeface="Comic Sans MS"/>
                <a:cs typeface="Comic Sans MS"/>
                <a:sym typeface="Comic Sans MS"/>
              </a:rPr>
              <a:t>infantili</a:t>
            </a:r>
            <a:r>
              <a:rPr lang="en-US" sz="2800" b="1" i="0" u="none" strike="noStrike" cap="none" dirty="0" smtClean="0">
                <a:solidFill>
                  <a:srgbClr val="293A83"/>
                </a:solidFill>
                <a:latin typeface="Comic Sans MS"/>
                <a:ea typeface="Comic Sans MS"/>
                <a:cs typeface="Comic Sans MS"/>
                <a:sym typeface="Comic Sans MS"/>
              </a:rPr>
              <a:t>: </a:t>
            </a:r>
            <a:r>
              <a:rPr lang="en-US" sz="2800" b="1" i="0" u="none" strike="noStrike" cap="none" dirty="0" err="1" smtClean="0">
                <a:solidFill>
                  <a:srgbClr val="293A83"/>
                </a:solidFill>
                <a:latin typeface="Comic Sans MS"/>
                <a:ea typeface="Comic Sans MS"/>
                <a:cs typeface="Comic Sans MS"/>
                <a:sym typeface="Comic Sans MS"/>
              </a:rPr>
              <a:t>cenni</a:t>
            </a:r>
            <a:r>
              <a:rPr lang="en-US" sz="2800" b="1" i="0" u="none" strike="noStrike" cap="none" dirty="0" smtClean="0">
                <a:solidFill>
                  <a:srgbClr val="293A83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0" u="none" strike="noStrike" cap="none" dirty="0" err="1" smtClean="0">
                <a:solidFill>
                  <a:srgbClr val="293A83"/>
                </a:solidFill>
                <a:latin typeface="Comic Sans MS"/>
                <a:ea typeface="Comic Sans MS"/>
                <a:cs typeface="Comic Sans MS"/>
                <a:sym typeface="Comic Sans MS"/>
              </a:rPr>
              <a:t>storici</a:t>
            </a:r>
            <a:endParaRPr/>
          </a:p>
        </p:txBody>
      </p:sp>
      <p:sp>
        <p:nvSpPr>
          <p:cNvPr id="107" name="Shape 107"/>
          <p:cNvSpPr txBox="1"/>
          <p:nvPr/>
        </p:nvSpPr>
        <p:spPr>
          <a:xfrm>
            <a:off x="323850" y="836612"/>
            <a:ext cx="8569325" cy="573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800"/>
              <a:buFont typeface="Comic Sans MS"/>
              <a:buNone/>
            </a:pP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Nel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1964 le PCI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vengono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definite come 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“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disordine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della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postura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e del 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movimento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dovuto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 un 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difetto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o a 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una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lesione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del 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cervello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immaturo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. Per 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scopi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pratici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devono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essere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esclusi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(…) 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disordini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(…) 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che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siano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breve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durata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dovuti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a 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una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malattia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progressiva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o 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esclusivamente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a 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ritardo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mentale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” (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Bax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)</a:t>
            </a:r>
            <a:endParaRPr sz="2800">
              <a:solidFill>
                <a:schemeClr val="tx1"/>
              </a:solidFill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i="0" u="none" strike="noStrike" cap="none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800"/>
              <a:buFont typeface="Comic Sans MS"/>
              <a:buNone/>
            </a:pP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La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definizione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è per 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certi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versi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tuttora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attuale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anche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se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ora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comprende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oltre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agli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aspetti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motori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anche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quelli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cognitivi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percettivi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ed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emotivi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richiede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nuovi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approcci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riabilitativi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che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valorizzino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il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potenziale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residuo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programmi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educativi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e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sociali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diagnosi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e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trattamento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precoci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214282" y="428604"/>
            <a:ext cx="8715436" cy="523875"/>
          </a:xfrm>
          <a:prstGeom prst="rect">
            <a:avLst/>
          </a:prstGeom>
          <a:solidFill>
            <a:srgbClr val="B7DE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800"/>
              <a:buFont typeface="Comic Sans MS"/>
              <a:buNone/>
            </a:pPr>
            <a:r>
              <a:rPr lang="en-US" sz="2600" b="1" i="0" u="none" strike="noStrike" cap="none" dirty="0" smtClean="0">
                <a:solidFill>
                  <a:srgbClr val="293A83"/>
                </a:solidFill>
                <a:latin typeface="Comic Sans MS"/>
                <a:ea typeface="Comic Sans MS"/>
                <a:cs typeface="Comic Sans MS"/>
                <a:sym typeface="Comic Sans MS"/>
              </a:rPr>
              <a:t>EPIDEMIOLOGIA </a:t>
            </a:r>
            <a:r>
              <a:rPr lang="en-US" sz="2600" b="1" i="0" u="none" strike="noStrike" cap="none" dirty="0" err="1" smtClean="0">
                <a:solidFill>
                  <a:srgbClr val="293A83"/>
                </a:solidFill>
                <a:latin typeface="Comic Sans MS"/>
                <a:ea typeface="Comic Sans MS"/>
                <a:cs typeface="Comic Sans MS"/>
                <a:sym typeface="Comic Sans MS"/>
              </a:rPr>
              <a:t>delle</a:t>
            </a:r>
            <a:r>
              <a:rPr lang="en-US" sz="2600" b="1" i="0" u="none" strike="noStrike" cap="none" dirty="0" smtClean="0">
                <a:solidFill>
                  <a:srgbClr val="293A83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b="1" i="0" u="none" strike="noStrike" cap="none" dirty="0" err="1" smtClean="0">
                <a:solidFill>
                  <a:srgbClr val="293A83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Paralisi</a:t>
            </a:r>
            <a:r>
              <a:rPr lang="en-US" sz="2600" b="1" i="0" u="none" strike="noStrike" cap="none" dirty="0" smtClean="0">
                <a:solidFill>
                  <a:srgbClr val="293A83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b="1" i="0" u="none" strike="noStrike" cap="none" dirty="0" err="1" smtClean="0">
                <a:solidFill>
                  <a:srgbClr val="293A83"/>
                </a:solidFill>
                <a:latin typeface="Comic Sans MS"/>
                <a:ea typeface="Comic Sans MS"/>
                <a:cs typeface="Comic Sans MS"/>
                <a:sym typeface="Comic Sans MS"/>
              </a:rPr>
              <a:t>Cerebrali</a:t>
            </a:r>
            <a:r>
              <a:rPr lang="en-US" sz="2600" b="1" i="0" u="none" strike="noStrike" cap="none" dirty="0" smtClean="0">
                <a:solidFill>
                  <a:srgbClr val="293A83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b="1" i="0" u="none" strike="noStrike" cap="none" dirty="0" err="1" smtClean="0">
                <a:solidFill>
                  <a:srgbClr val="293A83"/>
                </a:solidFill>
                <a:latin typeface="Comic Sans MS"/>
                <a:ea typeface="Comic Sans MS"/>
                <a:cs typeface="Comic Sans MS"/>
                <a:sym typeface="Comic Sans MS"/>
              </a:rPr>
              <a:t>Infantili</a:t>
            </a:r>
            <a:endParaRPr sz="2600"/>
          </a:p>
        </p:txBody>
      </p:sp>
      <p:sp>
        <p:nvSpPr>
          <p:cNvPr id="115" name="Shape 115"/>
          <p:cNvSpPr txBox="1"/>
          <p:nvPr/>
        </p:nvSpPr>
        <p:spPr>
          <a:xfrm>
            <a:off x="285720" y="1643050"/>
            <a:ext cx="8569325" cy="4714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800"/>
              <a:buFont typeface="Comic Sans MS"/>
              <a:buNone/>
            </a:pP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Le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Paralisi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Cerebrali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Infantili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colpiscono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2-3 bambini 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su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1000 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nati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vivi</a:t>
            </a:r>
            <a:endParaRPr sz="2800">
              <a:solidFill>
                <a:schemeClr val="tx1"/>
              </a:solidFill>
              <a:latin typeface="+mn-l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i="0" u="none" strike="noStrike" cap="none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400"/>
              <a:buFont typeface="Comic Sans MS"/>
              <a:buNone/>
            </a:pP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dati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epidemiologici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sono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simili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in 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tutti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i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Paesi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anche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se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gli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studi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scarseggiano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400"/>
              <a:buFont typeface="Comic Sans MS"/>
              <a:buNone/>
            </a:pPr>
            <a:endParaRPr sz="2800">
              <a:solidFill>
                <a:schemeClr val="tx1"/>
              </a:solidFill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400"/>
              <a:buFont typeface="Comic Sans MS"/>
              <a:buNone/>
            </a:pP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Nei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paesi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ad alto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reddito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prevalgono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le cause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prenatali-perinatali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soprattutto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la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prematuranza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400"/>
              <a:buFont typeface="Comic Sans MS"/>
              <a:buNone/>
            </a:pPr>
            <a:endParaRPr sz="2800">
              <a:solidFill>
                <a:schemeClr val="tx1"/>
              </a:solidFill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A83"/>
              </a:buClr>
              <a:buSzPts val="2400"/>
              <a:buFont typeface="Comic Sans MS"/>
              <a:buNone/>
            </a:pP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Nei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paesi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 basso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reddito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i="0" u="none" strike="noStrike" cap="none" dirty="0" err="1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prevalgono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le cause 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perinatali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e 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postnatali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 (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asfissia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meningite</a:t>
            </a:r>
            <a:r>
              <a:rPr lang="en-US" sz="2800" i="0" u="none" strike="noStrike" cap="none" dirty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, malaria </a:t>
            </a:r>
            <a:r>
              <a:rPr lang="en-US" sz="2800" i="0" u="none" strike="noStrike" cap="none" dirty="0" err="1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cerebrale</a:t>
            </a:r>
            <a:r>
              <a:rPr lang="en-US" sz="2800" i="0" u="none" strike="noStrike" cap="none" dirty="0" smtClean="0">
                <a:solidFill>
                  <a:schemeClr val="tx1"/>
                </a:solidFill>
                <a:latin typeface="+mn-lt"/>
                <a:ea typeface="Comic Sans MS"/>
                <a:cs typeface="Comic Sans MS"/>
                <a:sym typeface="Comic Sans MS"/>
              </a:rPr>
              <a:t>).</a:t>
            </a:r>
            <a:endParaRPr sz="2800">
              <a:solidFill>
                <a:schemeClr val="tx1"/>
              </a:solidFill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i="0" u="none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1854</Words>
  <Application>Microsoft Office PowerPoint</Application>
  <PresentationFormat>Presentazione su schermo (4:3)</PresentationFormat>
  <Paragraphs>194</Paragraphs>
  <Slides>27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    Neuropsichiatria Infantile Prof.ssa Anna Peloso  Le  encefalopatie in età evolutiva   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PARALISI CEREBRALI INFANTILI  Dr.ssa Federica Ricci S.C.D.U. Neuropsichiatria Infantile Ospedale Infantile Regina Margherita  2014/2015</dc:title>
  <dc:creator>anna</dc:creator>
  <cp:lastModifiedBy>Utente</cp:lastModifiedBy>
  <cp:revision>9</cp:revision>
  <dcterms:modified xsi:type="dcterms:W3CDTF">2021-10-19T13:20:19Z</dcterms:modified>
</cp:coreProperties>
</file>