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80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9" r:id="rId25"/>
    <p:sldId id="277" r:id="rId26"/>
    <p:sldId id="278" r:id="rId27"/>
    <p:sldId id="279" r:id="rId28"/>
    <p:sldId id="282" r:id="rId29"/>
    <p:sldId id="30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7966-7968-4FDC-9D2C-43FD16763618}" type="datetimeFigureOut">
              <a:rPr lang="it-IT" smtClean="0"/>
              <a:pPr/>
              <a:t>17/11/2022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5FF7-513E-4DC1-B2A7-0F5998BCDD7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8029604" cy="5429288"/>
          </a:xfrm>
        </p:spPr>
        <p:txBody>
          <a:bodyPr>
            <a:normAutofit/>
          </a:bodyPr>
          <a:lstStyle/>
          <a:p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Neuropsichiatria Infantile</a:t>
            </a:r>
            <a:br>
              <a:rPr lang="it-IT" sz="3600" dirty="0" smtClean="0"/>
            </a:br>
            <a:r>
              <a:rPr lang="it-IT" sz="3600" dirty="0" smtClean="0"/>
              <a:t>Prof.ssa Anna Peloso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disturbi del comportamento in età  evolutiva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430213" y="1052513"/>
            <a:ext cx="8713787" cy="5257800"/>
          </a:xfrm>
        </p:spPr>
        <p:txBody>
          <a:bodyPr/>
          <a:lstStyle/>
          <a:p>
            <a:r>
              <a:rPr lang="it-IT" smtClean="0"/>
              <a:t>Incidenza: M:2-16%, F:2-9% </a:t>
            </a:r>
          </a:p>
          <a:p>
            <a:r>
              <a:rPr lang="it-IT" smtClean="0"/>
              <a:t>Nei maschi esordio più </a:t>
            </a:r>
          </a:p>
          <a:p>
            <a:pPr>
              <a:buFont typeface="Wingdings 2" pitchFamily="18" charset="2"/>
              <a:buNone/>
            </a:pPr>
            <a:r>
              <a:rPr lang="it-IT" smtClean="0"/>
              <a:t>	precoce </a:t>
            </a:r>
          </a:p>
          <a:p>
            <a:r>
              <a:rPr lang="it-IT" smtClean="0"/>
              <a:t>Età media di insorgenza: 8-10 anni</a:t>
            </a:r>
          </a:p>
          <a:p>
            <a:r>
              <a:rPr lang="it-IT" i="1" smtClean="0"/>
              <a:t>MASCHI</a:t>
            </a:r>
            <a:r>
              <a:rPr lang="it-IT" smtClean="0"/>
              <a:t>: aggressività fisica, vandalismo, furto, problemi di disciplina a scuola</a:t>
            </a:r>
          </a:p>
          <a:p>
            <a:pPr>
              <a:buFont typeface="Wingdings 2" pitchFamily="18" charset="2"/>
              <a:buNone/>
            </a:pPr>
            <a:r>
              <a:rPr lang="it-IT" smtClean="0"/>
              <a:t>	</a:t>
            </a:r>
            <a:r>
              <a:rPr lang="it-IT" i="1" smtClean="0"/>
              <a:t>FEMMINE</a:t>
            </a:r>
            <a:r>
              <a:rPr lang="it-IT" smtClean="0"/>
              <a:t>: menzogne, fughe, assenze da scuola, uso di sostanze, condotte sessuali devianti</a:t>
            </a:r>
          </a:p>
        </p:txBody>
      </p:sp>
      <p:pic>
        <p:nvPicPr>
          <p:cNvPr id="29699" name="Picture 14" descr="epidemi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8913"/>
            <a:ext cx="2520950" cy="259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71472" y="428604"/>
            <a:ext cx="529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DISTURBI DEL COMPORTAMENTO</a:t>
            </a:r>
            <a:endParaRPr lang="it-IT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/>
          </p:cNvSpPr>
          <p:nvPr>
            <p:ph type="title"/>
          </p:nvPr>
        </p:nvSpPr>
        <p:spPr bwMode="auto">
          <a:xfrm>
            <a:off x="4211638" y="333375"/>
            <a:ext cx="4679950" cy="13985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>
              <a:defRPr/>
            </a:pPr>
            <a:r>
              <a:rPr lang="it-IT" sz="4400" dirty="0" smtClean="0">
                <a:ln>
                  <a:noFill/>
                </a:ln>
                <a:latin typeface="Footlight MT Light" pitchFamily="18" charset="0"/>
              </a:rPr>
              <a:t>Disturbo oppositivo provocatorio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611188" y="2924175"/>
            <a:ext cx="8229600" cy="2943225"/>
          </a:xfrm>
        </p:spPr>
        <p:txBody>
          <a:bodyPr/>
          <a:lstStyle/>
          <a:p>
            <a:r>
              <a:rPr lang="it-IT" smtClean="0"/>
              <a:t>5 - 15% di soggetti in età scolare</a:t>
            </a:r>
          </a:p>
          <a:p>
            <a:r>
              <a:rPr lang="it-IT" smtClean="0"/>
              <a:t> maggiormente rappresentato nei maschi prima della pubertà</a:t>
            </a:r>
          </a:p>
          <a:p>
            <a:r>
              <a:rPr lang="it-IT" smtClean="0"/>
              <a:t> in adolescenza la prevalenza maschile si attenua</a:t>
            </a:r>
          </a:p>
        </p:txBody>
      </p:sp>
      <p:pic>
        <p:nvPicPr>
          <p:cNvPr id="30724" name="Picture 7" descr="disturbo oppositivo provocato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4176712" cy="259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 bwMode="auto">
          <a:xfrm>
            <a:off x="3203575" y="268288"/>
            <a:ext cx="5689600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it-IT" sz="4400" dirty="0" smtClean="0">
                <a:ln>
                  <a:noFill/>
                </a:ln>
                <a:latin typeface="Footlight MT Light" pitchFamily="18" charset="0"/>
              </a:rPr>
              <a:t>Disturbo della condotta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pPr>
              <a:lnSpc>
                <a:spcPct val="80000"/>
              </a:lnSpc>
              <a:buSzPct val="110000"/>
            </a:pPr>
            <a:r>
              <a:rPr lang="it-IT" sz="2800" dirty="0" smtClean="0"/>
              <a:t>Tasso di rischio nella popolazione generale in soggetti tra 4 e 18 anni: 5 - 7%</a:t>
            </a:r>
          </a:p>
          <a:p>
            <a:pPr>
              <a:lnSpc>
                <a:spcPct val="80000"/>
              </a:lnSpc>
              <a:buSzPct val="110000"/>
            </a:pPr>
            <a:r>
              <a:rPr lang="it-IT" sz="2800" dirty="0" smtClean="0"/>
              <a:t>Prevalenza: 6 -16% nei maschi, 2 - 9% nelle femmine </a:t>
            </a:r>
          </a:p>
          <a:p>
            <a:pPr>
              <a:lnSpc>
                <a:spcPct val="80000"/>
              </a:lnSpc>
            </a:pPr>
            <a:r>
              <a:rPr lang="it-IT" sz="2800" dirty="0" smtClean="0"/>
              <a:t>Aumenta fino al 7 -10% tra 12 e 16 anni</a:t>
            </a:r>
          </a:p>
          <a:p>
            <a:pPr>
              <a:lnSpc>
                <a:spcPct val="80000"/>
              </a:lnSpc>
            </a:pPr>
            <a:r>
              <a:rPr lang="it-IT" sz="2800" dirty="0" smtClean="0"/>
              <a:t>Livello socio-ambientale: correlazione positiva</a:t>
            </a:r>
          </a:p>
          <a:p>
            <a:pPr>
              <a:lnSpc>
                <a:spcPct val="80000"/>
              </a:lnSpc>
            </a:pPr>
            <a:r>
              <a:rPr lang="it-IT" sz="2800" dirty="0" smtClean="0"/>
              <a:t>Più  comune in figli di genitori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800" dirty="0" smtClean="0"/>
              <a:t>	con personalità antisociale,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800" dirty="0" smtClean="0"/>
              <a:t>	dipendenza alcolica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800" dirty="0" smtClean="0"/>
              <a:t> </a:t>
            </a:r>
          </a:p>
        </p:txBody>
      </p:sp>
      <p:pic>
        <p:nvPicPr>
          <p:cNvPr id="31748" name="Picture 4" descr="bambini viole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9892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357694"/>
            <a:ext cx="3249605" cy="238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2484438" y="188913"/>
            <a:ext cx="6659562" cy="43640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400" dirty="0" smtClean="0">
                <a:ln>
                  <a:noFill/>
                </a:ln>
                <a:effectLst/>
                <a:latin typeface="Footlight MT Light" pitchFamily="18" charset="0"/>
              </a:rPr>
              <a:t>	</a:t>
            </a:r>
            <a:r>
              <a:rPr lang="it-IT" sz="4000" dirty="0" smtClean="0">
                <a:ln>
                  <a:noFill/>
                </a:ln>
                <a:effectLst/>
                <a:latin typeface="Footlight MT Light" pitchFamily="18" charset="0"/>
              </a:rPr>
              <a:t>Le radici dell’aggressività</a:t>
            </a:r>
            <a:r>
              <a:rPr lang="it-IT" sz="3800" dirty="0" smtClean="0">
                <a:ln>
                  <a:noFill/>
                </a:ln>
                <a:effectLst/>
                <a:latin typeface="Footlight MT Light" pitchFamily="18" charset="0"/>
              </a:rPr>
              <a:t/>
            </a:r>
            <a:br>
              <a:rPr lang="it-IT" sz="3800" dirty="0" smtClean="0">
                <a:ln>
                  <a:noFill/>
                </a:ln>
                <a:effectLst/>
                <a:latin typeface="Footlight MT Light" pitchFamily="18" charset="0"/>
              </a:rPr>
            </a:br>
            <a:r>
              <a:rPr lang="it-IT" sz="5000" dirty="0" smtClean="0">
                <a:ln>
                  <a:noFill/>
                </a:ln>
                <a:effectLst/>
                <a:latin typeface="Footlight MT Light" pitchFamily="18" charset="0"/>
              </a:rPr>
              <a:t>Fattori di rischio</a:t>
            </a:r>
            <a:br>
              <a:rPr lang="it-IT" sz="5000" dirty="0" smtClean="0">
                <a:ln>
                  <a:noFill/>
                </a:ln>
                <a:effectLst/>
                <a:latin typeface="Footlight MT Light" pitchFamily="18" charset="0"/>
              </a:rPr>
            </a:br>
            <a:r>
              <a:rPr lang="it-IT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Soggetto e ambiente si influenzano reciprocamente</a:t>
            </a:r>
            <a:br>
              <a:rPr lang="it-IT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it-IT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Nessun fattore di rischio è determinante </a:t>
            </a:r>
            <a:br>
              <a:rPr lang="it-IT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it-IT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E’ la loro aggregazione che costituisce un pericolo per lo sviluppo</a:t>
            </a:r>
            <a:r>
              <a:rPr lang="it-IT" dirty="0" smtClean="0">
                <a:ln>
                  <a:noFill/>
                </a:ln>
                <a:effectLst/>
              </a:rPr>
              <a:t/>
            </a:r>
            <a:br>
              <a:rPr lang="it-IT" dirty="0" smtClean="0">
                <a:ln>
                  <a:noFill/>
                </a:ln>
                <a:effectLst/>
              </a:rPr>
            </a:br>
            <a:endParaRPr lang="it-IT" sz="3800" dirty="0" smtClean="0">
              <a:ln>
                <a:noFill/>
              </a:ln>
              <a:effectLst/>
            </a:endParaRPr>
          </a:p>
        </p:txBody>
      </p:sp>
      <p:pic>
        <p:nvPicPr>
          <p:cNvPr id="32771" name="Picture 4" descr="gene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1871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ambiente inadegu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076700"/>
            <a:ext cx="18716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ambiente negativ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084763"/>
            <a:ext cx="16573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aree cerebra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636838"/>
            <a:ext cx="201612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temperame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5229225"/>
            <a:ext cx="19796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14"/>
          <p:cNvSpPr>
            <a:spLocks noChangeArrowheads="1"/>
          </p:cNvSpPr>
          <p:nvPr/>
        </p:nvSpPr>
        <p:spPr bwMode="auto">
          <a:xfrm>
            <a:off x="1331913" y="1773238"/>
            <a:ext cx="6270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8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32777" name="Rectangle 15"/>
          <p:cNvSpPr>
            <a:spLocks noChangeArrowheads="1"/>
          </p:cNvSpPr>
          <p:nvPr/>
        </p:nvSpPr>
        <p:spPr bwMode="auto">
          <a:xfrm>
            <a:off x="1331913" y="4365625"/>
            <a:ext cx="7921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8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32778" name="Rectangle 16"/>
          <p:cNvSpPr>
            <a:spLocks noChangeArrowheads="1"/>
          </p:cNvSpPr>
          <p:nvPr/>
        </p:nvSpPr>
        <p:spPr bwMode="auto">
          <a:xfrm>
            <a:off x="3348038" y="5516563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6200775" y="4724400"/>
            <a:ext cx="682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800" b="1">
                <a:solidFill>
                  <a:schemeClr val="folHlink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00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1000" dirty="0" smtClean="0"/>
              <a:t> 			</a:t>
            </a:r>
            <a:r>
              <a:rPr lang="it-IT" sz="4000" b="1" dirty="0" smtClean="0">
                <a:solidFill>
                  <a:schemeClr val="folHlink"/>
                </a:solidFill>
              </a:rPr>
              <a:t>Fattori genetici</a:t>
            </a:r>
            <a:r>
              <a:rPr lang="it-IT" sz="4000" dirty="0" smtClean="0"/>
              <a:t>  </a:t>
            </a:r>
          </a:p>
          <a:p>
            <a:pPr>
              <a:buFont typeface="Wingdings 2" pitchFamily="18" charset="2"/>
              <a:buNone/>
            </a:pPr>
            <a:r>
              <a:rPr lang="it-IT" sz="2800" dirty="0" smtClean="0"/>
              <a:t>     		              </a:t>
            </a:r>
            <a:r>
              <a:rPr lang="it-IT" sz="2800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sz="2800" dirty="0" smtClean="0">
                <a:sym typeface="Wingdings 3" pitchFamily="18" charset="2"/>
              </a:rPr>
              <a:t> </a:t>
            </a:r>
            <a:r>
              <a:rPr lang="it-IT" dirty="0" smtClean="0">
                <a:sym typeface="Wingdings 3" pitchFamily="18" charset="2"/>
              </a:rPr>
              <a:t>impulsività</a:t>
            </a:r>
          </a:p>
          <a:p>
            <a:pPr>
              <a:buFont typeface="Wingdings 2" pitchFamily="18" charset="2"/>
              <a:buNone/>
            </a:pPr>
            <a:r>
              <a:rPr lang="it-IT" dirty="0" smtClean="0">
                <a:sym typeface="Wingdings 3" pitchFamily="18" charset="2"/>
              </a:rPr>
              <a:t>				  </a:t>
            </a:r>
            <a:r>
              <a:rPr lang="it-IT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dirty="0" smtClean="0">
                <a:sym typeface="Wingdings 3" pitchFamily="18" charset="2"/>
              </a:rPr>
              <a:t> tratto oppositivo</a:t>
            </a:r>
          </a:p>
          <a:p>
            <a:pPr>
              <a:buFont typeface="Wingdings 2" pitchFamily="18" charset="2"/>
              <a:buNone/>
            </a:pPr>
            <a:r>
              <a:rPr lang="it-IT" dirty="0" smtClean="0">
                <a:sym typeface="Wingdings 3" pitchFamily="18" charset="2"/>
              </a:rPr>
              <a:t>				  </a:t>
            </a:r>
            <a:r>
              <a:rPr lang="it-IT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dirty="0" smtClean="0">
                <a:sym typeface="Wingdings 3" pitchFamily="18" charset="2"/>
              </a:rPr>
              <a:t> esordio precoce</a:t>
            </a:r>
          </a:p>
          <a:p>
            <a:pPr>
              <a:buFont typeface="Wingdings 2" pitchFamily="18" charset="2"/>
              <a:buNone/>
            </a:pPr>
            <a:endParaRPr lang="it-IT" dirty="0" smtClean="0">
              <a:sym typeface="Wingdings 3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it-IT" dirty="0" smtClean="0">
                <a:sym typeface="Wingdings 3" pitchFamily="18" charset="2"/>
              </a:rPr>
              <a:t> </a:t>
            </a:r>
            <a:r>
              <a:rPr lang="it-IT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dirty="0" smtClean="0">
                <a:sym typeface="Wingdings 3" pitchFamily="18" charset="2"/>
              </a:rPr>
              <a:t> </a:t>
            </a:r>
            <a:r>
              <a:rPr lang="it-IT" i="1" u="sng" dirty="0" smtClean="0">
                <a:sym typeface="Wingdings 3" pitchFamily="18" charset="2"/>
              </a:rPr>
              <a:t>le esperienze relazionali interagiscono con il genotipo  modulandone l’espressività </a:t>
            </a:r>
          </a:p>
          <a:p>
            <a:pPr>
              <a:buFont typeface="Wingdings 2" pitchFamily="18" charset="2"/>
              <a:buNone/>
            </a:pPr>
            <a:endParaRPr lang="it-IT" i="1" u="sng" dirty="0" smtClean="0">
              <a:sym typeface="Wingdings 3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it-IT" dirty="0" smtClean="0">
                <a:sym typeface="Wingdings 3" pitchFamily="18" charset="2"/>
              </a:rPr>
              <a:t>				      </a:t>
            </a:r>
            <a:r>
              <a:rPr lang="it-IT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dirty="0" smtClean="0">
                <a:sym typeface="Wingdings 3" pitchFamily="18" charset="2"/>
              </a:rPr>
              <a:t> </a:t>
            </a:r>
            <a:r>
              <a:rPr lang="it-IT" i="1" u="sng" dirty="0" smtClean="0">
                <a:sym typeface="Wingdings 3" pitchFamily="18" charset="2"/>
              </a:rPr>
              <a:t>i fattori ambientali possono agire come rilevatori di difetti genetici di base</a:t>
            </a:r>
          </a:p>
        </p:txBody>
      </p:sp>
      <p:pic>
        <p:nvPicPr>
          <p:cNvPr id="33795" name="Picture 4" descr="impulsivit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88913"/>
            <a:ext cx="2076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3600" b="1" dirty="0" smtClean="0">
                <a:solidFill>
                  <a:schemeClr val="folHlink"/>
                </a:solidFill>
                <a:sym typeface="Wingdings 3" pitchFamily="18" charset="2"/>
              </a:rPr>
              <a:t>			</a:t>
            </a:r>
            <a:r>
              <a:rPr lang="it-IT" sz="4000" b="1" dirty="0" smtClean="0">
                <a:solidFill>
                  <a:schemeClr val="folHlink"/>
                </a:solidFill>
                <a:sym typeface="Wingdings 3" pitchFamily="18" charset="2"/>
              </a:rPr>
              <a:t>Aree cerebrali</a:t>
            </a:r>
          </a:p>
          <a:p>
            <a:pPr>
              <a:buFont typeface="Wingdings 2" pitchFamily="18" charset="2"/>
              <a:buNone/>
            </a:pPr>
            <a:r>
              <a:rPr lang="it-IT" sz="2800" dirty="0" smtClean="0">
                <a:sym typeface="Wingdings 3" pitchFamily="18" charset="2"/>
              </a:rPr>
              <a:t>	Regioni orbito-frontali </a:t>
            </a:r>
            <a:r>
              <a:rPr lang="it-IT" sz="2800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sz="2800" dirty="0" smtClean="0">
                <a:sym typeface="Wingdings 3" pitchFamily="18" charset="2"/>
              </a:rPr>
              <a:t> espressione </a:t>
            </a:r>
          </a:p>
          <a:p>
            <a:pPr>
              <a:buFont typeface="Wingdings 2" pitchFamily="18" charset="2"/>
              <a:buNone/>
            </a:pPr>
            <a:r>
              <a:rPr lang="it-IT" sz="2800" dirty="0" smtClean="0">
                <a:sym typeface="Wingdings 3" pitchFamily="18" charset="2"/>
              </a:rPr>
              <a:t>	e modulazione del comportamento </a:t>
            </a:r>
          </a:p>
          <a:p>
            <a:pPr>
              <a:buFont typeface="Wingdings 2" pitchFamily="18" charset="2"/>
              <a:buNone/>
            </a:pPr>
            <a:r>
              <a:rPr lang="it-IT" sz="2800" dirty="0" smtClean="0">
                <a:sym typeface="Wingdings 3" pitchFamily="18" charset="2"/>
              </a:rPr>
              <a:t>	aggressivo</a:t>
            </a:r>
          </a:p>
          <a:p>
            <a:pPr algn="ctr">
              <a:buFont typeface="Wingdings 2" pitchFamily="18" charset="2"/>
              <a:buNone/>
            </a:pPr>
            <a:r>
              <a:rPr lang="it-IT" sz="2800" dirty="0" smtClean="0">
                <a:sym typeface="Wingdings 3" pitchFamily="18" charset="2"/>
              </a:rPr>
              <a:t>		 </a:t>
            </a:r>
            <a:r>
              <a:rPr lang="it-IT" sz="2800" b="1" i="1" u="sng" dirty="0" smtClean="0">
                <a:sym typeface="Wingdings 3" pitchFamily="18" charset="2"/>
              </a:rPr>
              <a:t>Funzioni esecutive</a:t>
            </a:r>
            <a:r>
              <a:rPr lang="it-IT" sz="2800" dirty="0" smtClean="0">
                <a:sym typeface="Wingdings 3" pitchFamily="18" charset="2"/>
              </a:rPr>
              <a:t>  programmare, prevedere gli effetti delle azioni, inibire risposte immediate e impulsive </a:t>
            </a:r>
          </a:p>
          <a:p>
            <a:pPr algn="ctr">
              <a:buFont typeface="Wingdings 2" pitchFamily="18" charset="2"/>
              <a:buNone/>
            </a:pPr>
            <a:endParaRPr lang="it-IT" sz="2800" dirty="0" smtClean="0">
              <a:sym typeface="Wingdings 3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it-IT" sz="2800" b="1" i="1" dirty="0" smtClean="0">
                <a:sym typeface="Wingdings 3" pitchFamily="18" charset="2"/>
              </a:rPr>
              <a:t>	</a:t>
            </a:r>
            <a:r>
              <a:rPr lang="it-IT" sz="2800" b="1" i="1" u="sng" dirty="0" smtClean="0">
                <a:sym typeface="Wingdings 3" pitchFamily="18" charset="2"/>
              </a:rPr>
              <a:t>Modelli operativi interni</a:t>
            </a:r>
            <a:r>
              <a:rPr lang="it-IT" sz="2800" i="1" u="sng" dirty="0" smtClean="0">
                <a:sym typeface="Wingdings 3" pitchFamily="18" charset="2"/>
              </a:rPr>
              <a:t> </a:t>
            </a:r>
            <a:r>
              <a:rPr lang="it-IT" sz="2800" dirty="0" smtClean="0">
                <a:sym typeface="Wingdings 3" pitchFamily="18" charset="2"/>
              </a:rPr>
              <a:t> rappresentazioni delle interazioni del bambino con la figura primaria di attaccamento che serviranno come modelli dell’interazione sociale </a:t>
            </a:r>
            <a:r>
              <a:rPr lang="it-IT" sz="2800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sz="2800" dirty="0" smtClean="0">
                <a:sym typeface="Wingdings 3" pitchFamily="18" charset="2"/>
              </a:rPr>
              <a:t> formare aspettative, valutare le interazioni, codificare le risposte affettive proprie e altrui</a:t>
            </a:r>
            <a:endParaRPr lang="it-IT" sz="2800" dirty="0" smtClean="0"/>
          </a:p>
        </p:txBody>
      </p:sp>
      <p:pic>
        <p:nvPicPr>
          <p:cNvPr id="34819" name="Picture 4" descr="aree cerebral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188913"/>
            <a:ext cx="2533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/>
          </p:cNvSpPr>
          <p:nvPr>
            <p:ph idx="1"/>
          </p:nvPr>
        </p:nvSpPr>
        <p:spPr>
          <a:xfrm>
            <a:off x="179388" y="404813"/>
            <a:ext cx="8713787" cy="6049962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it-IT" sz="3600" b="1" dirty="0" smtClean="0">
                <a:solidFill>
                  <a:schemeClr val="folHlink"/>
                </a:solidFill>
                <a:sym typeface="Wingdings 3" pitchFamily="18" charset="2"/>
              </a:rPr>
              <a:t>	</a:t>
            </a:r>
            <a:r>
              <a:rPr lang="it-IT" sz="4000" b="1" dirty="0" smtClean="0">
                <a:solidFill>
                  <a:schemeClr val="folHlink"/>
                </a:solidFill>
                <a:sym typeface="Wingdings 3" pitchFamily="18" charset="2"/>
              </a:rPr>
              <a:t>Tratti temperamentali</a:t>
            </a:r>
            <a:r>
              <a:rPr lang="it-IT" b="1" dirty="0" smtClean="0">
                <a:solidFill>
                  <a:schemeClr val="folHlink"/>
                </a:solidFill>
                <a:sym typeface="Wingdings 3" pitchFamily="18" charset="2"/>
              </a:rPr>
              <a:t> </a:t>
            </a:r>
            <a:r>
              <a:rPr lang="it-IT" dirty="0" smtClean="0">
                <a:sym typeface="Wingdings 3" pitchFamily="18" charset="2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dirty="0" smtClean="0">
                <a:sym typeface="Wingdings 3" pitchFamily="18" charset="2"/>
              </a:rPr>
              <a:t>Ricerca della novità elevata,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dirty="0" err="1" smtClean="0">
                <a:sym typeface="Wingdings 3" pitchFamily="18" charset="2"/>
              </a:rPr>
              <a:t>evitamento</a:t>
            </a:r>
            <a:r>
              <a:rPr lang="it-IT" dirty="0" smtClean="0">
                <a:sym typeface="Wingdings 3" pitchFamily="18" charset="2"/>
              </a:rPr>
              <a:t> del danno basso,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dirty="0" smtClean="0">
                <a:sym typeface="Wingdings 3" pitchFamily="18" charset="2"/>
              </a:rPr>
              <a:t>ricompensa dal riconoscimento basso </a:t>
            </a:r>
            <a:r>
              <a:rPr lang="it-IT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dirty="0" smtClean="0">
                <a:sym typeface="Wingdings 3" pitchFamily="18" charset="2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i="1" u="sng" dirty="0" smtClean="0">
                <a:sym typeface="Wingdings 3" pitchFamily="18" charset="2"/>
              </a:rPr>
              <a:t>interazioni sociali </a:t>
            </a:r>
            <a:r>
              <a:rPr lang="it-IT" i="1" u="sng" dirty="0" err="1" smtClean="0">
                <a:sym typeface="Wingdings 3" pitchFamily="18" charset="2"/>
              </a:rPr>
              <a:t>disfunzionanti</a:t>
            </a:r>
            <a:r>
              <a:rPr lang="it-IT" dirty="0" smtClean="0">
                <a:sym typeface="Wingdings 3" pitchFamily="18" charset="2"/>
              </a:rPr>
              <a:t> </a:t>
            </a:r>
            <a:r>
              <a:rPr lang="it-IT" dirty="0" smtClean="0">
                <a:solidFill>
                  <a:schemeClr val="folHlink"/>
                </a:solidFill>
                <a:sym typeface="Wingdings 3" pitchFamily="18" charset="2"/>
              </a:rPr>
              <a:t></a:t>
            </a:r>
            <a:r>
              <a:rPr lang="it-IT" dirty="0" smtClean="0">
                <a:sym typeface="Wingdings 3" pitchFamily="18" charset="2"/>
              </a:rPr>
              <a:t> il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dirty="0" smtClean="0">
                <a:sym typeface="Wingdings 3" pitchFamily="18" charset="2"/>
              </a:rPr>
              <a:t>comportamento oppositivo e aggressivo è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dirty="0" smtClean="0">
                <a:sym typeface="Wingdings 3" pitchFamily="18" charset="2"/>
              </a:rPr>
              <a:t>poco </a:t>
            </a:r>
            <a:r>
              <a:rPr lang="it-IT" dirty="0" smtClean="0">
                <a:sym typeface="Wingdings 3" pitchFamily="18" charset="2"/>
              </a:rPr>
              <a:t>influenzato da </a:t>
            </a:r>
            <a:r>
              <a:rPr lang="it-IT" dirty="0" smtClean="0">
                <a:sym typeface="Wingdings 3" pitchFamily="18" charset="2"/>
              </a:rPr>
              <a:t>fattori </a:t>
            </a:r>
            <a:r>
              <a:rPr lang="it-IT" dirty="0" smtClean="0">
                <a:sym typeface="Wingdings 3" pitchFamily="18" charset="2"/>
              </a:rPr>
              <a:t>ambientali, </a:t>
            </a:r>
            <a:r>
              <a:rPr lang="it-IT" dirty="0" smtClean="0">
                <a:sym typeface="Wingdings 3" pitchFamily="18" charset="2"/>
              </a:rPr>
              <a:t>quello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dirty="0" smtClean="0">
                <a:sym typeface="Wingdings 3" pitchFamily="18" charset="2"/>
              </a:rPr>
              <a:t>delinquenziale </a:t>
            </a:r>
            <a:r>
              <a:rPr lang="it-IT" dirty="0" smtClean="0">
                <a:sym typeface="Wingdings 3" pitchFamily="18" charset="2"/>
              </a:rPr>
              <a:t>è </a:t>
            </a:r>
            <a:r>
              <a:rPr lang="it-IT" dirty="0" smtClean="0">
                <a:sym typeface="Wingdings 3" pitchFamily="18" charset="2"/>
              </a:rPr>
              <a:t>maggiormente </a:t>
            </a:r>
            <a:r>
              <a:rPr lang="it-IT" dirty="0" smtClean="0">
                <a:sym typeface="Wingdings 3" pitchFamily="18" charset="2"/>
              </a:rPr>
              <a:t>connesso a </a:t>
            </a:r>
            <a:r>
              <a:rPr lang="it-IT" dirty="0" smtClean="0">
                <a:sym typeface="Wingdings 3" pitchFamily="18" charset="2"/>
              </a:rPr>
              <a:t>fattori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dirty="0" smtClean="0">
                <a:sym typeface="Wingdings 3" pitchFamily="18" charset="2"/>
              </a:rPr>
              <a:t> appartenenti </a:t>
            </a:r>
            <a:r>
              <a:rPr lang="it-IT" dirty="0" smtClean="0">
                <a:sym typeface="Wingdings 3" pitchFamily="18" charset="2"/>
              </a:rPr>
              <a:t>all’ambiente sociale</a:t>
            </a:r>
          </a:p>
          <a:p>
            <a:pPr>
              <a:buFont typeface="Wingdings 2" pitchFamily="18" charset="2"/>
              <a:buNone/>
              <a:defRPr/>
            </a:pPr>
            <a:endParaRPr lang="it-IT" dirty="0" smtClean="0"/>
          </a:p>
        </p:txBody>
      </p:sp>
      <p:pic>
        <p:nvPicPr>
          <p:cNvPr id="36867" name="Picture 4" descr="temper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8912"/>
            <a:ext cx="3071803" cy="21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54006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it-IT" sz="4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		</a:t>
            </a:r>
            <a:r>
              <a:rPr lang="it-IT" sz="4000" b="1" dirty="0" smtClean="0">
                <a:solidFill>
                  <a:schemeClr val="folHlink"/>
                </a:solidFill>
                <a:sym typeface="Wingdings 3" pitchFamily="18" charset="2"/>
              </a:rPr>
              <a:t>Difficoltà cognitive</a:t>
            </a:r>
            <a:r>
              <a:rPr lang="it-IT" b="1" dirty="0" smtClean="0">
                <a:solidFill>
                  <a:schemeClr val="folHlink"/>
                </a:solidFill>
                <a:sym typeface="Wingdings 3" pitchFamily="18" charset="2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sz="3200" dirty="0" smtClean="0">
                <a:sym typeface="Wingdings 3" pitchFamily="18" charset="2"/>
              </a:rPr>
              <a:t>	</a:t>
            </a:r>
            <a:r>
              <a:rPr lang="it-IT" sz="3200" i="1" u="sng" dirty="0" smtClean="0">
                <a:sym typeface="Wingdings 3" pitchFamily="18" charset="2"/>
              </a:rPr>
              <a:t>distorsioni cognitive</a:t>
            </a:r>
            <a:r>
              <a:rPr lang="it-IT" sz="3200" dirty="0" smtClean="0">
                <a:sym typeface="Wingdings 3" pitchFamily="18" charset="2"/>
              </a:rPr>
              <a:t>  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sz="3200" dirty="0" smtClean="0">
                <a:sym typeface="Wingdings 3" pitchFamily="18" charset="2"/>
              </a:rPr>
              <a:t>	deficit delle funzioni esecutive</a:t>
            </a:r>
            <a:r>
              <a:rPr lang="it-IT" sz="3200" b="1" dirty="0" smtClean="0">
                <a:sym typeface="Wingdings 3" pitchFamily="18" charset="2"/>
              </a:rPr>
              <a:t> </a:t>
            </a:r>
            <a:endParaRPr lang="it-IT" sz="3200" dirty="0" smtClean="0">
              <a:sym typeface="Wingdings 3" pitchFamily="18" charset="2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it-IT" sz="3200" dirty="0" smtClean="0">
                <a:sym typeface="Wingdings 3" pitchFamily="18" charset="2"/>
              </a:rPr>
              <a:t>	</a:t>
            </a:r>
            <a:r>
              <a:rPr lang="it-IT" sz="3200" i="1" u="sng" dirty="0" smtClean="0">
                <a:sym typeface="Wingdings 3" pitchFamily="18" charset="2"/>
              </a:rPr>
              <a:t>basse abilità cognitive</a:t>
            </a:r>
            <a:r>
              <a:rPr lang="it-IT" sz="3200" dirty="0" smtClean="0">
                <a:sym typeface="Wingdings 3" pitchFamily="18" charset="2"/>
              </a:rPr>
              <a:t>  povertà, limitato repertorio di soluzioni cooperative o assertive verbali di fronte a stimoli che suscitano rabbia, eccesso di soluzioni orientate ad azioni dirette di tipo aggressivo</a:t>
            </a:r>
          </a:p>
        </p:txBody>
      </p:sp>
      <p:pic>
        <p:nvPicPr>
          <p:cNvPr id="37891" name="Picture 7" descr="difficoltà cogni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33374"/>
            <a:ext cx="2749539" cy="202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/>
          </p:cNvSpPr>
          <p:nvPr>
            <p:ph idx="1"/>
          </p:nvPr>
        </p:nvSpPr>
        <p:spPr>
          <a:xfrm>
            <a:off x="323850" y="260350"/>
            <a:ext cx="8435975" cy="59055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3600" b="1" dirty="0" smtClean="0">
                <a:solidFill>
                  <a:schemeClr val="folHlink"/>
                </a:solidFill>
                <a:sym typeface="Wingdings 3" pitchFamily="18" charset="2"/>
              </a:rPr>
              <a:t>Fattori sociali</a:t>
            </a:r>
            <a:endParaRPr lang="it-IT" sz="2600" b="1" dirty="0" smtClean="0">
              <a:solidFill>
                <a:schemeClr val="folHlink"/>
              </a:solidFill>
              <a:sym typeface="Wingdings 3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it-IT" sz="2600" dirty="0" smtClean="0">
                <a:sym typeface="Wingdings 3" pitchFamily="18" charset="2"/>
              </a:rPr>
              <a:t>condizioni socio-economiche svantaggiate, </a:t>
            </a:r>
          </a:p>
          <a:p>
            <a:pPr>
              <a:lnSpc>
                <a:spcPct val="90000"/>
              </a:lnSpc>
              <a:defRPr/>
            </a:pPr>
            <a:r>
              <a:rPr lang="it-IT" sz="2600" dirty="0" smtClean="0">
                <a:sym typeface="Wingdings 3" pitchFamily="18" charset="2"/>
              </a:rPr>
              <a:t>contatti con coetanei devianti e/o gruppi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600" dirty="0" smtClean="0">
                <a:sym typeface="Wingdings 3" pitchFamily="18" charset="2"/>
              </a:rPr>
              <a:t>antisociali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3600" b="1" dirty="0" smtClean="0">
                <a:solidFill>
                  <a:schemeClr val="folHlink"/>
                </a:solidFill>
                <a:sym typeface="Wingdings 3" pitchFamily="18" charset="2"/>
              </a:rPr>
              <a:t>Fattori familiari</a:t>
            </a:r>
            <a:r>
              <a:rPr lang="it-IT" sz="2600" b="1" dirty="0" smtClean="0">
                <a:solidFill>
                  <a:schemeClr val="folHlink"/>
                </a:solidFill>
                <a:sym typeface="Wingdings 3" pitchFamily="18" charset="2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t-IT" sz="2600" dirty="0" smtClean="0">
                <a:sym typeface="Wingdings 3" pitchFamily="18" charset="2"/>
              </a:rPr>
              <a:t>genitori con disturbo antisociale,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600" dirty="0" smtClean="0">
                <a:sym typeface="Wingdings 3" pitchFamily="18" charset="2"/>
              </a:rPr>
              <a:t>depressione, ritardo mentale lieve,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600" dirty="0" smtClean="0">
                <a:sym typeface="Wingdings 3" pitchFamily="18" charset="2"/>
              </a:rPr>
              <a:t>alcolismo, abuso di droghe; </a:t>
            </a:r>
          </a:p>
          <a:p>
            <a:pPr>
              <a:lnSpc>
                <a:spcPct val="90000"/>
              </a:lnSpc>
              <a:defRPr/>
            </a:pPr>
            <a:r>
              <a:rPr lang="it-IT" sz="2600" dirty="0" smtClean="0">
                <a:sym typeface="Wingdings 3" pitchFamily="18" charset="2"/>
              </a:rPr>
              <a:t>modelli educativi violenti, incoerenti, </a:t>
            </a:r>
          </a:p>
          <a:p>
            <a:pPr>
              <a:lnSpc>
                <a:spcPct val="90000"/>
              </a:lnSpc>
              <a:defRPr/>
            </a:pPr>
            <a:r>
              <a:rPr lang="it-IT" sz="2600" dirty="0" smtClean="0">
                <a:sym typeface="Wingdings 3" pitchFamily="18" charset="2"/>
              </a:rPr>
              <a:t>interazioni familiari povere, </a:t>
            </a:r>
          </a:p>
          <a:p>
            <a:pPr>
              <a:lnSpc>
                <a:spcPct val="90000"/>
              </a:lnSpc>
              <a:defRPr/>
            </a:pPr>
            <a:r>
              <a:rPr lang="it-IT" sz="2600" dirty="0" smtClean="0">
                <a:sym typeface="Wingdings 3" pitchFamily="18" charset="2"/>
              </a:rPr>
              <a:t>attaccamento disorganizzato, </a:t>
            </a:r>
          </a:p>
          <a:p>
            <a:pPr>
              <a:lnSpc>
                <a:spcPct val="90000"/>
              </a:lnSpc>
              <a:defRPr/>
            </a:pPr>
            <a:r>
              <a:rPr lang="it-IT" sz="2600" dirty="0" smtClean="0">
                <a:sym typeface="Wingdings 3" pitchFamily="18" charset="2"/>
              </a:rPr>
              <a:t>abuso, maltrattamento</a:t>
            </a:r>
          </a:p>
          <a:p>
            <a:pPr>
              <a:lnSpc>
                <a:spcPct val="90000"/>
              </a:lnSpc>
              <a:defRPr/>
            </a:pPr>
            <a:endParaRPr lang="it-IT" sz="2600" dirty="0" smtClean="0"/>
          </a:p>
        </p:txBody>
      </p:sp>
      <p:pic>
        <p:nvPicPr>
          <p:cNvPr id="38915" name="Picture 4" descr="disa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71744"/>
            <a:ext cx="274953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435975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it-IT" b="1" smtClean="0">
                <a:ln>
                  <a:noFill/>
                </a:ln>
                <a:solidFill>
                  <a:schemeClr val="folHlink"/>
                </a:solidFill>
                <a:effectLst/>
              </a:rPr>
              <a:t>Perché i maschi sono </a:t>
            </a:r>
            <a:br>
              <a:rPr lang="it-IT" b="1" smtClean="0">
                <a:ln>
                  <a:noFill/>
                </a:ln>
                <a:solidFill>
                  <a:schemeClr val="folHlink"/>
                </a:solidFill>
                <a:effectLst/>
              </a:rPr>
            </a:br>
            <a:r>
              <a:rPr lang="it-IT" b="1" smtClean="0">
                <a:ln>
                  <a:noFill/>
                </a:ln>
                <a:solidFill>
                  <a:schemeClr val="folHlink"/>
                </a:solidFill>
                <a:effectLst/>
              </a:rPr>
              <a:t>più violenti?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179388" y="1882775"/>
            <a:ext cx="8964612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800" smtClean="0"/>
              <a:t>Minore empatia, scarsa tendenza a provare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800" smtClean="0"/>
              <a:t>colpa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800" u="sng" smtClean="0"/>
              <a:t>Diversi atteggiamenti dei genitori</a:t>
            </a:r>
            <a:r>
              <a:rPr lang="it-IT" sz="2800" smtClean="0"/>
              <a:t>: minore funzione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800" smtClean="0"/>
              <a:t>di controllo e limitazione dei comportamenti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800" smtClean="0"/>
              <a:t>aggressivi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it-IT" sz="28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600" u="sng" smtClean="0"/>
              <a:t>Nelle femmine maggiori fattori protettivi:</a:t>
            </a:r>
            <a:r>
              <a:rPr lang="it-IT" sz="2600" smtClean="0"/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600" smtClean="0"/>
              <a:t>maggiori competenze comunicative,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600" smtClean="0"/>
              <a:t>più elevato livello di empatia,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600" smtClean="0"/>
              <a:t>maggiore facilità a sperimentare il senso di colpa</a:t>
            </a:r>
          </a:p>
        </p:txBody>
      </p:sp>
      <p:pic>
        <p:nvPicPr>
          <p:cNvPr id="39940" name="Picture 6" descr="femm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365625"/>
            <a:ext cx="2266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adolescente violen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2735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/>
          </p:cNvSpPr>
          <p:nvPr>
            <p:ph type="body" idx="4294967295"/>
          </p:nvPr>
        </p:nvSpPr>
        <p:spPr>
          <a:xfrm>
            <a:off x="142844" y="214290"/>
            <a:ext cx="8786874" cy="624048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it-IT" sz="2600" dirty="0" smtClean="0"/>
              <a:t>	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3200" dirty="0" smtClean="0"/>
              <a:t>DEFINIZIONE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it-IT" sz="3200" dirty="0" smtClean="0"/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it-IT" sz="3000" dirty="0" smtClean="0"/>
              <a:t>Il termine “Disturbi del comportamento” descrive un insieme di condizioni che “comportano problemi di autocontrollo delle emozioni e dei comportamenti, … cioè problemi nella regolazione emotiva e/o comportamentale.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it-IT" sz="3000" dirty="0" smtClean="0"/>
              <a:t>Si manifestano attraverso comportamenti che violano i diritti degli altri (per es. aggressione, distruzione delle proprietà) e/o che mettono l’individuo  in contrasto significativo con norme sociali o figure che rappresentano l’autorità” </a:t>
            </a:r>
            <a:r>
              <a:rPr lang="it-IT" sz="2800" dirty="0" smtClean="0"/>
              <a:t>(DSM-5, 2015).</a:t>
            </a:r>
            <a:r>
              <a:rPr lang="it-IT" sz="2100" dirty="0" smtClean="0"/>
              <a:t> </a:t>
            </a:r>
            <a:endParaRPr lang="it-IT" sz="2200" dirty="0" smtClean="0"/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it-IT" sz="3000" dirty="0" smtClean="0"/>
              <a:t>I comportamenti sono caratterizzati da modalità aggressive o provocatorie presenti in famiglia, con i coetanei, a </a:t>
            </a:r>
            <a:r>
              <a:rPr lang="it-IT" sz="3000" dirty="0" err="1" smtClean="0"/>
              <a:t>scuola…</a:t>
            </a:r>
            <a:endParaRPr lang="it-IT" sz="3000" dirty="0" smtClean="0"/>
          </a:p>
          <a:p>
            <a:pPr>
              <a:lnSpc>
                <a:spcPct val="90000"/>
              </a:lnSpc>
              <a:buNone/>
            </a:pPr>
            <a:r>
              <a:rPr lang="it-IT" sz="3000" dirty="0" smtClean="0"/>
              <a:t>I comportamenti sono severi, ripetitivi, persistenti</a:t>
            </a:r>
          </a:p>
          <a:p>
            <a:pPr>
              <a:lnSpc>
                <a:spcPct val="90000"/>
              </a:lnSpc>
              <a:buNone/>
            </a:pPr>
            <a:r>
              <a:rPr lang="it-IT" sz="3000" dirty="0" smtClean="0"/>
              <a:t>I comportamenti comportano difetti nell’autonomia personale e nelle relazioni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/>
          </p:cNvSpPr>
          <p:nvPr>
            <p:ph type="title"/>
          </p:nvPr>
        </p:nvSpPr>
        <p:spPr bwMode="auto">
          <a:xfrm>
            <a:off x="4211638" y="2205038"/>
            <a:ext cx="4619625" cy="1800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mtClean="0">
                <a:ln>
                  <a:noFill/>
                </a:ln>
                <a:effectLst/>
              </a:rPr>
              <a:t>	</a:t>
            </a:r>
            <a:r>
              <a:rPr lang="it-IT" sz="540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Tipi di aggressività</a:t>
            </a:r>
          </a:p>
        </p:txBody>
      </p:sp>
      <p:pic>
        <p:nvPicPr>
          <p:cNvPr id="41987" name="Picture 7" descr="Magritte_La_memo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35290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/>
          </p:cNvSpPr>
          <p:nvPr>
            <p:ph idx="1"/>
          </p:nvPr>
        </p:nvSpPr>
        <p:spPr>
          <a:xfrm>
            <a:off x="2484438" y="0"/>
            <a:ext cx="6659562" cy="68580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3200" u="sng" dirty="0" smtClean="0"/>
              <a:t>Aggressività impulsiva o reattiva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Improvvisa, spesso associata a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uno stato affettivo intenso (rabbia,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paura) non programmata, né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finalizzata, esplosiva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Spesso legata alla percezione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non realistica e persecutoria di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una minaccia esterna a cui il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soggetto tende a reagire con 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intensa aggressività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Elevata disinibizione, instabilità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dirty="0" smtClean="0"/>
              <a:t>affettiva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u="sng" dirty="0" smtClean="0"/>
              <a:t>Rara evoluzione antisociale</a:t>
            </a:r>
            <a:endParaRPr lang="it-IT" dirty="0" smtClean="0"/>
          </a:p>
        </p:txBody>
      </p:sp>
      <p:pic>
        <p:nvPicPr>
          <p:cNvPr id="43011" name="Picture 4" descr="j dean gioventù bruci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20891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91513" cy="16478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dirty="0" smtClean="0">
                <a:ln>
                  <a:noFill/>
                </a:ln>
                <a:effectLst/>
              </a:rPr>
              <a:t>Difficoltà sociali dell’aggressività impulsiva in età evolutiva</a:t>
            </a:r>
            <a:endParaRPr lang="it-IT" sz="3800" dirty="0" smtClean="0">
              <a:ln>
                <a:noFill/>
              </a:ln>
              <a:effectLst/>
              <a:sym typeface="Wingdings" pitchFamily="2" charset="2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0" y="2349500"/>
            <a:ext cx="9144000" cy="3851275"/>
          </a:xfrm>
        </p:spPr>
        <p:txBody>
          <a:bodyPr/>
          <a:lstStyle/>
          <a:p>
            <a:r>
              <a:rPr lang="it-IT" dirty="0" smtClean="0"/>
              <a:t>Tendono ad interpretare come ostili stimoli ambigui</a:t>
            </a:r>
          </a:p>
          <a:p>
            <a:r>
              <a:rPr lang="it-IT" dirty="0" smtClean="0"/>
              <a:t>Hanno ridotte competenze sociali (gestire molestie, fallimento, compromessi …)</a:t>
            </a:r>
          </a:p>
          <a:p>
            <a:r>
              <a:rPr lang="it-IT" dirty="0" smtClean="0"/>
              <a:t>Hanno spesso sintomi </a:t>
            </a:r>
            <a:r>
              <a:rPr lang="it-IT" dirty="0" err="1" smtClean="0"/>
              <a:t>internalizzati</a:t>
            </a:r>
            <a:r>
              <a:rPr lang="it-IT" dirty="0" smtClean="0"/>
              <a:t> (ansia, tristezza …)</a:t>
            </a:r>
          </a:p>
          <a:p>
            <a:r>
              <a:rPr lang="it-IT" dirty="0" smtClean="0"/>
              <a:t> </a:t>
            </a:r>
            <a:r>
              <a:rPr lang="it-IT" b="1" dirty="0" smtClean="0"/>
              <a:t>Sono più facilmente rifiutati</a:t>
            </a:r>
          </a:p>
        </p:txBody>
      </p:sp>
      <p:pic>
        <p:nvPicPr>
          <p:cNvPr id="44036" name="Picture 4" descr="adolescente rifiuta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084763"/>
            <a:ext cx="2305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3492500" y="0"/>
            <a:ext cx="56515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3200" u="sng" dirty="0" smtClean="0"/>
              <a:t>Aggressività predatoria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Non impulsiva,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finalizzata, programmata,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spesso subdola e furtiva,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non associata a uno stato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affettivo significativo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L’obiettivo è il possesso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di un oggetto o il dominio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di una persona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Si manifesta con la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coercizione, la vittimizzazione</a:t>
            </a:r>
          </a:p>
          <a:p>
            <a:pPr>
              <a:buClr>
                <a:srgbClr val="FFFF00"/>
              </a:buClr>
              <a:buNone/>
            </a:pPr>
            <a:r>
              <a:rPr lang="it-IT" sz="2600" u="sng" dirty="0" smtClean="0"/>
              <a:t>Maggior rischio di evoluzione antisociale</a:t>
            </a:r>
          </a:p>
          <a:p>
            <a:pPr>
              <a:buClr>
                <a:srgbClr val="FFFF00"/>
              </a:buClr>
              <a:buFont typeface="Wingdings 2" pitchFamily="18" charset="2"/>
              <a:buNone/>
            </a:pPr>
            <a:r>
              <a:rPr lang="it-IT" sz="3200" u="sng" dirty="0" smtClean="0"/>
              <a:t>Forme miste o alternanti</a:t>
            </a:r>
          </a:p>
        </p:txBody>
      </p:sp>
      <p:pic>
        <p:nvPicPr>
          <p:cNvPr id="45059" name="Picture 6" descr="arancia-mecca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31146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/>
          </p:cNvSpPr>
          <p:nvPr>
            <p:ph type="title"/>
          </p:nvPr>
        </p:nvSpPr>
        <p:spPr bwMode="auto">
          <a:xfrm>
            <a:off x="142844" y="214290"/>
            <a:ext cx="4214842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it-IT" dirty="0" smtClean="0">
                <a:ln>
                  <a:noFill/>
                </a:ln>
                <a:effectLst/>
              </a:rPr>
              <a:t>TRATTI CALLOSO ANEMOZIONALI</a:t>
            </a: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786314" y="214290"/>
            <a:ext cx="4106860" cy="1311261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dirty="0" err="1"/>
              <a:t>Herpers</a:t>
            </a:r>
            <a:r>
              <a:rPr lang="it-IT" dirty="0"/>
              <a:t> PCM, </a:t>
            </a:r>
            <a:r>
              <a:rPr lang="it-IT" dirty="0" err="1"/>
              <a:t>Rommelse</a:t>
            </a:r>
            <a:r>
              <a:rPr lang="it-IT" dirty="0"/>
              <a:t> NNJ, </a:t>
            </a:r>
            <a:r>
              <a:rPr lang="it-IT" dirty="0" err="1"/>
              <a:t>Bons</a:t>
            </a:r>
            <a:r>
              <a:rPr lang="it-IT" dirty="0"/>
              <a:t> DMA, </a:t>
            </a:r>
          </a:p>
          <a:p>
            <a:r>
              <a:rPr lang="it-IT" dirty="0" err="1"/>
              <a:t>BuitelaarJK</a:t>
            </a:r>
            <a:r>
              <a:rPr lang="it-IT" dirty="0"/>
              <a:t>, </a:t>
            </a:r>
            <a:r>
              <a:rPr lang="it-IT" dirty="0" err="1"/>
              <a:t>Scheepers</a:t>
            </a:r>
            <a:r>
              <a:rPr lang="it-IT" dirty="0"/>
              <a:t> FE</a:t>
            </a:r>
          </a:p>
          <a:p>
            <a:r>
              <a:rPr lang="it-IT" dirty="0"/>
              <a:t>CALLOUS-UNEMOTIONAL TRAITS AS A </a:t>
            </a:r>
          </a:p>
          <a:p>
            <a:r>
              <a:rPr lang="it-IT" dirty="0"/>
              <a:t>CROSS-DISORDERS CONSTRUCT</a:t>
            </a:r>
          </a:p>
          <a:p>
            <a:r>
              <a:rPr lang="it-IT" dirty="0"/>
              <a:t>Soc. </a:t>
            </a:r>
            <a:r>
              <a:rPr lang="it-IT" dirty="0" err="1"/>
              <a:t>Psychiatry</a:t>
            </a:r>
            <a:r>
              <a:rPr lang="it-IT" dirty="0"/>
              <a:t> </a:t>
            </a:r>
            <a:r>
              <a:rPr lang="it-IT" dirty="0" err="1"/>
              <a:t>Psychiatr</a:t>
            </a:r>
            <a:r>
              <a:rPr lang="it-IT" dirty="0"/>
              <a:t> </a:t>
            </a:r>
            <a:r>
              <a:rPr lang="it-IT" dirty="0" err="1"/>
              <a:t>Epidemiol</a:t>
            </a:r>
            <a:r>
              <a:rPr lang="it-IT" dirty="0"/>
              <a:t>, 2012</a:t>
            </a:r>
          </a:p>
        </p:txBody>
      </p:sp>
      <p:sp>
        <p:nvSpPr>
          <p:cNvPr id="247822" name="Rectangle 14"/>
          <p:cNvSpPr>
            <a:spLocks noGrp="1"/>
          </p:cNvSpPr>
          <p:nvPr>
            <p:ph type="body" idx="1"/>
          </p:nvPr>
        </p:nvSpPr>
        <p:spPr>
          <a:xfrm>
            <a:off x="0" y="1643051"/>
            <a:ext cx="9144000" cy="5214950"/>
          </a:xfrm>
        </p:spPr>
        <p:txBody>
          <a:bodyPr/>
          <a:lstStyle/>
          <a:p>
            <a:pPr marL="636588" indent="-571500" algn="ctr">
              <a:lnSpc>
                <a:spcPct val="80000"/>
              </a:lnSpc>
              <a:buFont typeface="Wingdings 2" pitchFamily="18" charset="2"/>
              <a:buNone/>
            </a:pPr>
            <a:r>
              <a:rPr lang="it-IT" sz="4000" dirty="0" smtClean="0"/>
              <a:t>DSM-5</a:t>
            </a:r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dirty="0" smtClean="0"/>
              <a:t>- Mancanza di rimorso o colpa	</a:t>
            </a:r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dirty="0" smtClean="0"/>
              <a:t>- Insensibile mancanza di empatia (</a:t>
            </a:r>
            <a:r>
              <a:rPr lang="it-IT" sz="2800" dirty="0" err="1" smtClean="0"/>
              <a:t>callous-lack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empathy</a:t>
            </a:r>
            <a:r>
              <a:rPr lang="it-IT" sz="2800" dirty="0" smtClean="0"/>
              <a:t>):</a:t>
            </a:r>
            <a:r>
              <a:rPr lang="it-IT" sz="2000" dirty="0" smtClean="0"/>
              <a:t> </a:t>
            </a:r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dirty="0" smtClean="0"/>
              <a:t>indifferenza/disprezzo per i sentimenti altrui</a:t>
            </a:r>
            <a:r>
              <a:rPr lang="it-IT" sz="2400" dirty="0" smtClean="0"/>
              <a:t>	</a:t>
            </a:r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dirty="0" smtClean="0"/>
              <a:t>- Indifferenza per le prestazioni</a:t>
            </a:r>
            <a:r>
              <a:rPr lang="it-IT" sz="2400" dirty="0" smtClean="0"/>
              <a:t> </a:t>
            </a:r>
            <a:r>
              <a:rPr lang="it-IT" sz="2800" dirty="0" smtClean="0"/>
              <a:t>a scuola o in attività importanti</a:t>
            </a:r>
            <a:endParaRPr lang="it-IT" sz="2400" dirty="0" smtClean="0"/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dirty="0" smtClean="0"/>
              <a:t>- Affetti superficiali o inadeguati:</a:t>
            </a:r>
            <a:r>
              <a:rPr lang="it-IT" sz="2400" dirty="0" smtClean="0"/>
              <a:t> </a:t>
            </a:r>
            <a:r>
              <a:rPr lang="it-IT" sz="2800" dirty="0" smtClean="0"/>
              <a:t>non esprime sentimenti o </a:t>
            </a:r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dirty="0" smtClean="0"/>
              <a:t>mostra emozioni, se non superficiali (le emozioni non sono </a:t>
            </a:r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dirty="0" smtClean="0"/>
              <a:t>congrue con i comportamenti, rapida </a:t>
            </a:r>
            <a:r>
              <a:rPr lang="it-IT" sz="2800" smtClean="0"/>
              <a:t>alternanza emotiva</a:t>
            </a:r>
          </a:p>
          <a:p>
            <a:pPr marL="636588" indent="-571500">
              <a:lnSpc>
                <a:spcPct val="80000"/>
              </a:lnSpc>
              <a:buClr>
                <a:schemeClr val="tx1"/>
              </a:buClr>
              <a:buNone/>
            </a:pPr>
            <a:r>
              <a:rPr lang="it-IT" sz="2800" smtClean="0"/>
              <a:t> </a:t>
            </a:r>
            <a:r>
              <a:rPr lang="it-IT" sz="2800" dirty="0" smtClean="0"/>
              <a:t>“on- off”) o per un vantaggio (es. manipolare o intimidire)</a:t>
            </a:r>
            <a:endParaRPr lang="it-IT" sz="2800" u="sng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/>
          </p:cNvSpPr>
          <p:nvPr>
            <p:ph type="title"/>
          </p:nvPr>
        </p:nvSpPr>
        <p:spPr bwMode="auto">
          <a:xfrm>
            <a:off x="3132138" y="333375"/>
            <a:ext cx="2962275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4400" dirty="0" smtClean="0">
                <a:ln>
                  <a:noFill/>
                </a:ln>
                <a:latin typeface="Footlight MT Light" pitchFamily="18" charset="0"/>
              </a:rPr>
              <a:t>La banda</a:t>
            </a:r>
          </a:p>
        </p:txBody>
      </p:sp>
      <p:sp>
        <p:nvSpPr>
          <p:cNvPr id="302083" name="Rectangle 3"/>
          <p:cNvSpPr>
            <a:spLocks noGrp="1"/>
          </p:cNvSpPr>
          <p:nvPr>
            <p:ph idx="1"/>
          </p:nvPr>
        </p:nvSpPr>
        <p:spPr>
          <a:xfrm>
            <a:off x="179388" y="1700213"/>
            <a:ext cx="8964612" cy="515778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sz="2600" dirty="0" smtClean="0"/>
              <a:t>Aggregazione patologica che si presta a un passaggio rapido e non pensato degli impulsi violenti a comportamenti agiti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sz="2600" dirty="0" smtClean="0"/>
              <a:t>Le individualità si dissolvono a favore di un’identità di gruppo vincolante</a:t>
            </a:r>
          </a:p>
          <a:p>
            <a:pPr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it-IT" sz="2600" dirty="0" smtClean="0"/>
              <a:t>Ambienti socialmente degradati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600" dirty="0" smtClean="0"/>
              <a:t> 			    </a:t>
            </a:r>
            <a:r>
              <a:rPr lang="it-IT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 ragazzo può uccidere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    colui che ritiene abbia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    guardato la sua ragazza,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    può accoltellare se il suo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    scooter è stato graffiato</a:t>
            </a:r>
            <a:r>
              <a:rPr lang="it-IT" sz="2200" i="1" dirty="0" smtClean="0"/>
              <a:t> </a:t>
            </a:r>
            <a:r>
              <a:rPr lang="it-IT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 </a:t>
            </a:r>
            <a:r>
              <a:rPr lang="it-IT" sz="2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 </a:t>
            </a:r>
            <a:r>
              <a:rPr lang="it-IT" sz="2600" i="1" dirty="0" smtClean="0">
                <a:sym typeface="Wingdings 3" pitchFamily="18" charset="2"/>
              </a:rPr>
              <a:t>Comprendere il senso che ha l’appartenenza al gruppo per il singolo soggetto</a:t>
            </a:r>
          </a:p>
        </p:txBody>
      </p:sp>
      <p:pic>
        <p:nvPicPr>
          <p:cNvPr id="48132" name="Picture 4" descr="b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23034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motorino_XPe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1800225" cy="17272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6286512" y="3786190"/>
            <a:ext cx="2627312" cy="1143000"/>
          </a:xfrm>
          <a:prstGeom prst="rect">
            <a:avLst/>
          </a:prstGeom>
          <a:solidFill>
            <a:srgbClr val="DDDDDD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it-IT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Gli oggetti concreti rappresentano una parte di </a:t>
            </a:r>
            <a:r>
              <a:rPr lang="it-IT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sè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8135" name="Picture 9" descr="banda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88913"/>
            <a:ext cx="2695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/>
          </p:cNvSpPr>
          <p:nvPr>
            <p:ph type="title"/>
          </p:nvPr>
        </p:nvSpPr>
        <p:spPr bwMode="auto">
          <a:xfrm>
            <a:off x="5651500" y="268288"/>
            <a:ext cx="3035300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it-IT" sz="4400" dirty="0" smtClean="0">
                <a:ln>
                  <a:noFill/>
                </a:ln>
                <a:latin typeface="Footlight MT Light" pitchFamily="18" charset="0"/>
              </a:rPr>
              <a:t>Il bullismo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358775" y="2060575"/>
            <a:ext cx="8785225" cy="4537075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Comportamenti violenti e forme di provocazione che intimidiscono soggetti più deboli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Desiderio di intimidire e dominare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Può manifestarsi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all’interno o fuori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della scuola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Intervento di cura dei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comportamenti violenti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a scuola</a:t>
            </a:r>
          </a:p>
        </p:txBody>
      </p:sp>
      <p:pic>
        <p:nvPicPr>
          <p:cNvPr id="49156" name="Picture 4" descr="bull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115888"/>
            <a:ext cx="2744779" cy="202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bullismo a scu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57562"/>
            <a:ext cx="4464050" cy="33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it-IT" dirty="0" smtClean="0">
                <a:ln>
                  <a:noFill/>
                </a:ln>
                <a:effectLst/>
                <a:latin typeface="Footlight MT Light" pitchFamily="18" charset="0"/>
              </a:rPr>
              <a:t>Programmi di prevenzione</a:t>
            </a:r>
            <a:br>
              <a:rPr lang="it-IT" dirty="0" smtClean="0">
                <a:ln>
                  <a:noFill/>
                </a:ln>
                <a:effectLst/>
                <a:latin typeface="Footlight MT Light" pitchFamily="18" charset="0"/>
              </a:rPr>
            </a:br>
            <a:r>
              <a:rPr lang="it-IT" dirty="0" smtClean="0">
                <a:ln>
                  <a:noFill/>
                </a:ln>
                <a:effectLst/>
                <a:latin typeface="Footlight MT Light" pitchFamily="18" charset="0"/>
              </a:rPr>
              <a:t>nelle scuole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179388" y="2276475"/>
            <a:ext cx="8785225" cy="4178300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Orientati al miglioramento di abilità e competenze sociali </a:t>
            </a:r>
            <a:r>
              <a:rPr lang="it-IT" sz="1800" dirty="0" smtClean="0"/>
              <a:t>(</a:t>
            </a:r>
            <a:r>
              <a:rPr lang="it-IT" sz="1800" dirty="0" err="1" smtClean="0"/>
              <a:t>Beelman</a:t>
            </a:r>
            <a:r>
              <a:rPr lang="it-IT" sz="1800" dirty="0" smtClean="0"/>
              <a:t>, </a:t>
            </a:r>
            <a:r>
              <a:rPr lang="it-IT" sz="1800" dirty="0" err="1" smtClean="0"/>
              <a:t>Pfingsten</a:t>
            </a:r>
            <a:r>
              <a:rPr lang="it-IT" sz="1800" dirty="0" smtClean="0"/>
              <a:t> &amp; </a:t>
            </a:r>
            <a:r>
              <a:rPr lang="it-IT" sz="1800" dirty="0" err="1" smtClean="0"/>
              <a:t>Losel</a:t>
            </a:r>
            <a:r>
              <a:rPr lang="it-IT" sz="1800" dirty="0" smtClean="0"/>
              <a:t> 1994)</a:t>
            </a:r>
            <a:r>
              <a:rPr lang="it-IT" sz="2600" dirty="0" smtClean="0"/>
              <a:t>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Focalizzati alla riduzione dei comportamenti violenti </a:t>
            </a:r>
            <a:r>
              <a:rPr lang="it-IT" sz="1800" dirty="0" smtClean="0"/>
              <a:t>(</a:t>
            </a:r>
            <a:r>
              <a:rPr lang="it-IT" sz="1800" dirty="0" err="1" smtClean="0"/>
              <a:t>Kelman</a:t>
            </a:r>
            <a:r>
              <a:rPr lang="it-IT" sz="1800" dirty="0" smtClean="0"/>
              <a:t> </a:t>
            </a:r>
            <a:r>
              <a:rPr lang="it-IT" sz="1800" dirty="0" err="1" smtClean="0"/>
              <a:t>et</a:t>
            </a:r>
            <a:r>
              <a:rPr lang="it-IT" sz="1800" dirty="0" smtClean="0"/>
              <a:t> al. 1994)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Indirizzati esclusivamente alla repressione delle condotte intimidatorie tra pari </a:t>
            </a:r>
            <a:r>
              <a:rPr lang="it-IT" sz="1800" dirty="0" smtClean="0"/>
              <a:t>(</a:t>
            </a:r>
            <a:r>
              <a:rPr lang="it-IT" sz="1800" dirty="0" err="1" smtClean="0"/>
              <a:t>Farrington</a:t>
            </a:r>
            <a:r>
              <a:rPr lang="it-IT" sz="1800" dirty="0" smtClean="0"/>
              <a:t> 1993; Smith &amp; Sharp 1994) </a:t>
            </a:r>
          </a:p>
          <a:p>
            <a:pPr>
              <a:buClr>
                <a:srgbClr val="FFFF00"/>
              </a:buClr>
              <a:buNone/>
            </a:pPr>
            <a:r>
              <a:rPr lang="it-IT" sz="2600" dirty="0" smtClean="0"/>
              <a:t>Altri hanno basato l’intervento sulla possibilità di utilizzare situazioni di gruppo in cui l’interazione e il confronto era ineludibile </a:t>
            </a:r>
            <a:r>
              <a:rPr lang="it-IT" sz="1800" dirty="0" smtClean="0"/>
              <a:t>(</a:t>
            </a:r>
            <a:r>
              <a:rPr lang="it-IT" sz="1800" dirty="0" err="1" smtClean="0"/>
              <a:t>Gottfredson</a:t>
            </a:r>
            <a:r>
              <a:rPr lang="it-IT" sz="1800" dirty="0" smtClean="0"/>
              <a:t> &amp; </a:t>
            </a:r>
            <a:r>
              <a:rPr lang="it-IT" sz="1800" dirty="0" err="1" smtClean="0"/>
              <a:t>Gottfredson</a:t>
            </a:r>
            <a:r>
              <a:rPr lang="it-IT" sz="1800" dirty="0" smtClean="0"/>
              <a:t> 1992)</a:t>
            </a:r>
            <a:endParaRPr lang="it-IT" sz="2600" dirty="0" smtClean="0"/>
          </a:p>
        </p:txBody>
      </p:sp>
      <p:pic>
        <p:nvPicPr>
          <p:cNvPr id="50180" name="Picture 6" descr="scuol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1978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/>
          </p:cNvSpPr>
          <p:nvPr>
            <p:ph type="title"/>
          </p:nvPr>
        </p:nvSpPr>
        <p:spPr bwMode="auto">
          <a:xfrm>
            <a:off x="3492500" y="2133600"/>
            <a:ext cx="5219700" cy="20875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3800" b="1" smtClean="0">
                <a:ln>
                  <a:noFill/>
                </a:ln>
                <a:effectLst/>
              </a:rPr>
              <a:t>		</a:t>
            </a:r>
            <a:r>
              <a:rPr lang="it-IT" sz="4400" smtClean="0">
                <a:ln>
                  <a:noFill/>
                </a:ln>
                <a:effectLst/>
              </a:rPr>
              <a:t>Caratteristiche</a:t>
            </a:r>
            <a:br>
              <a:rPr lang="it-IT" sz="4400" smtClean="0">
                <a:ln>
                  <a:noFill/>
                </a:ln>
                <a:effectLst/>
              </a:rPr>
            </a:br>
            <a:r>
              <a:rPr lang="it-IT" sz="4400" smtClean="0">
                <a:ln>
                  <a:noFill/>
                </a:ln>
                <a:effectLst/>
              </a:rPr>
              <a:t>cliniche</a:t>
            </a:r>
          </a:p>
        </p:txBody>
      </p:sp>
      <p:pic>
        <p:nvPicPr>
          <p:cNvPr id="65539" name="Picture 5" descr="manuali diagnostici ta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30622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E’ possibile distinguere sintomi aggressivi patologici da comportamenti negativi fisiologici?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Qualità dei comportamenti che possono definirsi patologici: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MODULAZIONE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dirty="0" smtClean="0"/>
              <a:t>intensità, scarsa flessibilità e organizzazione del comportamento</a:t>
            </a:r>
          </a:p>
          <a:p>
            <a:pPr>
              <a:buNone/>
            </a:pPr>
            <a:r>
              <a:rPr lang="it-IT" i="1" dirty="0" smtClean="0"/>
              <a:t>- Intensità: </a:t>
            </a:r>
            <a:r>
              <a:rPr lang="it-IT" dirty="0" smtClean="0"/>
              <a:t>aggressività intensa e persistente nel tempo e non appropriata all’età</a:t>
            </a:r>
          </a:p>
          <a:p>
            <a:pPr>
              <a:buNone/>
            </a:pPr>
            <a:r>
              <a:rPr lang="it-IT" i="1" dirty="0" smtClean="0"/>
              <a:t>- Flessibilità:</a:t>
            </a:r>
            <a:r>
              <a:rPr lang="it-IT" b="1" dirty="0" smtClean="0"/>
              <a:t> </a:t>
            </a:r>
            <a:r>
              <a:rPr lang="it-IT" dirty="0" smtClean="0"/>
              <a:t>il comportamento è improvviso, poco permeabile e poco sensibile ai messaggi di contenimento e limite ambientali</a:t>
            </a:r>
          </a:p>
          <a:p>
            <a:pPr>
              <a:buNone/>
            </a:pPr>
            <a:r>
              <a:rPr lang="it-IT" i="1" dirty="0" smtClean="0"/>
              <a:t>- Organizzazione:</a:t>
            </a:r>
            <a:r>
              <a:rPr lang="it-IT" dirty="0" smtClean="0"/>
              <a:t> manca un contesto spazio temporale definito, limitato e prevedibile</a:t>
            </a:r>
          </a:p>
          <a:p>
            <a:r>
              <a:rPr lang="it-IT" b="1" dirty="0" smtClean="0"/>
              <a:t>IMPREVEDIBILITA’ IN UN CONTESTO</a:t>
            </a:r>
            <a:r>
              <a:rPr lang="it-IT" dirty="0" smtClean="0"/>
              <a:t>: un comportamento aggressivo e ripetuto non prevedibile e non adeguato al contesto</a:t>
            </a:r>
          </a:p>
          <a:p>
            <a:r>
              <a:rPr lang="it-IT" b="1" dirty="0" smtClean="0"/>
              <a:t>PERVASIVITA</a:t>
            </a:r>
            <a:r>
              <a:rPr lang="it-IT" dirty="0" smtClean="0"/>
              <a:t>’: le condotte aggressive si espandono a macchia d’olio nei vari contesti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6"/>
          <p:cNvSpPr txBox="1">
            <a:spLocks noChangeArrowheads="1"/>
          </p:cNvSpPr>
          <p:nvPr/>
        </p:nvSpPr>
        <p:spPr bwMode="auto">
          <a:xfrm>
            <a:off x="214282" y="1214422"/>
            <a:ext cx="871543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accent1"/>
              </a:buClr>
              <a:buSzPct val="110000"/>
            </a:pPr>
            <a:r>
              <a:rPr lang="it-IT" sz="2800" dirty="0" smtClean="0"/>
              <a:t> Possono essere precursori </a:t>
            </a:r>
            <a:r>
              <a:rPr lang="it-IT" sz="2800" dirty="0"/>
              <a:t>in una importante percentuale di casi di devianza sociale o di altra psicopatologia nell’età adulta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</a:pPr>
            <a:r>
              <a:rPr lang="it-IT" sz="2800" dirty="0" smtClean="0"/>
              <a:t>Sono espressione di </a:t>
            </a:r>
            <a:r>
              <a:rPr lang="it-IT" sz="2800" dirty="0" err="1" smtClean="0"/>
              <a:t>disfunzionamento</a:t>
            </a:r>
            <a:r>
              <a:rPr lang="it-IT" sz="2800" dirty="0" smtClean="0"/>
              <a:t> </a:t>
            </a:r>
            <a:r>
              <a:rPr lang="it-IT" sz="2800" dirty="0"/>
              <a:t>psicologico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</a:pPr>
            <a:r>
              <a:rPr lang="it-IT" sz="2800" dirty="0" smtClean="0"/>
              <a:t>E’ </a:t>
            </a:r>
            <a:r>
              <a:rPr lang="it-IT" sz="2800" dirty="0"/>
              <a:t>riconosciuta </a:t>
            </a:r>
            <a:r>
              <a:rPr lang="it-IT" sz="2800" dirty="0" smtClean="0"/>
              <a:t>l’influenza </a:t>
            </a:r>
            <a:r>
              <a:rPr lang="it-IT" sz="2800" dirty="0"/>
              <a:t>di fattori di rischio personali, familiari, educativi, sociali </a:t>
            </a:r>
          </a:p>
          <a:p>
            <a:pPr algn="just">
              <a:spcBef>
                <a:spcPct val="50000"/>
              </a:spcBef>
              <a:buClr>
                <a:schemeClr val="accent1"/>
              </a:buClr>
            </a:pPr>
            <a:r>
              <a:rPr lang="it-IT" sz="2800" dirty="0"/>
              <a:t> </a:t>
            </a:r>
            <a:r>
              <a:rPr lang="it-IT" sz="2800" dirty="0" smtClean="0"/>
              <a:t>La </a:t>
            </a:r>
            <a:r>
              <a:rPr lang="it-IT" sz="2800" dirty="0"/>
              <a:t>molteplicità e complessità non ne favorisce una rapida risoluzione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214290"/>
          <a:ext cx="9144000" cy="6429420"/>
        </p:xfrm>
        <a:graphic>
          <a:graphicData uri="http://schemas.openxmlformats.org/presentationml/2006/ole">
            <p:oleObj spid="_x0000_s1027" name="Acrobat Document" r:id="rId3" imgW="7542857" imgH="5830114" progId="AcroExch.Document.DC">
              <p:embed/>
            </p:oleObj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619125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Da: Ruglioni L. et al, Presentazione di un modello multimodale per i disturbi da comportamento dirompente, IRCCS, Fondazione Stella Maris</a:t>
            </a:r>
          </a:p>
          <a:p>
            <a:pPr>
              <a:lnSpc>
                <a:spcPct val="70000"/>
              </a:lnSpc>
            </a:pPr>
            <a:endParaRPr lang="it-IT" sz="140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58750" y="131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95288" y="333375"/>
          <a:ext cx="8334375" cy="5975350"/>
        </p:xfrm>
        <a:graphic>
          <a:graphicData uri="http://schemas.openxmlformats.org/presentationml/2006/ole">
            <p:oleObj spid="_x0000_s2051" name="Acrobat Document" r:id="rId3" imgW="7542857" imgH="5830114" progId="AcroExch.Document.DC">
              <p:embed/>
            </p:oleObj>
          </a:graphicData>
        </a:graphic>
      </p:graphicFrame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Da: Ruglioni L. et al, Presentazione di un modello multimodale  per i disturbi da  comportamento dirompente, IRCCS, Fondazione Stella Maris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it-IT" smtClean="0">
                <a:ln>
                  <a:noFill/>
                </a:ln>
                <a:effectLst/>
                <a:latin typeface="Footlight MT Light" pitchFamily="18" charset="0"/>
              </a:rPr>
              <a:t>Disturbo della condotta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>
          <a:xfrm>
            <a:off x="250825" y="1882775"/>
            <a:ext cx="8713788" cy="4572000"/>
          </a:xfrm>
        </p:spPr>
        <p:txBody>
          <a:bodyPr/>
          <a:lstStyle/>
          <a:p>
            <a:r>
              <a:rPr lang="it-IT" sz="2600" dirty="0" smtClean="0"/>
              <a:t>Età di insorgenza precoce: </a:t>
            </a:r>
            <a:r>
              <a:rPr lang="it-IT" sz="2600" dirty="0" err="1" smtClean="0"/>
              <a:t>outcome</a:t>
            </a:r>
            <a:r>
              <a:rPr lang="it-IT" sz="2600" dirty="0" smtClean="0"/>
              <a:t> più grave, maggiore tendenza a mantenersi in età adolescenziale e adulta con comportamenti antisociali, maggior frequenza nel sesso maschile</a:t>
            </a:r>
          </a:p>
          <a:p>
            <a:r>
              <a:rPr lang="it-IT" sz="2600" dirty="0" smtClean="0"/>
              <a:t>Elevato costo sociale</a:t>
            </a:r>
          </a:p>
          <a:p>
            <a:r>
              <a:rPr lang="it-IT" sz="2600" dirty="0" smtClean="0"/>
              <a:t>Resistente al trattamento</a:t>
            </a:r>
          </a:p>
          <a:p>
            <a:r>
              <a:rPr lang="it-IT" sz="2600" dirty="0" smtClean="0"/>
              <a:t>Longitudinalmente connesso col disturbo antisociale</a:t>
            </a:r>
          </a:p>
          <a:p>
            <a:r>
              <a:rPr lang="it-IT" sz="2600" dirty="0" smtClean="0"/>
              <a:t>Gli interventi precoci possono interrompere l’evoluzione verso il disturbo antisociale</a:t>
            </a:r>
          </a:p>
        </p:txBody>
      </p:sp>
      <p:pic>
        <p:nvPicPr>
          <p:cNvPr id="68612" name="Picture 6" descr="bambini viole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25193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bambini viole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424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0" y="3284538"/>
            <a:ext cx="88931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400" dirty="0">
                <a:solidFill>
                  <a:schemeClr val="folHlink"/>
                </a:solidFill>
              </a:rPr>
              <a:t>E. 13 anni</a:t>
            </a:r>
            <a:r>
              <a:rPr lang="it-IT" sz="3400" dirty="0"/>
              <a:t> “ Le cose importanti per me sono la play, l’ Inter, la mia ragazza” </a:t>
            </a:r>
          </a:p>
          <a:p>
            <a:r>
              <a:rPr lang="it-IT" sz="3400" dirty="0">
                <a:solidFill>
                  <a:schemeClr val="folHlink"/>
                </a:solidFill>
              </a:rPr>
              <a:t>La neuropsichiatra</a:t>
            </a:r>
            <a:r>
              <a:rPr lang="it-IT" sz="3400" dirty="0"/>
              <a:t> “E se la squadra perde?”</a:t>
            </a:r>
          </a:p>
          <a:p>
            <a:r>
              <a:rPr lang="it-IT" sz="3400" dirty="0">
                <a:solidFill>
                  <a:schemeClr val="folHlink"/>
                </a:solidFill>
              </a:rPr>
              <a:t>E.</a:t>
            </a:r>
            <a:r>
              <a:rPr lang="it-IT" sz="3400" dirty="0"/>
              <a:t> “Se perdeva </a:t>
            </a:r>
            <a:r>
              <a:rPr lang="it-IT" sz="3400" dirty="0" smtClean="0"/>
              <a:t>l’Inter </a:t>
            </a:r>
            <a:r>
              <a:rPr lang="it-IT" sz="3400" dirty="0"/>
              <a:t>io stavo male. </a:t>
            </a:r>
          </a:p>
          <a:p>
            <a:r>
              <a:rPr lang="it-IT" sz="3400" dirty="0"/>
              <a:t>Minchia una volta che ha perso sono uscito fuori e ho rigato non so quante macchine”</a:t>
            </a:r>
          </a:p>
        </p:txBody>
      </p:sp>
      <p:sp>
        <p:nvSpPr>
          <p:cNvPr id="69636" name="Rectangle 6"/>
          <p:cNvSpPr>
            <a:spLocks noGrp="1"/>
          </p:cNvSpPr>
          <p:nvPr>
            <p:ph type="title"/>
          </p:nvPr>
        </p:nvSpPr>
        <p:spPr bwMode="auto">
          <a:xfrm>
            <a:off x="5580063" y="549275"/>
            <a:ext cx="3394075" cy="13985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it-IT" smtClean="0">
                <a:ln>
                  <a:noFill/>
                </a:ln>
                <a:solidFill>
                  <a:schemeClr val="folHlink"/>
                </a:solidFill>
                <a:effectLst/>
                <a:latin typeface="Footlight MT Light" pitchFamily="18" charset="0"/>
              </a:rPr>
              <a:t>Disturbo della condotta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xfrm>
            <a:off x="2987675" y="268288"/>
            <a:ext cx="5699125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it-IT" sz="3800" dirty="0" smtClean="0">
                <a:ln>
                  <a:noFill/>
                </a:ln>
                <a:effectLst/>
                <a:latin typeface="Footlight MT Light" pitchFamily="18" charset="0"/>
              </a:rPr>
              <a:t>Disturbo della condotta </a:t>
            </a:r>
            <a:r>
              <a:rPr lang="it-IT" sz="3800" dirty="0" smtClean="0">
                <a:ln>
                  <a:noFill/>
                </a:ln>
                <a:solidFill>
                  <a:schemeClr val="folHlink"/>
                </a:solidFill>
                <a:effectLst/>
                <a:latin typeface="Footlight MT Light" pitchFamily="18" charset="0"/>
              </a:rPr>
              <a:t>Caratteristiche associate</a:t>
            </a:r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250825" y="1882775"/>
            <a:ext cx="8713788" cy="4572000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 smtClean="0"/>
              <a:t>Mancanza di empatia</a:t>
            </a:r>
          </a:p>
          <a:p>
            <a:r>
              <a:rPr lang="it-IT" sz="2800" dirty="0" smtClean="0"/>
              <a:t>Difficoltà a riconoscere le intenzioni altrui in situazioni ambigue</a:t>
            </a:r>
          </a:p>
          <a:p>
            <a:r>
              <a:rPr lang="it-IT" sz="2800" dirty="0" smtClean="0"/>
              <a:t>Mancanza del senso di colpa o del rimorso</a:t>
            </a:r>
          </a:p>
          <a:p>
            <a:r>
              <a:rPr lang="it-IT" sz="2800" dirty="0" smtClean="0"/>
              <a:t>Bassa autostima</a:t>
            </a:r>
          </a:p>
          <a:p>
            <a:r>
              <a:rPr lang="it-IT" sz="2800" dirty="0" smtClean="0"/>
              <a:t>Scarso controllo degli impulsi</a:t>
            </a:r>
          </a:p>
          <a:p>
            <a:r>
              <a:rPr lang="it-IT" sz="2800" dirty="0" smtClean="0"/>
              <a:t>Comportamenti sessuali impulsivi</a:t>
            </a:r>
          </a:p>
          <a:p>
            <a:r>
              <a:rPr lang="it-IT" sz="2800" dirty="0" smtClean="0"/>
              <a:t>Abuso di sostanze,tabacco</a:t>
            </a:r>
          </a:p>
          <a:p>
            <a:r>
              <a:rPr lang="it-IT" sz="2800" dirty="0" smtClean="0"/>
              <a:t>Condotte </a:t>
            </a:r>
            <a:r>
              <a:rPr lang="it-IT" sz="2800" dirty="0" err="1" smtClean="0"/>
              <a:t>autolesive</a:t>
            </a:r>
            <a:r>
              <a:rPr lang="it-IT" sz="2800" dirty="0" smtClean="0"/>
              <a:t>/</a:t>
            </a:r>
            <a:r>
              <a:rPr lang="it-IT" sz="2800" dirty="0" err="1" smtClean="0"/>
              <a:t>suicidarie</a:t>
            </a:r>
            <a:endParaRPr lang="it-IT" sz="2800" dirty="0" smtClean="0"/>
          </a:p>
          <a:p>
            <a:r>
              <a:rPr lang="it-IT" sz="2800" dirty="0" smtClean="0"/>
              <a:t>Basse prestazioni scolastiche e sociali</a:t>
            </a:r>
          </a:p>
          <a:p>
            <a:endParaRPr lang="it-IT" sz="2600" dirty="0" smtClean="0"/>
          </a:p>
        </p:txBody>
      </p:sp>
      <p:pic>
        <p:nvPicPr>
          <p:cNvPr id="70660" name="Picture 4" descr="bambini viole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2592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/>
          </p:cNvSpPr>
          <p:nvPr>
            <p:ph type="title"/>
          </p:nvPr>
        </p:nvSpPr>
        <p:spPr bwMode="auto">
          <a:xfrm>
            <a:off x="3348038" y="268288"/>
            <a:ext cx="5338762" cy="7842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it-IT" sz="4000" dirty="0" smtClean="0">
                <a:ln>
                  <a:noFill/>
                </a:ln>
                <a:effectLst/>
                <a:latin typeface="Footlight MT Light" pitchFamily="18" charset="0"/>
              </a:rPr>
              <a:t>Disturbo della condotta</a:t>
            </a:r>
            <a:r>
              <a:rPr lang="it-IT" sz="3800" dirty="0" smtClean="0">
                <a:ln>
                  <a:noFill/>
                </a:ln>
                <a:effectLst/>
                <a:latin typeface="Footlight MT Light" pitchFamily="18" charset="0"/>
              </a:rPr>
              <a:t/>
            </a:r>
            <a:br>
              <a:rPr lang="it-IT" sz="3800" dirty="0" smtClean="0">
                <a:ln>
                  <a:noFill/>
                </a:ln>
                <a:effectLst/>
                <a:latin typeface="Footlight MT Light" pitchFamily="18" charset="0"/>
              </a:rPr>
            </a:br>
            <a:r>
              <a:rPr lang="it-IT" sz="3800" dirty="0" smtClean="0">
                <a:ln>
                  <a:noFill/>
                </a:ln>
                <a:solidFill>
                  <a:schemeClr val="folHlink"/>
                </a:solidFill>
                <a:effectLst/>
                <a:latin typeface="Footlight MT Light" pitchFamily="18" charset="0"/>
              </a:rPr>
              <a:t>Disturbi associati</a:t>
            </a:r>
          </a:p>
        </p:txBody>
      </p:sp>
      <p:sp>
        <p:nvSpPr>
          <p:cNvPr id="71683" name="Rectangle 5"/>
          <p:cNvSpPr>
            <a:spLocks noGrp="1"/>
          </p:cNvSpPr>
          <p:nvPr>
            <p:ph idx="1"/>
          </p:nvPr>
        </p:nvSpPr>
        <p:spPr>
          <a:xfrm>
            <a:off x="827088" y="2538413"/>
            <a:ext cx="7777162" cy="4319587"/>
          </a:xfrm>
        </p:spPr>
        <p:txBody>
          <a:bodyPr/>
          <a:lstStyle/>
          <a:p>
            <a:r>
              <a:rPr lang="it-IT" sz="3200" smtClean="0"/>
              <a:t>ADHD</a:t>
            </a:r>
          </a:p>
          <a:p>
            <a:r>
              <a:rPr lang="it-IT" sz="3200" smtClean="0"/>
              <a:t>Disturbo Correlato a Sostanze</a:t>
            </a:r>
          </a:p>
          <a:p>
            <a:r>
              <a:rPr lang="it-IT" sz="3200" smtClean="0"/>
              <a:t>Ritardo Mentale</a:t>
            </a:r>
          </a:p>
          <a:p>
            <a:r>
              <a:rPr lang="it-IT" sz="3200" smtClean="0"/>
              <a:t>Disturbi dell’Apprendimento</a:t>
            </a:r>
          </a:p>
          <a:p>
            <a:r>
              <a:rPr lang="it-IT" sz="3200" smtClean="0"/>
              <a:t>Disturbi Affettivi </a:t>
            </a:r>
            <a:r>
              <a:rPr lang="it-IT" sz="2600" smtClean="0"/>
              <a:t>(Disturbo depressivo, Disturbo d’ansia e disregolazione emotiva) </a:t>
            </a:r>
            <a:endParaRPr lang="it-IT" sz="3200" smtClean="0"/>
          </a:p>
        </p:txBody>
      </p:sp>
      <p:pic>
        <p:nvPicPr>
          <p:cNvPr id="71684" name="Picture 7" descr="disturbo dellacondotta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2505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4140200" y="908050"/>
            <a:ext cx="4402138" cy="20891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3800" dirty="0" smtClean="0">
                <a:ln>
                  <a:noFill/>
                </a:ln>
                <a:effectLst/>
                <a:latin typeface="Footlight MT Light" pitchFamily="18" charset="0"/>
              </a:rPr>
              <a:t>	</a:t>
            </a:r>
            <a:r>
              <a:rPr lang="it-IT" sz="5400" b="1" dirty="0" smtClean="0">
                <a:ln>
                  <a:noFill/>
                </a:ln>
                <a:effectLst/>
                <a:latin typeface="Footlight MT Light" pitchFamily="18" charset="0"/>
              </a:rPr>
              <a:t>Il lavoro in rete</a:t>
            </a:r>
          </a:p>
        </p:txBody>
      </p:sp>
      <p:pic>
        <p:nvPicPr>
          <p:cNvPr id="72707" name="Picture 4" descr="cerot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21431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9" descr="lavoro in r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924175"/>
            <a:ext cx="37449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12"/>
          <p:cNvSpPr txBox="1">
            <a:spLocks noChangeArrowheads="1"/>
          </p:cNvSpPr>
          <p:nvPr/>
        </p:nvSpPr>
        <p:spPr bwMode="auto">
          <a:xfrm>
            <a:off x="323850" y="188913"/>
            <a:ext cx="6337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5400">
                <a:solidFill>
                  <a:srgbClr val="FF5C9C"/>
                </a:solidFill>
                <a:latin typeface="Footlight MT Light" pitchFamily="18" charset="0"/>
              </a:rPr>
              <a:t>L’intervento di cura</a:t>
            </a:r>
          </a:p>
        </p:txBody>
      </p:sp>
      <p:sp>
        <p:nvSpPr>
          <p:cNvPr id="72710" name="Text Box 13"/>
          <p:cNvSpPr txBox="1">
            <a:spLocks noChangeArrowheads="1"/>
          </p:cNvSpPr>
          <p:nvPr/>
        </p:nvSpPr>
        <p:spPr bwMode="auto">
          <a:xfrm>
            <a:off x="0" y="5373688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000" dirty="0"/>
              <a:t>Progetti condivisi</a:t>
            </a:r>
            <a:r>
              <a:rPr lang="it-IT" sz="2400" dirty="0"/>
              <a:t> </a:t>
            </a:r>
          </a:p>
          <a:p>
            <a:r>
              <a:rPr lang="it-IT" sz="2400" dirty="0"/>
              <a:t>Servizi di NPI e Psicologia, Servizi sociali, Scuola, Associazioni, Gruppi parrocchiali e sportivi, </a:t>
            </a:r>
            <a:r>
              <a:rPr lang="it-IT" sz="2400" dirty="0" smtClean="0"/>
              <a:t>Tribunale dei Minorenni, </a:t>
            </a:r>
            <a:r>
              <a:rPr lang="it-IT" sz="2400" dirty="0"/>
              <a:t>Polizia e Carabinieri</a:t>
            </a:r>
            <a:endParaRPr lang="it-IT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/>
          </p:cNvSpPr>
          <p:nvPr>
            <p:ph type="title"/>
          </p:nvPr>
        </p:nvSpPr>
        <p:spPr bwMode="auto">
          <a:xfrm>
            <a:off x="2868613" y="476250"/>
            <a:ext cx="6275387" cy="4673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sz="4800" dirty="0" smtClean="0">
                <a:ln>
                  <a:noFill/>
                </a:ln>
                <a:effectLst/>
                <a:latin typeface="Footlight MT Light" pitchFamily="18" charset="0"/>
              </a:rPr>
              <a:t>“Il trattamento indicato </a:t>
            </a:r>
            <a:r>
              <a:rPr lang="it-IT" sz="4800" dirty="0" smtClean="0">
                <a:ln>
                  <a:noFill/>
                </a:ln>
                <a:effectLst/>
                <a:latin typeface="Footlight MT Light" pitchFamily="18" charset="0"/>
              </a:rPr>
              <a:t>è </a:t>
            </a:r>
            <a:r>
              <a:rPr lang="it-IT" sz="4800" u="sng" dirty="0" smtClean="0">
                <a:ln>
                  <a:noFill/>
                </a:ln>
                <a:latin typeface="Footlight MT Light" pitchFamily="18" charset="0"/>
              </a:rPr>
              <a:t>l’offerta </a:t>
            </a:r>
            <a:r>
              <a:rPr lang="it-IT" sz="4800" u="sng" dirty="0" smtClean="0">
                <a:ln>
                  <a:noFill/>
                </a:ln>
                <a:latin typeface="Footlight MT Light" pitchFamily="18" charset="0"/>
              </a:rPr>
              <a:t>di cure</a:t>
            </a:r>
            <a:r>
              <a:rPr lang="it-IT" sz="4800" dirty="0" smtClean="0">
                <a:ln>
                  <a:noFill/>
                </a:ln>
                <a:latin typeface="Footlight MT Light" pitchFamily="18" charset="0"/>
              </a:rPr>
              <a:t> …</a:t>
            </a:r>
            <a:r>
              <a:rPr lang="it-IT" sz="4800" u="sng" dirty="0" smtClean="0">
                <a:ln>
                  <a:noFill/>
                </a:ln>
                <a:latin typeface="Footlight MT Light" pitchFamily="18" charset="0"/>
              </a:rPr>
              <a:t> E’ la stabilità dell’ambiente che ha valore terapeutico</a:t>
            </a:r>
            <a:r>
              <a:rPr lang="it-IT" sz="4800" dirty="0" smtClean="0">
                <a:ln>
                  <a:noFill/>
                </a:ln>
                <a:effectLst/>
                <a:latin typeface="Footlight MT Light" pitchFamily="18" charset="0"/>
              </a:rPr>
              <a:t>”</a:t>
            </a:r>
          </a:p>
        </p:txBody>
      </p:sp>
      <p:pic>
        <p:nvPicPr>
          <p:cNvPr id="73731" name="Picture 5" descr="winnico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068638"/>
            <a:ext cx="1962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bambino depriv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2160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479425" y="5541963"/>
            <a:ext cx="592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dirty="0">
                <a:latin typeface="Footlight MT Light" pitchFamily="18" charset="0"/>
              </a:rPr>
              <a:t>Donald D. </a:t>
            </a:r>
            <a:r>
              <a:rPr lang="it-IT" sz="4000" dirty="0" err="1">
                <a:latin typeface="Footlight MT Light" pitchFamily="18" charset="0"/>
              </a:rPr>
              <a:t>Winnicott</a:t>
            </a:r>
            <a:r>
              <a:rPr lang="it-IT" sz="4000" dirty="0">
                <a:latin typeface="Footlight MT Light" pitchFamily="18" charset="0"/>
              </a:rPr>
              <a:t>, 1956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636588" indent="-571500" algn="ctr">
              <a:buFont typeface="Wingdings 2" pitchFamily="18" charset="2"/>
              <a:buNone/>
              <a:defRPr/>
            </a:pPr>
            <a:r>
              <a:rPr lang="it-IT" sz="3200" b="1" i="1" dirty="0" smtClean="0"/>
              <a:t>Trattamento multimodale</a:t>
            </a:r>
            <a:endParaRPr lang="it-IT" sz="2800" i="1" dirty="0" smtClean="0"/>
          </a:p>
          <a:p>
            <a:pPr marL="636588" indent="-571500">
              <a:buFont typeface="Wingdings 2" pitchFamily="18" charset="2"/>
              <a:buNone/>
              <a:defRPr/>
            </a:pPr>
            <a:r>
              <a:rPr lang="it-IT" sz="2000" i="1" dirty="0" smtClean="0"/>
              <a:t>	J. American </a:t>
            </a:r>
            <a:r>
              <a:rPr lang="it-IT" sz="2000" i="1" dirty="0" err="1" smtClean="0"/>
              <a:t>Academy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Child</a:t>
            </a:r>
            <a:r>
              <a:rPr lang="it-IT" sz="2000" i="1" dirty="0" smtClean="0"/>
              <a:t> &amp; </a:t>
            </a:r>
            <a:r>
              <a:rPr lang="it-IT" sz="2000" i="1" dirty="0" err="1" smtClean="0"/>
              <a:t>Adolescent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Psychiatry</a:t>
            </a:r>
            <a:r>
              <a:rPr lang="it-IT" sz="2000" i="1" dirty="0" smtClean="0"/>
              <a:t> (1997, 2001)</a:t>
            </a:r>
          </a:p>
          <a:p>
            <a:pPr marL="636588" indent="-571500">
              <a:buFont typeface="Wingdings 2" pitchFamily="18" charset="2"/>
              <a:buNone/>
              <a:defRPr/>
            </a:pPr>
            <a:endParaRPr lang="it-IT" sz="2000" i="1" dirty="0" smtClean="0"/>
          </a:p>
          <a:p>
            <a:pPr marL="636588" indent="-571500" algn="ctr">
              <a:buFont typeface="Wingdings 2" pitchFamily="18" charset="2"/>
              <a:buNone/>
              <a:defRPr/>
            </a:pPr>
            <a:r>
              <a:rPr lang="it-IT" sz="2400" dirty="0" smtClean="0"/>
              <a:t>	</a:t>
            </a:r>
          </a:p>
          <a:p>
            <a:pPr marL="636588" indent="-571500" algn="ctr">
              <a:buFont typeface="Wingdings 2" pitchFamily="18" charset="2"/>
              <a:buNone/>
              <a:defRPr/>
            </a:pPr>
            <a:r>
              <a:rPr lang="it-IT" sz="2400" dirty="0" smtClean="0"/>
              <a:t>La </a:t>
            </a:r>
            <a:r>
              <a:rPr lang="it-IT" sz="2400" dirty="0" err="1" smtClean="0"/>
              <a:t>pervasività</a:t>
            </a:r>
            <a:r>
              <a:rPr lang="it-IT" sz="2400" dirty="0" smtClean="0"/>
              <a:t> dei sintomi </a:t>
            </a:r>
            <a:r>
              <a:rPr lang="it-IT" sz="2400" dirty="0" err="1" smtClean="0"/>
              <a:t>esternalizzati</a:t>
            </a:r>
            <a:r>
              <a:rPr lang="it-IT" sz="2400" dirty="0" smtClean="0"/>
              <a:t> richiede:</a:t>
            </a:r>
          </a:p>
          <a:p>
            <a:pPr marL="636588" indent="-5715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it-IT" sz="2400" dirty="0" smtClean="0"/>
              <a:t>Un intervento multidisciplinare, </a:t>
            </a:r>
            <a:r>
              <a:rPr lang="it-IT" sz="2400" dirty="0" err="1" smtClean="0"/>
              <a:t>multiprofessionale</a:t>
            </a:r>
            <a:endParaRPr lang="it-IT" sz="2400" dirty="0" smtClean="0"/>
          </a:p>
          <a:p>
            <a:pPr marL="636588" indent="-5715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it-IT" sz="2400" dirty="0" smtClean="0"/>
              <a:t>Prolungato nel tempo</a:t>
            </a:r>
          </a:p>
          <a:p>
            <a:pPr marL="636588" indent="-5715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it-IT" sz="2400" dirty="0" smtClean="0"/>
              <a:t>Nei diversi contesti di vita del minore (individuale, familiare, scolastico, sociale) </a:t>
            </a:r>
          </a:p>
          <a:p>
            <a:pPr marL="636588" indent="-5715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it-IT" sz="2400" dirty="0" smtClean="0"/>
              <a:t>Modalità terapeutica interpersonale e </a:t>
            </a:r>
            <a:r>
              <a:rPr lang="it-IT" sz="2400" dirty="0" err="1" smtClean="0"/>
              <a:t>psicoeducativa</a:t>
            </a:r>
            <a:endParaRPr lang="it-IT" sz="2400" dirty="0" smtClean="0"/>
          </a:p>
          <a:p>
            <a:pPr marL="636588" indent="-5715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it-IT" sz="2400" dirty="0" smtClean="0"/>
              <a:t>Modellarsi sulle caratteristiche del soggetto</a:t>
            </a:r>
          </a:p>
          <a:p>
            <a:pPr marL="636588" indent="-5715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it-IT" sz="2400" dirty="0" smtClean="0"/>
              <a:t>Lavoro in equipe/in rete</a:t>
            </a:r>
          </a:p>
          <a:p>
            <a:pPr marL="636588" indent="-571500">
              <a:buClr>
                <a:schemeClr val="tx1"/>
              </a:buClr>
              <a:buFont typeface="Wingdings 2" pitchFamily="18" charset="2"/>
              <a:buAutoNum type="arabicPeriod"/>
              <a:defRPr/>
            </a:pPr>
            <a:r>
              <a:rPr lang="it-IT" sz="2400" dirty="0" smtClean="0"/>
              <a:t>Continuo contatto dei vari contesti tra loro </a:t>
            </a:r>
          </a:p>
          <a:p>
            <a:pPr marL="636588" indent="-571500">
              <a:buFont typeface="Wingdings 2" pitchFamily="18" charset="2"/>
              <a:buNone/>
              <a:defRPr/>
            </a:pPr>
            <a:endParaRPr lang="it-IT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it-IT" sz="5400" dirty="0" smtClean="0">
                <a:ln>
                  <a:noFill/>
                </a:ln>
                <a:effectLst/>
              </a:rPr>
              <a:t>Obiettivi</a:t>
            </a:r>
            <a:r>
              <a:rPr lang="it-IT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72000"/>
          </a:xfrm>
        </p:spPr>
        <p:txBody>
          <a:bodyPr/>
          <a:lstStyle/>
          <a:p>
            <a:r>
              <a:rPr lang="it-IT" sz="2800" smtClean="0"/>
              <a:t>Riduzione dei comportamenti disfunzionali</a:t>
            </a:r>
          </a:p>
          <a:p>
            <a:r>
              <a:rPr lang="it-IT" sz="2800" smtClean="0"/>
              <a:t>Ampliamento delle capacità di adattamento sociale</a:t>
            </a:r>
          </a:p>
          <a:p>
            <a:r>
              <a:rPr lang="it-IT" sz="2800" smtClean="0"/>
              <a:t>Valorizzazione dei punti di “forza”</a:t>
            </a:r>
          </a:p>
          <a:p>
            <a:r>
              <a:rPr lang="it-IT" sz="2800" smtClean="0"/>
              <a:t>Prevenzione del fallimento/abbandono scolastico</a:t>
            </a:r>
          </a:p>
          <a:p>
            <a:r>
              <a:rPr lang="it-IT" sz="2800" smtClean="0"/>
              <a:t>Inserimento in attività extracurriculari</a:t>
            </a:r>
          </a:p>
          <a:p>
            <a:r>
              <a:rPr lang="it-IT" sz="2800" smtClean="0"/>
              <a:t>Terapia farmacologica se presente comorbidità psichiatrica</a:t>
            </a:r>
          </a:p>
          <a:p>
            <a:endParaRPr lang="it-IT" sz="2800" smtClean="0"/>
          </a:p>
        </p:txBody>
      </p:sp>
      <p:pic>
        <p:nvPicPr>
          <p:cNvPr id="75780" name="Picture 4" descr="obiet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237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007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I disturbi del comportamento raggruppano sintomi caratterizzati da grande variabilità di problematiche e organizzazioni della personalità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Comprendono:</a:t>
            </a:r>
          </a:p>
          <a:p>
            <a:pPr>
              <a:buFontTx/>
              <a:buChar char="-"/>
            </a:pPr>
            <a:r>
              <a:rPr lang="it-IT" dirty="0" smtClean="0"/>
              <a:t>Disturbo </a:t>
            </a:r>
            <a:r>
              <a:rPr lang="it-IT" dirty="0" err="1" smtClean="0"/>
              <a:t>oppositivo-provocatorio</a:t>
            </a:r>
            <a:r>
              <a:rPr lang="it-IT" dirty="0" smtClean="0"/>
              <a:t> (DOP)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Disturbo del comportamento dirompente</a:t>
            </a:r>
          </a:p>
          <a:p>
            <a:pPr>
              <a:buNone/>
            </a:pPr>
            <a:r>
              <a:rPr lang="it-IT" dirty="0" smtClean="0"/>
              <a:t>-  Disturbo del controllo degli impulsi</a:t>
            </a:r>
          </a:p>
          <a:p>
            <a:pPr>
              <a:buNone/>
            </a:pPr>
            <a:r>
              <a:rPr lang="it-IT" dirty="0" smtClean="0"/>
              <a:t>-  Disturbo della </a:t>
            </a:r>
            <a:r>
              <a:rPr lang="it-IT" dirty="0" smtClean="0"/>
              <a:t>condotta (DC)</a:t>
            </a:r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xfrm>
            <a:off x="3708400" y="268288"/>
            <a:ext cx="5111750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it-IT" sz="4400" smtClean="0">
                <a:ln>
                  <a:noFill/>
                </a:ln>
                <a:effectLst/>
                <a:latin typeface="Footlight MT Light" pitchFamily="18" charset="0"/>
              </a:rPr>
              <a:t>L’intervento psicoterapeutico</a:t>
            </a:r>
          </a:p>
        </p:txBody>
      </p:sp>
      <p:sp>
        <p:nvSpPr>
          <p:cNvPr id="76803" name="Rectangle 3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4491046"/>
          </a:xfrm>
        </p:spPr>
        <p:txBody>
          <a:bodyPr>
            <a:noAutofit/>
          </a:bodyPr>
          <a:lstStyle/>
          <a:p>
            <a:r>
              <a:rPr lang="it-IT" sz="2900" dirty="0" smtClean="0"/>
              <a:t>Promuovere capacità  piuttosto che compensare deficit</a:t>
            </a:r>
          </a:p>
          <a:p>
            <a:r>
              <a:rPr lang="it-IT" sz="2900" dirty="0" smtClean="0"/>
              <a:t>Consentire un cambiamento come evoluzione, crescita</a:t>
            </a:r>
          </a:p>
          <a:p>
            <a:r>
              <a:rPr lang="it-IT" sz="2900" dirty="0" smtClean="0"/>
              <a:t>Fornire esperienze di sintonizzazione emotiva </a:t>
            </a:r>
          </a:p>
          <a:p>
            <a:r>
              <a:rPr lang="it-IT" sz="2900" dirty="0" smtClean="0"/>
              <a:t>Favorire i  processi di simbolizzazione </a:t>
            </a:r>
          </a:p>
          <a:p>
            <a:r>
              <a:rPr lang="it-IT" sz="2900" dirty="0" smtClean="0"/>
              <a:t>Atteggiamento terapeutico elastico ed empatico </a:t>
            </a:r>
          </a:p>
          <a:p>
            <a:r>
              <a:rPr lang="it-IT" sz="2900" dirty="0" smtClean="0"/>
              <a:t>Ricerca di una difficile e a lungo precaria alleanza terapeutica che possa resistere agli attacchi che il paziente e il contesto familiare tenderà inevitabilmente ad agire</a:t>
            </a:r>
          </a:p>
        </p:txBody>
      </p:sp>
      <p:pic>
        <p:nvPicPr>
          <p:cNvPr id="76804" name="Picture 4" descr="Psychiatric he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2852"/>
            <a:ext cx="29194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/>
          </p:cNvSpPr>
          <p:nvPr>
            <p:ph type="title"/>
          </p:nvPr>
        </p:nvSpPr>
        <p:spPr bwMode="auto">
          <a:xfrm>
            <a:off x="5003800" y="268288"/>
            <a:ext cx="3683000" cy="7842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it-IT" sz="6000" dirty="0" smtClean="0">
                <a:ln>
                  <a:noFill/>
                </a:ln>
                <a:effectLst/>
                <a:latin typeface="Footlight MT Light" pitchFamily="18" charset="0"/>
              </a:rPr>
              <a:t>Obiettivi</a:t>
            </a:r>
            <a:r>
              <a:rPr lang="it-IT" sz="600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77827" name="Rectangle 5"/>
          <p:cNvSpPr>
            <a:spLocks noGrp="1"/>
          </p:cNvSpPr>
          <p:nvPr>
            <p:ph idx="1"/>
          </p:nvPr>
        </p:nvSpPr>
        <p:spPr>
          <a:xfrm>
            <a:off x="179388" y="1882775"/>
            <a:ext cx="4316412" cy="4786313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200" dirty="0" smtClean="0">
                <a:solidFill>
                  <a:srgbClr val="FFFF00"/>
                </a:solidFill>
              </a:rPr>
              <a:t>	</a:t>
            </a:r>
            <a:r>
              <a:rPr lang="it-IT" sz="3600" u="sng" dirty="0" smtClean="0"/>
              <a:t>Intervento </a:t>
            </a:r>
            <a:r>
              <a:rPr lang="it-IT" sz="3600" u="sng" dirty="0" err="1" smtClean="0"/>
              <a:t>psico-educativo</a:t>
            </a:r>
            <a:endParaRPr lang="it-IT" sz="3200" u="sng" dirty="0" smtClean="0"/>
          </a:p>
          <a:p>
            <a:pPr>
              <a:lnSpc>
                <a:spcPct val="90000"/>
              </a:lnSpc>
            </a:pPr>
            <a:r>
              <a:rPr lang="it-IT" sz="2600" dirty="0" smtClean="0"/>
              <a:t>Acquisire abilità di autogestione</a:t>
            </a:r>
          </a:p>
          <a:p>
            <a:pPr>
              <a:lnSpc>
                <a:spcPct val="90000"/>
              </a:lnSpc>
            </a:pPr>
            <a:r>
              <a:rPr lang="it-IT" sz="2600" dirty="0" smtClean="0"/>
              <a:t>Acquisire abilità per cogliere in modo adeguato il punto di vista altrui</a:t>
            </a:r>
          </a:p>
          <a:p>
            <a:pPr>
              <a:lnSpc>
                <a:spcPct val="90000"/>
              </a:lnSpc>
            </a:pPr>
            <a:r>
              <a:rPr lang="it-IT" sz="2600" dirty="0" smtClean="0"/>
              <a:t>Acquisire abilità nel gestire/trovare soluzioni ai problemi della vita quotidiana</a:t>
            </a:r>
          </a:p>
        </p:txBody>
      </p:sp>
      <p:sp>
        <p:nvSpPr>
          <p:cNvPr id="7782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00563" y="1882774"/>
            <a:ext cx="4643437" cy="48323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	</a:t>
            </a:r>
            <a:r>
              <a:rPr lang="it-IT" sz="3600" u="sng" dirty="0" smtClean="0"/>
              <a:t>Intervento con le famiglie</a:t>
            </a:r>
            <a:endParaRPr lang="it-IT" sz="3200" u="sng" dirty="0" smtClean="0"/>
          </a:p>
          <a:p>
            <a:pPr>
              <a:lnSpc>
                <a:spcPct val="90000"/>
              </a:lnSpc>
            </a:pPr>
            <a:r>
              <a:rPr lang="it-IT" sz="2600" dirty="0" smtClean="0"/>
              <a:t>Gestione delle regole educative</a:t>
            </a:r>
          </a:p>
          <a:p>
            <a:pPr>
              <a:lnSpc>
                <a:spcPct val="90000"/>
              </a:lnSpc>
            </a:pPr>
            <a:r>
              <a:rPr lang="it-IT" sz="2600" dirty="0" smtClean="0"/>
              <a:t>Ricostruire e contestualizzare le difficoltà del figlio</a:t>
            </a:r>
          </a:p>
          <a:p>
            <a:pPr>
              <a:lnSpc>
                <a:spcPct val="90000"/>
              </a:lnSpc>
            </a:pPr>
            <a:r>
              <a:rPr lang="it-IT" sz="2600" dirty="0" smtClean="0"/>
              <a:t>Costruire un modo nuovo di percepire il comportamento del figlio </a:t>
            </a:r>
          </a:p>
          <a:p>
            <a:pPr>
              <a:lnSpc>
                <a:spcPct val="90000"/>
              </a:lnSpc>
            </a:pPr>
            <a:r>
              <a:rPr lang="it-IT" sz="2600" dirty="0" smtClean="0"/>
              <a:t>Considerare la storia personale dei genitori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pPr>
              <a:lnSpc>
                <a:spcPct val="90000"/>
              </a:lnSpc>
            </a:pPr>
            <a:endParaRPr lang="it-IT" sz="2400" dirty="0" smtClean="0"/>
          </a:p>
        </p:txBody>
      </p:sp>
      <p:pic>
        <p:nvPicPr>
          <p:cNvPr id="77829" name="Picture 7" descr="obiet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237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it-IT" sz="5400" dirty="0" smtClean="0">
                <a:ln>
                  <a:noFill/>
                </a:ln>
                <a:effectLst/>
                <a:latin typeface="Footlight MT Light" pitchFamily="18" charset="0"/>
              </a:rPr>
              <a:t>Obiettivi</a:t>
            </a:r>
            <a:r>
              <a:rPr lang="it-IT" dirty="0" smtClean="0">
                <a:ln>
                  <a:noFill/>
                </a:ln>
                <a:effectLst/>
                <a:latin typeface="Footlight MT Light" pitchFamily="18" charset="0"/>
              </a:rPr>
              <a:t> </a:t>
            </a:r>
          </a:p>
        </p:txBody>
      </p:sp>
      <p:sp>
        <p:nvSpPr>
          <p:cNvPr id="78851" name="Rectangle 5"/>
          <p:cNvSpPr>
            <a:spLocks noGrp="1"/>
          </p:cNvSpPr>
          <p:nvPr>
            <p:ph idx="1"/>
          </p:nvPr>
        </p:nvSpPr>
        <p:spPr>
          <a:xfrm>
            <a:off x="357158" y="1882775"/>
            <a:ext cx="4138642" cy="42830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3200" u="sng" dirty="0" smtClean="0"/>
              <a:t>Intervento per le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3200" u="sng" dirty="0" smtClean="0"/>
              <a:t>difficoltà scolastiche</a:t>
            </a:r>
          </a:p>
          <a:p>
            <a:pPr>
              <a:lnSpc>
                <a:spcPct val="80000"/>
              </a:lnSpc>
            </a:pPr>
            <a:r>
              <a:rPr lang="it-IT" sz="2600" dirty="0" smtClean="0"/>
              <a:t>Potenziare le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600" dirty="0" smtClean="0"/>
              <a:t>capacità di attenzione,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600" dirty="0" smtClean="0"/>
              <a:t>controllo e autoregolazione</a:t>
            </a:r>
          </a:p>
          <a:p>
            <a:pPr>
              <a:lnSpc>
                <a:spcPct val="80000"/>
              </a:lnSpc>
            </a:pPr>
            <a:r>
              <a:rPr lang="it-IT" sz="2600" dirty="0" smtClean="0"/>
              <a:t>Migliorare le abilità di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600" dirty="0" smtClean="0"/>
              <a:t>lettura, di comprensione del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600" dirty="0" smtClean="0"/>
              <a:t>testo, funzionali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600" dirty="0" smtClean="0"/>
              <a:t>strategie di studio </a:t>
            </a:r>
          </a:p>
          <a:p>
            <a:pPr>
              <a:lnSpc>
                <a:spcPct val="80000"/>
              </a:lnSpc>
            </a:pPr>
            <a:r>
              <a:rPr lang="it-IT" sz="2600" dirty="0" smtClean="0"/>
              <a:t>Sostenere la motivazione</a:t>
            </a:r>
          </a:p>
          <a:p>
            <a:pPr>
              <a:lnSpc>
                <a:spcPct val="80000"/>
              </a:lnSpc>
            </a:pPr>
            <a:endParaRPr lang="it-IT" sz="2200" dirty="0" smtClean="0"/>
          </a:p>
        </p:txBody>
      </p:sp>
      <p:sp>
        <p:nvSpPr>
          <p:cNvPr id="7885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429124" y="1882775"/>
            <a:ext cx="4714876" cy="49752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600" dirty="0" smtClean="0">
                <a:solidFill>
                  <a:srgbClr val="FFFF00"/>
                </a:solidFill>
              </a:rPr>
              <a:t>	</a:t>
            </a:r>
            <a:r>
              <a:rPr lang="it-IT" sz="3200" u="sng" dirty="0" smtClean="0"/>
              <a:t>Interventi con gli insegnanti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Incontri periodici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Programmi individualizzati, flessibili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Gestione degli agiti aggressivi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Rinforzo positivo e contratti comportamentali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Analisi del sintomo: antecedenti e conseguenze  che lo rinforzano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Comprensione degli stati interni dell’adolescente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Mediazione con la famiglia </a:t>
            </a:r>
          </a:p>
        </p:txBody>
      </p:sp>
      <p:pic>
        <p:nvPicPr>
          <p:cNvPr id="78853" name="Picture 4" descr="obiet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237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2857489" y="333375"/>
            <a:ext cx="3308362" cy="5683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it-IT" sz="6000" dirty="0" smtClean="0">
                <a:ln>
                  <a:noFill/>
                </a:ln>
                <a:effectLst/>
                <a:latin typeface="Footlight MT Light" pitchFamily="18" charset="0"/>
              </a:rPr>
              <a:t>Ostacoli</a:t>
            </a:r>
            <a:r>
              <a:rPr lang="it-IT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79875" name="Rectangle 3"/>
          <p:cNvSpPr>
            <a:spLocks noGrp="1"/>
          </p:cNvSpPr>
          <p:nvPr>
            <p:ph idx="1"/>
          </p:nvPr>
        </p:nvSpPr>
        <p:spPr>
          <a:xfrm>
            <a:off x="357158" y="1882775"/>
            <a:ext cx="4429156" cy="45720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it-IT" sz="2800" u="sng" dirty="0" smtClean="0"/>
              <a:t>Il paziente</a:t>
            </a:r>
          </a:p>
          <a:p>
            <a:r>
              <a:rPr lang="it-IT" sz="2400" dirty="0" smtClean="0"/>
              <a:t>Difficoltà a stabilire </a:t>
            </a:r>
          </a:p>
          <a:p>
            <a:pPr>
              <a:buFont typeface="Wingdings 2" pitchFamily="18" charset="2"/>
              <a:buNone/>
            </a:pPr>
            <a:r>
              <a:rPr lang="it-IT" sz="2400" dirty="0" smtClean="0"/>
              <a:t>alleanza terapeutica e </a:t>
            </a:r>
          </a:p>
          <a:p>
            <a:pPr>
              <a:buFont typeface="Wingdings 2" pitchFamily="18" charset="2"/>
              <a:buNone/>
            </a:pPr>
            <a:r>
              <a:rPr lang="it-IT" sz="2400" dirty="0" smtClean="0"/>
              <a:t>collaborazione</a:t>
            </a:r>
          </a:p>
          <a:p>
            <a:r>
              <a:rPr lang="it-IT" sz="2400" dirty="0" smtClean="0"/>
              <a:t>Attacco/svalutazione del </a:t>
            </a:r>
          </a:p>
          <a:p>
            <a:pPr>
              <a:buFont typeface="Wingdings 2" pitchFamily="18" charset="2"/>
              <a:buNone/>
            </a:pPr>
            <a:r>
              <a:rPr lang="it-IT" sz="2400" dirty="0" smtClean="0"/>
              <a:t>compito</a:t>
            </a:r>
          </a:p>
          <a:p>
            <a:r>
              <a:rPr lang="it-IT" sz="2400" dirty="0" smtClean="0"/>
              <a:t>Vissuti depressivi agiti </a:t>
            </a:r>
          </a:p>
          <a:p>
            <a:pPr>
              <a:buFont typeface="Wingdings 2" pitchFamily="18" charset="2"/>
              <a:buNone/>
            </a:pPr>
            <a:r>
              <a:rPr lang="it-IT" sz="2400" dirty="0" smtClean="0"/>
              <a:t>attraverso il comportamento: </a:t>
            </a:r>
          </a:p>
          <a:p>
            <a:pPr>
              <a:buFont typeface="Wingdings 2" pitchFamily="18" charset="2"/>
              <a:buNone/>
            </a:pPr>
            <a:r>
              <a:rPr lang="it-IT" sz="2400" dirty="0" smtClean="0"/>
              <a:t>l’intervento viene messo alla </a:t>
            </a:r>
          </a:p>
          <a:p>
            <a:pPr>
              <a:buFont typeface="Wingdings 2" pitchFamily="18" charset="2"/>
              <a:buNone/>
            </a:pPr>
            <a:r>
              <a:rPr lang="it-IT" sz="2400" dirty="0" smtClean="0"/>
              <a:t>prova per saggiarne la tenuta, </a:t>
            </a:r>
          </a:p>
          <a:p>
            <a:pPr>
              <a:buFont typeface="Wingdings 2" pitchFamily="18" charset="2"/>
              <a:buNone/>
            </a:pPr>
            <a:r>
              <a:rPr lang="it-IT" sz="2400" dirty="0" smtClean="0"/>
              <a:t>la solidità, la stabilità</a:t>
            </a:r>
          </a:p>
        </p:txBody>
      </p:sp>
      <p:sp>
        <p:nvSpPr>
          <p:cNvPr id="7987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3438" y="1882775"/>
            <a:ext cx="4286280" cy="45720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it-IT" sz="2200" dirty="0" smtClean="0"/>
              <a:t> </a:t>
            </a:r>
            <a:r>
              <a:rPr lang="it-IT" sz="2800" u="sng" dirty="0" smtClean="0"/>
              <a:t>I genitori</a:t>
            </a:r>
          </a:p>
          <a:p>
            <a:r>
              <a:rPr lang="it-IT" sz="2400" dirty="0" smtClean="0"/>
              <a:t>Alti livelli di ostilità, aggressività, blocchi/agiti nelle relazioni</a:t>
            </a:r>
          </a:p>
          <a:p>
            <a:r>
              <a:rPr lang="it-IT" sz="2400" dirty="0" smtClean="0"/>
              <a:t>Scarse capacità di comprendere gli stati interni del figlio</a:t>
            </a:r>
          </a:p>
          <a:p>
            <a:r>
              <a:rPr lang="it-IT" sz="2400" dirty="0" smtClean="0"/>
              <a:t>Bisogno di trovare sollievo immediato e scarsa tolleranza alla frustrazione</a:t>
            </a:r>
          </a:p>
          <a:p>
            <a:r>
              <a:rPr lang="it-IT" sz="2400" dirty="0" smtClean="0"/>
              <a:t>Stile comunicativo incoerente e coercitivo</a:t>
            </a:r>
          </a:p>
        </p:txBody>
      </p:sp>
      <p:pic>
        <p:nvPicPr>
          <p:cNvPr id="79877" name="Picture 6" descr="genit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981075"/>
            <a:ext cx="1657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7" descr="ragazza con cuffi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873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22764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it-IT" sz="4400" dirty="0" smtClean="0">
                <a:ln>
                  <a:noFill/>
                </a:ln>
                <a:solidFill>
                  <a:schemeClr val="folHlink"/>
                </a:solidFill>
                <a:latin typeface="Footlight MT Light" pitchFamily="18" charset="0"/>
              </a:rPr>
              <a:t>Il progetto terapeutico</a:t>
            </a:r>
            <a:r>
              <a:rPr lang="it-IT" sz="400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/>
            </a:r>
            <a:br>
              <a:rPr lang="it-IT" sz="400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</a:br>
            <a:r>
              <a:rPr lang="it-IT" sz="400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> </a:t>
            </a:r>
            <a:r>
              <a:rPr lang="it-IT" sz="3600" dirty="0" smtClean="0">
                <a:ln>
                  <a:noFill/>
                </a:ln>
                <a:latin typeface="Footlight MT Light" pitchFamily="18" charset="0"/>
              </a:rPr>
              <a:t>Due sottogruppi di adolescenti</a:t>
            </a:r>
            <a:r>
              <a:rPr lang="it-IT" sz="4000" dirty="0" smtClean="0">
                <a:ln>
                  <a:noFill/>
                </a:ln>
                <a:latin typeface="Footlight MT Light" pitchFamily="18" charset="0"/>
              </a:rPr>
              <a:t> </a:t>
            </a:r>
            <a:r>
              <a:rPr lang="it-IT" sz="400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  <a:t/>
            </a:r>
            <a:br>
              <a:rPr lang="it-IT" sz="400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</a:rPr>
            </a:br>
            <a:r>
              <a:rPr lang="it-IT" sz="3200" dirty="0" smtClean="0">
                <a:ln>
                  <a:noFill/>
                </a:ln>
                <a:solidFill>
                  <a:schemeClr val="tx1"/>
                </a:solidFill>
                <a:latin typeface="Footlight MT Light" pitchFamily="18" charset="0"/>
              </a:rPr>
              <a:t>L</a:t>
            </a:r>
            <a:r>
              <a:rPr lang="it-IT" sz="2800" dirty="0" smtClean="0">
                <a:ln>
                  <a:noFill/>
                </a:ln>
                <a:solidFill>
                  <a:schemeClr val="tx1"/>
                </a:solidFill>
                <a:latin typeface="Footlight MT Light" pitchFamily="18" charset="0"/>
              </a:rPr>
              <a:t>e dimensioni psicopatologiche dell’aggressività possono orientare l’intervento di cura</a:t>
            </a:r>
          </a:p>
        </p:txBody>
      </p:sp>
      <p:sp>
        <p:nvSpPr>
          <p:cNvPr id="80899" name="Rectangle 4"/>
          <p:cNvSpPr>
            <a:spLocks noGrp="1"/>
          </p:cNvSpPr>
          <p:nvPr>
            <p:ph idx="1"/>
          </p:nvPr>
        </p:nvSpPr>
        <p:spPr>
          <a:xfrm>
            <a:off x="457200" y="2420938"/>
            <a:ext cx="4038600" cy="4033837"/>
          </a:xfrm>
        </p:spPr>
        <p:txBody>
          <a:bodyPr/>
          <a:lstStyle/>
          <a:p>
            <a:r>
              <a:rPr lang="it-IT" sz="2600" dirty="0" smtClean="0"/>
              <a:t>L’impulsività correla con le difficoltà cognitive</a:t>
            </a:r>
          </a:p>
        </p:txBody>
      </p:sp>
      <p:sp>
        <p:nvSpPr>
          <p:cNvPr id="8090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357686" y="2428868"/>
            <a:ext cx="4786314" cy="3341688"/>
          </a:xfrm>
        </p:spPr>
        <p:txBody>
          <a:bodyPr/>
          <a:lstStyle/>
          <a:p>
            <a:r>
              <a:rPr lang="it-IT" sz="2600" dirty="0" smtClean="0"/>
              <a:t>L’insensibilità/freddezza correla con la ricerca di sensazioni, la grandiosità, la mancanza di empatia</a:t>
            </a:r>
          </a:p>
        </p:txBody>
      </p:sp>
      <p:pic>
        <p:nvPicPr>
          <p:cNvPr id="80901" name="Picture 6" descr="murat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3643339" cy="295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5761037" cy="5373687"/>
          </a:xfrm>
        </p:spPr>
        <p:txBody>
          <a:bodyPr>
            <a:normAutofit/>
          </a:bodyPr>
          <a:lstStyle/>
          <a:p>
            <a:r>
              <a:rPr lang="it-IT" i="1" dirty="0" smtClean="0"/>
              <a:t>Mettere a fuoco non solo deficit</a:t>
            </a:r>
            <a:r>
              <a:rPr lang="it-IT" dirty="0" smtClean="0"/>
              <a:t>, limiti, mancanze, ma risorse, competenze, punti di forza, desideri, progetti …</a:t>
            </a:r>
          </a:p>
          <a:p>
            <a:r>
              <a:rPr lang="it-IT" dirty="0" smtClean="0"/>
              <a:t>Coinvolgimento di</a:t>
            </a:r>
            <a:r>
              <a:rPr lang="it-IT" i="1" dirty="0" smtClean="0"/>
              <a:t> professionisti competenti</a:t>
            </a:r>
          </a:p>
          <a:p>
            <a:r>
              <a:rPr lang="it-IT" i="1" dirty="0" smtClean="0"/>
              <a:t>E’ possibile curare:  </a:t>
            </a:r>
            <a:r>
              <a:rPr lang="it-IT" dirty="0" smtClean="0"/>
              <a:t>trasformare, integrare, costruire</a:t>
            </a: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755650" y="188913"/>
            <a:ext cx="8137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400" dirty="0">
                <a:solidFill>
                  <a:schemeClr val="folHlink"/>
                </a:solidFill>
                <a:latin typeface="Footlight MT Light" pitchFamily="18" charset="0"/>
              </a:rPr>
              <a:t>Il progetto terapeutico</a:t>
            </a:r>
          </a:p>
        </p:txBody>
      </p:sp>
      <p:pic>
        <p:nvPicPr>
          <p:cNvPr id="81924" name="Picture 4" descr="Donatore_Felice_50x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2" y="928670"/>
            <a:ext cx="3071836" cy="56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/>
          </p:cNvSpPr>
          <p:nvPr>
            <p:ph type="title"/>
          </p:nvPr>
        </p:nvSpPr>
        <p:spPr bwMode="auto">
          <a:xfrm>
            <a:off x="179388" y="268288"/>
            <a:ext cx="8964612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z="2400" dirty="0" smtClean="0">
                <a:ln>
                  <a:noFill/>
                </a:ln>
                <a:effectLst/>
              </a:rPr>
              <a:t>	</a:t>
            </a:r>
            <a:r>
              <a:rPr lang="it-IT" sz="2800" dirty="0" smtClean="0">
                <a:ln>
                  <a:noFill/>
                </a:ln>
                <a:effectLst/>
              </a:rPr>
              <a:t>Il DOP e il </a:t>
            </a:r>
            <a:r>
              <a:rPr lang="it-IT" sz="2800" dirty="0" err="1" smtClean="0">
                <a:ln>
                  <a:noFill/>
                </a:ln>
                <a:effectLst/>
              </a:rPr>
              <a:t>DC</a:t>
            </a:r>
            <a:r>
              <a:rPr lang="it-IT" sz="2800" dirty="0" smtClean="0">
                <a:ln>
                  <a:noFill/>
                </a:ln>
                <a:effectLst/>
              </a:rPr>
              <a:t> sono </a:t>
            </a:r>
            <a:r>
              <a:rPr lang="it-IT" sz="2800" dirty="0" smtClean="0">
                <a:ln>
                  <a:noFill/>
                </a:ln>
                <a:effectLst/>
              </a:rPr>
              <a:t>considerati distinti, ma il DOP può precedere il DC (15-20% dei DOP evolve in DC?) e ne è la forma attenuata</a:t>
            </a:r>
          </a:p>
        </p:txBody>
      </p:sp>
      <p:sp>
        <p:nvSpPr>
          <p:cNvPr id="54275" name="Rectangle 5"/>
          <p:cNvSpPr>
            <a:spLocks noGrp="1"/>
          </p:cNvSpPr>
          <p:nvPr>
            <p:ph idx="1"/>
          </p:nvPr>
        </p:nvSpPr>
        <p:spPr>
          <a:xfrm>
            <a:off x="179388" y="2205038"/>
            <a:ext cx="4537075" cy="3590925"/>
          </a:xfrm>
        </p:spPr>
        <p:txBody>
          <a:bodyPr/>
          <a:lstStyle/>
          <a:p>
            <a:r>
              <a:rPr lang="it-IT" sz="2800" u="sng" dirty="0" smtClean="0"/>
              <a:t>Disturbo </a:t>
            </a:r>
            <a:r>
              <a:rPr lang="it-IT" sz="2800" u="sng" dirty="0" err="1" smtClean="0"/>
              <a:t>oppositivo-provocatorio</a:t>
            </a:r>
            <a:r>
              <a:rPr lang="it-IT" sz="2800" u="sng" dirty="0" smtClean="0"/>
              <a:t> (DOP):</a:t>
            </a:r>
            <a:r>
              <a:rPr lang="it-IT" sz="2800" dirty="0" smtClean="0"/>
              <a:t> comportamento sistematicamente provocatorio, </a:t>
            </a:r>
            <a:r>
              <a:rPr lang="it-IT" sz="2800" dirty="0" smtClean="0"/>
              <a:t>ostile </a:t>
            </a:r>
            <a:r>
              <a:rPr lang="it-IT" sz="2800" dirty="0" smtClean="0"/>
              <a:t>(collera, litigiosità, sfida, </a:t>
            </a:r>
            <a:r>
              <a:rPr lang="it-IT" sz="2800" dirty="0" err="1" smtClean="0"/>
              <a:t>provocazione…</a:t>
            </a:r>
            <a:r>
              <a:rPr lang="it-IT" sz="2800" dirty="0" smtClean="0"/>
              <a:t>)</a:t>
            </a:r>
          </a:p>
        </p:txBody>
      </p:sp>
      <p:sp>
        <p:nvSpPr>
          <p:cNvPr id="5427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038725" y="2205038"/>
            <a:ext cx="4105275" cy="3851275"/>
          </a:xfrm>
        </p:spPr>
        <p:txBody>
          <a:bodyPr/>
          <a:lstStyle/>
          <a:p>
            <a:r>
              <a:rPr lang="it-IT" sz="2800" u="sng" smtClean="0"/>
              <a:t>Disturbo della condotta (DC):</a:t>
            </a:r>
          </a:p>
          <a:p>
            <a:pPr>
              <a:buFont typeface="Wingdings 2" pitchFamily="18" charset="2"/>
              <a:buNone/>
            </a:pPr>
            <a:r>
              <a:rPr lang="it-IT" sz="2800" smtClean="0"/>
              <a:t> 	tendenza stabile alla violazione delle regole e dei diritti altrui (aggressioni a persone o cose, distruzione di proprietà, furti 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6570662" y="2971800"/>
            <a:ext cx="2073303" cy="19050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it-IT" sz="2000" dirty="0" err="1" smtClean="0">
                <a:latin typeface="Comic Sans MS" pitchFamily="66" charset="0"/>
              </a:rPr>
              <a:t>D.Antisociale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381000" y="762000"/>
            <a:ext cx="1828800" cy="1828800"/>
          </a:xfrm>
          <a:prstGeom prst="ellipse">
            <a:avLst/>
          </a:prstGeom>
          <a:solidFill>
            <a:srgbClr val="E4DC3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it-IT" sz="2400">
                <a:solidFill>
                  <a:schemeClr val="accent2"/>
                </a:solidFill>
                <a:latin typeface="Comic Sans MS" pitchFamily="66" charset="0"/>
              </a:rPr>
              <a:t>D.Ansia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3428992" y="762000"/>
            <a:ext cx="1928826" cy="1600200"/>
          </a:xfrm>
          <a:prstGeom prst="ellipse">
            <a:avLst/>
          </a:prstGeom>
          <a:solidFill>
            <a:srgbClr val="A3978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it-IT" sz="2000" b="1" dirty="0">
                <a:latin typeface="Comic Sans MS" pitchFamily="66" charset="0"/>
              </a:rPr>
              <a:t>Depressione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5288" y="228600"/>
            <a:ext cx="85201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lang="it-IT" sz="2400" b="1" dirty="0">
                <a:latin typeface="Minion Web" charset="0"/>
              </a:rPr>
              <a:t>Infanzia </a:t>
            </a:r>
            <a:r>
              <a:rPr lang="it-IT" sz="2400" dirty="0">
                <a:latin typeface="Minion Web" charset="0"/>
              </a:rPr>
              <a:t>         </a:t>
            </a:r>
            <a:r>
              <a:rPr lang="it-IT" sz="2400" b="1" dirty="0" smtClean="0">
                <a:latin typeface="Minion Web" charset="0"/>
              </a:rPr>
              <a:t>Adolescenza</a:t>
            </a:r>
            <a:r>
              <a:rPr lang="it-IT" sz="2400" b="1" dirty="0">
                <a:latin typeface="Minion Web" charset="0"/>
              </a:rPr>
              <a:t>	 </a:t>
            </a:r>
            <a:r>
              <a:rPr lang="it-IT" sz="2400" dirty="0">
                <a:latin typeface="Minion Web" charset="0"/>
              </a:rPr>
              <a:t>    	</a:t>
            </a:r>
            <a:r>
              <a:rPr lang="it-IT" sz="2400" b="1" dirty="0">
                <a:latin typeface="Minion Web" charset="0"/>
              </a:rPr>
              <a:t>      Età Adulta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6502400" y="685800"/>
            <a:ext cx="2070128" cy="1752600"/>
          </a:xfrm>
          <a:prstGeom prst="ellipse">
            <a:avLst/>
          </a:prstGeom>
          <a:solidFill>
            <a:srgbClr val="000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D. Uso</a:t>
            </a:r>
          </a:p>
          <a:p>
            <a:pPr eaLnBrk="0" hangingPunct="0"/>
            <a:r>
              <a:rPr lang="it-IT" sz="2400" dirty="0" err="1">
                <a:solidFill>
                  <a:srgbClr val="FF0000"/>
                </a:solidFill>
                <a:latin typeface="Comic Sans MS" pitchFamily="66" charset="0"/>
              </a:rPr>
              <a:t>Substanze</a:t>
            </a:r>
            <a:endParaRPr lang="it-IT" sz="2400" dirty="0">
              <a:solidFill>
                <a:srgbClr val="FF0000"/>
              </a:solidFill>
              <a:latin typeface="Minion Web" charset="0"/>
            </a:endParaRP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285720" y="2857496"/>
            <a:ext cx="1928826" cy="17573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it-IT" sz="2000" dirty="0" err="1">
                <a:latin typeface="Comic Sans MS" pitchFamily="66" charset="0"/>
              </a:rPr>
              <a:t>D.Oppositivo</a:t>
            </a:r>
            <a:endParaRPr lang="it-IT" sz="2000" dirty="0">
              <a:latin typeface="Comic Sans MS" pitchFamily="66" charset="0"/>
            </a:endParaRPr>
          </a:p>
          <a:p>
            <a:pPr eaLnBrk="0" hangingPunct="0"/>
            <a:r>
              <a:rPr lang="it-IT" sz="2000" dirty="0">
                <a:latin typeface="Comic Sans MS" pitchFamily="66" charset="0"/>
              </a:rPr>
              <a:t>Provocatorio</a:t>
            </a:r>
            <a:endParaRPr lang="it-IT" sz="2000" dirty="0">
              <a:latin typeface="Minion Web" charset="0"/>
            </a:endParaRPr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3725862" y="3276600"/>
            <a:ext cx="1703393" cy="1676400"/>
          </a:xfrm>
          <a:prstGeom prst="ellipse">
            <a:avLst/>
          </a:prstGeom>
          <a:solidFill>
            <a:srgbClr val="800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it-IT" sz="2400">
                <a:solidFill>
                  <a:srgbClr val="FFFF00"/>
                </a:solidFill>
                <a:latin typeface="Comic Sans MS" pitchFamily="66" charset="0"/>
              </a:rPr>
              <a:t>Disturbo</a:t>
            </a:r>
          </a:p>
          <a:p>
            <a:pPr eaLnBrk="0" hangingPunct="0"/>
            <a:r>
              <a:rPr lang="it-IT" sz="2400">
                <a:solidFill>
                  <a:srgbClr val="FFFF00"/>
                </a:solidFill>
                <a:latin typeface="Comic Sans MS" pitchFamily="66" charset="0"/>
              </a:rPr>
              <a:t>Condotta</a:t>
            </a:r>
            <a:endParaRPr lang="it-IT" sz="2400">
              <a:solidFill>
                <a:srgbClr val="FFFF00"/>
              </a:solidFill>
              <a:latin typeface="Minion Web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5334000" y="2362200"/>
            <a:ext cx="1219200" cy="91440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5418138" y="3962400"/>
            <a:ext cx="9493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2370138" y="2286000"/>
            <a:ext cx="129540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457200" y="5105400"/>
            <a:ext cx="1447800" cy="1524000"/>
          </a:xfrm>
          <a:prstGeom prst="ellipse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it-IT" sz="2400" b="1">
                <a:latin typeface="Comic Sans MS" pitchFamily="66" charset="0"/>
              </a:rPr>
              <a:t>ADHD</a:t>
            </a:r>
            <a:endParaRPr lang="it-IT" sz="2400">
              <a:solidFill>
                <a:srgbClr val="940000"/>
              </a:solidFill>
              <a:latin typeface="Minion Web" charset="0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2362200" y="3962400"/>
            <a:ext cx="12192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V="1">
            <a:off x="2362200" y="480060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V="1">
            <a:off x="1219200" y="4572000"/>
            <a:ext cx="0" cy="457200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214546" y="1500174"/>
            <a:ext cx="11430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5357818" y="1500174"/>
            <a:ext cx="11430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4538663" y="2489200"/>
            <a:ext cx="0" cy="711200"/>
          </a:xfrm>
          <a:prstGeom prst="line">
            <a:avLst/>
          </a:prstGeom>
          <a:noFill/>
          <a:ln w="28575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70663" y="5943600"/>
            <a:ext cx="226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it-IT" sz="2000" b="1" i="1">
                <a:solidFill>
                  <a:srgbClr val="000080"/>
                </a:solidFill>
                <a:latin typeface="Comic Sans MS" pitchFamily="66" charset="0"/>
              </a:rPr>
              <a:t>Loeber et al. 2000</a:t>
            </a:r>
            <a:endParaRPr lang="it-IT" sz="2000" b="1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37467" y="5857892"/>
            <a:ext cx="44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EVOLUZIONE NEL TEMPO </a:t>
            </a:r>
            <a:r>
              <a:rPr lang="it-IT" b="1" dirty="0" err="1" smtClean="0"/>
              <a:t>DI</a:t>
            </a:r>
            <a:r>
              <a:rPr lang="it-IT" b="1" dirty="0" smtClean="0"/>
              <a:t> ALCUNI DISTURBI CON ESORDIO IN ETA’ EVOLUTIVA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3708400" y="1700213"/>
            <a:ext cx="5051425" cy="35274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n>
                  <a:noFill/>
                </a:ln>
                <a:effectLst/>
              </a:rPr>
              <a:t>	Disturbi del comportamento e psicopatologia associata</a:t>
            </a:r>
          </a:p>
        </p:txBody>
      </p:sp>
      <p:pic>
        <p:nvPicPr>
          <p:cNvPr id="26627" name="Picture 6" descr="psicopat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3384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4087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t-IT" dirty="0" smtClean="0"/>
              <a:t> Il disturbo del comportamento </a:t>
            </a:r>
            <a:r>
              <a:rPr lang="it-IT" i="1" dirty="0" smtClean="0"/>
              <a:t>non</a:t>
            </a:r>
            <a:r>
              <a:rPr lang="it-IT" dirty="0" smtClean="0"/>
              <a:t> identifica un disturbo psicopatologico specifico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it-IT" dirty="0" smtClean="0"/>
          </a:p>
          <a:p>
            <a:pPr>
              <a:lnSpc>
                <a:spcPct val="90000"/>
              </a:lnSpc>
              <a:defRPr/>
            </a:pPr>
            <a:r>
              <a:rPr lang="it-IT" dirty="0" smtClean="0"/>
              <a:t> Può essere in aggiunta</a:t>
            </a:r>
            <a:r>
              <a:rPr lang="it-IT" i="1" dirty="0" smtClean="0"/>
              <a:t>/</a:t>
            </a:r>
            <a:r>
              <a:rPr lang="it-IT" i="1" dirty="0" err="1" smtClean="0"/>
              <a:t>comorbidità</a:t>
            </a:r>
            <a:r>
              <a:rPr lang="it-IT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dirty="0" smtClean="0"/>
              <a:t>a un disturbo che colorerà il disturbo comportamentale in modo specifico e ne influenzerà in modo negativo il decorso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it-IT" dirty="0" smtClean="0"/>
          </a:p>
          <a:p>
            <a:pPr>
              <a:lnSpc>
                <a:spcPct val="90000"/>
              </a:lnSpc>
              <a:defRPr/>
            </a:pPr>
            <a:r>
              <a:rPr lang="it-IT" dirty="0" smtClean="0"/>
              <a:t> Frequente </a:t>
            </a:r>
            <a:r>
              <a:rPr lang="it-IT" i="1" dirty="0" err="1" smtClean="0"/>
              <a:t>comorbidità</a:t>
            </a:r>
            <a:r>
              <a:rPr lang="it-IT" dirty="0" smtClean="0"/>
              <a:t> tra disturbo della condotta e disturbi </a:t>
            </a:r>
            <a:r>
              <a:rPr lang="it-IT" dirty="0" err="1" smtClean="0"/>
              <a:t>internalizzati</a:t>
            </a:r>
            <a:r>
              <a:rPr lang="it-IT" dirty="0" smtClean="0"/>
              <a:t> quali disturbi dell’umore, disturbo bipolare, depressione maggiore, distimia, disturbi d’ansia, disturbi della personalità, soprattutto disturbo borderline e narcisistico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title"/>
          </p:nvPr>
        </p:nvSpPr>
        <p:spPr bwMode="auto">
          <a:xfrm>
            <a:off x="4214810" y="2420938"/>
            <a:ext cx="4500594" cy="2232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t-IT" sz="440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L’epidemiologia</a:t>
            </a:r>
            <a:br>
              <a:rPr lang="it-IT" sz="4400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r>
              <a:rPr lang="it-IT" sz="440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in </a:t>
            </a:r>
            <a:r>
              <a:rPr lang="it-IT" dirty="0" smtClean="0">
                <a:solidFill>
                  <a:schemeClr val="accent1"/>
                </a:solidFill>
              </a:rPr>
              <a:t>età evolutiva</a:t>
            </a:r>
            <a:r>
              <a:rPr lang="it-IT" sz="440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/>
            </a:r>
            <a:br>
              <a:rPr lang="it-IT" sz="4400" dirty="0" smtClean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endParaRPr lang="it-IT" sz="440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pic>
        <p:nvPicPr>
          <p:cNvPr id="28675" name="Picture 16" descr="disturbi del comportamento epidemi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3349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1406</Words>
  <Application>Microsoft Office PowerPoint</Application>
  <PresentationFormat>Presentazione su schermo (4:3)</PresentationFormat>
  <Paragraphs>316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7" baseType="lpstr">
      <vt:lpstr>Tema di Office</vt:lpstr>
      <vt:lpstr>Acrobat Document</vt:lpstr>
      <vt:lpstr> Neuropsichiatria Infantile Prof.ssa Anna Peloso  I disturbi del comportamento in età  evolutiva</vt:lpstr>
      <vt:lpstr>Diapositiva 2</vt:lpstr>
      <vt:lpstr>Diapositiva 3</vt:lpstr>
      <vt:lpstr>Diapositiva 4</vt:lpstr>
      <vt:lpstr> Il DOP e il DC sono considerati distinti, ma il DOP può precedere il DC (15-20% dei DOP evolve in DC?) e ne è la forma attenuata</vt:lpstr>
      <vt:lpstr>Diapositiva 6</vt:lpstr>
      <vt:lpstr> Disturbi del comportamento e psicopatologia associata</vt:lpstr>
      <vt:lpstr>Diapositiva 8</vt:lpstr>
      <vt:lpstr>L’epidemiologia in età evolutiva </vt:lpstr>
      <vt:lpstr>Diapositiva 10</vt:lpstr>
      <vt:lpstr>Disturbo oppositivo provocatorio</vt:lpstr>
      <vt:lpstr>Disturbo della condotta</vt:lpstr>
      <vt:lpstr> Le radici dell’aggressività Fattori di rischio Soggetto e ambiente si influenzano reciprocamente Nessun fattore di rischio è determinante  E’ la loro aggregazione che costituisce un pericolo per lo sviluppo </vt:lpstr>
      <vt:lpstr>Diapositiva 14</vt:lpstr>
      <vt:lpstr>Diapositiva 15</vt:lpstr>
      <vt:lpstr>Diapositiva 16</vt:lpstr>
      <vt:lpstr>Diapositiva 17</vt:lpstr>
      <vt:lpstr>Diapositiva 18</vt:lpstr>
      <vt:lpstr>Perché i maschi sono  più violenti?</vt:lpstr>
      <vt:lpstr> Tipi di aggressività</vt:lpstr>
      <vt:lpstr>Diapositiva 21</vt:lpstr>
      <vt:lpstr>Difficoltà sociali dell’aggressività impulsiva in età evolutiva</vt:lpstr>
      <vt:lpstr>Diapositiva 23</vt:lpstr>
      <vt:lpstr>TRATTI CALLOSO ANEMOZIONALI</vt:lpstr>
      <vt:lpstr>La banda</vt:lpstr>
      <vt:lpstr>Il bullismo</vt:lpstr>
      <vt:lpstr>Programmi di prevenzione nelle scuole</vt:lpstr>
      <vt:lpstr>  Caratteristiche cliniche</vt:lpstr>
      <vt:lpstr>E’ possibile distinguere sintomi aggressivi patologici da comportamenti negativi fisiologici?</vt:lpstr>
      <vt:lpstr>Diapositiva 30</vt:lpstr>
      <vt:lpstr>Diapositiva 31</vt:lpstr>
      <vt:lpstr>Disturbo della condotta</vt:lpstr>
      <vt:lpstr>Disturbo della condotta</vt:lpstr>
      <vt:lpstr>Disturbo della condotta Caratteristiche associate</vt:lpstr>
      <vt:lpstr>Disturbo della condotta Disturbi associati</vt:lpstr>
      <vt:lpstr> Il lavoro in rete</vt:lpstr>
      <vt:lpstr>“Il trattamento indicato è l’offerta di cure … E’ la stabilità dell’ambiente che ha valore terapeutico”</vt:lpstr>
      <vt:lpstr>Diapositiva 38</vt:lpstr>
      <vt:lpstr>Obiettivi </vt:lpstr>
      <vt:lpstr>L’intervento psicoterapeutico</vt:lpstr>
      <vt:lpstr>Obiettivi </vt:lpstr>
      <vt:lpstr>Obiettivi </vt:lpstr>
      <vt:lpstr>Ostacoli </vt:lpstr>
      <vt:lpstr>Il progetto terapeutico  Due sottogruppi di adolescenti  Le dimensioni psicopatologiche dell’aggressività possono orientare l’intervento di cura</vt:lpstr>
      <vt:lpstr>Diapositiva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I disturbi del comportamento</dc:title>
  <dc:creator>utente</dc:creator>
  <cp:lastModifiedBy>Utente</cp:lastModifiedBy>
  <cp:revision>16</cp:revision>
  <dcterms:created xsi:type="dcterms:W3CDTF">2018-01-17T10:46:45Z</dcterms:created>
  <dcterms:modified xsi:type="dcterms:W3CDTF">2022-11-17T14:34:38Z</dcterms:modified>
</cp:coreProperties>
</file>