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 id="262" r:id="rId8"/>
    <p:sldId id="304" r:id="rId9"/>
    <p:sldId id="305" r:id="rId10"/>
    <p:sldId id="264" r:id="rId11"/>
    <p:sldId id="308" r:id="rId12"/>
    <p:sldId id="265" r:id="rId13"/>
    <p:sldId id="263" r:id="rId14"/>
    <p:sldId id="306" r:id="rId15"/>
    <p:sldId id="307" r:id="rId16"/>
    <p:sldId id="266" r:id="rId17"/>
    <p:sldId id="267" r:id="rId18"/>
    <p:sldId id="268" r:id="rId19"/>
    <p:sldId id="269" r:id="rId20"/>
    <p:sldId id="270" r:id="rId21"/>
    <p:sldId id="271" r:id="rId22"/>
    <p:sldId id="314" r:id="rId23"/>
    <p:sldId id="315" r:id="rId24"/>
    <p:sldId id="272" r:id="rId25"/>
    <p:sldId id="273" r:id="rId26"/>
    <p:sldId id="274" r:id="rId27"/>
    <p:sldId id="275" r:id="rId28"/>
    <p:sldId id="276" r:id="rId29"/>
    <p:sldId id="277" r:id="rId30"/>
    <p:sldId id="278" r:id="rId31"/>
    <p:sldId id="279" r:id="rId32"/>
    <p:sldId id="280" r:id="rId33"/>
    <p:sldId id="281" r:id="rId34"/>
    <p:sldId id="309" r:id="rId35"/>
    <p:sldId id="282" r:id="rId36"/>
    <p:sldId id="283" r:id="rId37"/>
    <p:sldId id="316" r:id="rId38"/>
    <p:sldId id="284" r:id="rId39"/>
    <p:sldId id="285" r:id="rId40"/>
    <p:sldId id="286" r:id="rId41"/>
    <p:sldId id="287" r:id="rId42"/>
    <p:sldId id="288" r:id="rId43"/>
    <p:sldId id="290" r:id="rId44"/>
    <p:sldId id="291" r:id="rId45"/>
    <p:sldId id="289" r:id="rId46"/>
    <p:sldId id="292" r:id="rId47"/>
    <p:sldId id="293" r:id="rId48"/>
    <p:sldId id="294" r:id="rId49"/>
    <p:sldId id="295" r:id="rId50"/>
    <p:sldId id="296" r:id="rId51"/>
    <p:sldId id="297" r:id="rId52"/>
    <p:sldId id="298" r:id="rId53"/>
    <p:sldId id="299" r:id="rId54"/>
    <p:sldId id="300" r:id="rId55"/>
    <p:sldId id="301" r:id="rId56"/>
    <p:sldId id="302" r:id="rId57"/>
    <p:sldId id="313" r:id="rId58"/>
    <p:sldId id="303" r:id="rId59"/>
    <p:sldId id="310" r:id="rId60"/>
    <p:sldId id="311" r:id="rId61"/>
    <p:sldId id="312"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0" d="100"/>
          <a:sy n="90" d="100"/>
        </p:scale>
        <p:origin x="-2984" y="-9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01" Type="http://schemas.openxmlformats.org/officeDocument/2006/relationships/slide" Target="slides/slide100.xml"/><Relationship Id="rId102" Type="http://schemas.openxmlformats.org/officeDocument/2006/relationships/slide" Target="slides/slide101.xml"/><Relationship Id="rId103" Type="http://schemas.openxmlformats.org/officeDocument/2006/relationships/printerSettings" Target="printerSettings/printerSettings1.bin"/><Relationship Id="rId104" Type="http://schemas.openxmlformats.org/officeDocument/2006/relationships/presProps" Target="presProps.xml"/><Relationship Id="rId105" Type="http://schemas.openxmlformats.org/officeDocument/2006/relationships/viewProps" Target="viewProps.xml"/><Relationship Id="rId106" Type="http://schemas.openxmlformats.org/officeDocument/2006/relationships/theme" Target="theme/theme1.xml"/><Relationship Id="rId10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90" Type="http://schemas.openxmlformats.org/officeDocument/2006/relationships/slide" Target="slides/slide89.xml"/><Relationship Id="rId91" Type="http://schemas.openxmlformats.org/officeDocument/2006/relationships/slide" Target="slides/slide90.xml"/><Relationship Id="rId92" Type="http://schemas.openxmlformats.org/officeDocument/2006/relationships/slide" Target="slides/slide91.xml"/><Relationship Id="rId93" Type="http://schemas.openxmlformats.org/officeDocument/2006/relationships/slide" Target="slides/slide92.xml"/><Relationship Id="rId94" Type="http://schemas.openxmlformats.org/officeDocument/2006/relationships/slide" Target="slides/slide93.xml"/><Relationship Id="rId95" Type="http://schemas.openxmlformats.org/officeDocument/2006/relationships/slide" Target="slides/slide94.xml"/><Relationship Id="rId96" Type="http://schemas.openxmlformats.org/officeDocument/2006/relationships/slide" Target="slides/slide95.xml"/><Relationship Id="rId97" Type="http://schemas.openxmlformats.org/officeDocument/2006/relationships/slide" Target="slides/slide96.xml"/><Relationship Id="rId98" Type="http://schemas.openxmlformats.org/officeDocument/2006/relationships/slide" Target="slides/slide97.xml"/><Relationship Id="rId99" Type="http://schemas.openxmlformats.org/officeDocument/2006/relationships/slide" Target="slides/slide9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100" Type="http://schemas.openxmlformats.org/officeDocument/2006/relationships/slide" Target="slides/slide99.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it-IT" smtClean="0"/>
              <a:t>Fare clic per modificare stile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09/10/18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it-IT" smtClean="0"/>
              <a:t>Fare clic per modificare stile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B01F9CA3-105E-4857-9057-6DB6197DA786}" type="datetimeFigureOut">
              <a:rPr lang="en-US" smtClean="0"/>
              <a:t>09/10/18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‹n.›</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a:p>
        </p:txBody>
      </p:sp>
      <p:sp>
        <p:nvSpPr>
          <p:cNvPr id="3" name="Vertical Text Placeholder 2"/>
          <p:cNvSpPr>
            <a:spLocks noGrp="1"/>
          </p:cNvSpPr>
          <p:nvPr>
            <p:ph type="body" orient="vert" idx="1"/>
          </p:nvPr>
        </p:nvSpPr>
        <p:spPr/>
        <p:txBody>
          <a:bodyPr vert="eaVert"/>
          <a:lstStyle>
            <a:lvl5pPr>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09/10/18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‹n.›</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it-IT" smtClean="0"/>
              <a:t>Fare clic per modificare stile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09/10/18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a:p>
        </p:txBody>
      </p:sp>
      <p:sp>
        <p:nvSpPr>
          <p:cNvPr id="3" name="Content Placeholder 2"/>
          <p:cNvSpPr>
            <a:spLocks noGrp="1"/>
          </p:cNvSpPr>
          <p:nvPr>
            <p:ph idx="1"/>
          </p:nvPr>
        </p:nvSpPr>
        <p:spPr/>
        <p:txBody>
          <a:bodyPr/>
          <a:lstStyle>
            <a:lvl5pPr>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09/10/18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positiva titolo con immagin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it-IT" smtClean="0"/>
              <a:t>Fare clic per modificare stile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09/10/18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‹n.›</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it-IT" smtClean="0"/>
              <a:t>Fare clic per modificare stile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Date Placeholder 3"/>
          <p:cNvSpPr>
            <a:spLocks noGrp="1"/>
          </p:cNvSpPr>
          <p:nvPr>
            <p:ph type="dt" sz="half" idx="10"/>
          </p:nvPr>
        </p:nvSpPr>
        <p:spPr/>
        <p:txBody>
          <a:bodyPr/>
          <a:lstStyle/>
          <a:p>
            <a:fld id="{B01F9CA3-105E-4857-9057-6DB6197DA786}" type="datetimeFigureOut">
              <a:rPr lang="en-US" smtClean="0"/>
              <a:t>09/10/18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it-IT" smtClean="0"/>
              <a:t>Fare clic per modificare stile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09/10/18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it-IT" smtClean="0"/>
              <a:t>Fare clic per modificare stile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09/10/18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09/10/18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09/10/18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it-IT" smtClean="0"/>
              <a:t>Fare clic per modificare stile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B01F9CA3-105E-4857-9057-6DB6197DA786}" type="datetimeFigureOut">
              <a:rPr lang="en-US" smtClean="0"/>
              <a:t>09/10/18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it-IT" smtClean="0"/>
              <a:t>Fare clic per modificare stile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09/10/18</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‹n.›</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style>
          <a:lnRef idx="2">
            <a:schemeClr val="accent3"/>
          </a:lnRef>
          <a:fillRef idx="1">
            <a:schemeClr val="lt1"/>
          </a:fillRef>
          <a:effectRef idx="0">
            <a:schemeClr val="accent3"/>
          </a:effectRef>
          <a:fontRef idx="minor">
            <a:schemeClr val="dk1"/>
          </a:fontRef>
        </p:style>
        <p:txBody>
          <a:bodyPr/>
          <a:lstStyle/>
          <a:p>
            <a:r>
              <a:rPr lang="it-IT" dirty="0" smtClean="0"/>
              <a:t>DIRITTO DI FAMIGLIA E MINORILE</a:t>
            </a:r>
            <a:endParaRPr lang="it-IT" dirty="0"/>
          </a:p>
        </p:txBody>
      </p:sp>
      <p:sp>
        <p:nvSpPr>
          <p:cNvPr id="3" name="Sottotitolo 2"/>
          <p:cNvSpPr>
            <a:spLocks noGrp="1"/>
          </p:cNvSpPr>
          <p:nvPr>
            <p:ph type="subTitle" idx="1"/>
          </p:nvPr>
        </p:nvSpPr>
        <p:spPr/>
        <p:txBody>
          <a:bodyPr>
            <a:normAutofit lnSpcReduction="10000"/>
          </a:bodyPr>
          <a:lstStyle/>
          <a:p>
            <a:endParaRPr lang="it-IT" dirty="0" smtClean="0"/>
          </a:p>
          <a:p>
            <a:endParaRPr lang="it-IT" dirty="0"/>
          </a:p>
          <a:p>
            <a:r>
              <a:rPr lang="it-IT" smtClean="0"/>
              <a:t>Elena Fontana</a:t>
            </a:r>
            <a:endParaRPr lang="it-IT" dirty="0"/>
          </a:p>
        </p:txBody>
      </p:sp>
    </p:spTree>
    <p:extLst>
      <p:ext uri="{BB962C8B-B14F-4D97-AF65-F5344CB8AC3E}">
        <p14:creationId xmlns:p14="http://schemas.microsoft.com/office/powerpoint/2010/main" val="18246371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Convenzione ONU 1989</a:t>
            </a:r>
            <a:endParaRPr lang="it-IT" dirty="0"/>
          </a:p>
        </p:txBody>
      </p:sp>
      <p:sp>
        <p:nvSpPr>
          <p:cNvPr id="3" name="Segnaposto contenuto 2"/>
          <p:cNvSpPr>
            <a:spLocks noGrp="1"/>
          </p:cNvSpPr>
          <p:nvPr>
            <p:ph idx="1"/>
          </p:nvPr>
        </p:nvSpPr>
        <p:spPr/>
        <p:txBody>
          <a:bodyPr>
            <a:normAutofit fontScale="92500"/>
          </a:bodyPr>
          <a:lstStyle/>
          <a:p>
            <a:r>
              <a:rPr lang="it-IT" dirty="0" smtClean="0"/>
              <a:t>Fu approvata dall’Assemblea generale delle nazioni Unite il 20 novembre 1989</a:t>
            </a:r>
          </a:p>
          <a:p>
            <a:r>
              <a:rPr lang="it-IT" dirty="0" smtClean="0"/>
              <a:t>La convenzione è uno strumento giuridico e un riferimento importante che riassume cinquant’anni di diritti dei minori</a:t>
            </a:r>
          </a:p>
          <a:p>
            <a:r>
              <a:rPr lang="it-IT" dirty="0" smtClean="0"/>
              <a:t>La creazione della Convenzione è ricordata ogni anno, il 20 novembre, come la Giornata internazionale per i diritti dell’infanzia e dell’adolescenza.</a:t>
            </a:r>
          </a:p>
          <a:p>
            <a:r>
              <a:rPr lang="it-IT" dirty="0" smtClean="0"/>
              <a:t>Nota per le tre P: </a:t>
            </a:r>
            <a:r>
              <a:rPr lang="it-IT" dirty="0" err="1" smtClean="0"/>
              <a:t>Protection</a:t>
            </a:r>
            <a:r>
              <a:rPr lang="it-IT" dirty="0" smtClean="0"/>
              <a:t> , </a:t>
            </a:r>
            <a:r>
              <a:rPr lang="it-IT" dirty="0" err="1" smtClean="0"/>
              <a:t>Provision</a:t>
            </a:r>
            <a:r>
              <a:rPr lang="it-IT" dirty="0" smtClean="0"/>
              <a:t> , </a:t>
            </a:r>
            <a:r>
              <a:rPr lang="it-IT" dirty="0" err="1" smtClean="0"/>
              <a:t>Partecipation</a:t>
            </a:r>
            <a:endParaRPr lang="it-IT" dirty="0"/>
          </a:p>
        </p:txBody>
      </p:sp>
    </p:spTree>
    <p:extLst>
      <p:ext uri="{BB962C8B-B14F-4D97-AF65-F5344CB8AC3E}">
        <p14:creationId xmlns:p14="http://schemas.microsoft.com/office/powerpoint/2010/main" val="192080809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Istituto Penale per i Minorenni </a:t>
            </a:r>
            <a:endParaRPr lang="it-IT" dirty="0"/>
          </a:p>
        </p:txBody>
      </p:sp>
      <p:sp>
        <p:nvSpPr>
          <p:cNvPr id="3" name="Segnaposto contenuto 2"/>
          <p:cNvSpPr>
            <a:spLocks noGrp="1"/>
          </p:cNvSpPr>
          <p:nvPr>
            <p:ph idx="1"/>
          </p:nvPr>
        </p:nvSpPr>
        <p:spPr/>
        <p:txBody>
          <a:bodyPr>
            <a:normAutofit fontScale="92500"/>
          </a:bodyPr>
          <a:lstStyle/>
          <a:p>
            <a:r>
              <a:rPr lang="it-IT" dirty="0" smtClean="0"/>
              <a:t>Questa istituzione definisce una pena detentiva differenziata per i minori, con l’obbiettivo di preservare spazi protetti con finalità educativa.</a:t>
            </a:r>
          </a:p>
          <a:p>
            <a:r>
              <a:rPr lang="it-IT" dirty="0" smtClean="0"/>
              <a:t>Con questi istituti,  ad oggi 19 nel nostro paese, si definisce la possibilità di ospitare soggetti dai 14 ai 25 anni, condannati per reati commessi da minorenni.</a:t>
            </a:r>
          </a:p>
          <a:p>
            <a:r>
              <a:rPr lang="it-IT" dirty="0" smtClean="0"/>
              <a:t>Le varie circolari prodotte sul tema della organizzazione di tali strutture, richiamano ai principi fondamentali che garantiscano ai minori le condizioni in cui i loro diritti vengano rispettati: diritto alla salute, all’istruzione, alla crescita armonica, alla socializzazione, alle attività ludiche</a:t>
            </a:r>
            <a:endParaRPr lang="it-IT" dirty="0"/>
          </a:p>
        </p:txBody>
      </p:sp>
    </p:spTree>
    <p:extLst>
      <p:ext uri="{BB962C8B-B14F-4D97-AF65-F5344CB8AC3E}">
        <p14:creationId xmlns:p14="http://schemas.microsoft.com/office/powerpoint/2010/main" val="53413969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tutela del minore straniero</a:t>
            </a:r>
            <a:endParaRPr lang="it-IT" dirty="0"/>
          </a:p>
        </p:txBody>
      </p:sp>
      <p:sp>
        <p:nvSpPr>
          <p:cNvPr id="3" name="Segnaposto contenuto 2"/>
          <p:cNvSpPr>
            <a:spLocks noGrp="1"/>
          </p:cNvSpPr>
          <p:nvPr>
            <p:ph idx="1"/>
          </p:nvPr>
        </p:nvSpPr>
        <p:spPr/>
        <p:txBody>
          <a:bodyPr>
            <a:normAutofit lnSpcReduction="10000"/>
          </a:bodyPr>
          <a:lstStyle/>
          <a:p>
            <a:r>
              <a:rPr lang="it-IT" dirty="0" smtClean="0"/>
              <a:t>Prima riflessione su questo tema  è la distinzione tra «minori stranieri accompagnati» dai genitori o da parenti e «minori stranieri non accompagnati».</a:t>
            </a:r>
          </a:p>
          <a:p>
            <a:r>
              <a:rPr lang="it-IT" dirty="0" smtClean="0"/>
              <a:t>Per l’Italia i minori son i soggetti fino ai 18 anni, l’età dev’essere dimostrata da un documento, se il minore è sprovvisto di ciò la Procura dei Minori può disporre un accertamento dell’età, tramite un esame radiologico del polso.</a:t>
            </a:r>
          </a:p>
          <a:p>
            <a:r>
              <a:rPr lang="it-IT" dirty="0" smtClean="0"/>
              <a:t>Minori non accompagnati si definiscono i minori che si trovano in </a:t>
            </a:r>
            <a:r>
              <a:rPr lang="it-IT" dirty="0"/>
              <a:t>I</a:t>
            </a:r>
            <a:r>
              <a:rPr lang="it-IT" dirty="0" smtClean="0"/>
              <a:t>talia senza nessun parente </a:t>
            </a:r>
            <a:r>
              <a:rPr lang="it-IT" dirty="0" err="1" smtClean="0"/>
              <a:t>nè</a:t>
            </a:r>
            <a:r>
              <a:rPr lang="it-IT" dirty="0" smtClean="0"/>
              <a:t> rappresentate legale. </a:t>
            </a:r>
            <a:endParaRPr lang="it-IT" dirty="0"/>
          </a:p>
        </p:txBody>
      </p:sp>
    </p:spTree>
    <p:extLst>
      <p:ext uri="{BB962C8B-B14F-4D97-AF65-F5344CB8AC3E}">
        <p14:creationId xmlns:p14="http://schemas.microsoft.com/office/powerpoint/2010/main" val="2182230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r>
              <a:rPr lang="it-IT" dirty="0" smtClean="0"/>
              <a:t>PROTEZIONE contro ogni pratica di sfruttamento, abbandono, abuso  nei diversi ambiti della vita quotidiana dei bambini (famiglia, lavoro , scuola ,giustizia, associazionismo)</a:t>
            </a:r>
          </a:p>
          <a:p>
            <a:r>
              <a:rPr lang="it-IT" dirty="0" smtClean="0"/>
              <a:t>PROVISION (provvedere) riservata al diritto di accesso e utilizzo delle strutture utili a garantire il benessere dei minori, materiale, psichico, sociale e relazionale attraverso la  partecipazione ai processi scolastici, alle cure sanitarie e in generale ai servizi sociali o psicologici </a:t>
            </a:r>
          </a:p>
          <a:p>
            <a:r>
              <a:rPr lang="it-IT" dirty="0" smtClean="0"/>
              <a:t>PARTECIPAZIONE per il diritto di ascolto, partecipazione e espressione nelle decisioni che riguardano individualmente o collettivamente la vita dei bambini.</a:t>
            </a:r>
            <a:endParaRPr lang="it-IT" dirty="0"/>
          </a:p>
        </p:txBody>
      </p:sp>
    </p:spTree>
    <p:extLst>
      <p:ext uri="{BB962C8B-B14F-4D97-AF65-F5344CB8AC3E}">
        <p14:creationId xmlns:p14="http://schemas.microsoft.com/office/powerpoint/2010/main" val="4834740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storia</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La CRC ha avuto una lunga evoluzione:</a:t>
            </a:r>
          </a:p>
          <a:p>
            <a:r>
              <a:rPr lang="it-IT" dirty="0" smtClean="0"/>
              <a:t>1924 per la prima volta si fa riferimento ai bambini in quanto tali nella Dichiarazione di Ginevra, riconosciuta a livello Internazionale, che includeva la dichiarazione dei diritti del fanciullo</a:t>
            </a:r>
          </a:p>
          <a:p>
            <a:r>
              <a:rPr lang="it-IT" dirty="0" smtClean="0"/>
              <a:t>1959 Dichiarazione sui Diritti del Bambino promulgata Dall’Assemblea generale delle Nazioni Unite, in vigore tutt’oggi</a:t>
            </a:r>
          </a:p>
          <a:p>
            <a:r>
              <a:rPr lang="it-IT" dirty="0" smtClean="0"/>
              <a:t>Il processo che conduce alla CRC si sviluppa grazie a :</a:t>
            </a:r>
          </a:p>
          <a:p>
            <a:r>
              <a:rPr lang="it-IT" dirty="0" smtClean="0"/>
              <a:t>La nuova concezione e rappresentazione dei bambini</a:t>
            </a:r>
          </a:p>
          <a:p>
            <a:r>
              <a:rPr lang="it-IT" dirty="0" smtClean="0"/>
              <a:t>Il rafforzamento del diritto internazionale</a:t>
            </a:r>
            <a:endParaRPr lang="it-IT" dirty="0"/>
          </a:p>
        </p:txBody>
      </p:sp>
    </p:spTree>
    <p:extLst>
      <p:ext uri="{BB962C8B-B14F-4D97-AF65-F5344CB8AC3E}">
        <p14:creationId xmlns:p14="http://schemas.microsoft.com/office/powerpoint/2010/main" val="8251371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CRC</a:t>
            </a:r>
            <a:endParaRPr lang="it-IT" dirty="0"/>
          </a:p>
        </p:txBody>
      </p:sp>
      <p:sp>
        <p:nvSpPr>
          <p:cNvPr id="3" name="Segnaposto contenuto 2"/>
          <p:cNvSpPr>
            <a:spLocks noGrp="1"/>
          </p:cNvSpPr>
          <p:nvPr>
            <p:ph idx="1"/>
          </p:nvPr>
        </p:nvSpPr>
        <p:spPr/>
        <p:txBody>
          <a:bodyPr/>
          <a:lstStyle/>
          <a:p>
            <a:r>
              <a:rPr lang="it-IT" dirty="0" smtClean="0"/>
              <a:t>E’ composta da 54 articoli ed ha costituito il vero salto di qualità per una cultura dei minori nel mondo. </a:t>
            </a:r>
          </a:p>
          <a:p>
            <a:r>
              <a:rPr lang="it-IT" dirty="0" smtClean="0"/>
              <a:t>I più rilevanti concetti:</a:t>
            </a:r>
          </a:p>
          <a:p>
            <a:r>
              <a:rPr lang="it-IT" dirty="0" smtClean="0"/>
              <a:t>1) ha comportato che i minori non fossero più considerati solo come oggetti di protezione e tutela ma come soggetti di diritto;</a:t>
            </a:r>
          </a:p>
          <a:p>
            <a:r>
              <a:rPr lang="it-IT" dirty="0" smtClean="0"/>
              <a:t>2) contiene norme di carattere programmatico e tocca diritti civili , politici , sociali e culturali.</a:t>
            </a:r>
          </a:p>
          <a:p>
            <a:pPr marL="0" indent="0">
              <a:buNone/>
            </a:pPr>
            <a:endParaRPr lang="it-IT" dirty="0"/>
          </a:p>
        </p:txBody>
      </p:sp>
    </p:spTree>
    <p:extLst>
      <p:ext uri="{BB962C8B-B14F-4D97-AF65-F5344CB8AC3E}">
        <p14:creationId xmlns:p14="http://schemas.microsoft.com/office/powerpoint/2010/main" val="9142632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r>
              <a:rPr lang="it-IT" dirty="0" smtClean="0"/>
              <a:t>La CRC viene firmata da 61 Stati, l’ultima la Somalia.</a:t>
            </a:r>
          </a:p>
          <a:p>
            <a:r>
              <a:rPr lang="it-IT" dirty="0" smtClean="0"/>
              <a:t>Il n di 20 Stati rendeva già attuativa la Convenzione</a:t>
            </a:r>
          </a:p>
          <a:p>
            <a:r>
              <a:rPr lang="it-IT" dirty="0" smtClean="0"/>
              <a:t>La CRC viene definita strumento di «hard law», legalmente vincolante per i paesi che la sottoscrivono.</a:t>
            </a:r>
          </a:p>
          <a:p>
            <a:r>
              <a:rPr lang="it-IT" dirty="0" smtClean="0"/>
              <a:t>L’Italia la attua con la legge 27/5/1991 n 176 «Ratifica ed esecuzione della Convenzione sui diritti del fanciullo fatta a New York 1989» , in pratica vengono riportati i 54 articoli della Convenzione ratificati in legge italiana.</a:t>
            </a:r>
            <a:endParaRPr lang="it-IT" dirty="0"/>
          </a:p>
        </p:txBody>
      </p:sp>
    </p:spTree>
    <p:extLst>
      <p:ext uri="{BB962C8B-B14F-4D97-AF65-F5344CB8AC3E}">
        <p14:creationId xmlns:p14="http://schemas.microsoft.com/office/powerpoint/2010/main" val="41289936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1126564" y="1842248"/>
            <a:ext cx="8042276" cy="4343400"/>
          </a:xfrm>
        </p:spPr>
        <p:txBody>
          <a:bodyPr/>
          <a:lstStyle/>
          <a:p>
            <a:r>
              <a:rPr lang="it-IT" dirty="0" smtClean="0"/>
              <a:t>In </a:t>
            </a:r>
            <a:r>
              <a:rPr lang="it-IT" dirty="0"/>
              <a:t>I</a:t>
            </a:r>
            <a:r>
              <a:rPr lang="it-IT" dirty="0" smtClean="0"/>
              <a:t>talia quindi la convenzione viene ratificata circa due anni dopo, 1991, e verranno  rispettati  i diritti enunciati nelle varie leggi che seguiranno,  riguardanti i diritti dei bambini.</a:t>
            </a:r>
          </a:p>
          <a:p>
            <a:r>
              <a:rPr lang="it-IT" dirty="0" smtClean="0"/>
              <a:t>Ogni stato firmatario è tenuto a  ratificare la CRC con una legge successiva, e  l’ONU controllerà, con un apposita commissione di controllo, che i vari stati rispettino le direttive contenute nella Convenzione e  che il benessere dei bambini venga sempre posto in primo piano.</a:t>
            </a:r>
            <a:endParaRPr lang="it-IT" dirty="0"/>
          </a:p>
        </p:txBody>
      </p:sp>
    </p:spTree>
    <p:extLst>
      <p:ext uri="{BB962C8B-B14F-4D97-AF65-F5344CB8AC3E}">
        <p14:creationId xmlns:p14="http://schemas.microsoft.com/office/powerpoint/2010/main" val="18026288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contenuto</a:t>
            </a:r>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t>I diritti sono raccolti in un documento onnicomprensivo, senza suddivisioni perché ogni articolo è di uguale importanza</a:t>
            </a:r>
          </a:p>
          <a:p>
            <a:r>
              <a:rPr lang="it-IT" dirty="0" smtClean="0"/>
              <a:t>E’ la il primo strumento di tutela internazionale a sancire le diverse tipologie di diritti umani: civili, culturali, economici, politici e sociali</a:t>
            </a:r>
          </a:p>
          <a:p>
            <a:r>
              <a:rPr lang="it-IT" dirty="0" smtClean="0"/>
              <a:t>Si avvale di articoli rivolti alla protezione contro l’abuso e lo sfruttamento, impegnandosi a far sì che il bambino possa far valere il proprio pensiero</a:t>
            </a:r>
          </a:p>
          <a:p>
            <a:r>
              <a:rPr lang="it-IT" dirty="0" smtClean="0"/>
              <a:t>Il primo articolo definisce che per bambino s’intende ogni essere umano al di sotto dei 18 anni </a:t>
            </a:r>
          </a:p>
          <a:p>
            <a:endParaRPr lang="it-IT" dirty="0"/>
          </a:p>
        </p:txBody>
      </p:sp>
    </p:spTree>
    <p:extLst>
      <p:ext uri="{BB962C8B-B14F-4D97-AF65-F5344CB8AC3E}">
        <p14:creationId xmlns:p14="http://schemas.microsoft.com/office/powerpoint/2010/main" val="24988093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Quattro principi fondamentali</a:t>
            </a:r>
            <a:endParaRPr lang="it-IT" dirty="0"/>
          </a:p>
        </p:txBody>
      </p:sp>
      <p:sp>
        <p:nvSpPr>
          <p:cNvPr id="3" name="Segnaposto contenuto 2"/>
          <p:cNvSpPr>
            <a:spLocks noGrp="1"/>
          </p:cNvSpPr>
          <p:nvPr>
            <p:ph idx="1"/>
          </p:nvPr>
        </p:nvSpPr>
        <p:spPr/>
        <p:txBody>
          <a:bodyPr>
            <a:normAutofit fontScale="70000" lnSpcReduction="20000"/>
          </a:bodyPr>
          <a:lstStyle/>
          <a:p>
            <a:r>
              <a:rPr lang="it-IT" dirty="0" smtClean="0"/>
              <a:t>Principio di non discriminazione: l’art 2 impegna tutti gli Stati ad assicurare i diritti sanciti a tutti i bambini, senza distinzione di razza, colore, sesso, lingua, religione, opinione del bambino o dei genitori</a:t>
            </a:r>
          </a:p>
          <a:p>
            <a:r>
              <a:rPr lang="it-IT" dirty="0" smtClean="0"/>
              <a:t>Superiore interesse del bambino: l’art 3 prevede che ogni decisione, azione legislativa, provvedimento giuridico, iniziativa pubblica o privata di assistenza sociale, l’interesse superiore del bambino dev’essere una considerazione preminente</a:t>
            </a:r>
          </a:p>
          <a:p>
            <a:r>
              <a:rPr lang="it-IT" dirty="0" smtClean="0"/>
              <a:t>Diritto alla vita, sopravvivenza e sviluppo. L’art 6 prevede da parte degli stati del diritto alla vita del bambino e l’impegno ad assicurarne, con tutte le misure possibili, la sopravvivenza e lo sviluppo</a:t>
            </a:r>
          </a:p>
          <a:p>
            <a:r>
              <a:rPr lang="it-IT" dirty="0" smtClean="0"/>
              <a:t>L’ascolto delle opinioni del bambino: l’art 12 prevede il diritto dei bambini ad essere ascoltati in tutti i procedimenti che li riguardano, soprattutto in ambito legale. L’attuazione del diritto comporta il dovere per gli adulti di ascoltare il bambino capace di discernimento e di tenere in considerazione le opinioni.</a:t>
            </a:r>
            <a:endParaRPr lang="it-IT" dirty="0"/>
          </a:p>
        </p:txBody>
      </p:sp>
    </p:spTree>
    <p:extLst>
      <p:ext uri="{BB962C8B-B14F-4D97-AF65-F5344CB8AC3E}">
        <p14:creationId xmlns:p14="http://schemas.microsoft.com/office/powerpoint/2010/main" val="2757701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t>La CRC si occupa anche di giustizia penale minorile, ossia di minori accusati, imputati o condannati per aver commesso un fatto che costituisce reato</a:t>
            </a:r>
          </a:p>
          <a:p>
            <a:r>
              <a:rPr lang="it-IT" dirty="0" smtClean="0"/>
              <a:t>Gli articoli che si occupano di questo sono: l’art 37 sui «minori privati di libertà», l’art 39 sul «reinserimento sociale dei minori vittime di qualsivoglia forma di violenza» e l’art 40 sui «minori autori di reato» </a:t>
            </a:r>
          </a:p>
          <a:p>
            <a:r>
              <a:rPr lang="it-IT" dirty="0" smtClean="0"/>
              <a:t>Questi articoli contengono i principi cardine per costruire una giustizia minorile che rispetti i diritti del minore autore di reato, in ogni fase del procedimento penale e nelle fasi successive, come l’esecuzione della condanna e il reinserimento sociale.</a:t>
            </a:r>
            <a:endParaRPr lang="it-IT" dirty="0"/>
          </a:p>
        </p:txBody>
      </p:sp>
    </p:spTree>
    <p:extLst>
      <p:ext uri="{BB962C8B-B14F-4D97-AF65-F5344CB8AC3E}">
        <p14:creationId xmlns:p14="http://schemas.microsoft.com/office/powerpoint/2010/main" val="7351700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Diritto di espressione</a:t>
            </a:r>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t>Esprimersi è sinonimo di libertà, i bambini imparano a parlare in modo graduale ma consapevole.</a:t>
            </a:r>
          </a:p>
          <a:p>
            <a:r>
              <a:rPr lang="it-IT" dirty="0" smtClean="0"/>
              <a:t>Hanno diritto ad essere ascoltati soprattutto quando esprimono opinioni o scelte differenti da quelle degli adulti</a:t>
            </a:r>
          </a:p>
          <a:p>
            <a:r>
              <a:rPr lang="it-IT" dirty="0" smtClean="0"/>
              <a:t>La CRC presta molta attenzione alla partecipazione del bambino e del poter prendere parte a questioni che lo riguardano </a:t>
            </a:r>
          </a:p>
          <a:p>
            <a:r>
              <a:rPr lang="it-IT" dirty="0" smtClean="0"/>
              <a:t>Viene considerata l’infanzia come un periodo delicato che richiede la creazione di condizioni favorevoli alla crescita</a:t>
            </a:r>
            <a:endParaRPr lang="it-IT" dirty="0"/>
          </a:p>
        </p:txBody>
      </p:sp>
    </p:spTree>
    <p:extLst>
      <p:ext uri="{BB962C8B-B14F-4D97-AF65-F5344CB8AC3E}">
        <p14:creationId xmlns:p14="http://schemas.microsoft.com/office/powerpoint/2010/main" val="49142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Fare famiglia</a:t>
            </a:r>
            <a:endParaRPr lang="it-IT" dirty="0"/>
          </a:p>
        </p:txBody>
      </p:sp>
      <p:sp>
        <p:nvSpPr>
          <p:cNvPr id="3" name="Segnaposto contenuto 2"/>
          <p:cNvSpPr>
            <a:spLocks noGrp="1"/>
          </p:cNvSpPr>
          <p:nvPr>
            <p:ph idx="1"/>
          </p:nvPr>
        </p:nvSpPr>
        <p:spPr/>
        <p:txBody>
          <a:bodyPr>
            <a:normAutofit fontScale="92500"/>
          </a:bodyPr>
          <a:lstStyle/>
          <a:p>
            <a:r>
              <a:rPr lang="it-IT" dirty="0" smtClean="0"/>
              <a:t>Famiglia come dimensione privata, isola di pace, sentimento come priorità. Rifugio dal mondo esterno, difficile se non nemico.</a:t>
            </a:r>
          </a:p>
          <a:p>
            <a:r>
              <a:rPr lang="it-IT" dirty="0" smtClean="0"/>
              <a:t>Questa immagine è in parte un mito: lo Stato regola i rapporti all’interno della famiglia.</a:t>
            </a:r>
          </a:p>
          <a:p>
            <a:r>
              <a:rPr lang="it-IT" dirty="0" smtClean="0"/>
              <a:t>Matrimonio, divorzio, separazione, filiazione, norme di successione sono esempi di come sia lo Stato a «dettare» legge in famiglia.</a:t>
            </a:r>
          </a:p>
          <a:p>
            <a:r>
              <a:rPr lang="it-IT" dirty="0" smtClean="0"/>
              <a:t>Chiara Saraceno sottolinea che lo stato interviene oltre che con la legislazione anche con le politiche sociali.</a:t>
            </a:r>
          </a:p>
          <a:p>
            <a:endParaRPr lang="it-IT" dirty="0"/>
          </a:p>
        </p:txBody>
      </p:sp>
    </p:spTree>
    <p:extLst>
      <p:ext uri="{BB962C8B-B14F-4D97-AF65-F5344CB8AC3E}">
        <p14:creationId xmlns:p14="http://schemas.microsoft.com/office/powerpoint/2010/main" val="604913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r>
              <a:rPr lang="it-IT" dirty="0" smtClean="0"/>
              <a:t>Il bambino deve essere capace di esprimere la propria opinione senza pressione o influenze esterne, in tal caso non viene legalmente presa in considerazione.</a:t>
            </a:r>
          </a:p>
          <a:p>
            <a:r>
              <a:rPr lang="it-IT" dirty="0" smtClean="0"/>
              <a:t>L’idea del bambino come attore sociale comporta il suo attivo coinvolgimento anche nei processi di socializzazione della nostra odierna società </a:t>
            </a:r>
          </a:p>
          <a:p>
            <a:r>
              <a:rPr lang="it-IT" dirty="0" smtClean="0"/>
              <a:t>un’idea d’infanzia consapevole comporta la conseguente attribuzione di diritti ai minori di «dire la loro» non solo nelle situazioni giuridiche ma anche nei normali contesti della loro vita.</a:t>
            </a:r>
            <a:endParaRPr lang="it-IT" dirty="0"/>
          </a:p>
        </p:txBody>
      </p:sp>
    </p:spTree>
    <p:extLst>
      <p:ext uri="{BB962C8B-B14F-4D97-AF65-F5344CB8AC3E}">
        <p14:creationId xmlns:p14="http://schemas.microsoft.com/office/powerpoint/2010/main" val="8329420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matrimonio nel nostro ordinamento giuridico</a:t>
            </a:r>
            <a:endParaRPr lang="it-IT" dirty="0"/>
          </a:p>
        </p:txBody>
      </p:sp>
      <p:sp>
        <p:nvSpPr>
          <p:cNvPr id="3" name="Segnaposto contenuto 2"/>
          <p:cNvSpPr>
            <a:spLocks noGrp="1"/>
          </p:cNvSpPr>
          <p:nvPr>
            <p:ph idx="1"/>
          </p:nvPr>
        </p:nvSpPr>
        <p:spPr/>
        <p:txBody>
          <a:bodyPr/>
          <a:lstStyle/>
          <a:p>
            <a:r>
              <a:rPr lang="it-IT" dirty="0" smtClean="0"/>
              <a:t>Con il termine matrimonio si intende l’atto che coincide con la celebrazione, e pur essendo un atto espressione di libertà della persona è  lo Stato a curarne e regolarne l’effettiva realizzazione.</a:t>
            </a:r>
          </a:p>
          <a:p>
            <a:r>
              <a:rPr lang="it-IT" dirty="0" smtClean="0"/>
              <a:t>Il diritto di contrarre liberamente matrimonio è tutelato negli art 2,3 e 29 della Costituzione.</a:t>
            </a:r>
          </a:p>
          <a:p>
            <a:r>
              <a:rPr lang="it-IT" dirty="0" smtClean="0"/>
              <a:t>Questa libertà è citata anche in altre fonti: ad esempio l’art. 16 della Dichiarazione universale dei diritti dell’uomo e art. 9 della Carta dei diritti fondamentali dell’Unione europea</a:t>
            </a:r>
            <a:endParaRPr lang="it-IT" dirty="0"/>
          </a:p>
        </p:txBody>
      </p:sp>
    </p:spTree>
    <p:extLst>
      <p:ext uri="{BB962C8B-B14F-4D97-AF65-F5344CB8AC3E}">
        <p14:creationId xmlns:p14="http://schemas.microsoft.com/office/powerpoint/2010/main" val="6002650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Riforma del diritto di famiglia</a:t>
            </a:r>
            <a:endParaRPr lang="it-IT" dirty="0"/>
          </a:p>
        </p:txBody>
      </p:sp>
      <p:sp>
        <p:nvSpPr>
          <p:cNvPr id="3" name="Segnaposto contenuto 2"/>
          <p:cNvSpPr>
            <a:spLocks noGrp="1"/>
          </p:cNvSpPr>
          <p:nvPr>
            <p:ph idx="1"/>
          </p:nvPr>
        </p:nvSpPr>
        <p:spPr/>
        <p:txBody>
          <a:bodyPr>
            <a:normAutofit fontScale="92500"/>
          </a:bodyPr>
          <a:lstStyle/>
          <a:p>
            <a:pPr marL="0" indent="0">
              <a:buNone/>
            </a:pPr>
            <a:r>
              <a:rPr lang="it-IT" dirty="0" smtClean="0"/>
              <a:t>   La riforma dl diritto di famiglia italiano è datata 1975.</a:t>
            </a:r>
          </a:p>
          <a:p>
            <a:pPr marL="0" indent="0">
              <a:buNone/>
            </a:pPr>
            <a:r>
              <a:rPr lang="it-IT" dirty="0" smtClean="0"/>
              <a:t>Con la legge n 151/1975 si modifica sostanzialmente la disciplina del diritto di famiglia italiano attraverso la modifica di alcuni articoli del codice civile italiano.</a:t>
            </a:r>
          </a:p>
          <a:p>
            <a:pPr marL="0" indent="0">
              <a:buNone/>
            </a:pPr>
            <a:r>
              <a:rPr lang="it-IT" dirty="0" smtClean="0"/>
              <a:t>Le principali novità:</a:t>
            </a:r>
          </a:p>
          <a:p>
            <a:r>
              <a:rPr lang="it-IT" dirty="0" smtClean="0"/>
              <a:t>Il passaggio dalla potestà del marito alla potestà (ora «responsabilità genitoriale») condivisa dei coniugi</a:t>
            </a:r>
          </a:p>
          <a:p>
            <a:r>
              <a:rPr lang="it-IT" dirty="0" smtClean="0"/>
              <a:t>L’eguaglianza tra i coniugi (si passa dalla potestà maritale all’eguaglianza fra coniugi)</a:t>
            </a:r>
            <a:endParaRPr lang="it-IT" dirty="0"/>
          </a:p>
        </p:txBody>
      </p:sp>
    </p:spTree>
    <p:extLst>
      <p:ext uri="{BB962C8B-B14F-4D97-AF65-F5344CB8AC3E}">
        <p14:creationId xmlns:p14="http://schemas.microsoft.com/office/powerpoint/2010/main" val="33143730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smtClean="0"/>
              <a:t>Il regime patrimoniale della famiglia ( separazione dei beni o comunione legale/convenzionale)</a:t>
            </a:r>
          </a:p>
          <a:p>
            <a:r>
              <a:rPr lang="it-IT" dirty="0" smtClean="0"/>
              <a:t>La revisione delle norme sulla separazione personale dei coniugi (dalla separazione per colpa si passa alla separazione per intollerabilità della prosecuzione della convivenza)</a:t>
            </a:r>
          </a:p>
          <a:p>
            <a:r>
              <a:rPr lang="it-IT" dirty="0" smtClean="0"/>
              <a:t>L’abbassamento dell’acquisizione della maggior età da 21 a 18 anni.</a:t>
            </a:r>
            <a:endParaRPr lang="it-IT" dirty="0"/>
          </a:p>
        </p:txBody>
      </p:sp>
    </p:spTree>
    <p:extLst>
      <p:ext uri="{BB962C8B-B14F-4D97-AF65-F5344CB8AC3E}">
        <p14:creationId xmlns:p14="http://schemas.microsoft.com/office/powerpoint/2010/main" val="36202918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Codice civile e matrimonio </a:t>
            </a:r>
            <a:endParaRPr lang="it-IT" dirty="0"/>
          </a:p>
        </p:txBody>
      </p:sp>
      <p:sp>
        <p:nvSpPr>
          <p:cNvPr id="3" name="Segnaposto contenuto 2"/>
          <p:cNvSpPr>
            <a:spLocks noGrp="1"/>
          </p:cNvSpPr>
          <p:nvPr>
            <p:ph idx="1"/>
          </p:nvPr>
        </p:nvSpPr>
        <p:spPr/>
        <p:txBody>
          <a:bodyPr>
            <a:normAutofit fontScale="85000" lnSpcReduction="20000"/>
          </a:bodyPr>
          <a:lstStyle/>
          <a:p>
            <a:r>
              <a:rPr lang="it-IT" dirty="0" smtClean="0"/>
              <a:t>Il Codice Civile disciplina le condizioni necessarie per contrarre matrimonio:</a:t>
            </a:r>
          </a:p>
          <a:p>
            <a:r>
              <a:rPr lang="it-IT" dirty="0" smtClean="0"/>
              <a:t>Età: art 84 c.c. «i minori di età non possono contrarre matrimonio» Solo il Tribunale, su istanza dell’interessato e sentiti il Pubblico Ministero, i genitori o il tutore, può con decreto emesso in camera di consiglio autorizzare il matrimonio a chi abbia compiuto 16 anni. Non è fissato un limite di età.</a:t>
            </a:r>
          </a:p>
          <a:p>
            <a:r>
              <a:rPr lang="it-IT" dirty="0" smtClean="0"/>
              <a:t>Interdizione per infermità di mente : art. 85 c.c. «non può contrarre matrimonio l’interdetto per infermità di mente».</a:t>
            </a:r>
          </a:p>
          <a:p>
            <a:r>
              <a:rPr lang="it-IT" dirty="0" smtClean="0"/>
              <a:t>Libertà di stato: art.86 c.c. «non può contrarre matrimonio  chi è vincolato da un matrimonio o da un’unione civile dello stesso sesso precedente» Ciò è vincolo anche per gli stranieri </a:t>
            </a:r>
          </a:p>
          <a:p>
            <a:endParaRPr lang="it-IT" dirty="0"/>
          </a:p>
        </p:txBody>
      </p:sp>
    </p:spTree>
    <p:extLst>
      <p:ext uri="{BB962C8B-B14F-4D97-AF65-F5344CB8AC3E}">
        <p14:creationId xmlns:p14="http://schemas.microsoft.com/office/powerpoint/2010/main" val="17552218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r>
              <a:rPr lang="it-IT" dirty="0" smtClean="0"/>
              <a:t>Parentela, affinità, adozione : art. 87 c.c. dispone che non possano contrarre matrimonio tra loro fratelli, sorelle, zii, figli adottivi e figli biologici, i figli adottivi della stessa persona.</a:t>
            </a:r>
          </a:p>
          <a:p>
            <a:r>
              <a:rPr lang="it-IT" dirty="0" smtClean="0"/>
              <a:t>Delitto: art 88 c.c. «non possono contrarre matrimonio tra loro le persone delle quali l’una è stata condannata per omicidio consumato o tentato sul coniuge dell’altra»</a:t>
            </a:r>
          </a:p>
          <a:p>
            <a:r>
              <a:rPr lang="it-IT" dirty="0" smtClean="0"/>
              <a:t>Divieto temporaneo di nuove nozze art 89 c.c. «non può contrarre matrimonio la donna, se non dopo 300 giorni dallo scioglimento del precedente matrimonio» questo articolo si fonda sull’esigenza di evitare l’incertezza sulla paternità della prole. </a:t>
            </a:r>
            <a:endParaRPr lang="it-IT" dirty="0"/>
          </a:p>
        </p:txBody>
      </p:sp>
    </p:spTree>
    <p:extLst>
      <p:ext uri="{BB962C8B-B14F-4D97-AF65-F5344CB8AC3E}">
        <p14:creationId xmlns:p14="http://schemas.microsoft.com/office/powerpoint/2010/main" val="3544173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 fasi</a:t>
            </a:r>
            <a:endParaRPr lang="it-IT" dirty="0"/>
          </a:p>
        </p:txBody>
      </p:sp>
      <p:sp>
        <p:nvSpPr>
          <p:cNvPr id="3" name="Segnaposto contenuto 2"/>
          <p:cNvSpPr>
            <a:spLocks noGrp="1"/>
          </p:cNvSpPr>
          <p:nvPr>
            <p:ph idx="1"/>
          </p:nvPr>
        </p:nvSpPr>
        <p:spPr/>
        <p:txBody>
          <a:bodyPr>
            <a:normAutofit fontScale="92500"/>
          </a:bodyPr>
          <a:lstStyle/>
          <a:p>
            <a:r>
              <a:rPr lang="it-IT" dirty="0" smtClean="0"/>
              <a:t>La pubblicazione : lo scopo della pubblicazione è di portare a conoscenza di terzi il matrimonio che si sta per celebrare, consentendo ai legittimati di proporre opposizione, art 102 c.c. (genitori, altri ascendenti, l’altro coniuge della persona che vuole contrarre un nuovo matrimonio).</a:t>
            </a:r>
          </a:p>
          <a:p>
            <a:r>
              <a:rPr lang="it-IT" dirty="0" smtClean="0"/>
              <a:t>Tre fasi: 1) richiesta di pubblicazione 2) affissione 3) certificazione dell’avvenuta pubblicazione. Le pubblicazioni rimangono affisse 8 giorni presso l’albo pretorio, dopo questo tempo l’ufficiale di stato civile rilascia la pubblicazione di avvenuta pubblicazione. Il matrimonio dev’essere celebrato entro i 180 giorni successivi, art 99 c.c.</a:t>
            </a:r>
          </a:p>
          <a:p>
            <a:endParaRPr lang="it-IT" dirty="0"/>
          </a:p>
        </p:txBody>
      </p:sp>
    </p:spTree>
    <p:extLst>
      <p:ext uri="{BB962C8B-B14F-4D97-AF65-F5344CB8AC3E}">
        <p14:creationId xmlns:p14="http://schemas.microsoft.com/office/powerpoint/2010/main" val="2243488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Lo scioglimento del matrimonio</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Nella nostra legislatura, anche successivamente alla legge 6 maggio 2015, n 55 (divorzio breve), non è mai consentito ottenere in via immediata il divorzio; i coniugi devono necessariamente transitare per la procedura di separazione.</a:t>
            </a:r>
          </a:p>
          <a:p>
            <a:r>
              <a:rPr lang="it-IT" dirty="0" smtClean="0"/>
              <a:t>Ai sensi dell’art 149 c.c.  «scioglimento del matrimonio» tre situazioni possono portare alla rottura del matrimonio: 1) la morte di un coniuge, 2) il divorzio  3)l’annullamento del matrimonio. </a:t>
            </a:r>
          </a:p>
          <a:p>
            <a:r>
              <a:rPr lang="it-IT" dirty="0" smtClean="0"/>
              <a:t>Il successivo art 150 c.c. «separazione personale» recita che : 1) è ammessa la separazione personale dei coniugi, 2) la separazione può essere giudiziale o consensuale, 3) il diritto di chiedere la separazione giudiziale o consensuale spetta esclusivamente ai coniugi. </a:t>
            </a:r>
            <a:endParaRPr lang="it-IT" dirty="0"/>
          </a:p>
        </p:txBody>
      </p:sp>
    </p:spTree>
    <p:extLst>
      <p:ext uri="{BB962C8B-B14F-4D97-AF65-F5344CB8AC3E}">
        <p14:creationId xmlns:p14="http://schemas.microsoft.com/office/powerpoint/2010/main" val="34541025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34335" y="-158237"/>
            <a:ext cx="8042276" cy="1336956"/>
          </a:xfrm>
        </p:spPr>
        <p:txBody>
          <a:bodyPr/>
          <a:lstStyle/>
          <a:p>
            <a:endParaRPr lang="it-IT" dirty="0"/>
          </a:p>
        </p:txBody>
      </p:sp>
      <p:sp>
        <p:nvSpPr>
          <p:cNvPr id="3" name="Segnaposto contenuto 2"/>
          <p:cNvSpPr>
            <a:spLocks noGrp="1"/>
          </p:cNvSpPr>
          <p:nvPr>
            <p:ph idx="1"/>
          </p:nvPr>
        </p:nvSpPr>
        <p:spPr/>
        <p:txBody>
          <a:bodyPr/>
          <a:lstStyle/>
          <a:p>
            <a:r>
              <a:rPr lang="it-IT" dirty="0" smtClean="0"/>
              <a:t>Al termine del procedimento il giudice autorizza i coniugi a vivere separati e determina le condizioni per l’affidamento dei figli, l’assegnazione della casa coniugale e l’eventuale assegno di mantenimento in favore di un coniuge e dei figli.</a:t>
            </a:r>
          </a:p>
          <a:p>
            <a:r>
              <a:rPr lang="it-IT" dirty="0" smtClean="0"/>
              <a:t>La fase di separazione è sempre un momento delicato per tutti i componenti della famiglia, richiede capacità di mediazione e responsabilità da parte di tutti gli adulti coinvolti.</a:t>
            </a:r>
            <a:endParaRPr lang="it-IT" dirty="0"/>
          </a:p>
        </p:txBody>
      </p:sp>
    </p:spTree>
    <p:extLst>
      <p:ext uri="{BB962C8B-B14F-4D97-AF65-F5344CB8AC3E}">
        <p14:creationId xmlns:p14="http://schemas.microsoft.com/office/powerpoint/2010/main" val="17900362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separazione giudiziale</a:t>
            </a:r>
            <a:endParaRPr lang="it-IT" dirty="0"/>
          </a:p>
        </p:txBody>
      </p:sp>
      <p:sp>
        <p:nvSpPr>
          <p:cNvPr id="3" name="Segnaposto contenuto 2"/>
          <p:cNvSpPr>
            <a:spLocks noGrp="1"/>
          </p:cNvSpPr>
          <p:nvPr>
            <p:ph idx="1"/>
          </p:nvPr>
        </p:nvSpPr>
        <p:spPr/>
        <p:txBody>
          <a:bodyPr>
            <a:normAutofit fontScale="85000" lnSpcReduction="10000"/>
          </a:bodyPr>
          <a:lstStyle/>
          <a:p>
            <a:r>
              <a:rPr lang="it-IT" dirty="0" smtClean="0"/>
              <a:t>Si accede a questo tipo di separazione quando l’accordo tra i coniugi non sussiste. L’art 151 c.c. stabilisce che sia il giudice del Tribunale Ordinario a prendere alcune decisioni relativi alla prole (affidamento (di regola) condiviso, diritto e modalità di visite, mantenimento) tenendo presente il solo interesse di quest’ultima.</a:t>
            </a:r>
          </a:p>
          <a:p>
            <a:r>
              <a:rPr lang="it-IT" dirty="0" smtClean="0"/>
              <a:t>Il giudice può decidere anche per un affidamento dei figli a un solo genitore, se ritiene che l’affido all’altro sia contrario all’interesse del minore, art 337 c.c. Questa richiesta può essere presentata anche da uno dei genitori.</a:t>
            </a:r>
          </a:p>
          <a:p>
            <a:r>
              <a:rPr lang="it-IT" dirty="0" smtClean="0"/>
              <a:t> Più comunemente, dopo la legge  n 54 del 2006  (Disposizioni in materia di separazione dei genitori e affidamento condiviso dei figli), entrambi i genitori condivideranno la responsabilità genitoriale. </a:t>
            </a:r>
            <a:endParaRPr lang="it-IT" dirty="0"/>
          </a:p>
        </p:txBody>
      </p:sp>
    </p:spTree>
    <p:extLst>
      <p:ext uri="{BB962C8B-B14F-4D97-AF65-F5344CB8AC3E}">
        <p14:creationId xmlns:p14="http://schemas.microsoft.com/office/powerpoint/2010/main" val="1802820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10000"/>
          </a:bodyPr>
          <a:lstStyle/>
          <a:p>
            <a:r>
              <a:rPr lang="it-IT" dirty="0" smtClean="0"/>
              <a:t>«…il sentimento della famiglia si presenta come una delle grandi forze del nostro tempo.»</a:t>
            </a:r>
          </a:p>
          <a:p>
            <a:r>
              <a:rPr lang="it-IT" dirty="0" smtClean="0"/>
              <a:t>Sono parole di Philippe </a:t>
            </a:r>
            <a:r>
              <a:rPr lang="it-IT" dirty="0" err="1" smtClean="0"/>
              <a:t>Ariès</a:t>
            </a:r>
            <a:r>
              <a:rPr lang="it-IT" dirty="0" smtClean="0"/>
              <a:t>, famoso storico francese e studioso della famiglia e dei costumi sociali, scritte nel 1960, ma definiscono un ritratto ancora attuale del dibattito intorno al tema famiglia.</a:t>
            </a:r>
          </a:p>
          <a:p>
            <a:r>
              <a:rPr lang="it-IT" dirty="0" smtClean="0"/>
              <a:t>Si tracciano altri modi di «fare famiglia», di concepire la vita in comune, la cura dei figli , gli spazi comuni ma rimane una funzione importante della dimensione famigliare.</a:t>
            </a:r>
          </a:p>
          <a:p>
            <a:r>
              <a:rPr lang="it-IT" dirty="0" smtClean="0"/>
              <a:t>In Italia e nei paesi europei la forma della famiglia muta: famiglie formate dalle coppie di fatto, da coppie omosessuali, famiglie ricostituite e frutto di diversi matrimoni.</a:t>
            </a:r>
            <a:endParaRPr lang="it-IT" dirty="0"/>
          </a:p>
        </p:txBody>
      </p:sp>
    </p:spTree>
    <p:extLst>
      <p:ext uri="{BB962C8B-B14F-4D97-AF65-F5344CB8AC3E}">
        <p14:creationId xmlns:p14="http://schemas.microsoft.com/office/powerpoint/2010/main" val="35020912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r>
              <a:rPr lang="it-IT" dirty="0" smtClean="0"/>
              <a:t>La legge n 54 del 2006 stabilisce il «principio di </a:t>
            </a:r>
            <a:r>
              <a:rPr lang="it-IT" dirty="0" err="1" smtClean="0"/>
              <a:t>bigenitorialità</a:t>
            </a:r>
            <a:r>
              <a:rPr lang="it-IT" dirty="0" smtClean="0"/>
              <a:t>» che generalmente prevede che entrambi i genitori rimangano presenti nella vita del figlio, anche a livello di responsabilità e decisionalità.</a:t>
            </a:r>
          </a:p>
          <a:p>
            <a:r>
              <a:rPr lang="it-IT" dirty="0" smtClean="0"/>
              <a:t>Stabilisce il diritto per il minore a essere accudito ed educato da entrambi i genitori, ribadendo la sua centralità e il suo superiore interesse.</a:t>
            </a:r>
          </a:p>
          <a:p>
            <a:r>
              <a:rPr lang="it-IT" dirty="0" smtClean="0"/>
              <a:t>Come situazione estrema la legge stabilisce anche l’affidamento a terze persone o ai servizi sociali. Ciò avviene quando nessuno dei genitori sia in grado di occuparsi della prole.</a:t>
            </a:r>
          </a:p>
          <a:p>
            <a:endParaRPr lang="it-IT" dirty="0"/>
          </a:p>
        </p:txBody>
      </p:sp>
    </p:spTree>
    <p:extLst>
      <p:ext uri="{BB962C8B-B14F-4D97-AF65-F5344CB8AC3E}">
        <p14:creationId xmlns:p14="http://schemas.microsoft.com/office/powerpoint/2010/main" val="34897583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r>
              <a:rPr lang="it-IT" dirty="0" smtClean="0"/>
              <a:t>Il giudice stabilisce altresì che i genitori debbano provvedere al mantenimento del figlio in proporzione al proprio reddito tenendo in considerazione: le attuali esigenze del figlio, il tenore di vita goduto fino a quel momento, i tempi di permanenza presso ciascun genitore, le risorse economiche di entrambi i genitori, la valenza economica dei compiti domestici e di cura assunti da ciascun genitore.</a:t>
            </a:r>
          </a:p>
          <a:p>
            <a:r>
              <a:rPr lang="it-IT" dirty="0" smtClean="0"/>
              <a:t>I genitori possono chiedere in ogni momento la revisione delle disposizioni in atto, motivando la richiesta.</a:t>
            </a:r>
            <a:endParaRPr lang="it-IT" dirty="0"/>
          </a:p>
        </p:txBody>
      </p:sp>
    </p:spTree>
    <p:extLst>
      <p:ext uri="{BB962C8B-B14F-4D97-AF65-F5344CB8AC3E}">
        <p14:creationId xmlns:p14="http://schemas.microsoft.com/office/powerpoint/2010/main" val="35864025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separazione consensuale</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L’art 150 c.c. prevede anche la modalità consensuale della separazione legale, in cui i coniugi si accordano riguardo ai loro rapporti e chiedono al tribunale in cui hanno avuto la loro ultima comune residenza di vivere separati.</a:t>
            </a:r>
          </a:p>
          <a:p>
            <a:r>
              <a:rPr lang="it-IT" dirty="0" smtClean="0"/>
              <a:t>Indicheranno anche gli accordi significativi concordati rispetto alla prole (affidamento e regime visite), all’assegnazione della casa coniugale , </a:t>
            </a:r>
            <a:r>
              <a:rPr lang="it-IT" dirty="0" err="1" smtClean="0"/>
              <a:t>ecc</a:t>
            </a:r>
            <a:r>
              <a:rPr lang="it-IT" dirty="0" smtClean="0"/>
              <a:t>).</a:t>
            </a:r>
          </a:p>
          <a:p>
            <a:r>
              <a:rPr lang="it-IT" dirty="0" smtClean="0"/>
              <a:t>I coniugi possono accordarsi rispetto alla loro separazione ma la stessa non avrà valore senza l’omologazione del giudice.</a:t>
            </a:r>
          </a:p>
          <a:p>
            <a:r>
              <a:rPr lang="it-IT" dirty="0" smtClean="0"/>
              <a:t>Il presidente del Tribunale fisserà una udienza di comparizione dei coniugi nel corso della quale esperirà il tentativo di riconciliazione.</a:t>
            </a:r>
            <a:endParaRPr lang="it-IT" dirty="0"/>
          </a:p>
        </p:txBody>
      </p:sp>
    </p:spTree>
    <p:extLst>
      <p:ext uri="{BB962C8B-B14F-4D97-AF65-F5344CB8AC3E}">
        <p14:creationId xmlns:p14="http://schemas.microsoft.com/office/powerpoint/2010/main" val="2046073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Divorzio breve</a:t>
            </a:r>
            <a:endParaRPr lang="it-IT" dirty="0"/>
          </a:p>
        </p:txBody>
      </p:sp>
      <p:sp>
        <p:nvSpPr>
          <p:cNvPr id="3" name="Segnaposto contenuto 2"/>
          <p:cNvSpPr>
            <a:spLocks noGrp="1"/>
          </p:cNvSpPr>
          <p:nvPr>
            <p:ph idx="1"/>
          </p:nvPr>
        </p:nvSpPr>
        <p:spPr/>
        <p:txBody>
          <a:bodyPr>
            <a:normAutofit lnSpcReduction="10000"/>
          </a:bodyPr>
          <a:lstStyle/>
          <a:p>
            <a:r>
              <a:rPr lang="it-IT" dirty="0" smtClean="0"/>
              <a:t>La legge n. 55/2015  (la legge sul cd «divorzio breve») definisce che la coppia in crisi che sceglie di separarsi in modo consensuale non ha l’obbligo di presentarsi davanti a un giudice facendo si che ottenere lo scioglimento definitivo del matrimonio sia più veloce. Il periodo di separazione necessario per presentare la domanda di divorzio è sceso a sei mesi in caso di accordo e di dodici in caso di conflittualità. Ciò prescinde dalla </a:t>
            </a:r>
            <a:r>
              <a:rPr lang="it-IT" dirty="0"/>
              <a:t>p</a:t>
            </a:r>
            <a:r>
              <a:rPr lang="it-IT" dirty="0" smtClean="0"/>
              <a:t>resenza  o meno di figli.</a:t>
            </a:r>
          </a:p>
          <a:p>
            <a:r>
              <a:rPr lang="it-IT" dirty="0" smtClean="0"/>
              <a:t>Questa legge non elimina la fase di separazione che rimane una tappa obbligata.</a:t>
            </a:r>
            <a:endParaRPr lang="it-IT" dirty="0"/>
          </a:p>
        </p:txBody>
      </p:sp>
    </p:spTree>
    <p:extLst>
      <p:ext uri="{BB962C8B-B14F-4D97-AF65-F5344CB8AC3E}">
        <p14:creationId xmlns:p14="http://schemas.microsoft.com/office/powerpoint/2010/main" val="20288479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Unioni civili e convivenze</a:t>
            </a:r>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t>La legge n 76 del maggio 2016 «Regolamentazione delle unioni civili tra persone dello stesso sesso  e disciplina delle convivenze» nasce da un vivace dibattito e spesso è stata indicata con il nome della senatrice prima firmataria in Parlamento: Monica </a:t>
            </a:r>
            <a:r>
              <a:rPr lang="it-IT" dirty="0" err="1" smtClean="0"/>
              <a:t>Cirinnà</a:t>
            </a:r>
            <a:r>
              <a:rPr lang="it-IT" dirty="0" smtClean="0"/>
              <a:t>.</a:t>
            </a:r>
          </a:p>
          <a:p>
            <a:r>
              <a:rPr lang="it-IT" dirty="0" smtClean="0"/>
              <a:t>Questa legge regolamenta l’unione civile tra le persone dello stesso sesso, qualificate come «specifiche formazioni sociali» che potranno usufruire di un nuovo istituto giuridico di diritto pubblico denominato unione civile</a:t>
            </a:r>
            <a:r>
              <a:rPr lang="it-IT" dirty="0"/>
              <a:t>.</a:t>
            </a:r>
            <a:r>
              <a:rPr lang="it-IT" dirty="0" smtClean="0"/>
              <a:t>      </a:t>
            </a:r>
          </a:p>
          <a:p>
            <a:r>
              <a:rPr lang="it-IT" dirty="0" smtClean="0"/>
              <a:t>La legge  regolamenta anche le convivenze di fatto, con l’iscrizione all’anagrafe e la possibilità di stipulare contratti di convivenza.</a:t>
            </a:r>
            <a:endParaRPr lang="it-IT" dirty="0"/>
          </a:p>
        </p:txBody>
      </p:sp>
    </p:spTree>
    <p:extLst>
      <p:ext uri="{BB962C8B-B14F-4D97-AF65-F5344CB8AC3E}">
        <p14:creationId xmlns:p14="http://schemas.microsoft.com/office/powerpoint/2010/main" val="16619231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 </a:t>
            </a:r>
            <a:endParaRPr lang="it-IT" dirty="0"/>
          </a:p>
        </p:txBody>
      </p:sp>
      <p:sp>
        <p:nvSpPr>
          <p:cNvPr id="3" name="Segnaposto contenuto 2"/>
          <p:cNvSpPr>
            <a:spLocks noGrp="1"/>
          </p:cNvSpPr>
          <p:nvPr>
            <p:ph idx="1"/>
          </p:nvPr>
        </p:nvSpPr>
        <p:spPr/>
        <p:txBody>
          <a:bodyPr>
            <a:normAutofit fontScale="70000" lnSpcReduction="20000"/>
          </a:bodyPr>
          <a:lstStyle/>
          <a:p>
            <a:endParaRPr lang="it-IT" dirty="0" smtClean="0"/>
          </a:p>
          <a:p>
            <a:r>
              <a:rPr lang="it-IT" dirty="0" smtClean="0"/>
              <a:t>L’unione civile tra persone dello stesso sesso costituisce oggi una «specifica formazione sociale» di tipo familiare, ai sensi della Costituzione, art 2 (diritti inviolabili dell’uomo, sia come singolo che nelle formazioni sociali) e art. 3 (pari dignità sociale dei cittadini senza distinzione di sesso).</a:t>
            </a:r>
          </a:p>
          <a:p>
            <a:r>
              <a:rPr lang="it-IT" dirty="0" smtClean="0"/>
              <a:t>Le unioni civili sono riservate ai maggiorenni</a:t>
            </a:r>
          </a:p>
          <a:p>
            <a:r>
              <a:rPr lang="it-IT" dirty="0" smtClean="0"/>
              <a:t>La richiesta di costituzione dell’unione civile è presentata all’ufficio dello stato civile del comune scelto dalla coppia.</a:t>
            </a:r>
          </a:p>
          <a:p>
            <a:r>
              <a:rPr lang="it-IT" dirty="0" smtClean="0"/>
              <a:t>Il richiedente deve fornire all’amministrazione tutti i dati previsti e dichiara non vi siano gli impedimenti previsti dalla legge. L’ufficiale di stato civile deve verificare entro 30 giorni l’esattezza delle dichiarazioni. Da quel momento le parti possono presentarsi, fissando una data, per costituire l’unione alla presenza di due testimoni. </a:t>
            </a:r>
            <a:endParaRPr lang="it-IT" dirty="0"/>
          </a:p>
        </p:txBody>
      </p:sp>
    </p:spTree>
    <p:extLst>
      <p:ext uri="{BB962C8B-B14F-4D97-AF65-F5344CB8AC3E}">
        <p14:creationId xmlns:p14="http://schemas.microsoft.com/office/powerpoint/2010/main" val="33243389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normAutofit fontScale="85000" lnSpcReduction="20000"/>
          </a:bodyPr>
          <a:lstStyle/>
          <a:p>
            <a:r>
              <a:rPr lang="it-IT" dirty="0" smtClean="0"/>
              <a:t>Le parti possono dichiarare di assumere un cognome comune scegliendo tra i loro cognomi. La parte può anteporre o posporre al cognome comune il proprio , facendone dichiarazione all’ufficiale di stato civile.</a:t>
            </a:r>
          </a:p>
          <a:p>
            <a:r>
              <a:rPr lang="it-IT" dirty="0" smtClean="0"/>
              <a:t>Possono scegliere la separazione dei beni, altrimenti la legge prevede la comunione dei beni. l’ufficiale di stato civile infine iscrive l’atto di costituzione dell’unione civile nel registro delle unioni civili, atto che verrà letto, sottoscritto dalle parti, dai testimoni e dall’ufficiale dello stato civile.</a:t>
            </a:r>
          </a:p>
          <a:p>
            <a:r>
              <a:rPr lang="it-IT" dirty="0" smtClean="0"/>
              <a:t>Non sono necessarie le pubblicazioni, come invece nel matrimonio, quindi formalmente non ci si può opporre all’unione</a:t>
            </a:r>
          </a:p>
          <a:p>
            <a:r>
              <a:rPr lang="it-IT" dirty="0" smtClean="0"/>
              <a:t>Le cause di scioglimento sono le stesse previste per lo scioglimento del matrimonio.</a:t>
            </a:r>
            <a:endParaRPr lang="it-IT" dirty="0"/>
          </a:p>
        </p:txBody>
      </p:sp>
    </p:spTree>
    <p:extLst>
      <p:ext uri="{BB962C8B-B14F-4D97-AF65-F5344CB8AC3E}">
        <p14:creationId xmlns:p14="http://schemas.microsoft.com/office/powerpoint/2010/main" val="18790154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Adozione del figlio del partner</a:t>
            </a:r>
            <a:endParaRPr lang="it-IT" dirty="0"/>
          </a:p>
        </p:txBody>
      </p:sp>
      <p:sp>
        <p:nvSpPr>
          <p:cNvPr id="3" name="Segnaposto contenuto 2"/>
          <p:cNvSpPr>
            <a:spLocks noGrp="1"/>
          </p:cNvSpPr>
          <p:nvPr>
            <p:ph idx="1"/>
          </p:nvPr>
        </p:nvSpPr>
        <p:spPr/>
        <p:txBody>
          <a:bodyPr>
            <a:normAutofit lnSpcReduction="10000"/>
          </a:bodyPr>
          <a:lstStyle/>
          <a:p>
            <a:r>
              <a:rPr lang="it-IT" dirty="0" smtClean="0"/>
              <a:t>Per le coppie dello stesso sesso la legge </a:t>
            </a:r>
            <a:r>
              <a:rPr lang="it-IT" dirty="0" err="1" smtClean="0"/>
              <a:t>Cirinnà</a:t>
            </a:r>
            <a:r>
              <a:rPr lang="it-IT" dirty="0" smtClean="0"/>
              <a:t> esclude la possibilità dell’adozione o dell’affidamento.</a:t>
            </a:r>
          </a:p>
          <a:p>
            <a:r>
              <a:rPr lang="it-IT" dirty="0" smtClean="0"/>
              <a:t>Non può quindi il partner adottare il figlio del suo compagno/compagna, anche se quotidianamente convivente con il nucleo famigliare</a:t>
            </a:r>
          </a:p>
          <a:p>
            <a:r>
              <a:rPr lang="it-IT" dirty="0" smtClean="0"/>
              <a:t>Su questo tema vi è però una disputa giurisprudenziale tra chi sostiene che si possa procedere in questi casi con un’adozione applicando l’art 44 della legge 184 del 1983 (adozione in casi particolari) come il Tribunale dei minori di Roma, e chi diversamente esclude tale possibilità, vedi il Tribunale dei minori di Torino</a:t>
            </a:r>
            <a:endParaRPr lang="it-IT" dirty="0"/>
          </a:p>
        </p:txBody>
      </p:sp>
    </p:spTree>
    <p:extLst>
      <p:ext uri="{BB962C8B-B14F-4D97-AF65-F5344CB8AC3E}">
        <p14:creationId xmlns:p14="http://schemas.microsoft.com/office/powerpoint/2010/main" val="30509116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Disciplina delle convivenze</a:t>
            </a:r>
            <a:endParaRPr lang="it-IT" dirty="0"/>
          </a:p>
        </p:txBody>
      </p:sp>
      <p:sp>
        <p:nvSpPr>
          <p:cNvPr id="3" name="Segnaposto contenuto 2"/>
          <p:cNvSpPr>
            <a:spLocks noGrp="1"/>
          </p:cNvSpPr>
          <p:nvPr>
            <p:ph idx="1"/>
          </p:nvPr>
        </p:nvSpPr>
        <p:spPr/>
        <p:txBody>
          <a:bodyPr>
            <a:normAutofit fontScale="92500"/>
          </a:bodyPr>
          <a:lstStyle/>
          <a:p>
            <a:r>
              <a:rPr lang="it-IT" dirty="0" smtClean="0"/>
              <a:t>Sempre con la l 76 del 2016 il legislatore ha proceduto ad una disciplina della famiglia fondata sulla  convivenza di fatto di due persone, sia eterosessuali che omosessuali.</a:t>
            </a:r>
          </a:p>
          <a:p>
            <a:r>
              <a:rPr lang="it-IT" dirty="0" smtClean="0"/>
              <a:t>La maggiore età è il primo presupposto, a seguire la stabilità della coppia da intendersi soprattutto di tipo affettivo, con volontà di assistenza morale e materiale, senza che ciò significhi coabitazione.</a:t>
            </a:r>
          </a:p>
          <a:p>
            <a:r>
              <a:rPr lang="it-IT" dirty="0" smtClean="0"/>
              <a:t>Al convivente sono riconosciuti i diritti spettanti al coniuge, ad esempio «diritto reciproco di visita, di assistenza nonché di accesso alle informazioni personali» in caso di malattia e ricovero.</a:t>
            </a:r>
            <a:endParaRPr lang="it-IT" dirty="0"/>
          </a:p>
        </p:txBody>
      </p:sp>
    </p:spTree>
    <p:extLst>
      <p:ext uri="{BB962C8B-B14F-4D97-AF65-F5344CB8AC3E}">
        <p14:creationId xmlns:p14="http://schemas.microsoft.com/office/powerpoint/2010/main" val="35530484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Segue…</a:t>
            </a:r>
            <a:endParaRPr lang="it-IT" dirty="0"/>
          </a:p>
        </p:txBody>
      </p:sp>
      <p:sp>
        <p:nvSpPr>
          <p:cNvPr id="3" name="Segnaposto contenuto 2"/>
          <p:cNvSpPr>
            <a:spLocks noGrp="1"/>
          </p:cNvSpPr>
          <p:nvPr>
            <p:ph idx="1"/>
          </p:nvPr>
        </p:nvSpPr>
        <p:spPr/>
        <p:txBody>
          <a:bodyPr>
            <a:normAutofit lnSpcReduction="10000"/>
          </a:bodyPr>
          <a:lstStyle/>
          <a:p>
            <a:r>
              <a:rPr lang="it-IT" dirty="0" smtClean="0"/>
              <a:t>Vi sono vari diritti del convivente che, ad esempio in caso di morte del convivente, ha facoltà di succedere nel contratto di locazione già stipulato o di continuare ad abitare nella casa di proprietà del defunto.</a:t>
            </a:r>
          </a:p>
          <a:p>
            <a:r>
              <a:rPr lang="it-IT" dirty="0" smtClean="0"/>
              <a:t>In ordine al regime patrimoniale il legislatore non ne impone alcuno, sono le parti a definirlo.</a:t>
            </a:r>
          </a:p>
          <a:p>
            <a:r>
              <a:rPr lang="it-IT" dirty="0" smtClean="0"/>
              <a:t>Art 1 della l 76/2016 : «il contratto , le sue modifiche e la sua risoluzione sono redatti in forma scritta, a pena di nullità, con atto pubblico o scrittura privata con sottoscrizione autenticata da un notaio o da un avvocato» </a:t>
            </a:r>
            <a:endParaRPr lang="it-IT" dirty="0"/>
          </a:p>
        </p:txBody>
      </p:sp>
    </p:spTree>
    <p:extLst>
      <p:ext uri="{BB962C8B-B14F-4D97-AF65-F5344CB8AC3E}">
        <p14:creationId xmlns:p14="http://schemas.microsoft.com/office/powerpoint/2010/main" val="223271541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endParaRPr lang="it-IT" dirty="0"/>
          </a:p>
        </p:txBody>
      </p:sp>
      <p:sp>
        <p:nvSpPr>
          <p:cNvPr id="5" name="Segnaposto contenuto 4"/>
          <p:cNvSpPr>
            <a:spLocks noGrp="1"/>
          </p:cNvSpPr>
          <p:nvPr>
            <p:ph idx="1"/>
          </p:nvPr>
        </p:nvSpPr>
        <p:spPr/>
        <p:txBody>
          <a:bodyPr>
            <a:normAutofit fontScale="92500" lnSpcReduction="20000"/>
          </a:bodyPr>
          <a:lstStyle/>
          <a:p>
            <a:r>
              <a:rPr lang="it-IT" dirty="0" smtClean="0"/>
              <a:t>Il diritto evolve in stretta relazione con l’evoluzione del concetto di famiglia. Dagli anni ‘60 lo sviluppo economico , l’intensificazione degli scambi commerciali e dei contatti con altre culture, provocano un repentino cambiamento dei costumi sociali. Di conseguenza si determina un cambiamento anche della struttura sociale e giuridica della famiglia.</a:t>
            </a:r>
          </a:p>
          <a:p>
            <a:r>
              <a:rPr lang="it-IT" dirty="0" smtClean="0"/>
              <a:t>Il legislatore segue la traccia segnata dai nuovi modelli culturali e sociali e abbraccia la tesi della tutela dei soggetti più deboli all’interno della famiglia.</a:t>
            </a:r>
          </a:p>
          <a:p>
            <a:r>
              <a:rPr lang="it-IT" dirty="0" smtClean="0"/>
              <a:t>In questo panorama si inserisce la Convenzione di New York del 1989 che mette in scena per la prima volta il «superiore interesse del fanciullo».</a:t>
            </a:r>
            <a:endParaRPr lang="it-IT" dirty="0"/>
          </a:p>
        </p:txBody>
      </p:sp>
    </p:spTree>
    <p:extLst>
      <p:ext uri="{BB962C8B-B14F-4D97-AF65-F5344CB8AC3E}">
        <p14:creationId xmlns:p14="http://schemas.microsoft.com/office/powerpoint/2010/main" val="10116022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rapporto di filiazione</a:t>
            </a:r>
            <a:endParaRPr lang="it-IT" dirty="0"/>
          </a:p>
        </p:txBody>
      </p:sp>
      <p:sp>
        <p:nvSpPr>
          <p:cNvPr id="3" name="Segnaposto contenuto 2"/>
          <p:cNvSpPr>
            <a:spLocks noGrp="1"/>
          </p:cNvSpPr>
          <p:nvPr>
            <p:ph idx="1"/>
          </p:nvPr>
        </p:nvSpPr>
        <p:spPr/>
        <p:txBody>
          <a:bodyPr>
            <a:normAutofit fontScale="92500"/>
          </a:bodyPr>
          <a:lstStyle/>
          <a:p>
            <a:r>
              <a:rPr lang="it-IT" dirty="0" smtClean="0"/>
              <a:t>La storia della filiazione è stata per molto tempo legata al riconoscimento del matrimonio come unica forma legittima di «fare famiglia». </a:t>
            </a:r>
          </a:p>
          <a:p>
            <a:r>
              <a:rPr lang="it-IT" dirty="0" smtClean="0"/>
              <a:t>Vi era disparità di trattamento nel nostro diritto di famiglia tra i cosiddetti figli legittimi e illegittimi, quest’ultimi poi definiti «naturali»</a:t>
            </a:r>
          </a:p>
          <a:p>
            <a:r>
              <a:rPr lang="it-IT" dirty="0" smtClean="0"/>
              <a:t>Con la l 219 del 12/2012 «Disposizione in materia di riconoscimento dei figli naturali» e il successivo decreto attuativo n 154 del 12/2013 «Revisione delle disposizioni in materia di filiazione», si attua una definizione paritaria nei rapporti di filiazione, un unico stato giuridico, quello di figlio.</a:t>
            </a:r>
          </a:p>
          <a:p>
            <a:pPr marL="0" indent="0">
              <a:buNone/>
            </a:pPr>
            <a:endParaRPr lang="it-IT" dirty="0"/>
          </a:p>
        </p:txBody>
      </p:sp>
    </p:spTree>
    <p:extLst>
      <p:ext uri="{BB962C8B-B14F-4D97-AF65-F5344CB8AC3E}">
        <p14:creationId xmlns:p14="http://schemas.microsoft.com/office/powerpoint/2010/main" val="1015978461"/>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marL="0" indent="0">
              <a:buNone/>
            </a:pPr>
            <a:r>
              <a:rPr lang="it-IT" dirty="0" smtClean="0"/>
              <a:t>Questa legge, pur essendo composta di soli sei articoli, ha introdotto modifiche importanti nella disciplina della filiazione, come una riforma oramai indispensabile dopo molti anni dalla prima grande riforma del diritto di famiglia.</a:t>
            </a:r>
          </a:p>
          <a:p>
            <a:pPr marL="0" indent="0">
              <a:buNone/>
            </a:pPr>
            <a:r>
              <a:rPr lang="it-IT" dirty="0" smtClean="0"/>
              <a:t>In sintesi le maggiori novità:</a:t>
            </a:r>
          </a:p>
          <a:p>
            <a:r>
              <a:rPr lang="it-IT" dirty="0"/>
              <a:t> </a:t>
            </a:r>
            <a:r>
              <a:rPr lang="it-IT" dirty="0" smtClean="0"/>
              <a:t> sancisce che tutti i figli hanno lo stesso stato giuridico</a:t>
            </a:r>
          </a:p>
          <a:p>
            <a:r>
              <a:rPr lang="it-IT" dirty="0"/>
              <a:t>l</a:t>
            </a:r>
            <a:r>
              <a:rPr lang="it-IT" dirty="0" smtClean="0"/>
              <a:t>a conseguente eliminazione nel codice civile della definizione legittimo o illegittimo, con la sostituzione del semplice termine «figlio»</a:t>
            </a:r>
            <a:endParaRPr lang="it-IT" dirty="0"/>
          </a:p>
        </p:txBody>
      </p:sp>
    </p:spTree>
    <p:extLst>
      <p:ext uri="{BB962C8B-B14F-4D97-AF65-F5344CB8AC3E}">
        <p14:creationId xmlns:p14="http://schemas.microsoft.com/office/powerpoint/2010/main" val="835697219"/>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20000"/>
          </a:bodyPr>
          <a:lstStyle/>
          <a:p>
            <a:r>
              <a:rPr lang="it-IT" dirty="0" smtClean="0"/>
              <a:t>L’estensione del vincolo della parentela anche in caso di filiazione avvenuta al dì fuori del matrimonio</a:t>
            </a:r>
          </a:p>
          <a:p>
            <a:endParaRPr lang="it-IT" dirty="0" smtClean="0"/>
          </a:p>
          <a:p>
            <a:pPr marL="0" indent="0">
              <a:buNone/>
            </a:pPr>
            <a:r>
              <a:rPr lang="it-IT" dirty="0" smtClean="0"/>
              <a:t>Le principali novità introdotte dal successivo </a:t>
            </a:r>
            <a:r>
              <a:rPr lang="it-IT" dirty="0" err="1" smtClean="0"/>
              <a:t>d.lgs</a:t>
            </a:r>
            <a:r>
              <a:rPr lang="it-IT" dirty="0" smtClean="0"/>
              <a:t> :</a:t>
            </a:r>
          </a:p>
          <a:p>
            <a:pPr marL="0" indent="0">
              <a:buNone/>
            </a:pPr>
            <a:r>
              <a:rPr lang="it-IT" dirty="0" smtClean="0"/>
              <a:t>  Il superamento del nozione di potestà genitoriale con la </a:t>
            </a:r>
            <a:r>
              <a:rPr lang="it-IT" dirty="0"/>
              <a:t> </a:t>
            </a:r>
            <a:r>
              <a:rPr lang="it-IT" dirty="0" smtClean="0"/>
              <a:t>sostituzione di responsabilità genitoriale</a:t>
            </a:r>
          </a:p>
          <a:p>
            <a:pPr marL="0" indent="0">
              <a:buNone/>
            </a:pPr>
            <a:r>
              <a:rPr lang="it-IT" dirty="0" smtClean="0"/>
              <a:t>   La disciplina delle modalità di esercizio dell’ascolto del         minore</a:t>
            </a:r>
          </a:p>
          <a:p>
            <a:pPr marL="0" indent="0">
              <a:buNone/>
            </a:pPr>
            <a:r>
              <a:rPr lang="it-IT" dirty="0" smtClean="0"/>
              <a:t>    La modifica in termini di successioni, con la soppressione del diritto esclusivo dei figli legittimi </a:t>
            </a:r>
          </a:p>
          <a:p>
            <a:pPr marL="0" indent="0">
              <a:buNone/>
            </a:pPr>
            <a:r>
              <a:rPr lang="it-IT" dirty="0" smtClean="0"/>
              <a:t>Quindi il nostro ordinamento prevede oggi un unico stato giuridico di filiazione, come previsto nell’art 315 c.c.</a:t>
            </a:r>
            <a:endParaRPr lang="it-IT" dirty="0"/>
          </a:p>
        </p:txBody>
      </p:sp>
    </p:spTree>
    <p:extLst>
      <p:ext uri="{BB962C8B-B14F-4D97-AF65-F5344CB8AC3E}">
        <p14:creationId xmlns:p14="http://schemas.microsoft.com/office/powerpoint/2010/main" val="965131749"/>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r>
              <a:rPr lang="it-IT" dirty="0" smtClean="0"/>
              <a:t>I principi fondamentali 1) il favore per la verità genetica governa la formazione dello stato attuale di filiazione, facendo sì che il rapporto giuridico abbia come fondamento il rapporto biologico, e coincida con questo. 2) la responsabilità per il fatto della procreazione(art 30 Costituzione) quando due persone concepiscono un figlio questo porta responsabilità genitoriali. E’ su questo principio che  i figli hanno diritto a ottenere che il rapporto di filiazione sia costituito anche contro la volontà del genitore che non li ha riconosciuti, con la dichiarazione giudiziale di paternità. 3) il diritto dei figli a crescere nella propria famiglia, di essere educati, assistiti, istruiti, mantenuti. A questo diritto del figlio è speculare l’obbligo dei genitori</a:t>
            </a:r>
          </a:p>
          <a:p>
            <a:endParaRPr lang="it-IT" dirty="0"/>
          </a:p>
        </p:txBody>
      </p:sp>
    </p:spTree>
    <p:extLst>
      <p:ext uri="{BB962C8B-B14F-4D97-AF65-F5344CB8AC3E}">
        <p14:creationId xmlns:p14="http://schemas.microsoft.com/office/powerpoint/2010/main" val="4007397472"/>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buNone/>
            </a:pPr>
            <a:r>
              <a:rPr lang="it-IT" dirty="0" smtClean="0"/>
              <a:t>  4) la priorità dell’interesse del minore è un principio generale che governa tutto il diritto minorile</a:t>
            </a:r>
          </a:p>
          <a:p>
            <a:endParaRPr lang="it-IT" dirty="0" smtClean="0"/>
          </a:p>
          <a:p>
            <a:r>
              <a:rPr lang="it-IT" dirty="0" smtClean="0"/>
              <a:t>Nel caso di figli nati fuori dal matrimonio non opera alcuna presunzione di paternità, quindi il riconoscimento dev’essere attuato come atto necessario da parte di chi voglia attestare il fatto della generazione.</a:t>
            </a:r>
            <a:endParaRPr lang="it-IT" dirty="0"/>
          </a:p>
          <a:p>
            <a:endParaRPr lang="it-IT" dirty="0"/>
          </a:p>
        </p:txBody>
      </p:sp>
    </p:spTree>
    <p:extLst>
      <p:ext uri="{BB962C8B-B14F-4D97-AF65-F5344CB8AC3E}">
        <p14:creationId xmlns:p14="http://schemas.microsoft.com/office/powerpoint/2010/main" val="2339469188"/>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r>
              <a:rPr lang="it-IT" dirty="0" smtClean="0"/>
              <a:t>Sul campo dell’interesse del minore, rispetto al riconoscimento tardivo di genitorialità, vi sono due orientamenti: chi ritiene che per il minore avere entrambi i genitori sia positivo a priori, chi invece pensa che il giudice debba verificare se la richiesta di paternità o maternità debba essere assolta. Se il minore ha compiuto i 14 anni deve essere chiesto il suo assenso, se non li ha ancora compiuti deve esserci l’assenso del genitore che lo ha riconosciuto. Di fronte al rifiuto il genitore che vuole riconoscere tardivamente deve rivolgersi al tribunale</a:t>
            </a:r>
          </a:p>
          <a:p>
            <a:r>
              <a:rPr lang="it-IT" dirty="0" smtClean="0"/>
              <a:t>Competente in tale materia è il Tribunale Ordinario  </a:t>
            </a:r>
            <a:endParaRPr lang="it-IT" dirty="0"/>
          </a:p>
        </p:txBody>
      </p:sp>
    </p:spTree>
    <p:extLst>
      <p:ext uri="{BB962C8B-B14F-4D97-AF65-F5344CB8AC3E}">
        <p14:creationId xmlns:p14="http://schemas.microsoft.com/office/powerpoint/2010/main" val="206462468"/>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protezione delle persone incapaci </a:t>
            </a:r>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t>Il codice civile apre con l’art 1 «la capacità giuridica sia acquista al momento della nascita. I diritti che la legge riconosce a favore del concepito sono subordinati al momento della nascita»</a:t>
            </a:r>
          </a:p>
          <a:p>
            <a:r>
              <a:rPr lang="it-IT" dirty="0" smtClean="0"/>
              <a:t>La capacità di agire si differenzia dalla capacità sopradetta. L’art 2 c.c. recita : «La maggior età è fissata al compimento del diciottesimo anno. Con la maggior età si acquista la capacità di compiere tutti gli atti per cui non sia stabilita un’età diversa». Ciò implica la possibilità di compiere atti giuridici importanti sia per la vita personale che patrimoniale. Prima dei diciotto anni sono i genitori o il tutore a esercitare i diritti del minore.</a:t>
            </a:r>
            <a:endParaRPr lang="it-IT" dirty="0"/>
          </a:p>
        </p:txBody>
      </p:sp>
    </p:spTree>
    <p:extLst>
      <p:ext uri="{BB962C8B-B14F-4D97-AF65-F5344CB8AC3E}">
        <p14:creationId xmlns:p14="http://schemas.microsoft.com/office/powerpoint/2010/main" val="290529921"/>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normAutofit lnSpcReduction="10000"/>
          </a:bodyPr>
          <a:lstStyle/>
          <a:p>
            <a:r>
              <a:rPr lang="it-IT" dirty="0" smtClean="0"/>
              <a:t>Può capitare però che una persona non sia realmente in grado di valutare le conseguenze degli atti che compie.</a:t>
            </a:r>
          </a:p>
          <a:p>
            <a:r>
              <a:rPr lang="it-IT" dirty="0" smtClean="0"/>
              <a:t>In questa prospettiva il nostro ordinamento giuridico mette a disposizione tre strumenti di protezione : l’amministrazione di sostegno, l’interdizione e l’inabilitazione.</a:t>
            </a:r>
          </a:p>
          <a:p>
            <a:r>
              <a:rPr lang="it-IT" dirty="0" smtClean="0"/>
              <a:t>Legge n 6/2004 «misure di protezione delle persone prive in tutto od in parte di autonomia» sostituisce la precedente norma definendo un nuovo strumento di aiuto, l’amministratore di sostegno.</a:t>
            </a:r>
            <a:endParaRPr lang="it-IT" dirty="0"/>
          </a:p>
        </p:txBody>
      </p:sp>
    </p:spTree>
    <p:extLst>
      <p:ext uri="{BB962C8B-B14F-4D97-AF65-F5344CB8AC3E}">
        <p14:creationId xmlns:p14="http://schemas.microsoft.com/office/powerpoint/2010/main" val="722268084"/>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Principi che caratterizzano l 6/2004</a:t>
            </a:r>
            <a:endParaRPr lang="it-IT" dirty="0"/>
          </a:p>
        </p:txBody>
      </p:sp>
      <p:sp>
        <p:nvSpPr>
          <p:cNvPr id="3" name="Segnaposto contenuto 2"/>
          <p:cNvSpPr>
            <a:spLocks noGrp="1"/>
          </p:cNvSpPr>
          <p:nvPr>
            <p:ph idx="1"/>
          </p:nvPr>
        </p:nvSpPr>
        <p:spPr/>
        <p:txBody>
          <a:bodyPr>
            <a:normAutofit fontScale="77500" lnSpcReduction="20000"/>
          </a:bodyPr>
          <a:lstStyle/>
          <a:p>
            <a:r>
              <a:rPr lang="it-IT" dirty="0" smtClean="0"/>
              <a:t>Protezione adeguata con la minima invasività . Con un cambio rispetto al passato la nuova legge si orienta sviluppando l’idea di un intervento minimale, discreto, rispettoso che conservi il più possibile la libertà d’azione del soggetto. La legge è orientata a contrastare l’emarginazione dei soggetti più deboli, le cui fragilità possono portare all’incapacità di gestire il proprio patrimonio e la cura della propria persona. </a:t>
            </a:r>
          </a:p>
          <a:p>
            <a:r>
              <a:rPr lang="it-IT" dirty="0" smtClean="0"/>
              <a:t>Residualità delle misure dell’interdizione e dell’inabilitazione: all’interdizione si dovrà ricorrere solo in casi eccezionali, agendo già con sufficiente tutela con l’amministratore di sostegno</a:t>
            </a:r>
          </a:p>
          <a:p>
            <a:r>
              <a:rPr lang="it-IT" dirty="0" smtClean="0"/>
              <a:t>Flessibilità delle misure di protezione: lo strumento dell’amministratore di sostegno dovrà essere modellato sui bisogni della persona in particolare, con particolare duttilità</a:t>
            </a:r>
          </a:p>
          <a:p>
            <a:r>
              <a:rPr lang="it-IT" dirty="0" smtClean="0"/>
              <a:t>Dignità delle persone : il filo conduttore della legge  il rispetto della persona in difficoltà, nel rispetto dei diritti inviolabili dell’uomo</a:t>
            </a:r>
            <a:endParaRPr lang="it-IT" dirty="0"/>
          </a:p>
        </p:txBody>
      </p:sp>
    </p:spTree>
    <p:extLst>
      <p:ext uri="{BB962C8B-B14F-4D97-AF65-F5344CB8AC3E}">
        <p14:creationId xmlns:p14="http://schemas.microsoft.com/office/powerpoint/2010/main" val="86919513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r>
              <a:rPr lang="it-IT" dirty="0" smtClean="0"/>
              <a:t>Riconoscimento e valorizzazione delle capacità residue. In questa direzione </a:t>
            </a:r>
            <a:r>
              <a:rPr lang="it-IT" dirty="0" err="1" smtClean="0"/>
              <a:t>và</a:t>
            </a:r>
            <a:r>
              <a:rPr lang="it-IT" dirty="0" smtClean="0"/>
              <a:t> ad esempio l’obbligo dell’amministratore di sostegno di informare tempestivamente il beneficiario degli atti da compiere e,  in caso di dissenso, il Giudice tutelare.</a:t>
            </a:r>
          </a:p>
          <a:p>
            <a:r>
              <a:rPr lang="it-IT" dirty="0" smtClean="0"/>
              <a:t>Non stigmatizzazione: il legislatore, con intento pedagogico e culturale, usa un linguaggio adeguato, evitando termini negativi, introducendo termini di carattere inclusivo. Protezione, sostegno, cura, autonomia, beneficiario.</a:t>
            </a:r>
          </a:p>
          <a:p>
            <a:r>
              <a:rPr lang="it-IT" dirty="0" smtClean="0"/>
              <a:t>Estensione dei potenziali beneficiari: il regime di protezione è stato esteso anche a persone come anziani, portatori di handicap, oppure persone affette da infermità psichica, anche parziale o temporanea.</a:t>
            </a:r>
            <a:endParaRPr lang="it-IT" dirty="0"/>
          </a:p>
        </p:txBody>
      </p:sp>
    </p:spTree>
    <p:extLst>
      <p:ext uri="{BB962C8B-B14F-4D97-AF65-F5344CB8AC3E}">
        <p14:creationId xmlns:p14="http://schemas.microsoft.com/office/powerpoint/2010/main" val="1891103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Famiglia </a:t>
            </a:r>
            <a:r>
              <a:rPr lang="it-IT" smtClean="0"/>
              <a:t>e Costituzione</a:t>
            </a:r>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t>Art 29  1.La Repubblica riconosce i diritti della famiglia come società naturale fondata sul matrimonio. 2.Il matrimonio è ordinato sull’uguaglianza morale e giuridica dei coniugi, con i limiti stabiliti dalla legge a garanzia dell’unità familiare. </a:t>
            </a:r>
          </a:p>
          <a:p>
            <a:r>
              <a:rPr lang="it-IT" dirty="0" smtClean="0"/>
              <a:t>Art 30  1.E’ dovere e diritto dei genitori mantenere, istruire ed educare i figli, anche nati fuori dal matrimonio. 2. Nei casi di incapacità dei genitori la legge provvede a che siano assolti i loro compiti. 3. La legge assicura ai figli nati fuori dal matrimonio ogni tutela giuridica e sociale. 4. La legge detta le norme e i limiti per la ricerca della paternità.</a:t>
            </a:r>
            <a:endParaRPr lang="it-IT" dirty="0"/>
          </a:p>
        </p:txBody>
      </p:sp>
    </p:spTree>
    <p:extLst>
      <p:ext uri="{BB962C8B-B14F-4D97-AF65-F5344CB8AC3E}">
        <p14:creationId xmlns:p14="http://schemas.microsoft.com/office/powerpoint/2010/main" val="219810955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responsabilità genitoriale</a:t>
            </a:r>
            <a:endParaRPr lang="it-IT" dirty="0"/>
          </a:p>
        </p:txBody>
      </p:sp>
      <p:sp>
        <p:nvSpPr>
          <p:cNvPr id="3" name="Segnaposto contenuto 2"/>
          <p:cNvSpPr>
            <a:spLocks noGrp="1"/>
          </p:cNvSpPr>
          <p:nvPr>
            <p:ph idx="1"/>
          </p:nvPr>
        </p:nvSpPr>
        <p:spPr/>
        <p:txBody>
          <a:bodyPr>
            <a:normAutofit fontScale="70000" lnSpcReduction="20000"/>
          </a:bodyPr>
          <a:lstStyle/>
          <a:p>
            <a:r>
              <a:rPr lang="it-IT" dirty="0" smtClean="0"/>
              <a:t>Con la legge sulla filiazione il legislatore ha definito il lungo percorso rispetto al ruolo del genitore, passando dal concetto obsoleto di potestà a quello più attuale di responsabilità genitoriale nell’educazione e nella crescita dei figli.</a:t>
            </a:r>
          </a:p>
          <a:p>
            <a:r>
              <a:rPr lang="it-IT" dirty="0" smtClean="0"/>
              <a:t>La patria potestà fondava le sue basi in un modello sociale in cui la figura del padre aveva un predominanza decisionale nella famiglia e alla madre competeva l’esercizio solo in caso di morte del marito.</a:t>
            </a:r>
          </a:p>
          <a:p>
            <a:r>
              <a:rPr lang="it-IT" dirty="0" smtClean="0"/>
              <a:t>La costituzione aveva già dato riscontri in questa direzione (art 30) : entrambi i genitori hanno doveri e diritti rispetto ai figli.</a:t>
            </a:r>
          </a:p>
          <a:p>
            <a:r>
              <a:rPr lang="it-IT" dirty="0" smtClean="0"/>
              <a:t>Nel c.c. del 1942 era citato il dovere dei genitori di istruire e educare la prole oltre che in base ai «principi morali» al «sentimento nazionale fascista» e prima della riforma del diritto di famiglia (1975) ci si era limitati a eliminare l’ultima parte lasciando i principi della morale.</a:t>
            </a:r>
          </a:p>
          <a:p>
            <a:r>
              <a:rPr lang="it-IT" dirty="0" smtClean="0"/>
              <a:t>Neppure con la legge sull’affidamento condiviso (2006) si interviene sulla potestà, limitandosi a dire «la potestà dei genitori è esercitata da entrambi i genitori»(art 155)</a:t>
            </a:r>
            <a:endParaRPr lang="it-IT" dirty="0"/>
          </a:p>
        </p:txBody>
      </p:sp>
    </p:spTree>
    <p:extLst>
      <p:ext uri="{BB962C8B-B14F-4D97-AF65-F5344CB8AC3E}">
        <p14:creationId xmlns:p14="http://schemas.microsoft.com/office/powerpoint/2010/main" val="101789379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r>
              <a:rPr lang="it-IT" dirty="0" smtClean="0"/>
              <a:t>Il termine responsabilità si nota nella Convenzione di New York sui diritti del fanciullo (1989) e la legge sulla filiazione ha unificato lo stato di «figlio» introducendo il concetto di responsabilità genitoriale come dovere/diritto degli adulti genitori. «entrambi i genitori hanno la responsabilità genitoriale che è esercitata di comune accordo tenendo conto delle capacità, delle inclinazioni naturali e delle aspirazioni del figlio.</a:t>
            </a:r>
          </a:p>
          <a:p>
            <a:r>
              <a:rPr lang="it-IT" dirty="0" smtClean="0"/>
              <a:t>Vi è costante attenzione nel coinvolgere entrambi  i genitori nelle decisioni e nell’ascolto verso il figlio, al di là della minore età. </a:t>
            </a:r>
            <a:endParaRPr lang="it-IT" dirty="0"/>
          </a:p>
        </p:txBody>
      </p:sp>
    </p:spTree>
    <p:extLst>
      <p:ext uri="{BB962C8B-B14F-4D97-AF65-F5344CB8AC3E}">
        <p14:creationId xmlns:p14="http://schemas.microsoft.com/office/powerpoint/2010/main" val="3762399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Diritti dei minori</a:t>
            </a:r>
            <a:endParaRPr lang="it-IT" dirty="0"/>
          </a:p>
        </p:txBody>
      </p:sp>
      <p:sp>
        <p:nvSpPr>
          <p:cNvPr id="3" name="Segnaposto contenuto 2"/>
          <p:cNvSpPr>
            <a:spLocks noGrp="1"/>
          </p:cNvSpPr>
          <p:nvPr>
            <p:ph idx="1"/>
          </p:nvPr>
        </p:nvSpPr>
        <p:spPr/>
        <p:txBody>
          <a:bodyPr/>
          <a:lstStyle/>
          <a:p>
            <a:r>
              <a:rPr lang="it-IT" dirty="0" smtClean="0"/>
              <a:t>Testo  «Diritto di famiglia e minorile» a cura di  Cascone,  </a:t>
            </a:r>
            <a:r>
              <a:rPr lang="it-IT" dirty="0" err="1" smtClean="0"/>
              <a:t>Ardesi</a:t>
            </a:r>
            <a:r>
              <a:rPr lang="it-IT" dirty="0" smtClean="0"/>
              <a:t> , </a:t>
            </a:r>
            <a:r>
              <a:rPr lang="it-IT" dirty="0" err="1" smtClean="0"/>
              <a:t>Giocanda</a:t>
            </a:r>
            <a:r>
              <a:rPr lang="it-IT" dirty="0" smtClean="0"/>
              <a:t> </a:t>
            </a:r>
          </a:p>
          <a:p>
            <a:pPr marL="0" indent="0">
              <a:buNone/>
            </a:pPr>
            <a:r>
              <a:rPr lang="it-IT" dirty="0" smtClean="0"/>
              <a:t>     Pagine 244, 245, 246, 247   </a:t>
            </a:r>
            <a:endParaRPr lang="it-IT" dirty="0"/>
          </a:p>
        </p:txBody>
      </p:sp>
    </p:spTree>
    <p:extLst>
      <p:ext uri="{BB962C8B-B14F-4D97-AF65-F5344CB8AC3E}">
        <p14:creationId xmlns:p14="http://schemas.microsoft.com/office/powerpoint/2010/main" val="266230825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 competenze dei tribunali nella genitorialità</a:t>
            </a:r>
            <a:endParaRPr lang="it-IT" dirty="0"/>
          </a:p>
        </p:txBody>
      </p:sp>
      <p:sp>
        <p:nvSpPr>
          <p:cNvPr id="3" name="Segnaposto contenuto 2"/>
          <p:cNvSpPr>
            <a:spLocks noGrp="1"/>
          </p:cNvSpPr>
          <p:nvPr>
            <p:ph idx="1"/>
          </p:nvPr>
        </p:nvSpPr>
        <p:spPr/>
        <p:txBody>
          <a:bodyPr>
            <a:normAutofit lnSpcReduction="10000"/>
          </a:bodyPr>
          <a:lstStyle/>
          <a:p>
            <a:r>
              <a:rPr lang="it-IT" dirty="0" smtClean="0"/>
              <a:t>Il tribunale dei minorenni nasce nel 1934 e vede nascere un giudice specializzato sulle problematiche famigliari. Si delineano subito tre aree : penale civile e amministrativo.</a:t>
            </a:r>
          </a:p>
          <a:p>
            <a:r>
              <a:rPr lang="it-IT" dirty="0" smtClean="0"/>
              <a:t> Le decisioni vengono prese con modalità collegiale, in una Camera di Consiglio, con la presenza di quattro giudici, due togati e due onorari, l’applicazione dei decreti vede poi un giudice «relatore» responsabile del procedimento.</a:t>
            </a:r>
          </a:p>
          <a:p>
            <a:r>
              <a:rPr lang="it-IT" dirty="0" smtClean="0"/>
              <a:t>Le principali competenze del Tribunale dei Minorenni vedi testo Cascone </a:t>
            </a:r>
            <a:r>
              <a:rPr lang="it-IT" dirty="0" err="1" smtClean="0"/>
              <a:t>pag</a:t>
            </a:r>
            <a:r>
              <a:rPr lang="it-IT" dirty="0" smtClean="0"/>
              <a:t> 256  </a:t>
            </a:r>
          </a:p>
        </p:txBody>
      </p:sp>
    </p:spTree>
    <p:extLst>
      <p:ext uri="{BB962C8B-B14F-4D97-AF65-F5344CB8AC3E}">
        <p14:creationId xmlns:p14="http://schemas.microsoft.com/office/powerpoint/2010/main" val="30723273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Tribunale ordinario </a:t>
            </a:r>
            <a:endParaRPr lang="it-IT" dirty="0"/>
          </a:p>
        </p:txBody>
      </p:sp>
      <p:sp>
        <p:nvSpPr>
          <p:cNvPr id="3" name="Segnaposto contenuto 2"/>
          <p:cNvSpPr>
            <a:spLocks noGrp="1"/>
          </p:cNvSpPr>
          <p:nvPr>
            <p:ph idx="1"/>
          </p:nvPr>
        </p:nvSpPr>
        <p:spPr/>
        <p:txBody>
          <a:bodyPr/>
          <a:lstStyle/>
          <a:p>
            <a:r>
              <a:rPr lang="it-IT" dirty="0" smtClean="0"/>
              <a:t>Queste le principali competenze del Tribunale Ordinario   </a:t>
            </a:r>
          </a:p>
          <a:p>
            <a:pPr marL="0" indent="0">
              <a:buNone/>
            </a:pPr>
            <a:r>
              <a:rPr lang="it-IT" dirty="0"/>
              <a:t> </a:t>
            </a:r>
            <a:r>
              <a:rPr lang="it-IT" dirty="0" smtClean="0"/>
              <a:t>   vedi testo Cascone </a:t>
            </a:r>
            <a:r>
              <a:rPr lang="it-IT" dirty="0" err="1" smtClean="0"/>
              <a:t>pag</a:t>
            </a:r>
            <a:r>
              <a:rPr lang="it-IT" dirty="0" smtClean="0"/>
              <a:t> 257  </a:t>
            </a:r>
          </a:p>
          <a:p>
            <a:endParaRPr lang="it-IT" dirty="0" smtClean="0"/>
          </a:p>
          <a:p>
            <a:r>
              <a:rPr lang="it-IT" dirty="0" smtClean="0"/>
              <a:t>Le competenze del Giudice tutelare </a:t>
            </a:r>
          </a:p>
          <a:p>
            <a:r>
              <a:rPr lang="it-IT" dirty="0" smtClean="0"/>
              <a:t>Vedi testo Cascone </a:t>
            </a:r>
            <a:r>
              <a:rPr lang="it-IT" dirty="0" err="1" smtClean="0"/>
              <a:t>pag</a:t>
            </a:r>
            <a:r>
              <a:rPr lang="it-IT" dirty="0" smtClean="0"/>
              <a:t> 258</a:t>
            </a:r>
            <a:endParaRPr lang="it-IT" dirty="0"/>
          </a:p>
        </p:txBody>
      </p:sp>
    </p:spTree>
    <p:extLst>
      <p:ext uri="{BB962C8B-B14F-4D97-AF65-F5344CB8AC3E}">
        <p14:creationId xmlns:p14="http://schemas.microsoft.com/office/powerpoint/2010/main" val="89059376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 Tribunale dei minori : il PMM</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Il ruolo del pubblico ministero dei minorenni ha un potere straordinario: quello di far osservare le leggi.</a:t>
            </a:r>
          </a:p>
          <a:p>
            <a:r>
              <a:rPr lang="it-IT" dirty="0" smtClean="0"/>
              <a:t>La procura minorile è il luogo in cui i servizi sociali, ma anche i privati, fanno pervenire tutte le segnalazioni di minori in stato di abbandono.</a:t>
            </a:r>
            <a:endParaRPr lang="it-IT" dirty="0"/>
          </a:p>
          <a:p>
            <a:r>
              <a:rPr lang="it-IT" dirty="0" smtClean="0"/>
              <a:t>Il PM può quindi, ove ne ravvisi la necessità, attivare un procedimento civile a tutela di un diritto altrui, nel nostro caso di persone minori di età.</a:t>
            </a:r>
          </a:p>
          <a:p>
            <a:r>
              <a:rPr lang="it-IT" dirty="0" smtClean="0"/>
              <a:t>Nella pratica minorile son due i principali poteri di impulso processuale: l’iniziativa relativa alle procedure di controllo (art 336 c.c.) e quello relativo al procedimento di adottabilità (art 9 l 184 del 1983) </a:t>
            </a:r>
            <a:endParaRPr lang="it-IT" dirty="0"/>
          </a:p>
        </p:txBody>
      </p:sp>
    </p:spTree>
    <p:extLst>
      <p:ext uri="{BB962C8B-B14F-4D97-AF65-F5344CB8AC3E}">
        <p14:creationId xmlns:p14="http://schemas.microsoft.com/office/powerpoint/2010/main" val="204818864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r>
              <a:rPr lang="it-IT" dirty="0" smtClean="0"/>
              <a:t>La segnalazione al Pm da parte dei servizi sociali è obbligatoria , il Pm può vagliare tale segnalazione attraverso una raccolta di informazioni da parte dei servizi sociali, l’indagine sociale, prima di decidere se passare il fascicolo al tribunale o archiviare</a:t>
            </a:r>
          </a:p>
          <a:p>
            <a:r>
              <a:rPr lang="it-IT" dirty="0" smtClean="0"/>
              <a:t>Il nostro ordinamento ritiene obbligatoria la segnalazione al Pm ogni qualvolta un minore è in stato di abbandono (art 9 l 184/83),che esercitano la prostituzione, minori stranieri vittime di tratta.</a:t>
            </a:r>
          </a:p>
          <a:p>
            <a:r>
              <a:rPr lang="it-IT" dirty="0" smtClean="0"/>
              <a:t>L’obbligo della segnalazione è da parte di tutti i pubblici ufficiali, gli incaricati di pubblico servizio o chi esercita un servizio di pubblica necessità.</a:t>
            </a:r>
            <a:endParaRPr lang="it-IT" dirty="0"/>
          </a:p>
        </p:txBody>
      </p:sp>
    </p:spTree>
    <p:extLst>
      <p:ext uri="{BB962C8B-B14F-4D97-AF65-F5344CB8AC3E}">
        <p14:creationId xmlns:p14="http://schemas.microsoft.com/office/powerpoint/2010/main" val="298821770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 </a:t>
            </a:r>
            <a:r>
              <a:rPr lang="it-IT" dirty="0"/>
              <a:t>L</a:t>
            </a:r>
            <a:r>
              <a:rPr lang="it-IT" dirty="0" smtClean="0"/>
              <a:t>egge n 149/2001 modifiche alla legge 184/1983</a:t>
            </a:r>
            <a:endParaRPr lang="it-IT" dirty="0"/>
          </a:p>
        </p:txBody>
      </p:sp>
      <p:sp>
        <p:nvSpPr>
          <p:cNvPr id="3" name="Segnaposto contenuto 2"/>
          <p:cNvSpPr>
            <a:spLocks noGrp="1"/>
          </p:cNvSpPr>
          <p:nvPr>
            <p:ph idx="1"/>
          </p:nvPr>
        </p:nvSpPr>
        <p:spPr/>
        <p:txBody>
          <a:bodyPr/>
          <a:lstStyle/>
          <a:p>
            <a:r>
              <a:rPr lang="it-IT" dirty="0" smtClean="0"/>
              <a:t>Art 9: «Chiunque ha facoltà di segnalare all’autorità pubblica situazioni di abbandono di minori di età. I pubblici ufficiali, gli incaricati di pubblico servizio, gli esercenti un servizio di pubblica necessità, debbono riferire al più presto al Procuratore della Repubblica presso il Tribunale per i Minorenni in cui il minore si trova, sulle condizioni di ogni minore in situazione di abbandono di cui vengano a conoscenza in ragione del proprio ufficio.</a:t>
            </a:r>
            <a:endParaRPr lang="it-IT" dirty="0"/>
          </a:p>
        </p:txBody>
      </p:sp>
    </p:spTree>
    <p:extLst>
      <p:ext uri="{BB962C8B-B14F-4D97-AF65-F5344CB8AC3E}">
        <p14:creationId xmlns:p14="http://schemas.microsoft.com/office/powerpoint/2010/main" val="122028577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L’art 403 del codice civile</a:t>
            </a:r>
            <a:endParaRPr lang="it-IT" dirty="0"/>
          </a:p>
        </p:txBody>
      </p:sp>
      <p:sp>
        <p:nvSpPr>
          <p:cNvPr id="3" name="Segnaposto contenuto 2"/>
          <p:cNvSpPr>
            <a:spLocks noGrp="1"/>
          </p:cNvSpPr>
          <p:nvPr>
            <p:ph idx="1"/>
          </p:nvPr>
        </p:nvSpPr>
        <p:spPr/>
        <p:txBody>
          <a:bodyPr>
            <a:normAutofit fontScale="92500"/>
          </a:bodyPr>
          <a:lstStyle/>
          <a:p>
            <a:r>
              <a:rPr lang="it-IT" dirty="0" smtClean="0"/>
              <a:t>«Intervento della pubblica autorità a favore dei minori» è lo strumento più immediato per fronteggiare le situazioni in cui un bambino è in pericolo e dev’essere allontanato dalla sua famiglia ( abbandonato, maltrattato, o affidato a persone non in grado di provvedere alla sua salute psichica e fisica)</a:t>
            </a:r>
          </a:p>
          <a:p>
            <a:r>
              <a:rPr lang="it-IT" dirty="0" smtClean="0"/>
              <a:t>La pubblica autorità è solitamente rappresentata dal sindaco che si avvale dei servizi sociali o delle forze dell’ordine.</a:t>
            </a:r>
          </a:p>
          <a:p>
            <a:r>
              <a:rPr lang="it-IT" dirty="0" smtClean="0"/>
              <a:t>Una volta che il minore è al sicuro, l’autorità che ha operato l’allontanamento deve informare il PM, che trasmette gli atti al Tribunale. Solitamente entro 15 giorni il tribunale emetterà un decreto.</a:t>
            </a:r>
            <a:endParaRPr lang="it-IT" dirty="0"/>
          </a:p>
        </p:txBody>
      </p:sp>
    </p:spTree>
    <p:extLst>
      <p:ext uri="{BB962C8B-B14F-4D97-AF65-F5344CB8AC3E}">
        <p14:creationId xmlns:p14="http://schemas.microsoft.com/office/powerpoint/2010/main" val="250751327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Articolo 403 c.c.</a:t>
            </a:r>
            <a:endParaRPr lang="it-IT" dirty="0"/>
          </a:p>
        </p:txBody>
      </p:sp>
      <p:sp>
        <p:nvSpPr>
          <p:cNvPr id="3" name="Segnaposto contenuto 2"/>
          <p:cNvSpPr>
            <a:spLocks noGrp="1"/>
          </p:cNvSpPr>
          <p:nvPr>
            <p:ph idx="1"/>
          </p:nvPr>
        </p:nvSpPr>
        <p:spPr/>
        <p:txBody>
          <a:bodyPr/>
          <a:lstStyle/>
          <a:p>
            <a:r>
              <a:rPr lang="it-IT" dirty="0" smtClean="0"/>
              <a:t>Intervento della pubblica autorità in favore di minori  «Quando il minore è moralmente o materialmente abbandonato o è allevato in locali insalubri o pericolosi, oppure da persone per negligenza, immoralità, ignoranza o per latri motivi incapaci di provvedere all’educazione di lui, la pubblica autorità, a mezzo degli organi di protezione dell’infanzia, lo colloca in luogo sicuro, sino a quando si possa provvedere in modo definitivo alla sua protezione»</a:t>
            </a:r>
            <a:endParaRPr lang="it-IT" dirty="0"/>
          </a:p>
        </p:txBody>
      </p:sp>
    </p:spTree>
    <p:extLst>
      <p:ext uri="{BB962C8B-B14F-4D97-AF65-F5344CB8AC3E}">
        <p14:creationId xmlns:p14="http://schemas.microsoft.com/office/powerpoint/2010/main" val="1683381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10000"/>
          </a:bodyPr>
          <a:lstStyle/>
          <a:p>
            <a:r>
              <a:rPr lang="it-IT" dirty="0" smtClean="0"/>
              <a:t>Art 2  La Repubblica riconosce e garantisce i diritti inviolabili dell’uomo sia come singolo, sia nelle formazioni sociali ove si svolge la sua personalità, e richiede l’adempimento dei doveri inderogabili di solidarietà politica, economica e sociale.</a:t>
            </a:r>
          </a:p>
          <a:p>
            <a:r>
              <a:rPr lang="it-IT" dirty="0" smtClean="0"/>
              <a:t>Art 31 La Repubblica agevola con misure economiche e altre provvidenze la formazione della famiglia e l’adempimento dei compiti relativi, con particolare riguardo alle famiglie numerose. Protegge la maternità, l’infanzia e la gioventù, favorendo gli istituti necessari a tale scopo.</a:t>
            </a:r>
          </a:p>
          <a:p>
            <a:r>
              <a:rPr lang="it-IT" dirty="0" smtClean="0"/>
              <a:t>Art 36  Il lavoratore ha diritto a una retribuzione che possa assicurare a lui e alla sua famiglia un’esistenza dignitosa.</a:t>
            </a:r>
            <a:endParaRPr lang="it-IT" dirty="0"/>
          </a:p>
        </p:txBody>
      </p:sp>
    </p:spTree>
    <p:extLst>
      <p:ext uri="{BB962C8B-B14F-4D97-AF65-F5344CB8AC3E}">
        <p14:creationId xmlns:p14="http://schemas.microsoft.com/office/powerpoint/2010/main" val="145735804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Articolo 330 codice civile</a:t>
            </a:r>
            <a:endParaRPr lang="it-IT" dirty="0"/>
          </a:p>
        </p:txBody>
      </p:sp>
      <p:sp>
        <p:nvSpPr>
          <p:cNvPr id="3" name="Segnaposto contenuto 2"/>
          <p:cNvSpPr>
            <a:spLocks noGrp="1"/>
          </p:cNvSpPr>
          <p:nvPr>
            <p:ph idx="1"/>
          </p:nvPr>
        </p:nvSpPr>
        <p:spPr/>
        <p:txBody>
          <a:bodyPr/>
          <a:lstStyle/>
          <a:p>
            <a:r>
              <a:rPr lang="it-IT" dirty="0" smtClean="0"/>
              <a:t>Decadenza dalla responsabilità genitoriale  «il giudice può pronunciare la decadenza dalla responsabilità genitoriale quando il genitore viola o trascura i doveri ad essa inerenti o abusa dei relativi poteri con grave pregiudizio del figlio.  In tal caso , per gravi motivi, il giudice può ordinare l’allontanamento del figlio dalla residenza famigliare ovvero l’allontanamento del  genitore o convivente che maltratta o abusa del minore.</a:t>
            </a:r>
            <a:endParaRPr lang="it-IT" dirty="0"/>
          </a:p>
        </p:txBody>
      </p:sp>
    </p:spTree>
    <p:extLst>
      <p:ext uri="{BB962C8B-B14F-4D97-AF65-F5344CB8AC3E}">
        <p14:creationId xmlns:p14="http://schemas.microsoft.com/office/powerpoint/2010/main" val="213878832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Articolo 333 codice civile</a:t>
            </a:r>
            <a:endParaRPr lang="it-IT" dirty="0"/>
          </a:p>
        </p:txBody>
      </p:sp>
      <p:sp>
        <p:nvSpPr>
          <p:cNvPr id="3" name="Segnaposto contenuto 2"/>
          <p:cNvSpPr>
            <a:spLocks noGrp="1"/>
          </p:cNvSpPr>
          <p:nvPr>
            <p:ph idx="1"/>
          </p:nvPr>
        </p:nvSpPr>
        <p:spPr/>
        <p:txBody>
          <a:bodyPr/>
          <a:lstStyle/>
          <a:p>
            <a:r>
              <a:rPr lang="it-IT" dirty="0" smtClean="0"/>
              <a:t>Condotta del genitore pregiudizievole ai figli   Quando la condotta di uno o di entrambi i genitori non è tale da dare luogo alla pronuncia di decadenza prevista dall’articolo 330, ma  appare comunque pregiudizievole al figlio, il giudice, secondo le circostanze, può adottare i provvedimenti convenienti e può anche disporre l’allontanamento di lui dalla residenza famigliare ovvero l’allontanamento del genitore o convivente che maltratta o abusa del minore. Tali provvedimenti sono revocabili in qualsiasi momento. </a:t>
            </a:r>
            <a:endParaRPr lang="it-IT" dirty="0"/>
          </a:p>
        </p:txBody>
      </p:sp>
    </p:spTree>
    <p:extLst>
      <p:ext uri="{BB962C8B-B14F-4D97-AF65-F5344CB8AC3E}">
        <p14:creationId xmlns:p14="http://schemas.microsoft.com/office/powerpoint/2010/main" val="12963174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Legge n 184 / 1983 </a:t>
            </a:r>
            <a:endParaRPr lang="it-IT" dirty="0"/>
          </a:p>
        </p:txBody>
      </p:sp>
      <p:sp>
        <p:nvSpPr>
          <p:cNvPr id="3" name="Segnaposto contenuto 2"/>
          <p:cNvSpPr>
            <a:spLocks noGrp="1"/>
          </p:cNvSpPr>
          <p:nvPr>
            <p:ph idx="1"/>
          </p:nvPr>
        </p:nvSpPr>
        <p:spPr/>
        <p:txBody>
          <a:bodyPr>
            <a:normAutofit fontScale="85000" lnSpcReduction="20000"/>
          </a:bodyPr>
          <a:lstStyle/>
          <a:p>
            <a:r>
              <a:rPr lang="it-IT" dirty="0" smtClean="0"/>
              <a:t>La legge n 184/1083 «Disciplina dell’adozione e dell’affidamento familiare» nella prima parte delinea l’istituto dell’affidamento familiare e nella seconda quello dell’adozione, è stata poi modificata per alcuni aspetti con la legge n 149/2001 «Modifiche alla legge 4 maggio 1983, n 184» </a:t>
            </a:r>
          </a:p>
          <a:p>
            <a:r>
              <a:rPr lang="it-IT" dirty="0" smtClean="0"/>
              <a:t>Le più rilevanti: 1) il riconoscimento della preferenza accordata ad affidamenti familiari o a persone singole e la subordinazione all’inserimento in comunità all’impossibilità di reperire famiglie o persone singole 2)l’esplicitazione dei diritti e dei doveri degli affidatari, il riconoscimento a essere coinvolti nelle procedure 3)l’obbligatorietà della durata temporanea dell’affido con un termine massimo di 24 mesi (rinnovabile) 4)l’obbligo di assistenza del servizio sociale durante il periodo di affido 5) l’obbligo di relazionare semestralmente all’autorità giudiziaria rispetto all’andamento dell’affido 6) l’obbligo entro il 31 dicembre 2006 di chiusura degli istituti.</a:t>
            </a:r>
            <a:endParaRPr lang="it-IT" dirty="0"/>
          </a:p>
        </p:txBody>
      </p:sp>
    </p:spTree>
    <p:extLst>
      <p:ext uri="{BB962C8B-B14F-4D97-AF65-F5344CB8AC3E}">
        <p14:creationId xmlns:p14="http://schemas.microsoft.com/office/powerpoint/2010/main" val="227647397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Diritto del minore ad una famiglia</a:t>
            </a:r>
            <a:endParaRPr lang="it-IT" dirty="0"/>
          </a:p>
        </p:txBody>
      </p:sp>
      <p:sp>
        <p:nvSpPr>
          <p:cNvPr id="3" name="Segnaposto contenuto 2"/>
          <p:cNvSpPr>
            <a:spLocks noGrp="1"/>
          </p:cNvSpPr>
          <p:nvPr>
            <p:ph idx="1"/>
          </p:nvPr>
        </p:nvSpPr>
        <p:spPr/>
        <p:txBody>
          <a:bodyPr/>
          <a:lstStyle/>
          <a:p>
            <a:r>
              <a:rPr lang="it-IT" dirty="0" smtClean="0"/>
              <a:t>Interessante il fatto che il titolo della legge venga modificato con «Diritto del minore ad una famiglia», il legislatore pone l’attenzione al prioritario diritto del bambino a crescere in una famiglia, la propria o un’altra. Quindi nel caso in cui il minore non può crescere nel proprio nucleo sarà necessario ricorrere agli istituti dell’affido o dell’adozione.</a:t>
            </a:r>
          </a:p>
          <a:p>
            <a:r>
              <a:rPr lang="it-IT" dirty="0" smtClean="0"/>
              <a:t>In quest’ottica l’affidamento costituisce una misura temporanea, volta a favorire il recupero della relazione del bambino con la sua famiglia d’origine. </a:t>
            </a:r>
            <a:endParaRPr lang="it-IT" dirty="0"/>
          </a:p>
        </p:txBody>
      </p:sp>
    </p:spTree>
    <p:extLst>
      <p:ext uri="{BB962C8B-B14F-4D97-AF65-F5344CB8AC3E}">
        <p14:creationId xmlns:p14="http://schemas.microsoft.com/office/powerpoint/2010/main" val="31349466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r>
              <a:rPr lang="it-IT" dirty="0" smtClean="0"/>
              <a:t>Il provvedimento che ne dispone l’avvio deve contenere il presumibile periodo di durata dell’affido, rapportabile agli interventi dei servizi sociali e psicologici per recuperare, se possibile, la famiglia d’origine</a:t>
            </a:r>
          </a:p>
          <a:p>
            <a:r>
              <a:rPr lang="it-IT" dirty="0" smtClean="0"/>
              <a:t>La legge 184 disciplina due percorsi per arrivare all’affido: una fondata sul consenso con i genitori del minore (consensuale), l’altra stabilita dall’autorità giudiziaria (giudiziale)</a:t>
            </a:r>
          </a:p>
          <a:p>
            <a:r>
              <a:rPr lang="it-IT" dirty="0" smtClean="0"/>
              <a:t>. L’art 4 della legge prevede che nel caso di mancanza del consenso «provvede il tribunale dei minorenni» applicando gli art 330 e seguenti del c.c.</a:t>
            </a:r>
            <a:endParaRPr lang="it-IT" dirty="0"/>
          </a:p>
        </p:txBody>
      </p:sp>
    </p:spTree>
    <p:extLst>
      <p:ext uri="{BB962C8B-B14F-4D97-AF65-F5344CB8AC3E}">
        <p14:creationId xmlns:p14="http://schemas.microsoft.com/office/powerpoint/2010/main" val="42145595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Affidamento consensuale</a:t>
            </a:r>
            <a:endParaRPr lang="it-IT" dirty="0"/>
          </a:p>
        </p:txBody>
      </p:sp>
      <p:sp>
        <p:nvSpPr>
          <p:cNvPr id="3" name="Segnaposto contenuto 2"/>
          <p:cNvSpPr>
            <a:spLocks noGrp="1"/>
          </p:cNvSpPr>
          <p:nvPr>
            <p:ph idx="1"/>
          </p:nvPr>
        </p:nvSpPr>
        <p:spPr/>
        <p:txBody>
          <a:bodyPr>
            <a:normAutofit lnSpcReduction="10000"/>
          </a:bodyPr>
          <a:lstStyle/>
          <a:p>
            <a:r>
              <a:rPr lang="it-IT" dirty="0" smtClean="0"/>
              <a:t>L’affidamento è disposto dal servizio sociale della residenza della famiglia, in questo modo si da’ atto al principio della costituzione in cui lo Stato protegge l’infanzia mettendo a disposizione delle famiglie gli aiuti necessari nei momenti di difficoltà.</a:t>
            </a:r>
          </a:p>
          <a:p>
            <a:r>
              <a:rPr lang="it-IT" dirty="0" smtClean="0"/>
              <a:t>La famiglia può spontaneamente affidare il figlio a parenti fino al quarto grado, però ciò non deve configurarsi come forma di abbandono. La forma spontanea a privati è concessa solo se si esaurisce entro sei mesi, dopo questo periodo è obbligo sia dei genitori che dell’ affidatario dare comunicazione alla procura della Repubblica del Tribunale dei Minori</a:t>
            </a:r>
            <a:endParaRPr lang="it-IT" dirty="0"/>
          </a:p>
        </p:txBody>
      </p:sp>
    </p:spTree>
    <p:extLst>
      <p:ext uri="{BB962C8B-B14F-4D97-AF65-F5344CB8AC3E}">
        <p14:creationId xmlns:p14="http://schemas.microsoft.com/office/powerpoint/2010/main" val="259096744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lstStyle/>
          <a:p>
            <a:r>
              <a:rPr lang="it-IT" dirty="0" smtClean="0"/>
              <a:t>Art 4 prevede che sia sentito il minore che ha compiuto gli anni 12 e anche il minore di età inferiore, considerando la sua capacità di discernimento.</a:t>
            </a:r>
          </a:p>
          <a:p>
            <a:r>
              <a:rPr lang="it-IT" dirty="0" smtClean="0"/>
              <a:t>La legge impone che il minore sia sentito e preparato, questo significa che l’assistente sociale responsabile del procedimento dovrà spiegare e raccogliere le sue domande, aiutandolo a capire le decisioni assunte, in modo che questa decisone che così da vicino lo coinvolge possa essere condivisa e non subita.</a:t>
            </a:r>
            <a:endParaRPr lang="it-IT" dirty="0"/>
          </a:p>
        </p:txBody>
      </p:sp>
    </p:spTree>
    <p:extLst>
      <p:ext uri="{BB962C8B-B14F-4D97-AF65-F5344CB8AC3E}">
        <p14:creationId xmlns:p14="http://schemas.microsoft.com/office/powerpoint/2010/main" val="328281434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r>
              <a:rPr lang="it-IT" dirty="0" smtClean="0"/>
              <a:t>Il servizio sociale deve condividere con le varie istanze (famiglia d’origine affidatari, bambino), un progetto di affidamento, atto formale che deve prevedere vari punti  vedi </a:t>
            </a:r>
            <a:r>
              <a:rPr lang="it-IT" dirty="0"/>
              <a:t>C</a:t>
            </a:r>
            <a:r>
              <a:rPr lang="it-IT" dirty="0" smtClean="0"/>
              <a:t>ascone </a:t>
            </a:r>
            <a:r>
              <a:rPr lang="it-IT" dirty="0" err="1" smtClean="0"/>
              <a:t>pag</a:t>
            </a:r>
            <a:r>
              <a:rPr lang="it-IT" dirty="0" smtClean="0"/>
              <a:t> 299 </a:t>
            </a:r>
          </a:p>
          <a:p>
            <a:r>
              <a:rPr lang="it-IT" dirty="0" smtClean="0"/>
              <a:t>Il provvedimento viene condotto nella fase istruttoria dall’assistente sociale, e sarà sottoscritto dal sindaco o da chi lo rappresenta (assessore o responsabile del servizio)</a:t>
            </a:r>
          </a:p>
          <a:p>
            <a:r>
              <a:rPr lang="it-IT" dirty="0" smtClean="0"/>
              <a:t>L’ordinanza verrà inviata al </a:t>
            </a:r>
            <a:r>
              <a:rPr lang="it-IT" dirty="0"/>
              <a:t>G</a:t>
            </a:r>
            <a:r>
              <a:rPr lang="it-IT" dirty="0" smtClean="0"/>
              <a:t>iudice Tutelare che renderà l’affidamento esecutivo con un decreto.</a:t>
            </a:r>
          </a:p>
          <a:p>
            <a:r>
              <a:rPr lang="it-IT" dirty="0" smtClean="0"/>
              <a:t>Quindi l’assistente sociale predisporrà il «progetto di affidamento»  vedi Cascone </a:t>
            </a:r>
            <a:r>
              <a:rPr lang="it-IT" dirty="0" err="1" smtClean="0"/>
              <a:t>pag</a:t>
            </a:r>
            <a:r>
              <a:rPr lang="it-IT" dirty="0" smtClean="0"/>
              <a:t> 302</a:t>
            </a:r>
            <a:endParaRPr lang="it-IT" dirty="0"/>
          </a:p>
        </p:txBody>
      </p:sp>
    </p:spTree>
    <p:extLst>
      <p:ext uri="{BB962C8B-B14F-4D97-AF65-F5344CB8AC3E}">
        <p14:creationId xmlns:p14="http://schemas.microsoft.com/office/powerpoint/2010/main" val="323075851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Affidamento giudiziale</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Nel caso in cui i genitori non siano d’accordo nell’affidare il minore a terzi, e vi siano le condizioni per farlo, la legge prevede che il tribunale dei Minori intervenga per l’applicazione degli art 330 e seguenti (art 4 legge 184/1983).</a:t>
            </a:r>
          </a:p>
          <a:p>
            <a:r>
              <a:rPr lang="it-IT" dirty="0" smtClean="0"/>
              <a:t>Il servizio sociale competente dovrà comunicare con una relazione alla Procura delle Repubblica del Tribunale dei Minori del proprio territorio, la situazione famigliare momentaneamente inidonea per il bambino.</a:t>
            </a:r>
          </a:p>
          <a:p>
            <a:r>
              <a:rPr lang="it-IT" dirty="0" smtClean="0"/>
              <a:t>Il procedimento si concluderà con l’emissione di un decreto del Tribunale dei Minori, in cui verranno indicati tempi e modi del progetto affido ( modalità di visite con i genitori, la durata, </a:t>
            </a:r>
            <a:r>
              <a:rPr lang="it-IT" dirty="0" err="1" smtClean="0"/>
              <a:t>ecc</a:t>
            </a:r>
            <a:r>
              <a:rPr lang="it-IT" dirty="0" smtClean="0"/>
              <a:t>)</a:t>
            </a:r>
            <a:endParaRPr lang="it-IT" dirty="0"/>
          </a:p>
        </p:txBody>
      </p:sp>
    </p:spTree>
    <p:extLst>
      <p:ext uri="{BB962C8B-B14F-4D97-AF65-F5344CB8AC3E}">
        <p14:creationId xmlns:p14="http://schemas.microsoft.com/office/powerpoint/2010/main" val="88464521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r>
              <a:rPr lang="it-IT" dirty="0" smtClean="0"/>
              <a:t>E’ rilevante che l’art 2 della legge 184/1983 citi le «relazioni affettive» come bisogno del bambino che dev’essere garantito.</a:t>
            </a:r>
            <a:endParaRPr lang="it-IT" dirty="0"/>
          </a:p>
          <a:p>
            <a:r>
              <a:rPr lang="it-IT" dirty="0" smtClean="0"/>
              <a:t>Nello specifico dell’affido famigliare le famiglie affidatarie devono offrire affetto e vicinanza al bambino senza dimenticare, e senza ostacolare, il suo bisogno di rimanere in contatto con la famiglia d’origine.</a:t>
            </a:r>
          </a:p>
          <a:p>
            <a:r>
              <a:rPr lang="it-IT" dirty="0" smtClean="0"/>
              <a:t>La preparazione dei soggetti affidatari è molto importante per la riuscita del progetto affido.</a:t>
            </a:r>
          </a:p>
          <a:p>
            <a:r>
              <a:rPr lang="it-IT" dirty="0" smtClean="0"/>
              <a:t>Vi è un contributo economico alle famiglie affidatarie, erogato dall’ente locale, come riconoscimento del valore pubblico della loro disponibilità.</a:t>
            </a:r>
            <a:endParaRPr lang="it-IT" dirty="0"/>
          </a:p>
        </p:txBody>
      </p:sp>
    </p:spTree>
    <p:extLst>
      <p:ext uri="{BB962C8B-B14F-4D97-AF65-F5344CB8AC3E}">
        <p14:creationId xmlns:p14="http://schemas.microsoft.com/office/powerpoint/2010/main" val="172500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Atti internazionali</a:t>
            </a:r>
            <a:endParaRPr lang="it-IT" dirty="0"/>
          </a:p>
        </p:txBody>
      </p:sp>
      <p:sp>
        <p:nvSpPr>
          <p:cNvPr id="3" name="Segnaposto contenuto 2"/>
          <p:cNvSpPr>
            <a:spLocks noGrp="1"/>
          </p:cNvSpPr>
          <p:nvPr>
            <p:ph idx="1"/>
          </p:nvPr>
        </p:nvSpPr>
        <p:spPr/>
        <p:txBody>
          <a:bodyPr>
            <a:normAutofit fontScale="85000" lnSpcReduction="10000"/>
          </a:bodyPr>
          <a:lstStyle/>
          <a:p>
            <a:r>
              <a:rPr lang="it-IT" dirty="0" smtClean="0"/>
              <a:t>I tre atti internazionali fondamentali che determinano i diritti dei più fragili nella famiglia:</a:t>
            </a:r>
          </a:p>
          <a:p>
            <a:r>
              <a:rPr lang="it-IT" dirty="0" smtClean="0"/>
              <a:t>La dichiarazione dei diritti dei bambini, Nazioni </a:t>
            </a:r>
            <a:r>
              <a:rPr lang="it-IT" smtClean="0"/>
              <a:t>Unite </a:t>
            </a:r>
            <a:r>
              <a:rPr lang="it-IT" smtClean="0"/>
              <a:t>1924</a:t>
            </a:r>
            <a:endParaRPr lang="it-IT" dirty="0" smtClean="0"/>
          </a:p>
          <a:p>
            <a:r>
              <a:rPr lang="it-IT" dirty="0" smtClean="0"/>
              <a:t>La dichiarazione dei diritti del fanciullo, Assemblea Nazioni Unite 1959</a:t>
            </a:r>
          </a:p>
          <a:p>
            <a:r>
              <a:rPr lang="it-IT" dirty="0" smtClean="0"/>
              <a:t>La Convenzione delle Nazioni Unite sui diritti del fanciullo Nazioni unite 1989 (Convention on the </a:t>
            </a:r>
            <a:r>
              <a:rPr lang="it-IT" dirty="0" err="1" smtClean="0"/>
              <a:t>Rights</a:t>
            </a:r>
            <a:r>
              <a:rPr lang="it-IT" dirty="0" smtClean="0"/>
              <a:t> of the Child, CRC)</a:t>
            </a:r>
          </a:p>
          <a:p>
            <a:r>
              <a:rPr lang="it-IT" dirty="0" smtClean="0"/>
              <a:t>Mentre i primi due atti enunciano solo principi, non vincolanti, l’ultima nel momento in cui entra in vigore vincola tutti gli stati che l’hanno ratificata a convertita in legge.</a:t>
            </a:r>
            <a:endParaRPr lang="it-IT" dirty="0"/>
          </a:p>
        </p:txBody>
      </p:sp>
    </p:spTree>
    <p:extLst>
      <p:ext uri="{BB962C8B-B14F-4D97-AF65-F5344CB8AC3E}">
        <p14:creationId xmlns:p14="http://schemas.microsoft.com/office/powerpoint/2010/main" val="145916979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Termine affidamento famigliare</a:t>
            </a:r>
            <a:endParaRPr lang="it-IT" dirty="0"/>
          </a:p>
        </p:txBody>
      </p:sp>
      <p:sp>
        <p:nvSpPr>
          <p:cNvPr id="3" name="Segnaposto contenuto 2"/>
          <p:cNvSpPr>
            <a:spLocks noGrp="1"/>
          </p:cNvSpPr>
          <p:nvPr>
            <p:ph idx="1"/>
          </p:nvPr>
        </p:nvSpPr>
        <p:spPr/>
        <p:txBody>
          <a:bodyPr/>
          <a:lstStyle/>
          <a:p>
            <a:r>
              <a:rPr lang="it-IT" dirty="0" smtClean="0"/>
              <a:t>La legge prevede che l’affido abbia un termine, nel momento in cui, valutato l’interesse del minore e le condizioni della sua famiglia d’origine, sia possibile un ritorno a casa. Oppure quando la prosecuzione del progetto rechi danno al minore.</a:t>
            </a:r>
          </a:p>
          <a:p>
            <a:r>
              <a:rPr lang="it-IT" dirty="0" smtClean="0"/>
              <a:t>Viceversa se la fine dell’affido potrebbe recare pregiudizio al minore la sua durata può essere prorogata dall’autorità giudiziaria.</a:t>
            </a:r>
          </a:p>
          <a:p>
            <a:r>
              <a:rPr lang="it-IT" dirty="0" smtClean="0"/>
              <a:t>La legge non prevede per quante volte l’affido possa essere prorogato.</a:t>
            </a:r>
            <a:endParaRPr lang="it-IT" dirty="0"/>
          </a:p>
        </p:txBody>
      </p:sp>
    </p:spTree>
    <p:extLst>
      <p:ext uri="{BB962C8B-B14F-4D97-AF65-F5344CB8AC3E}">
        <p14:creationId xmlns:p14="http://schemas.microsoft.com/office/powerpoint/2010/main" val="323818066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Diritto alla continuità affettiva</a:t>
            </a:r>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t>La legge n 173/1915 modifica la legge 184/1983 introducendo il «diritto alla continuità affettiva dei bambini e delle bambine in affido famigliare»</a:t>
            </a:r>
          </a:p>
          <a:p>
            <a:r>
              <a:rPr lang="it-IT" dirty="0" smtClean="0"/>
              <a:t>Art 5 recita che se nel periodo di affidamento il minore sia dichiarato adottabile e se la famiglia affidataria chiede di poterlo adottare, il tribunale dei minori deve tener conto «..dei legami affettivi significativi e del rapporto stabile e duraturo consolidatosi tra il minore e la famiglia affidataria.»</a:t>
            </a:r>
          </a:p>
          <a:p>
            <a:r>
              <a:rPr lang="it-IT" dirty="0" smtClean="0"/>
              <a:t>Art 5 precisa che per assumere questa decisione il giudice terrà conto delle valutazioni dei servizi sociali e psicologici e dovrà sentire il minore di anni 12 o di età inferiore se capace di discernimento.</a:t>
            </a:r>
            <a:endParaRPr lang="it-IT" dirty="0"/>
          </a:p>
        </p:txBody>
      </p:sp>
    </p:spTree>
    <p:extLst>
      <p:ext uri="{BB962C8B-B14F-4D97-AF65-F5344CB8AC3E}">
        <p14:creationId xmlns:p14="http://schemas.microsoft.com/office/powerpoint/2010/main" val="11507551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L’adozione</a:t>
            </a:r>
            <a:endParaRPr lang="it-IT" dirty="0"/>
          </a:p>
        </p:txBody>
      </p:sp>
      <p:sp>
        <p:nvSpPr>
          <p:cNvPr id="3" name="Segnaposto contenuto 2"/>
          <p:cNvSpPr>
            <a:spLocks noGrp="1"/>
          </p:cNvSpPr>
          <p:nvPr>
            <p:ph idx="1"/>
          </p:nvPr>
        </p:nvSpPr>
        <p:spPr/>
        <p:txBody>
          <a:bodyPr>
            <a:normAutofit fontScale="92500"/>
          </a:bodyPr>
          <a:lstStyle/>
          <a:p>
            <a:r>
              <a:rPr lang="it-IT" dirty="0" smtClean="0"/>
              <a:t>L’adozione diviene negli anni  l’istituto giuridico per rispondere al diritto del minore, in stato di abbandono accertato, di avere una nuova famiglia che garantisca i suoi diritti e il suo adeguato sviluppo.</a:t>
            </a:r>
          </a:p>
          <a:p>
            <a:r>
              <a:rPr lang="it-IT" dirty="0" smtClean="0"/>
              <a:t>L’adozione nazionale e l’adozione in casi particolari viene applicata non solo ai minori di cittadinanza italiana ma anche a tutti i minori sul territorio nazionale, a prescindere dalla loro nazionalità.</a:t>
            </a:r>
          </a:p>
          <a:p>
            <a:r>
              <a:rPr lang="it-IT" dirty="0" smtClean="0"/>
              <a:t>Lo stato di adottabilità, essendo un atto molto importante, viene applicato con molta rigorosità, quando ogni riscontro obbiettivo rispetto alla famiglia d’origine sia stato valutato. </a:t>
            </a:r>
            <a:endParaRPr lang="it-IT" dirty="0"/>
          </a:p>
        </p:txBody>
      </p:sp>
    </p:spTree>
    <p:extLst>
      <p:ext uri="{BB962C8B-B14F-4D97-AF65-F5344CB8AC3E}">
        <p14:creationId xmlns:p14="http://schemas.microsoft.com/office/powerpoint/2010/main" val="213522337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r>
              <a:rPr lang="it-IT" dirty="0" smtClean="0"/>
              <a:t>Non devono esserci parenti entro il quarto grado che siano idonei a provvedere al minore, quindi questi parenti nel caso di apertura dell’adottabilità debbono fare domanda al giudice, e saranno valutati dai servizi sociali e psicologici .</a:t>
            </a:r>
          </a:p>
          <a:p>
            <a:r>
              <a:rPr lang="it-IT" dirty="0" smtClean="0"/>
              <a:t>La procedura per la declaratoria di adottabilità viene aperta quando già il minore è già collocato fuori dalla sua famiglia, oppure quando si trova ancora in famiglia.</a:t>
            </a:r>
          </a:p>
          <a:p>
            <a:r>
              <a:rPr lang="it-IT" dirty="0" smtClean="0"/>
              <a:t>Se si ravvisa il bisogno di un allontanamento urgente del bambino  dalla sua famiglia, il giudice può disporre un affidamento provvisorio a una coppia che abbia anche i requisiti per l’adozione, si tratta di un affidamento a rischio giuridico.</a:t>
            </a:r>
            <a:endParaRPr lang="it-IT" dirty="0"/>
          </a:p>
        </p:txBody>
      </p:sp>
    </p:spTree>
    <p:extLst>
      <p:ext uri="{BB962C8B-B14F-4D97-AF65-F5344CB8AC3E}">
        <p14:creationId xmlns:p14="http://schemas.microsoft.com/office/powerpoint/2010/main" val="182378729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r>
              <a:rPr lang="it-IT" dirty="0" smtClean="0"/>
              <a:t>Una volta che la sentenza sia definitiva sia il tribunale dei minori deve provvedere a far si che il minore sia collocato in una famiglia che abbia i requisiti per l’adozione, disponendo con un decreto l’affido pre-adottivo; tale affidamento potrà essere revocato se siano accertate difficoltà insuperabili di idonea convivenza.</a:t>
            </a:r>
          </a:p>
          <a:p>
            <a:r>
              <a:rPr lang="it-IT" dirty="0" smtClean="0"/>
              <a:t>Altrimenti passato un anno di affido preadottivo (tale termine può essere prorogato di un altro anno) il Tribunale dispone l’adozione, con decreto e in Camera di consiglio, dopo aver sentito gli adottanti, il minore , i servizi sociali, e i figli della coppia adottante che abbiano compiuto 12 anni.</a:t>
            </a:r>
          </a:p>
          <a:p>
            <a:endParaRPr lang="it-IT" dirty="0"/>
          </a:p>
        </p:txBody>
      </p:sp>
    </p:spTree>
    <p:extLst>
      <p:ext uri="{BB962C8B-B14F-4D97-AF65-F5344CB8AC3E}">
        <p14:creationId xmlns:p14="http://schemas.microsoft.com/office/powerpoint/2010/main" val="313075323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Gli adottivi</a:t>
            </a:r>
            <a:endParaRPr lang="it-IT" dirty="0"/>
          </a:p>
        </p:txBody>
      </p:sp>
      <p:sp>
        <p:nvSpPr>
          <p:cNvPr id="3" name="Segnaposto contenuto 2"/>
          <p:cNvSpPr>
            <a:spLocks noGrp="1"/>
          </p:cNvSpPr>
          <p:nvPr>
            <p:ph idx="1"/>
          </p:nvPr>
        </p:nvSpPr>
        <p:spPr/>
        <p:txBody>
          <a:bodyPr>
            <a:normAutofit lnSpcReduction="10000"/>
          </a:bodyPr>
          <a:lstStyle/>
          <a:p>
            <a:r>
              <a:rPr lang="it-IT" dirty="0" smtClean="0"/>
              <a:t>In Italia l’adozione non è consentita né alle coppie conviventi né alle persone singole, cui però è consentita se è «in casi particolari»</a:t>
            </a:r>
          </a:p>
          <a:p>
            <a:r>
              <a:rPr lang="it-IT" dirty="0" smtClean="0"/>
              <a:t>Con la modifica di legge 149/2001 però possono adottare le coppie che abbiano vissuto in modo stabile e convivente per almeno tre anni prima del matrimonio, mentre precedentemente l’adozione era consentita solo ai coniugi sposati da almeno tre anni.</a:t>
            </a:r>
          </a:p>
          <a:p>
            <a:r>
              <a:rPr lang="it-IT" dirty="0" smtClean="0"/>
              <a:t>L’età degli aspiranti genitori non dev’essere inferiore ai 18 anni e superiore ai 45 anni, mentre la precedente formulazione definiva come massima l’età di 40 anni</a:t>
            </a:r>
            <a:endParaRPr lang="it-IT" dirty="0"/>
          </a:p>
        </p:txBody>
      </p:sp>
    </p:spTree>
    <p:extLst>
      <p:ext uri="{BB962C8B-B14F-4D97-AF65-F5344CB8AC3E}">
        <p14:creationId xmlns:p14="http://schemas.microsoft.com/office/powerpoint/2010/main" val="14762680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r>
              <a:rPr lang="it-IT" dirty="0" smtClean="0"/>
              <a:t>Questo dato viene però considerato solo al momento dell’abbinamento tra coppia e minore, e </a:t>
            </a:r>
            <a:r>
              <a:rPr lang="it-IT" dirty="0"/>
              <a:t>p</a:t>
            </a:r>
            <a:r>
              <a:rPr lang="it-IT" dirty="0" smtClean="0"/>
              <a:t>otrà essere derogato recuperando la centralità del minore, ogni volta che la mancata adozione provochi un danno grave al minore stesso, ad esempio quando si tratta di adottare il fratello o la sorella di un minore già adottato.</a:t>
            </a:r>
          </a:p>
          <a:p>
            <a:r>
              <a:rPr lang="it-IT" dirty="0" smtClean="0"/>
              <a:t>Non sarà negata l’adottabilità se uno dei due aspiranti adottivi superi i limiti di età di non più di 10 anni </a:t>
            </a:r>
          </a:p>
          <a:p>
            <a:r>
              <a:rPr lang="it-IT" dirty="0" smtClean="0"/>
              <a:t>L’idoneità degli aspiranti adottivi sarà altresì valutata dai servizi del tribunale anche in merito alla loro capacità di educare e mantenere adeguatamente il minore, l’indagine dei servizi sociali deve durare non più di 120 giorni, prorogabile per altri 120.</a:t>
            </a:r>
            <a:endParaRPr lang="it-IT" dirty="0"/>
          </a:p>
        </p:txBody>
      </p:sp>
    </p:spTree>
    <p:extLst>
      <p:ext uri="{BB962C8B-B14F-4D97-AF65-F5344CB8AC3E}">
        <p14:creationId xmlns:p14="http://schemas.microsoft.com/office/powerpoint/2010/main" val="351466936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smtClean="0"/>
              <a:t>La coppia la momento della domanda in tribunale dovrà indicare la disponibilità ad adottare più fratelli oppure minori che presentino disabilità.</a:t>
            </a:r>
          </a:p>
          <a:p>
            <a:r>
              <a:rPr lang="it-IT" dirty="0" smtClean="0"/>
              <a:t>È consentita la presentazione della domanda anche a più Tribunali che ne devono essere correttamente informati</a:t>
            </a:r>
          </a:p>
          <a:p>
            <a:r>
              <a:rPr lang="it-IT" dirty="0" smtClean="0"/>
              <a:t>La domanda e relativa documentazione rimarrà a disposizione del Tribunale per tre anni, </a:t>
            </a:r>
            <a:r>
              <a:rPr lang="it-IT" dirty="0" err="1" smtClean="0"/>
              <a:t>dopodichè</a:t>
            </a:r>
            <a:r>
              <a:rPr lang="it-IT" dirty="0" smtClean="0"/>
              <a:t> decadrà e dovrà essere nel caso ripresentata.</a:t>
            </a:r>
            <a:endParaRPr lang="it-IT" dirty="0"/>
          </a:p>
        </p:txBody>
      </p:sp>
    </p:spTree>
    <p:extLst>
      <p:ext uri="{BB962C8B-B14F-4D97-AF65-F5344CB8AC3E}">
        <p14:creationId xmlns:p14="http://schemas.microsoft.com/office/powerpoint/2010/main" val="277068579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Accesso alle informazioni sulle origini</a:t>
            </a:r>
            <a:endParaRPr lang="it-IT" dirty="0"/>
          </a:p>
        </p:txBody>
      </p:sp>
      <p:sp>
        <p:nvSpPr>
          <p:cNvPr id="3" name="Segnaposto contenuto 2"/>
          <p:cNvSpPr>
            <a:spLocks noGrp="1"/>
          </p:cNvSpPr>
          <p:nvPr>
            <p:ph idx="1"/>
          </p:nvPr>
        </p:nvSpPr>
        <p:spPr/>
        <p:txBody>
          <a:bodyPr/>
          <a:lstStyle/>
          <a:p>
            <a:r>
              <a:rPr lang="it-IT" dirty="0" smtClean="0"/>
              <a:t>Fino alla legge 149/2001 vi era un divieto assoluto di rivelare le informazioni sulle famiglie d’origine a terzi, all’adottato e alla sua famiglia adottiva.</a:t>
            </a:r>
          </a:p>
          <a:p>
            <a:r>
              <a:rPr lang="it-IT" dirty="0" smtClean="0"/>
              <a:t>Rimane oggi uguale la garanzia di non diffusione a terzi infatti l’art 28 della legge 184/1983 recita che qualsiasi attestazione di stato civile relativa all’adottato sia rilasciata col solo cognome nuovo.</a:t>
            </a:r>
          </a:p>
          <a:p>
            <a:r>
              <a:rPr lang="it-IT" dirty="0" smtClean="0"/>
              <a:t>Questa norma è posta a tutela della riservatezza sia del minore che della famiglia adottiva, che potrebbe subire ingerenze dall’esterno </a:t>
            </a:r>
            <a:endParaRPr lang="it-IT" dirty="0"/>
          </a:p>
        </p:txBody>
      </p:sp>
    </p:spTree>
    <p:extLst>
      <p:ext uri="{BB962C8B-B14F-4D97-AF65-F5344CB8AC3E}">
        <p14:creationId xmlns:p14="http://schemas.microsoft.com/office/powerpoint/2010/main" val="153920239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la legge 149 pone invece importanti modifiche per ciò che riguarda i diritti del minore adottato a cui viene riconosciuto il diritto ad essere informato sulle sue origini.</a:t>
            </a:r>
          </a:p>
          <a:p>
            <a:r>
              <a:rPr lang="it-IT" dirty="0" smtClean="0"/>
              <a:t>Art 28 di tale legge cita il dovere della famiglia adottiva di esplicitare al minore la sua condizione di figlio adottato, secondo i modi e i termini ritenuti più opportuni.</a:t>
            </a:r>
          </a:p>
          <a:p>
            <a:r>
              <a:rPr lang="it-IT" dirty="0" smtClean="0"/>
              <a:t>La legge riconosce il diritto al figlio adottivo di sapere la sua storia, come elemento importante nella sua crescita e </a:t>
            </a:r>
            <a:r>
              <a:rPr lang="it-IT" dirty="0" err="1" smtClean="0"/>
              <a:t>affinchè</a:t>
            </a:r>
            <a:r>
              <a:rPr lang="it-IT" dirty="0" smtClean="0"/>
              <a:t> le sue origini non siano disperse.</a:t>
            </a:r>
          </a:p>
          <a:p>
            <a:r>
              <a:rPr lang="it-IT" dirty="0" smtClean="0"/>
              <a:t>Lo stesso diritto non viene riconosciuto ai genitori biologici, che non hanno alcun diritto di ottenere informazioni sul minore adottato.</a:t>
            </a:r>
            <a:endParaRPr lang="it-IT" dirty="0"/>
          </a:p>
        </p:txBody>
      </p:sp>
    </p:spTree>
    <p:extLst>
      <p:ext uri="{BB962C8B-B14F-4D97-AF65-F5344CB8AC3E}">
        <p14:creationId xmlns:p14="http://schemas.microsoft.com/office/powerpoint/2010/main" val="1829136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smtClean="0"/>
              <a:t>La nuova concezione dell’infanzia modifica e influenza anche l’interpretazione dei diritti dei bambini</a:t>
            </a:r>
          </a:p>
          <a:p>
            <a:r>
              <a:rPr lang="it-IT" dirty="0" smtClean="0"/>
              <a:t>I bambini non son più solo i destinatari dei doveri dei genitori ma anche titolari di diritti specifici</a:t>
            </a:r>
          </a:p>
          <a:p>
            <a:r>
              <a:rPr lang="it-IT" dirty="0" smtClean="0"/>
              <a:t>Nei documenti internazionali sono visibili questi cambiamenti: passiamo dalla dichiarazione del 1924 in cui i minori son oggetto della protezione da parte degli adulti, alla CRC in cui il bambino è vero soggetto di partecipazione.</a:t>
            </a:r>
            <a:endParaRPr lang="it-IT" dirty="0"/>
          </a:p>
        </p:txBody>
      </p:sp>
    </p:spTree>
    <p:extLst>
      <p:ext uri="{BB962C8B-B14F-4D97-AF65-F5344CB8AC3E}">
        <p14:creationId xmlns:p14="http://schemas.microsoft.com/office/powerpoint/2010/main" val="183470794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10000"/>
          </a:bodyPr>
          <a:lstStyle/>
          <a:p>
            <a:r>
              <a:rPr lang="it-IT" dirty="0" smtClean="0"/>
              <a:t>Questo tema così delicato per un minore, e considerando la possibilità che scoprire le proprie origini possa rivelarsi anche un esperienza traumatica, ha fatto sì che il legislatore definisse che tale maturità possa essere acquisita non con il compimento della maggior età ma  a 25 anni.</a:t>
            </a:r>
          </a:p>
          <a:p>
            <a:r>
              <a:rPr lang="it-IT" dirty="0" smtClean="0"/>
              <a:t>Vengono previsti tre casi : 1) adottato minorenne non può acceder all’identità dei genitori biologici ma possono farlo i suoi genitori adottivi, con l’autorizzazione del tribunale dei minori, dove sussistano gravi motivi solitamente legati a problemi riguardanti la salute  2) adottato maggiorenne ma </a:t>
            </a:r>
            <a:r>
              <a:rPr lang="it-IT" dirty="0" err="1" smtClean="0"/>
              <a:t>infraventicinquenne</a:t>
            </a:r>
            <a:r>
              <a:rPr lang="it-IT" dirty="0" smtClean="0"/>
              <a:t>  può accedere alle informazioni per gravi motivi fisici o psicologici chiedendo autorizzazione al tribunale dei minori  3) adottato ha 25 anni: può chiedere al Tribunale le informazioni sulle proprie origini senza avere gravi motivi.</a:t>
            </a:r>
            <a:endParaRPr lang="it-IT" dirty="0"/>
          </a:p>
        </p:txBody>
      </p:sp>
    </p:spTree>
    <p:extLst>
      <p:ext uri="{BB962C8B-B14F-4D97-AF65-F5344CB8AC3E}">
        <p14:creationId xmlns:p14="http://schemas.microsoft.com/office/powerpoint/2010/main" val="390671413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10000"/>
          </a:bodyPr>
          <a:lstStyle/>
          <a:p>
            <a:r>
              <a:rPr lang="it-IT" dirty="0" smtClean="0"/>
              <a:t>Nel dibattito relativo a questa norma vi è stata la necessità di bilanciare il diritto alla segretezza della norma sul «parto in anonimato», che garantisce alla donna di partorire senza appunto comparire nella certificazione.</a:t>
            </a:r>
          </a:p>
          <a:p>
            <a:r>
              <a:rPr lang="it-IT" dirty="0" smtClean="0"/>
              <a:t>Il dibattito in corso fa si che vengano a seconda delle situazioni tenuto presente un «bilanciamento equilibrato degli interessi» e si son poste prassi differenziate tra Tribunali dei minorenni</a:t>
            </a:r>
          </a:p>
          <a:p>
            <a:r>
              <a:rPr lang="it-IT" dirty="0" smtClean="0"/>
              <a:t>La corte di cassazione è recentemente intervenuta (gennaio 2017) definendo che in attesa di una legge più definita i giudici debbono applicare le più discrete e  meno invasive prassi per verificare la volontà della madre di mantenere o sciogliere il segreto. </a:t>
            </a:r>
          </a:p>
          <a:p>
            <a:r>
              <a:rPr lang="it-IT" dirty="0" smtClean="0"/>
              <a:t> </a:t>
            </a:r>
            <a:endParaRPr lang="it-IT" dirty="0"/>
          </a:p>
        </p:txBody>
      </p:sp>
    </p:spTree>
    <p:extLst>
      <p:ext uri="{BB962C8B-B14F-4D97-AF65-F5344CB8AC3E}">
        <p14:creationId xmlns:p14="http://schemas.microsoft.com/office/powerpoint/2010/main" val="192204371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L’adozione internazionale</a:t>
            </a:r>
            <a:endParaRPr lang="it-IT" dirty="0"/>
          </a:p>
        </p:txBody>
      </p:sp>
      <p:sp>
        <p:nvSpPr>
          <p:cNvPr id="3" name="Segnaposto contenuto 2"/>
          <p:cNvSpPr>
            <a:spLocks noGrp="1"/>
          </p:cNvSpPr>
          <p:nvPr>
            <p:ph idx="1"/>
          </p:nvPr>
        </p:nvSpPr>
        <p:spPr/>
        <p:txBody>
          <a:bodyPr>
            <a:normAutofit fontScale="77500" lnSpcReduction="20000"/>
          </a:bodyPr>
          <a:lstStyle/>
          <a:p>
            <a:r>
              <a:rPr lang="it-IT" dirty="0" smtClean="0"/>
              <a:t>Nella legge 184, art dal 29 al 43 si disciplina l’adozione internazionale.</a:t>
            </a:r>
          </a:p>
          <a:p>
            <a:r>
              <a:rPr lang="it-IT" dirty="0" smtClean="0"/>
              <a:t>La selezione delle coppie, disponibili a questo tipo di adozione, viene attuata con le stesse modalità dell’adozione nazionale, vi è poi un obbligo delle coppie di rivolgersi a Enti autorizzati a svolgere tali pratiche</a:t>
            </a:r>
          </a:p>
          <a:p>
            <a:r>
              <a:rPr lang="it-IT" dirty="0" smtClean="0"/>
              <a:t>La procedura si svilupperà in quattro fasi: 1) in Italia disponibilità della coppia e valutazione con emissione del decreto di idoneità del Tribunale dei minori  2) in Italia conferimento dell’incarico della coppia all’ente autorizzato a seguire la procedura all’estero  3) all’estero ricerca, abbinamento del minore, conoscenza con la coppia  4) ingresso del minore in Italia e conclusione dell’iter avanti al Tribunale dei </a:t>
            </a:r>
            <a:r>
              <a:rPr lang="it-IT" dirty="0" err="1" smtClean="0"/>
              <a:t>minori.Il</a:t>
            </a:r>
            <a:r>
              <a:rPr lang="it-IT" dirty="0" smtClean="0"/>
              <a:t> minore assume cittadinanza italiana</a:t>
            </a:r>
          </a:p>
          <a:p>
            <a:r>
              <a:rPr lang="it-IT" dirty="0" smtClean="0"/>
              <a:t>Con il decreto di idoneità la coppia ha un anno di tempo per rivolgersi all’ente autorizzato.</a:t>
            </a:r>
          </a:p>
        </p:txBody>
      </p:sp>
    </p:spTree>
    <p:extLst>
      <p:ext uri="{BB962C8B-B14F-4D97-AF65-F5344CB8AC3E}">
        <p14:creationId xmlns:p14="http://schemas.microsoft.com/office/powerpoint/2010/main" val="36816251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Adozione in casi particolari</a:t>
            </a:r>
            <a:endParaRPr lang="it-IT" dirty="0"/>
          </a:p>
        </p:txBody>
      </p:sp>
      <p:sp>
        <p:nvSpPr>
          <p:cNvPr id="3" name="Segnaposto contenuto 2"/>
          <p:cNvSpPr>
            <a:spLocks noGrp="1"/>
          </p:cNvSpPr>
          <p:nvPr>
            <p:ph idx="1"/>
          </p:nvPr>
        </p:nvSpPr>
        <p:spPr/>
        <p:txBody>
          <a:bodyPr>
            <a:normAutofit fontScale="77500" lnSpcReduction="20000"/>
          </a:bodyPr>
          <a:lstStyle/>
          <a:p>
            <a:r>
              <a:rPr lang="it-IT" dirty="0" smtClean="0"/>
              <a:t>L’art 44 della legge 184/1983 si fa carico di correggere in situazioni particolari la «rigidità» della legge, correzione necessaria a volte per garantire il rapporto esistente tra minore e «chi di lui si è preso cura», e quindi  il «superiore interesse del minore».</a:t>
            </a:r>
          </a:p>
          <a:p>
            <a:r>
              <a:rPr lang="it-IT" dirty="0" smtClean="0"/>
              <a:t>Questa disposizione fa si che possa essere applicata anche se non sussistono le condizioni di abbandono del minore e quindi non sia dichiarato in stato di adottabilità</a:t>
            </a:r>
          </a:p>
          <a:p>
            <a:r>
              <a:rPr lang="it-IT" dirty="0" smtClean="0"/>
              <a:t>Questo tipo di adozione non «toglie» lo stato di figlio dei suoi genitori biologici ma «aggiunge» quello di figlio adottivo</a:t>
            </a:r>
          </a:p>
          <a:p>
            <a:r>
              <a:rPr lang="it-IT" dirty="0" smtClean="0"/>
              <a:t>Il cognome del minore non viene sostituito ma segue quello del genitore adottivo.</a:t>
            </a:r>
          </a:p>
          <a:p>
            <a:r>
              <a:rPr lang="it-IT" dirty="0" smtClean="0"/>
              <a:t>questo tipo di adozione è pronunciata, previa raccolta d’informazioni, dal Tribunale dei minori del luogo dove il minore si trova</a:t>
            </a:r>
            <a:endParaRPr lang="it-IT" dirty="0"/>
          </a:p>
        </p:txBody>
      </p:sp>
    </p:spTree>
    <p:extLst>
      <p:ext uri="{BB962C8B-B14F-4D97-AF65-F5344CB8AC3E}">
        <p14:creationId xmlns:p14="http://schemas.microsoft.com/office/powerpoint/2010/main" val="183283227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r>
              <a:rPr lang="it-IT" dirty="0" smtClean="0"/>
              <a:t>Il dibattito su questa norma ha fatto si che in situazioni particolari, e ove sia il minore a farne richiesta, il giudice abbia permesso di sostituire il cognome della famiglia d’origine con quello dell’adottato, esaltando la funzione di appartenenza e di riconoscimento dell’identità personale.</a:t>
            </a:r>
          </a:p>
          <a:p>
            <a:r>
              <a:rPr lang="it-IT" dirty="0" smtClean="0"/>
              <a:t> rispetto ai diritti successori sorgono solo in favore dell’adottato e non viceversa.</a:t>
            </a:r>
          </a:p>
          <a:p>
            <a:r>
              <a:rPr lang="it-IT" dirty="0" smtClean="0"/>
              <a:t>A differenza dell’adozione tradizionale gli </a:t>
            </a:r>
            <a:r>
              <a:rPr lang="it-IT" dirty="0"/>
              <a:t>a</a:t>
            </a:r>
            <a:r>
              <a:rPr lang="it-IT" dirty="0" smtClean="0"/>
              <a:t>dottanti non devono avere particolari requisiti, non devono essere sposati e possono essere persone singole</a:t>
            </a:r>
          </a:p>
          <a:p>
            <a:r>
              <a:rPr lang="it-IT" dirty="0" smtClean="0"/>
              <a:t>Età : non è previsto un massimo di età,  è previsto un minimo di 18 anni di età tra l’adottante e l’adottato </a:t>
            </a:r>
            <a:endParaRPr lang="it-IT" dirty="0"/>
          </a:p>
        </p:txBody>
      </p:sp>
    </p:spTree>
    <p:extLst>
      <p:ext uri="{BB962C8B-B14F-4D97-AF65-F5344CB8AC3E}">
        <p14:creationId xmlns:p14="http://schemas.microsoft.com/office/powerpoint/2010/main" val="248960562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Tutela penale nella famiglia</a:t>
            </a:r>
            <a:endParaRPr lang="it-IT" dirty="0"/>
          </a:p>
        </p:txBody>
      </p:sp>
      <p:sp>
        <p:nvSpPr>
          <p:cNvPr id="3" name="Segnaposto contenuto 2"/>
          <p:cNvSpPr>
            <a:spLocks noGrp="1"/>
          </p:cNvSpPr>
          <p:nvPr>
            <p:ph idx="1"/>
          </p:nvPr>
        </p:nvSpPr>
        <p:spPr/>
        <p:txBody>
          <a:bodyPr>
            <a:normAutofit fontScale="85000" lnSpcReduction="20000"/>
          </a:bodyPr>
          <a:lstStyle/>
          <a:p>
            <a:r>
              <a:rPr lang="it-IT" dirty="0" smtClean="0"/>
              <a:t>Il codice penale entra nel sistema famiglia per intervenire a tutela dei membri più fragili, nelle situazioni particolarmente drammatiche di violenza.</a:t>
            </a:r>
          </a:p>
          <a:p>
            <a:r>
              <a:rPr lang="it-IT" dirty="0" smtClean="0"/>
              <a:t>Art 572 del codice penale «maltrattamenti contro famigliari e conviventi» si riferisce a condotte di aggressione fisiche o verbali che pongono il famigliare in una condizione di sofferenza, continuate nel tempo e tali da imporre un regime vessatorio. </a:t>
            </a:r>
            <a:r>
              <a:rPr lang="it-IT" dirty="0"/>
              <a:t> </a:t>
            </a:r>
            <a:r>
              <a:rPr lang="it-IT" dirty="0" smtClean="0"/>
              <a:t>E’ estesa l’applicabilità della norma anche a soggetti conviventi non legati da parentela. Il reato è aggravato se la vittima è minorenne o se è commesso in presenza di un minore, come episodio  di violenza assistita.</a:t>
            </a:r>
          </a:p>
          <a:p>
            <a:pPr marL="0" indent="0">
              <a:buNone/>
            </a:pPr>
            <a:r>
              <a:rPr lang="it-IT" dirty="0" smtClean="0"/>
              <a:t>    Il reato è punito con la pena detentiva da due a ventiquattro anni, a seconda del danno riportato dalla vittima.  </a:t>
            </a:r>
          </a:p>
          <a:p>
            <a:r>
              <a:rPr lang="it-IT" dirty="0" smtClean="0"/>
              <a:t> </a:t>
            </a:r>
          </a:p>
          <a:p>
            <a:endParaRPr lang="it-IT" dirty="0"/>
          </a:p>
        </p:txBody>
      </p:sp>
    </p:spTree>
    <p:extLst>
      <p:ext uri="{BB962C8B-B14F-4D97-AF65-F5344CB8AC3E}">
        <p14:creationId xmlns:p14="http://schemas.microsoft.com/office/powerpoint/2010/main" val="200190587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smtClean="0"/>
              <a:t>Art 573 c.p. «sottrazione di minorenne», questa norma punisce la sottrazione consensuale di minore con una pena fino a due anni.</a:t>
            </a:r>
          </a:p>
          <a:p>
            <a:r>
              <a:rPr lang="it-IT" dirty="0" smtClean="0"/>
              <a:t>art 591 c.p. «abbandono di minore o di persona incapace» dispone una pena superiore se commesso dal genitore</a:t>
            </a:r>
          </a:p>
          <a:p>
            <a:endParaRPr lang="it-IT" dirty="0"/>
          </a:p>
        </p:txBody>
      </p:sp>
    </p:spTree>
    <p:extLst>
      <p:ext uri="{BB962C8B-B14F-4D97-AF65-F5344CB8AC3E}">
        <p14:creationId xmlns:p14="http://schemas.microsoft.com/office/powerpoint/2010/main" val="113533567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Reati sessuali</a:t>
            </a:r>
            <a:endParaRPr lang="it-IT" dirty="0"/>
          </a:p>
        </p:txBody>
      </p:sp>
      <p:sp>
        <p:nvSpPr>
          <p:cNvPr id="3" name="Segnaposto contenuto 2"/>
          <p:cNvSpPr>
            <a:spLocks noGrp="1"/>
          </p:cNvSpPr>
          <p:nvPr>
            <p:ph idx="1"/>
          </p:nvPr>
        </p:nvSpPr>
        <p:spPr/>
        <p:txBody>
          <a:bodyPr>
            <a:normAutofit fontScale="85000" lnSpcReduction="20000"/>
          </a:bodyPr>
          <a:lstStyle/>
          <a:p>
            <a:r>
              <a:rPr lang="it-IT" dirty="0" smtClean="0"/>
              <a:t>Rispetto ai reati di violenza sessuale, legge n 66 del 1996,  il legislatore pone delle aggravanti alla pena se il reato è commesso all’interno della famiglia.</a:t>
            </a:r>
          </a:p>
          <a:p>
            <a:r>
              <a:rPr lang="it-IT" dirty="0" smtClean="0"/>
              <a:t>Art 609-ter c.p. definisce le aggravanti se il reato è stato commesso nei confronti di una persona che non abbia compiuto i 18 anni o se è stato commesso nei confronti di una donna in stato di gravidanza.</a:t>
            </a:r>
          </a:p>
          <a:p>
            <a:r>
              <a:rPr lang="it-IT" dirty="0" smtClean="0"/>
              <a:t>Art 609-quarter c.p. estende la pena prevista per la violenza sessuale al soggetto che compia atti sessuali con un minore di anni 16, quando il colpevole sia ascendente, genitore, convivente, ovvero persona a cui il minore sia stato affidato per ragioni di cura e educazione.</a:t>
            </a:r>
          </a:p>
          <a:p>
            <a:r>
              <a:rPr lang="it-IT" dirty="0" smtClean="0"/>
              <a:t>La condanna per reati sessuali in famiglia comporta la perdita della responsabilità genitoriale.</a:t>
            </a:r>
          </a:p>
          <a:p>
            <a:pPr marL="0" indent="0">
              <a:buNone/>
            </a:pPr>
            <a:endParaRPr lang="it-IT" dirty="0"/>
          </a:p>
        </p:txBody>
      </p:sp>
    </p:spTree>
    <p:extLst>
      <p:ext uri="{BB962C8B-B14F-4D97-AF65-F5344CB8AC3E}">
        <p14:creationId xmlns:p14="http://schemas.microsoft.com/office/powerpoint/2010/main" val="2631365766"/>
      </p:ext>
    </p:extLst>
  </p:cSld>
  <p:clrMapOvr>
    <a:masterClrMapping/>
  </p:clrMapOvr>
  <p:timing>
    <p:tnLst>
      <p:par>
        <p:cTn xmlns:p14="http://schemas.microsoft.com/office/powerpoint/2010/mai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Atti persecutori</a:t>
            </a:r>
            <a:endParaRPr lang="it-IT" dirty="0"/>
          </a:p>
        </p:txBody>
      </p:sp>
      <p:sp>
        <p:nvSpPr>
          <p:cNvPr id="3" name="Segnaposto contenuto 2"/>
          <p:cNvSpPr>
            <a:spLocks noGrp="1"/>
          </p:cNvSpPr>
          <p:nvPr>
            <p:ph idx="1"/>
          </p:nvPr>
        </p:nvSpPr>
        <p:spPr/>
        <p:txBody>
          <a:bodyPr>
            <a:normAutofit fontScale="77500" lnSpcReduction="20000"/>
          </a:bodyPr>
          <a:lstStyle/>
          <a:p>
            <a:pPr marL="0" indent="0">
              <a:buNone/>
            </a:pPr>
            <a:endParaRPr lang="it-IT" dirty="0" smtClean="0"/>
          </a:p>
          <a:p>
            <a:r>
              <a:rPr lang="it-IT" dirty="0" smtClean="0"/>
              <a:t>La legge sullo «</a:t>
            </a:r>
            <a:r>
              <a:rPr lang="it-IT" dirty="0" err="1" smtClean="0"/>
              <a:t>stalking</a:t>
            </a:r>
            <a:r>
              <a:rPr lang="it-IT" dirty="0" smtClean="0"/>
              <a:t>», legge n 38/2009, disciplina il reato di atti persecutori, riferendosi a condotte di minaccia, persecuzione fisica e psicologica, generando nella vittima un perenne timore per la sua incolumità fisica. Le pene variano dai 6 mesi ai 5 anni di reclusione</a:t>
            </a:r>
          </a:p>
          <a:p>
            <a:r>
              <a:rPr lang="it-IT" dirty="0" smtClean="0"/>
              <a:t>Le condotte di minaccia e molestia devono essere attuate in modo reiterato nel tempo, provocando fenomeni di molestia assillante, portando la vittima e i suoi cari a dover modificare le abitudini di vita.</a:t>
            </a:r>
          </a:p>
          <a:p>
            <a:r>
              <a:rPr lang="it-IT" dirty="0" smtClean="0"/>
              <a:t>L’art 612-bis c.p. prevede un aumento di pena se il reato è commesso dall’ex coniuge o da persona legata affettivamente</a:t>
            </a:r>
          </a:p>
          <a:p>
            <a:r>
              <a:rPr lang="it-IT" dirty="0" smtClean="0"/>
              <a:t>La pena aumenta anche nel caso lo </a:t>
            </a:r>
            <a:r>
              <a:rPr lang="it-IT" dirty="0" err="1" smtClean="0"/>
              <a:t>stalking</a:t>
            </a:r>
            <a:r>
              <a:rPr lang="it-IT" dirty="0" smtClean="0"/>
              <a:t> sia commesso con mezzi informatici.</a:t>
            </a:r>
          </a:p>
          <a:p>
            <a:endParaRPr lang="it-IT" dirty="0"/>
          </a:p>
        </p:txBody>
      </p:sp>
    </p:spTree>
    <p:extLst>
      <p:ext uri="{BB962C8B-B14F-4D97-AF65-F5344CB8AC3E}">
        <p14:creationId xmlns:p14="http://schemas.microsoft.com/office/powerpoint/2010/main" val="752931891"/>
      </p:ext>
    </p:extLst>
  </p:cSld>
  <p:clrMapOvr>
    <a:masterClrMapping/>
  </p:clrMapOvr>
  <p:timing>
    <p:tnLst>
      <p:par>
        <p:cTn xmlns:p14="http://schemas.microsoft.com/office/powerpoint/2010/mai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Reati contro il minore</a:t>
            </a:r>
            <a:endParaRPr lang="it-IT" dirty="0"/>
          </a:p>
        </p:txBody>
      </p:sp>
      <p:sp>
        <p:nvSpPr>
          <p:cNvPr id="3" name="Segnaposto contenuto 2"/>
          <p:cNvSpPr>
            <a:spLocks noGrp="1"/>
          </p:cNvSpPr>
          <p:nvPr>
            <p:ph idx="1"/>
          </p:nvPr>
        </p:nvSpPr>
        <p:spPr/>
        <p:txBody>
          <a:bodyPr>
            <a:normAutofit fontScale="92500"/>
          </a:bodyPr>
          <a:lstStyle/>
          <a:p>
            <a:r>
              <a:rPr lang="it-IT" dirty="0" smtClean="0"/>
              <a:t>L’art 593 c.p. punisce «l’omissione di soccorso», cioè chi trovando abbandonato o smarrito un minore di anni 10 o  un’altra persona incapace di provvedere a sé stessa, non ne dia immediato avviso all’autorità.</a:t>
            </a:r>
          </a:p>
          <a:p>
            <a:r>
              <a:rPr lang="it-IT" dirty="0" smtClean="0"/>
              <a:t>Il precedente art 591 c.p. punisce con aggravanti chi abbandona prevedendo l’aggravante se la persona che compie il reato è il genitore, il figlio, il tutore, inoltre l’età per il minore è prevista di anni 14, se all’estero di anni 18.</a:t>
            </a:r>
          </a:p>
          <a:p>
            <a:r>
              <a:rPr lang="it-IT" dirty="0" smtClean="0"/>
              <a:t>L’art 583-bis c.p. prevede il delitto di pratiche di mutilazione genitale femminile, prevedendo un’aggravante se commessa a danno di un minore.</a:t>
            </a:r>
            <a:endParaRPr lang="it-IT" dirty="0"/>
          </a:p>
        </p:txBody>
      </p:sp>
    </p:spTree>
    <p:extLst>
      <p:ext uri="{BB962C8B-B14F-4D97-AF65-F5344CB8AC3E}">
        <p14:creationId xmlns:p14="http://schemas.microsoft.com/office/powerpoint/2010/main" val="210475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Due modelli</a:t>
            </a:r>
            <a:endParaRPr lang="it-IT" dirty="0"/>
          </a:p>
        </p:txBody>
      </p:sp>
      <p:sp>
        <p:nvSpPr>
          <p:cNvPr id="3" name="Segnaposto contenuto 2"/>
          <p:cNvSpPr>
            <a:spLocks noGrp="1"/>
          </p:cNvSpPr>
          <p:nvPr>
            <p:ph idx="1"/>
          </p:nvPr>
        </p:nvSpPr>
        <p:spPr/>
        <p:txBody>
          <a:bodyPr>
            <a:normAutofit fontScale="77500" lnSpcReduction="20000"/>
          </a:bodyPr>
          <a:lstStyle/>
          <a:p>
            <a:r>
              <a:rPr lang="it-IT" dirty="0" smtClean="0"/>
              <a:t>Si individuano oggi due modelli di regolazione giuridica e status dei minori: uguaglianza e parità, differenza e tutela.</a:t>
            </a:r>
          </a:p>
          <a:p>
            <a:r>
              <a:rPr lang="it-IT" dirty="0" smtClean="0"/>
              <a:t>Nel primo modello, definito orientamento «paternalistico», sono gli adulti in particolare le figure autorevoli , (genitori, insegnanti) a decidere cosa sia bene per i bambini.</a:t>
            </a:r>
          </a:p>
          <a:p>
            <a:r>
              <a:rPr lang="it-IT" dirty="0" smtClean="0"/>
              <a:t>Nel secondo, definito orientamento all’autonomia o all’autodeterminazione , si pensa che siano i bambini a doversi esprimere, ad avere un controllo sulle scelte che li riguardano, anche se tali decisioni possono entrare in conflitto con il parere dell’adulto.</a:t>
            </a:r>
          </a:p>
          <a:p>
            <a:r>
              <a:rPr lang="it-IT" dirty="0" smtClean="0"/>
              <a:t>Nella Convenzione di New York vedremo come le due posizioni convivono : emerge la dimensione della protezione nelle situazioni che lo richiedono, cercando di non dimenticare l’uguaglianza e la rappresentazione dei bambini come soggetti di diritto.</a:t>
            </a:r>
            <a:endParaRPr lang="it-IT" dirty="0"/>
          </a:p>
        </p:txBody>
      </p:sp>
    </p:spTree>
    <p:extLst>
      <p:ext uri="{BB962C8B-B14F-4D97-AF65-F5344CB8AC3E}">
        <p14:creationId xmlns:p14="http://schemas.microsoft.com/office/powerpoint/2010/main" val="271209098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L’ascolto del minore nel procedimento penale</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Indipendentemente dal reato il nostro ordinamento giuridico prevede che il minore venga ascoltato con una serie di garanzie, come l’udienza a porte chiuse , la sottrazione dell’esame incrociato delle parti in dibattimento, l’assistenza di un famigliare o di una persona significativa.</a:t>
            </a:r>
          </a:p>
          <a:p>
            <a:r>
              <a:rPr lang="it-IT" dirty="0" smtClean="0"/>
              <a:t>Lo strumento usato per garantire il minore nella sua testimonianza è l’incidente probatorio. L ‘art 398 c.p.p. prevede che sia il giudice a stabilire luogo, tempo e particolari modalità per procedere all’assunzione di questa prova.</a:t>
            </a:r>
          </a:p>
          <a:p>
            <a:r>
              <a:rPr lang="it-IT" dirty="0" smtClean="0"/>
              <a:t>In queste situazioni si procede all’ascolto del minore tramite l’uso di uno specchio unidirezionale e il possibile ausilio di un esperto di psicologia infantile</a:t>
            </a:r>
          </a:p>
          <a:p>
            <a:endParaRPr lang="it-IT" dirty="0"/>
          </a:p>
        </p:txBody>
      </p:sp>
    </p:spTree>
    <p:extLst>
      <p:ext uri="{BB962C8B-B14F-4D97-AF65-F5344CB8AC3E}">
        <p14:creationId xmlns:p14="http://schemas.microsoft.com/office/powerpoint/2010/main" val="161299707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Come attuare la tutela </a:t>
            </a:r>
            <a:endParaRPr lang="it-IT" dirty="0"/>
          </a:p>
        </p:txBody>
      </p:sp>
      <p:sp>
        <p:nvSpPr>
          <p:cNvPr id="3" name="Segnaposto contenuto 2"/>
          <p:cNvSpPr>
            <a:spLocks noGrp="1"/>
          </p:cNvSpPr>
          <p:nvPr>
            <p:ph idx="1"/>
          </p:nvPr>
        </p:nvSpPr>
        <p:spPr/>
        <p:txBody>
          <a:bodyPr>
            <a:normAutofit/>
          </a:bodyPr>
          <a:lstStyle/>
          <a:p>
            <a:r>
              <a:rPr lang="it-IT" dirty="0" smtClean="0"/>
              <a:t>Legge 154/2001 «misure contro la violenza nelle relazioni famigliari» stabilisce che il tribunale penale «controlli» che l’imputato non faccia rientro a casa.</a:t>
            </a:r>
          </a:p>
          <a:p>
            <a:r>
              <a:rPr lang="it-IT" dirty="0" smtClean="0"/>
              <a:t>Nell’ordinanza il giudice prescrive all’imputato di allontanarsi immediatamente dalla casa famigliare, e di non ritornarvi senza l’autorizzazione del giudice stesso.</a:t>
            </a:r>
          </a:p>
          <a:p>
            <a:r>
              <a:rPr lang="it-IT" dirty="0" smtClean="0"/>
              <a:t>Il giudice può altresì ordinare all’imputato di versare un assegno periodico a favore delle persone che rimangano prive dei mezzi adeguati di sussistenza, per effetto della misura cautelare</a:t>
            </a:r>
            <a:endParaRPr lang="it-IT" dirty="0"/>
          </a:p>
        </p:txBody>
      </p:sp>
    </p:spTree>
    <p:extLst>
      <p:ext uri="{BB962C8B-B14F-4D97-AF65-F5344CB8AC3E}">
        <p14:creationId xmlns:p14="http://schemas.microsoft.com/office/powerpoint/2010/main" val="188970742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r>
              <a:rPr lang="it-IT" dirty="0" smtClean="0"/>
              <a:t>Il giudice disciplina anche il divieto di avvicinamento ai luoghi frequentati dalla persona offesa e interviene a disciplinare l’istituto di ammonimento in materia di atti persecutori, incaricando il Questore di intervenire nei confronti dell’autore della condotta pregiudizievole.</a:t>
            </a:r>
          </a:p>
          <a:p>
            <a:r>
              <a:rPr lang="it-IT" dirty="0" smtClean="0"/>
              <a:t>Art 299 c.p.p. stabilisce che tali provvedimenti debbano essere notificati dalla polizia giudiziaria ai servizi sociali, al difensore della vittima e alla persona offesa.</a:t>
            </a:r>
          </a:p>
          <a:p>
            <a:r>
              <a:rPr lang="it-IT" dirty="0" smtClean="0"/>
              <a:t>Il Questore, con parere favorevole del giudice, può rilasciare il permesso di soggiorno alla vittima di reati particolarmente gravi, al fine di consentirle di sottrarsi alla violenza.</a:t>
            </a:r>
            <a:endParaRPr lang="it-IT" dirty="0"/>
          </a:p>
        </p:txBody>
      </p:sp>
    </p:spTree>
    <p:extLst>
      <p:ext uri="{BB962C8B-B14F-4D97-AF65-F5344CB8AC3E}">
        <p14:creationId xmlns:p14="http://schemas.microsoft.com/office/powerpoint/2010/main" val="293727162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giustizia penale minorile</a:t>
            </a:r>
            <a:endParaRPr lang="it-IT" dirty="0"/>
          </a:p>
        </p:txBody>
      </p:sp>
      <p:sp>
        <p:nvSpPr>
          <p:cNvPr id="3" name="Segnaposto contenuto 2"/>
          <p:cNvSpPr>
            <a:spLocks noGrp="1"/>
          </p:cNvSpPr>
          <p:nvPr>
            <p:ph idx="1"/>
          </p:nvPr>
        </p:nvSpPr>
        <p:spPr/>
        <p:txBody>
          <a:bodyPr>
            <a:normAutofit fontScale="85000" lnSpcReduction="20000"/>
          </a:bodyPr>
          <a:lstStyle/>
          <a:p>
            <a:r>
              <a:rPr lang="it-IT" dirty="0" smtClean="0"/>
              <a:t>Vedremo alcuni concetti alla base della giustizia penale minorile, che si sviluppa nell’idea che il minore che commette un reato debba subire una «punizione rieducativa» adeguata al suo sviluppo.</a:t>
            </a:r>
          </a:p>
          <a:p>
            <a:r>
              <a:rPr lang="it-IT" dirty="0" smtClean="0"/>
              <a:t>Uno sguardo alle convenzioni internazionali:</a:t>
            </a:r>
          </a:p>
          <a:p>
            <a:r>
              <a:rPr lang="it-IT" dirty="0" smtClean="0"/>
              <a:t>Convenzione sui diritti dell’infanzia, ONU 1989, dedica a questo tema gli art 37, 39, 40.</a:t>
            </a:r>
          </a:p>
          <a:p>
            <a:r>
              <a:rPr lang="it-IT" dirty="0" smtClean="0"/>
              <a:t>L’ONU precede questa data, nei suoi principi, con   l’adozione nel 1985 delle «Regole Minime per l’amministrazione della giustizia minorile»( Regole di Pechino) in cui si definisce la priorità della prevenzione della criminalità minorile, cercando di ridurre al minimo l’intervento penale. Si prevede la precedenza a misure che non siano la detenzione, declinando l’intervento di riparazione nell’ambito sociale.</a:t>
            </a:r>
            <a:endParaRPr lang="it-IT" dirty="0"/>
          </a:p>
        </p:txBody>
      </p:sp>
    </p:spTree>
    <p:extLst>
      <p:ext uri="{BB962C8B-B14F-4D97-AF65-F5344CB8AC3E}">
        <p14:creationId xmlns:p14="http://schemas.microsoft.com/office/powerpoint/2010/main" val="80959872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77500" lnSpcReduction="20000"/>
          </a:bodyPr>
          <a:lstStyle/>
          <a:p>
            <a:r>
              <a:rPr lang="it-IT" dirty="0" smtClean="0"/>
              <a:t>2016 l’Unione </a:t>
            </a:r>
            <a:r>
              <a:rPr lang="it-IT" dirty="0"/>
              <a:t>E</a:t>
            </a:r>
            <a:r>
              <a:rPr lang="it-IT" dirty="0" smtClean="0"/>
              <a:t>uropea delinea la direttiva sulle garanzie procedurali per i minori nel percorso penale, definisce che i minori debbano essere messi in grado di capire il procedimento, avere una difesa, evitare la recidiva, e, da parte dei servizi sociali, promuovere il loro reinserimento nella comunità. Verrà attuata una valutazione individuale del minore e un’adeguata assistenza psicologica.</a:t>
            </a:r>
          </a:p>
          <a:p>
            <a:r>
              <a:rPr lang="it-IT" dirty="0" smtClean="0"/>
              <a:t>Oggi il tribunale dei minori ha competenza per tutto ciò che riguarda i reati compiuti da minorenni al momento del fatto.</a:t>
            </a:r>
          </a:p>
          <a:p>
            <a:r>
              <a:rPr lang="it-IT" dirty="0" smtClean="0"/>
              <a:t>Non si attiva il sistema penale minorile al di sotto dei 14 anni d’età, nell’art 97 c.p. si delinea che chi non ha ancora compiuto 14 anni al momento del fatto non sia soggetto alla pena, verrà iscritto al registro degli indagati ma non verrà svolta azione investigativa</a:t>
            </a:r>
          </a:p>
          <a:p>
            <a:r>
              <a:rPr lang="it-IT" dirty="0" smtClean="0"/>
              <a:t>Se il minore è ultraquattordicenne, capace di intendere e di volere,  è imputabile ma usufruisce di una diminuzione della pena.</a:t>
            </a:r>
          </a:p>
          <a:p>
            <a:endParaRPr lang="it-IT" dirty="0"/>
          </a:p>
        </p:txBody>
      </p:sp>
    </p:spTree>
    <p:extLst>
      <p:ext uri="{BB962C8B-B14F-4D97-AF65-F5344CB8AC3E}">
        <p14:creationId xmlns:p14="http://schemas.microsoft.com/office/powerpoint/2010/main" val="249480026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10000"/>
          </a:bodyPr>
          <a:lstStyle/>
          <a:p>
            <a:r>
              <a:rPr lang="it-IT" dirty="0" smtClean="0"/>
              <a:t>Art 163 </a:t>
            </a:r>
            <a:r>
              <a:rPr lang="it-IT" dirty="0" err="1" smtClean="0"/>
              <a:t>c.p</a:t>
            </a:r>
            <a:r>
              <a:rPr lang="it-IT" dirty="0" smtClean="0"/>
              <a:t>: il giudice che emette la condanna  ha la possibilità di sospendere la pena, pena non superiore ai tre anni.</a:t>
            </a:r>
          </a:p>
          <a:p>
            <a:r>
              <a:rPr lang="it-IT" dirty="0" smtClean="0"/>
              <a:t>La legge n 81 del 1987 definisce meglio la differenziazione tra adulti e minori nel processo penale. Vi è una maggiore attenzione all’intervento educativo, coinvolgendo il minore e favorendo la sua crescita sociale (art 1). Si sottolinea il carattere partecipativo a questa occasione «negativa» della vita.</a:t>
            </a:r>
          </a:p>
          <a:p>
            <a:r>
              <a:rPr lang="it-IT" dirty="0" smtClean="0"/>
              <a:t>La responsabilità educativa non è solo della magistratura ma è condivisa con i servizi sociali, dell’amministrazione della giustizia e locali e con chi esercita la genitorialità.</a:t>
            </a:r>
          </a:p>
          <a:p>
            <a:r>
              <a:rPr lang="it-IT" dirty="0" smtClean="0"/>
              <a:t>All’imputato è assicurata l’assistenza affettiva, in ogni stato e grado del procedimento.</a:t>
            </a:r>
            <a:endParaRPr lang="it-IT" dirty="0"/>
          </a:p>
        </p:txBody>
      </p:sp>
    </p:spTree>
    <p:extLst>
      <p:ext uri="{BB962C8B-B14F-4D97-AF65-F5344CB8AC3E}">
        <p14:creationId xmlns:p14="http://schemas.microsoft.com/office/powerpoint/2010/main" val="70854184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Svolgimento del processo</a:t>
            </a:r>
            <a:endParaRPr lang="it-IT" dirty="0"/>
          </a:p>
        </p:txBody>
      </p:sp>
      <p:sp>
        <p:nvSpPr>
          <p:cNvPr id="3" name="Segnaposto contenuto 2"/>
          <p:cNvSpPr>
            <a:spLocks noGrp="1"/>
          </p:cNvSpPr>
          <p:nvPr>
            <p:ph idx="1"/>
          </p:nvPr>
        </p:nvSpPr>
        <p:spPr/>
        <p:txBody>
          <a:bodyPr>
            <a:normAutofit fontScale="85000" lnSpcReduction="20000"/>
          </a:bodyPr>
          <a:lstStyle/>
          <a:p>
            <a:r>
              <a:rPr lang="it-IT" dirty="0" smtClean="0"/>
              <a:t>Il processo penale è scandito da tre fasi: 1) le indagini preliminari, 2) l’udienza preliminare, 3) il dibattimento.</a:t>
            </a:r>
          </a:p>
          <a:p>
            <a:r>
              <a:rPr lang="it-IT" dirty="0" smtClean="0"/>
              <a:t>1) vengono svolte attività investigative dal Pubblico Ministero con l’ausilio della polizia giudiziaria. Il GIP interverrà nel momento in cui si dovrà disporre l’arresto o una misura cautela. Il GIP è garante che l’operato del PM sia corretto. Alla fine dell’indagini il PM può chiedere l’archiviazione o chiedere l’azione penale</a:t>
            </a:r>
          </a:p>
          <a:p>
            <a:r>
              <a:rPr lang="it-IT" dirty="0" smtClean="0"/>
              <a:t>2) il giudice competente è il GUP, l’udienza prevede che siano convocati il minore con il difensore, l’esercente la genitorialità e i servizi sociali che hanno svolto la valutazione del caso. La relazione dei servizi sociali consente la conoscenza del minore, la valutazione della sua personalità e risorse. Al termine dell’udienza se lo ritiene necessario il giudice può disporre provvedimenti civili (art 330, 333), trasferendo poi il tutto al Tribunale minori</a:t>
            </a:r>
          </a:p>
        </p:txBody>
      </p:sp>
    </p:spTree>
    <p:extLst>
      <p:ext uri="{BB962C8B-B14F-4D97-AF65-F5344CB8AC3E}">
        <p14:creationId xmlns:p14="http://schemas.microsoft.com/office/powerpoint/2010/main" val="197581862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smtClean="0"/>
              <a:t>3) questa fase si agisce solo se necessaria, per i minori è nella fase precedente che solitamente si definisce il quadro processuale. Si svolge di fronte ai giudici del tribunale dei minori, coinvolgendo la camera di consiglio, e viene attuata solo per i reati più gravi e complessi. Si attuano poi delle misure cautelari nel caso si ritengano necessaria: prescrizioni date dal giudice (obbligo di fare e di non fare), permanenza in casa, in comunità.</a:t>
            </a:r>
          </a:p>
          <a:p>
            <a:endParaRPr lang="it-IT" dirty="0"/>
          </a:p>
        </p:txBody>
      </p:sp>
    </p:spTree>
    <p:extLst>
      <p:ext uri="{BB962C8B-B14F-4D97-AF65-F5344CB8AC3E}">
        <p14:creationId xmlns:p14="http://schemas.microsoft.com/office/powerpoint/2010/main" val="390371614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Messa alla prova</a:t>
            </a:r>
            <a:endParaRPr lang="it-IT" dirty="0"/>
          </a:p>
        </p:txBody>
      </p:sp>
      <p:sp>
        <p:nvSpPr>
          <p:cNvPr id="3" name="Segnaposto contenuto 2"/>
          <p:cNvSpPr>
            <a:spLocks noGrp="1"/>
          </p:cNvSpPr>
          <p:nvPr>
            <p:ph idx="1"/>
          </p:nvPr>
        </p:nvSpPr>
        <p:spPr/>
        <p:txBody>
          <a:bodyPr>
            <a:normAutofit fontScale="77500" lnSpcReduction="20000"/>
          </a:bodyPr>
          <a:lstStyle/>
          <a:p>
            <a:r>
              <a:rPr lang="it-IT" dirty="0" smtClean="0"/>
              <a:t>Esclusività del processo minorile è la sospensione del processo e la messa alla prova. Il giudice sospende la pena per un periodo non superiore ai tre anni, affida il minore ai servizi sociali, può ordinare riparazioni dirette del reato  e promuovere la conciliazione tra il minore e la vittima del reato. La sospensione viene revocata in caso di trasgressione alle prescrizioni impartite al minore.</a:t>
            </a:r>
          </a:p>
          <a:p>
            <a:r>
              <a:rPr lang="it-IT" dirty="0" smtClean="0"/>
              <a:t>La messa alla prova è applicabile a qualsiasi tipo di reato, con la volontà del superamento della pena detentiva e la finalità educativa anche nei reati più gravi.</a:t>
            </a:r>
          </a:p>
          <a:p>
            <a:r>
              <a:rPr lang="it-IT" dirty="0" smtClean="0"/>
              <a:t>La durata è definita caso per caso, rispetto alla personalità del minore. L’imputato deve essere d’accordo e aderire pienamente al percorso dei servizi sociali, ed è necessaria un’assunzione di responsabilità.  </a:t>
            </a:r>
          </a:p>
          <a:p>
            <a:r>
              <a:rPr lang="it-IT" dirty="0" smtClean="0"/>
              <a:t>Importante è la realizzazione di un progetto d’intervento ben definito da parte dei servizi sociali. </a:t>
            </a:r>
            <a:endParaRPr lang="it-IT" dirty="0"/>
          </a:p>
        </p:txBody>
      </p:sp>
    </p:spTree>
    <p:extLst>
      <p:ext uri="{BB962C8B-B14F-4D97-AF65-F5344CB8AC3E}">
        <p14:creationId xmlns:p14="http://schemas.microsoft.com/office/powerpoint/2010/main" val="9883495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Affidamento in prova al </a:t>
            </a:r>
            <a:r>
              <a:rPr lang="it-IT" smtClean="0"/>
              <a:t>servizio sociale</a:t>
            </a:r>
            <a:endParaRPr lang="it-IT" dirty="0"/>
          </a:p>
        </p:txBody>
      </p:sp>
      <p:sp>
        <p:nvSpPr>
          <p:cNvPr id="3" name="Segnaposto contenuto 2"/>
          <p:cNvSpPr>
            <a:spLocks noGrp="1"/>
          </p:cNvSpPr>
          <p:nvPr>
            <p:ph idx="1"/>
          </p:nvPr>
        </p:nvSpPr>
        <p:spPr/>
        <p:txBody>
          <a:bodyPr/>
          <a:lstStyle/>
          <a:p>
            <a:r>
              <a:rPr lang="it-IT" dirty="0" smtClean="0"/>
              <a:t>Tale misura consiste nella espiazione della pena fuori dalla istituzione carceraria, con affidamento al servizio sociale. Deve avere finalità risocializzanti e prevede attività lavorative o formative.</a:t>
            </a:r>
          </a:p>
          <a:p>
            <a:r>
              <a:rPr lang="it-IT" dirty="0" smtClean="0"/>
              <a:t>Mentre la messa alla prova permette di evitare una sentenza di condanna, e produce l’estinzione del reato, l’affidamento in prova presuppone la pronuncia di una definizione di condanna a pena detentiva, e si pone come espiazione alla stessa. L’esito positivo non produce l’estinzione del reato.</a:t>
            </a:r>
            <a:endParaRPr lang="it-IT" dirty="0"/>
          </a:p>
        </p:txBody>
      </p:sp>
    </p:spTree>
    <p:extLst>
      <p:ext uri="{BB962C8B-B14F-4D97-AF65-F5344CB8AC3E}">
        <p14:creationId xmlns:p14="http://schemas.microsoft.com/office/powerpoint/2010/main" val="22659501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zza">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Brezza.thmx</Template>
  <TotalTime>2839</TotalTime>
  <Words>10340</Words>
  <Application>Microsoft Macintosh PowerPoint</Application>
  <PresentationFormat>Presentazione su schermo (4:3)</PresentationFormat>
  <Paragraphs>381</Paragraphs>
  <Slides>101</Slides>
  <Notes>0</Notes>
  <HiddenSlides>0</HiddenSlides>
  <MMClips>0</MMClips>
  <ScaleCrop>false</ScaleCrop>
  <HeadingPairs>
    <vt:vector size="4" baseType="variant">
      <vt:variant>
        <vt:lpstr>Tema</vt:lpstr>
      </vt:variant>
      <vt:variant>
        <vt:i4>1</vt:i4>
      </vt:variant>
      <vt:variant>
        <vt:lpstr>Titoli diapositive</vt:lpstr>
      </vt:variant>
      <vt:variant>
        <vt:i4>101</vt:i4>
      </vt:variant>
    </vt:vector>
  </HeadingPairs>
  <TitlesOfParts>
    <vt:vector size="102" baseType="lpstr">
      <vt:lpstr>Brezza</vt:lpstr>
      <vt:lpstr>DIRITTO DI FAMIGLIA E MINORILE</vt:lpstr>
      <vt:lpstr>Fare famiglia</vt:lpstr>
      <vt:lpstr>Presentazione di PowerPoint</vt:lpstr>
      <vt:lpstr>Presentazione di PowerPoint</vt:lpstr>
      <vt:lpstr>Famiglia e Costituzione</vt:lpstr>
      <vt:lpstr>Presentazione di PowerPoint</vt:lpstr>
      <vt:lpstr>Atti internazionali</vt:lpstr>
      <vt:lpstr>Presentazione di PowerPoint</vt:lpstr>
      <vt:lpstr>Due modelli</vt:lpstr>
      <vt:lpstr>La Convenzione ONU 1989</vt:lpstr>
      <vt:lpstr>Presentazione di PowerPoint</vt:lpstr>
      <vt:lpstr>La storia</vt:lpstr>
      <vt:lpstr>CRC</vt:lpstr>
      <vt:lpstr>Presentazione di PowerPoint</vt:lpstr>
      <vt:lpstr>Presentazione di PowerPoint</vt:lpstr>
      <vt:lpstr>Il contenuto</vt:lpstr>
      <vt:lpstr>Quattro principi fondamentali</vt:lpstr>
      <vt:lpstr>Presentazione di PowerPoint</vt:lpstr>
      <vt:lpstr>Diritto di espressione</vt:lpstr>
      <vt:lpstr>Presentazione di PowerPoint</vt:lpstr>
      <vt:lpstr>Il matrimonio nel nostro ordinamento giuridico</vt:lpstr>
      <vt:lpstr>Riforma del diritto di famiglia</vt:lpstr>
      <vt:lpstr>Presentazione di PowerPoint</vt:lpstr>
      <vt:lpstr>Codice civile e matrimonio </vt:lpstr>
      <vt:lpstr>Presentazione di PowerPoint</vt:lpstr>
      <vt:lpstr>Le fasi</vt:lpstr>
      <vt:lpstr>Lo scioglimento del matrimonio</vt:lpstr>
      <vt:lpstr>Presentazione di PowerPoint</vt:lpstr>
      <vt:lpstr>La separazione giudiziale</vt:lpstr>
      <vt:lpstr>Presentazione di PowerPoint</vt:lpstr>
      <vt:lpstr>Presentazione di PowerPoint</vt:lpstr>
      <vt:lpstr>La separazione consensuale</vt:lpstr>
      <vt:lpstr>Divorzio breve</vt:lpstr>
      <vt:lpstr>Unioni civili e convivenze</vt:lpstr>
      <vt:lpstr> </vt:lpstr>
      <vt:lpstr>Presentazione di PowerPoint</vt:lpstr>
      <vt:lpstr>Adozione del figlio del partner</vt:lpstr>
      <vt:lpstr>Disciplina delle convivenze</vt:lpstr>
      <vt:lpstr>Segue…</vt:lpstr>
      <vt:lpstr>Il rapporto di filiazione</vt:lpstr>
      <vt:lpstr>Presentazione di PowerPoint</vt:lpstr>
      <vt:lpstr>Presentazione di PowerPoint</vt:lpstr>
      <vt:lpstr>Presentazione di PowerPoint</vt:lpstr>
      <vt:lpstr>Presentazione di PowerPoint</vt:lpstr>
      <vt:lpstr>Presentazione di PowerPoint</vt:lpstr>
      <vt:lpstr>La protezione delle persone incapaci </vt:lpstr>
      <vt:lpstr>Presentazione di PowerPoint</vt:lpstr>
      <vt:lpstr>Principi che caratterizzano l 6/2004</vt:lpstr>
      <vt:lpstr>Presentazione di PowerPoint</vt:lpstr>
      <vt:lpstr>La responsabilità genitoriale</vt:lpstr>
      <vt:lpstr>Presentazione di PowerPoint</vt:lpstr>
      <vt:lpstr>Diritti dei minori</vt:lpstr>
      <vt:lpstr>Le competenze dei tribunali nella genitorialità</vt:lpstr>
      <vt:lpstr>Tribunale ordinario </vt:lpstr>
      <vt:lpstr> Tribunale dei minori : il PMM</vt:lpstr>
      <vt:lpstr>Presentazione di PowerPoint</vt:lpstr>
      <vt:lpstr> Legge n 149/2001 modifiche alla legge 184/1983</vt:lpstr>
      <vt:lpstr>L’art 403 del codice civile</vt:lpstr>
      <vt:lpstr>Articolo 403 c.c.</vt:lpstr>
      <vt:lpstr>Articolo 330 codice civile</vt:lpstr>
      <vt:lpstr>Articolo 333 codice civile</vt:lpstr>
      <vt:lpstr>Legge n 184 / 1983 </vt:lpstr>
      <vt:lpstr>Diritto del minore ad una famiglia</vt:lpstr>
      <vt:lpstr>Presentazione di PowerPoint</vt:lpstr>
      <vt:lpstr>Affidamento consensuale</vt:lpstr>
      <vt:lpstr>Presentazione di PowerPoint</vt:lpstr>
      <vt:lpstr>Presentazione di PowerPoint</vt:lpstr>
      <vt:lpstr>Affidamento giudiziale</vt:lpstr>
      <vt:lpstr>Presentazione di PowerPoint</vt:lpstr>
      <vt:lpstr>Termine affidamento famigliare</vt:lpstr>
      <vt:lpstr>Diritto alla continuità affettiva</vt:lpstr>
      <vt:lpstr>L’adozione</vt:lpstr>
      <vt:lpstr>Presentazione di PowerPoint</vt:lpstr>
      <vt:lpstr>Presentazione di PowerPoint</vt:lpstr>
      <vt:lpstr>Gli adottivi</vt:lpstr>
      <vt:lpstr>Presentazione di PowerPoint</vt:lpstr>
      <vt:lpstr>Presentazione di PowerPoint</vt:lpstr>
      <vt:lpstr>Accesso alle informazioni sulle origini</vt:lpstr>
      <vt:lpstr>Presentazione di PowerPoint</vt:lpstr>
      <vt:lpstr>Presentazione di PowerPoint</vt:lpstr>
      <vt:lpstr>Presentazione di PowerPoint</vt:lpstr>
      <vt:lpstr>L’adozione internazionale</vt:lpstr>
      <vt:lpstr>Adozione in casi particolari</vt:lpstr>
      <vt:lpstr>Presentazione di PowerPoint</vt:lpstr>
      <vt:lpstr>Tutela penale nella famiglia</vt:lpstr>
      <vt:lpstr>Presentazione di PowerPoint</vt:lpstr>
      <vt:lpstr>Reati sessuali</vt:lpstr>
      <vt:lpstr>Atti persecutori</vt:lpstr>
      <vt:lpstr>Reati contro il minore</vt:lpstr>
      <vt:lpstr>L’ascolto del minore nel procedimento penale</vt:lpstr>
      <vt:lpstr>Come attuare la tutela </vt:lpstr>
      <vt:lpstr>Presentazione di PowerPoint</vt:lpstr>
      <vt:lpstr>La giustizia penale minorile</vt:lpstr>
      <vt:lpstr>Presentazione di PowerPoint</vt:lpstr>
      <vt:lpstr>Presentazione di PowerPoint</vt:lpstr>
      <vt:lpstr>Svolgimento del processo</vt:lpstr>
      <vt:lpstr>Presentazione di PowerPoint</vt:lpstr>
      <vt:lpstr>Messa alla prova</vt:lpstr>
      <vt:lpstr>Affidamento in prova al servizio sociale</vt:lpstr>
      <vt:lpstr>Istituto Penale per i Minorenni </vt:lpstr>
      <vt:lpstr>La tutela del minore straniero</vt:lpstr>
    </vt:vector>
  </TitlesOfParts>
  <Company>Cooperativa Paradigma SCS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Riflessi</dc:creator>
  <cp:lastModifiedBy>Riflessi</cp:lastModifiedBy>
  <cp:revision>253</cp:revision>
  <cp:lastPrinted>2017-09-25T10:44:23Z</cp:lastPrinted>
  <dcterms:created xsi:type="dcterms:W3CDTF">2017-09-25T08:24:51Z</dcterms:created>
  <dcterms:modified xsi:type="dcterms:W3CDTF">2018-10-09T09:21:01Z</dcterms:modified>
</cp:coreProperties>
</file>