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1" r:id="rId4"/>
    <p:sldId id="258" r:id="rId5"/>
    <p:sldId id="263" r:id="rId6"/>
    <p:sldId id="259" r:id="rId7"/>
    <p:sldId id="260" r:id="rId8"/>
    <p:sldId id="264" r:id="rId9"/>
    <p:sldId id="268" r:id="rId10"/>
    <p:sldId id="278" r:id="rId11"/>
    <p:sldId id="269" r:id="rId12"/>
    <p:sldId id="271" r:id="rId13"/>
    <p:sldId id="272" r:id="rId14"/>
    <p:sldId id="273" r:id="rId15"/>
    <p:sldId id="277" r:id="rId16"/>
  </p:sldIdLst>
  <p:sldSz cx="18288000" cy="10287000"/>
  <p:notesSz cx="6858000" cy="9144000"/>
  <p:embeddedFontLst>
    <p:embeddedFont>
      <p:font typeface="Clear Sans" panose="020B0604020202020204" charset="0"/>
      <p:regular r:id="rId17"/>
    </p:embeddedFont>
    <p:embeddedFont>
      <p:font typeface="Clear Sans Bold" panose="020B0604020202020204" charset="0"/>
      <p:regular r:id="rId18"/>
    </p:embeddedFont>
    <p:embeddedFont>
      <p:font typeface="Playfair Display" panose="00000500000000000000" pitchFamily="2" charset="0"/>
      <p:regular r:id="rId19"/>
      <p:bold r:id="rId20"/>
      <p:italic r:id="rId21"/>
      <p:boldItalic r:id="rId22"/>
    </p:embeddedFont>
    <p:embeddedFont>
      <p:font typeface="Playfair Display Bold" panose="00000800000000000000"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1138" y="26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gif"/><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9.sv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gif"/><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9.sv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22.png"/><Relationship Id="rId4" Type="http://schemas.openxmlformats.org/officeDocument/2006/relationships/image" Target="../media/image3.gif"/><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gif"/><Relationship Id="rId10" Type="http://schemas.openxmlformats.org/officeDocument/2006/relationships/image" Target="../media/image4.png"/><Relationship Id="rId4" Type="http://schemas.openxmlformats.org/officeDocument/2006/relationships/image" Target="../media/image2.gif"/><Relationship Id="rId9" Type="http://schemas.openxmlformats.org/officeDocument/2006/relationships/image" Target="../media/image9.sv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0.png"/><Relationship Id="rId12"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image" Target="../media/image3.gif"/><Relationship Id="rId4" Type="http://schemas.openxmlformats.org/officeDocument/2006/relationships/image" Target="../media/image6.sv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png"/><Relationship Id="rId7"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5.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gif"/><Relationship Id="rId5" Type="http://schemas.openxmlformats.org/officeDocument/2006/relationships/image" Target="../media/image12.png"/><Relationship Id="rId4" Type="http://schemas.openxmlformats.org/officeDocument/2006/relationships/image" Target="../media/image16.sv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7.png"/><Relationship Id="rId4" Type="http://schemas.openxmlformats.org/officeDocument/2006/relationships/image" Target="../media/image3.gif"/><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3.gif"/><Relationship Id="rId13"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12.png"/><Relationship Id="rId12"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18.jpeg"/><Relationship Id="rId5" Type="http://schemas.openxmlformats.org/officeDocument/2006/relationships/image" Target="../media/image15.png"/><Relationship Id="rId15" Type="http://schemas.openxmlformats.org/officeDocument/2006/relationships/image" Target="../media/image21.jpeg"/><Relationship Id="rId10" Type="http://schemas.openxmlformats.org/officeDocument/2006/relationships/image" Target="../media/image6.svg"/><Relationship Id="rId4" Type="http://schemas.openxmlformats.org/officeDocument/2006/relationships/image" Target="../media/image1.jpeg"/><Relationship Id="rId9" Type="http://schemas.openxmlformats.org/officeDocument/2006/relationships/image" Target="../media/image5.png"/><Relationship Id="rId14"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5.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gif"/><Relationship Id="rId5" Type="http://schemas.openxmlformats.org/officeDocument/2006/relationships/image" Target="../media/image12.png"/><Relationship Id="rId4" Type="http://schemas.openxmlformats.org/officeDocument/2006/relationships/image" Target="../media/image16.sv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22.png"/><Relationship Id="rId4" Type="http://schemas.openxmlformats.org/officeDocument/2006/relationships/image" Target="../media/image3.gif"/><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9.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pic>
        <p:nvPicPr>
          <p:cNvPr id="3" name="Picture 3"/>
          <p:cNvPicPr>
            <a:picLocks noChangeAspect="1"/>
          </p:cNvPicPr>
          <p:nvPr/>
        </p:nvPicPr>
        <p:blipFill>
          <a:blip r:embed="rId3">
            <a:alphaModFix amt="70000"/>
          </a:blip>
          <a:srcRect l="28" r="28"/>
          <a:stretch>
            <a:fillRect/>
          </a:stretch>
        </p:blipFill>
        <p:spPr>
          <a:xfrm>
            <a:off x="2420446" y="2637856"/>
            <a:ext cx="13447107" cy="4706488"/>
          </a:xfrm>
          <a:prstGeom prst="rect">
            <a:avLst/>
          </a:prstGeom>
        </p:spPr>
      </p:pic>
      <p:pic>
        <p:nvPicPr>
          <p:cNvPr id="4" name="Picture 4"/>
          <p:cNvPicPr>
            <a:picLocks noChangeAspect="1"/>
          </p:cNvPicPr>
          <p:nvPr/>
        </p:nvPicPr>
        <p:blipFill>
          <a:blip r:embed="rId4">
            <a:alphaModFix amt="80000"/>
          </a:blip>
          <a:srcRect t="1455" b="1455"/>
          <a:stretch>
            <a:fillRect/>
          </a:stretch>
        </p:blipFill>
        <p:spPr>
          <a:xfrm>
            <a:off x="1180122" y="1624477"/>
            <a:ext cx="4540154" cy="378346"/>
          </a:xfrm>
          <a:prstGeom prst="rect">
            <a:avLst/>
          </a:prstGeom>
        </p:spPr>
      </p:pic>
      <p:pic>
        <p:nvPicPr>
          <p:cNvPr id="5" name="Picture 5"/>
          <p:cNvPicPr>
            <a:picLocks noChangeAspect="1"/>
          </p:cNvPicPr>
          <p:nvPr/>
        </p:nvPicPr>
        <p:blipFill>
          <a:blip r:embed="rId4">
            <a:alphaModFix amt="80000"/>
          </a:blip>
          <a:srcRect t="1455" b="1455"/>
          <a:stretch>
            <a:fillRect/>
          </a:stretch>
        </p:blipFill>
        <p:spPr>
          <a:xfrm>
            <a:off x="12159181" y="9258300"/>
            <a:ext cx="4862741" cy="405228"/>
          </a:xfrm>
          <a:prstGeom prst="rect">
            <a:avLst/>
          </a:prstGeom>
        </p:spPr>
      </p:pic>
      <p:sp>
        <p:nvSpPr>
          <p:cNvPr id="6" name="Freeform 6"/>
          <p:cNvSpPr/>
          <p:nvPr/>
        </p:nvSpPr>
        <p:spPr>
          <a:xfrm>
            <a:off x="13185461" y="-345362"/>
            <a:ext cx="4886025" cy="4318025"/>
          </a:xfrm>
          <a:custGeom>
            <a:avLst/>
            <a:gdLst/>
            <a:ahLst/>
            <a:cxnLst/>
            <a:rect l="l" t="t" r="r" b="b"/>
            <a:pathLst>
              <a:path w="4886025" h="4318025">
                <a:moveTo>
                  <a:pt x="0" y="0"/>
                </a:moveTo>
                <a:lnTo>
                  <a:pt x="4886026" y="0"/>
                </a:lnTo>
                <a:lnTo>
                  <a:pt x="4886026" y="4318025"/>
                </a:lnTo>
                <a:lnTo>
                  <a:pt x="0" y="4318025"/>
                </a:lnTo>
                <a:lnTo>
                  <a:pt x="0" y="0"/>
                </a:lnTo>
                <a:close/>
              </a:path>
            </a:pathLst>
          </a:custGeom>
          <a:blipFill>
            <a:blip r:embed="rId5">
              <a:alphaModFix amt="44999"/>
            </a:blip>
            <a:stretch>
              <a:fillRect/>
            </a:stretch>
          </a:blipFill>
        </p:spPr>
        <p:txBody>
          <a:bodyPr/>
          <a:lstStyle/>
          <a:p>
            <a:endParaRPr lang="it-IT"/>
          </a:p>
        </p:txBody>
      </p:sp>
      <p:sp>
        <p:nvSpPr>
          <p:cNvPr id="7" name="Freeform 7"/>
          <p:cNvSpPr/>
          <p:nvPr/>
        </p:nvSpPr>
        <p:spPr>
          <a:xfrm>
            <a:off x="-626754" y="5905500"/>
            <a:ext cx="2719733" cy="4748740"/>
          </a:xfrm>
          <a:custGeom>
            <a:avLst/>
            <a:gdLst/>
            <a:ahLst/>
            <a:cxnLst/>
            <a:rect l="l" t="t" r="r" b="b"/>
            <a:pathLst>
              <a:path w="2719733" h="4748740">
                <a:moveTo>
                  <a:pt x="0" y="0"/>
                </a:moveTo>
                <a:lnTo>
                  <a:pt x="2719733" y="0"/>
                </a:lnTo>
                <a:lnTo>
                  <a:pt x="2719733" y="4748740"/>
                </a:lnTo>
                <a:lnTo>
                  <a:pt x="0" y="47487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8" name="TextBox 8"/>
          <p:cNvSpPr txBox="1"/>
          <p:nvPr/>
        </p:nvSpPr>
        <p:spPr>
          <a:xfrm>
            <a:off x="3232037" y="4391025"/>
            <a:ext cx="11823927" cy="1514475"/>
          </a:xfrm>
          <a:prstGeom prst="rect">
            <a:avLst/>
          </a:prstGeom>
        </p:spPr>
        <p:txBody>
          <a:bodyPr lIns="0" tIns="0" rIns="0" bIns="0" rtlCol="0" anchor="t">
            <a:spAutoFit/>
          </a:bodyPr>
          <a:lstStyle/>
          <a:p>
            <a:pPr algn="ctr">
              <a:lnSpc>
                <a:spcPts val="11999"/>
              </a:lnSpc>
            </a:pPr>
            <a:r>
              <a:rPr lang="en-US" sz="9999">
                <a:solidFill>
                  <a:srgbClr val="423D3D"/>
                </a:solidFill>
                <a:latin typeface="Playfair Display"/>
                <a:ea typeface="Playfair Display"/>
                <a:cs typeface="Playfair Display"/>
                <a:sym typeface="Playfair Display"/>
              </a:rPr>
              <a:t>ENGLISH CLASS</a:t>
            </a:r>
          </a:p>
        </p:txBody>
      </p:sp>
      <p:sp>
        <p:nvSpPr>
          <p:cNvPr id="9" name="TextBox 9"/>
          <p:cNvSpPr txBox="1"/>
          <p:nvPr/>
        </p:nvSpPr>
        <p:spPr>
          <a:xfrm>
            <a:off x="1028700" y="1095375"/>
            <a:ext cx="4842998" cy="438150"/>
          </a:xfrm>
          <a:prstGeom prst="rect">
            <a:avLst/>
          </a:prstGeom>
        </p:spPr>
        <p:txBody>
          <a:bodyPr lIns="0" tIns="0" rIns="0" bIns="0" rtlCol="0" anchor="t">
            <a:spAutoFit/>
          </a:bodyPr>
          <a:lstStyle/>
          <a:p>
            <a:pPr algn="ctr">
              <a:lnSpc>
                <a:spcPts val="3480"/>
              </a:lnSpc>
            </a:pPr>
            <a:r>
              <a:rPr lang="en-US" sz="2900">
                <a:solidFill>
                  <a:srgbClr val="423D3D"/>
                </a:solidFill>
                <a:latin typeface="Clear Sans"/>
                <a:ea typeface="Clear Sans"/>
                <a:cs typeface="Clear Sans"/>
                <a:sym typeface="Clear Sans"/>
              </a:rPr>
              <a:t>IUSTO</a:t>
            </a:r>
          </a:p>
        </p:txBody>
      </p:sp>
      <p:sp>
        <p:nvSpPr>
          <p:cNvPr id="10" name="TextBox 10"/>
          <p:cNvSpPr txBox="1"/>
          <p:nvPr/>
        </p:nvSpPr>
        <p:spPr>
          <a:xfrm>
            <a:off x="11921803" y="8728710"/>
            <a:ext cx="5337497" cy="438150"/>
          </a:xfrm>
          <a:prstGeom prst="rect">
            <a:avLst/>
          </a:prstGeom>
        </p:spPr>
        <p:txBody>
          <a:bodyPr lIns="0" tIns="0" rIns="0" bIns="0" rtlCol="0" anchor="t">
            <a:spAutoFit/>
          </a:bodyPr>
          <a:lstStyle/>
          <a:p>
            <a:pPr algn="ctr">
              <a:lnSpc>
                <a:spcPts val="3480"/>
              </a:lnSpc>
            </a:pPr>
            <a:r>
              <a:rPr lang="en-US" sz="2900">
                <a:solidFill>
                  <a:srgbClr val="423D3D"/>
                </a:solidFill>
                <a:latin typeface="Clear Sans"/>
                <a:ea typeface="Clear Sans"/>
                <a:cs typeface="Clear Sans"/>
                <a:sym typeface="Clear Sans"/>
              </a:rPr>
              <a:t>Cabassi Matteo</a:t>
            </a:r>
          </a:p>
        </p:txBody>
      </p:sp>
      <p:sp>
        <p:nvSpPr>
          <p:cNvPr id="11" name="Freeform 11"/>
          <p:cNvSpPr/>
          <p:nvPr/>
        </p:nvSpPr>
        <p:spPr>
          <a:xfrm rot="1702798">
            <a:off x="-296750" y="2573987"/>
            <a:ext cx="1428179" cy="1749684"/>
          </a:xfrm>
          <a:custGeom>
            <a:avLst/>
            <a:gdLst/>
            <a:ahLst/>
            <a:cxnLst/>
            <a:rect l="l" t="t" r="r" b="b"/>
            <a:pathLst>
              <a:path w="1428179" h="1749684">
                <a:moveTo>
                  <a:pt x="0" y="0"/>
                </a:moveTo>
                <a:lnTo>
                  <a:pt x="1428179" y="0"/>
                </a:lnTo>
                <a:lnTo>
                  <a:pt x="1428179" y="1749683"/>
                </a:lnTo>
                <a:lnTo>
                  <a:pt x="0" y="1749683"/>
                </a:lnTo>
                <a:lnTo>
                  <a:pt x="0" y="0"/>
                </a:lnTo>
                <a:close/>
              </a:path>
            </a:pathLst>
          </a:custGeom>
          <a:blipFill>
            <a:blip r:embed="rId8">
              <a:alphaModFix amt="75000"/>
            </a:blip>
            <a:stretch>
              <a:fillRect/>
            </a:stretch>
          </a:blipFill>
        </p:spPr>
        <p:txBody>
          <a:bodyPr/>
          <a:lstStyle/>
          <a:p>
            <a:endParaRPr lang="it-IT"/>
          </a:p>
        </p:txBody>
      </p:sp>
      <p:sp>
        <p:nvSpPr>
          <p:cNvPr id="12" name="Freeform 12"/>
          <p:cNvSpPr/>
          <p:nvPr/>
        </p:nvSpPr>
        <p:spPr>
          <a:xfrm rot="1702798">
            <a:off x="17357397" y="6740941"/>
            <a:ext cx="1428179" cy="1749684"/>
          </a:xfrm>
          <a:custGeom>
            <a:avLst/>
            <a:gdLst/>
            <a:ahLst/>
            <a:cxnLst/>
            <a:rect l="l" t="t" r="r" b="b"/>
            <a:pathLst>
              <a:path w="1428179" h="1749684">
                <a:moveTo>
                  <a:pt x="0" y="0"/>
                </a:moveTo>
                <a:lnTo>
                  <a:pt x="1428180" y="0"/>
                </a:lnTo>
                <a:lnTo>
                  <a:pt x="1428180" y="1749683"/>
                </a:lnTo>
                <a:lnTo>
                  <a:pt x="0" y="1749683"/>
                </a:lnTo>
                <a:lnTo>
                  <a:pt x="0" y="0"/>
                </a:lnTo>
                <a:close/>
              </a:path>
            </a:pathLst>
          </a:custGeom>
          <a:blipFill>
            <a:blip r:embed="rId8">
              <a:alphaModFix amt="75000"/>
            </a:blip>
            <a:stretch>
              <a:fillRect/>
            </a:stretch>
          </a:blipFill>
        </p:spPr>
        <p:txBody>
          <a:bodyPr/>
          <a:lstStyle/>
          <a:p>
            <a:endParaRPr lang="it-IT"/>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C57C9-9D6B-6AA0-B094-9D8364F514D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B6B32B5-EA32-E0D1-3CB0-C77601CB729B}"/>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sp>
        <p:nvSpPr>
          <p:cNvPr id="3" name="Freeform 3">
            <a:extLst>
              <a:ext uri="{FF2B5EF4-FFF2-40B4-BE49-F238E27FC236}">
                <a16:creationId xmlns:a16="http://schemas.microsoft.com/office/drawing/2014/main" id="{1A57EA79-BC52-F722-45D1-8687221313C7}"/>
              </a:ext>
            </a:extLst>
          </p:cNvPr>
          <p:cNvSpPr/>
          <p:nvPr/>
        </p:nvSpPr>
        <p:spPr>
          <a:xfrm rot="291450" flipH="1">
            <a:off x="-2858289" y="-807382"/>
            <a:ext cx="14748022" cy="12305380"/>
          </a:xfrm>
          <a:custGeom>
            <a:avLst/>
            <a:gdLst/>
            <a:ahLst/>
            <a:cxnLst/>
            <a:rect l="l" t="t" r="r" b="b"/>
            <a:pathLst>
              <a:path w="14748022" h="12305380">
                <a:moveTo>
                  <a:pt x="14748022" y="0"/>
                </a:moveTo>
                <a:lnTo>
                  <a:pt x="0" y="0"/>
                </a:lnTo>
                <a:lnTo>
                  <a:pt x="0" y="12305380"/>
                </a:lnTo>
                <a:lnTo>
                  <a:pt x="14748022" y="12305380"/>
                </a:lnTo>
                <a:lnTo>
                  <a:pt x="14748022" y="0"/>
                </a:lnTo>
                <a:close/>
              </a:path>
            </a:pathLst>
          </a:custGeom>
          <a:blipFill>
            <a:blip r:embed="rId3">
              <a:alphaModFix amt="65000"/>
            </a:blip>
            <a:stretch>
              <a:fillRect/>
            </a:stretch>
          </a:blipFill>
        </p:spPr>
        <p:txBody>
          <a:bodyPr/>
          <a:lstStyle/>
          <a:p>
            <a:endParaRPr lang="it-IT"/>
          </a:p>
        </p:txBody>
      </p:sp>
      <p:sp>
        <p:nvSpPr>
          <p:cNvPr id="4" name="TextBox 4">
            <a:extLst>
              <a:ext uri="{FF2B5EF4-FFF2-40B4-BE49-F238E27FC236}">
                <a16:creationId xmlns:a16="http://schemas.microsoft.com/office/drawing/2014/main" id="{CE86F330-EDAE-BF1F-628C-381D33CE18C2}"/>
              </a:ext>
            </a:extLst>
          </p:cNvPr>
          <p:cNvSpPr txBox="1"/>
          <p:nvPr/>
        </p:nvSpPr>
        <p:spPr>
          <a:xfrm>
            <a:off x="746776" y="4143226"/>
            <a:ext cx="8126229" cy="1000274"/>
          </a:xfrm>
          <a:prstGeom prst="rect">
            <a:avLst/>
          </a:prstGeom>
        </p:spPr>
        <p:txBody>
          <a:bodyPr wrap="square" lIns="0" tIns="0" rIns="0" bIns="0" rtlCol="0" anchor="t">
            <a:spAutoFit/>
          </a:bodyPr>
          <a:lstStyle/>
          <a:p>
            <a:pPr algn="ctr">
              <a:lnSpc>
                <a:spcPts val="7800"/>
              </a:lnSpc>
            </a:pPr>
            <a:r>
              <a:rPr lang="en-US" sz="6500" b="1" dirty="0">
                <a:solidFill>
                  <a:srgbClr val="423D3D"/>
                </a:solidFill>
                <a:latin typeface="Playfair Display Bold"/>
                <a:ea typeface="Playfair Display Bold"/>
                <a:cs typeface="Playfair Display Bold"/>
                <a:sym typeface="Playfair Display Bold"/>
              </a:rPr>
              <a:t>LEARNING STYLES</a:t>
            </a:r>
          </a:p>
        </p:txBody>
      </p:sp>
      <p:sp>
        <p:nvSpPr>
          <p:cNvPr id="5" name="Freeform 5">
            <a:extLst>
              <a:ext uri="{FF2B5EF4-FFF2-40B4-BE49-F238E27FC236}">
                <a16:creationId xmlns:a16="http://schemas.microsoft.com/office/drawing/2014/main" id="{7CA1934C-393A-9E94-9C56-345D1C58D244}"/>
              </a:ext>
            </a:extLst>
          </p:cNvPr>
          <p:cNvSpPr/>
          <p:nvPr/>
        </p:nvSpPr>
        <p:spPr>
          <a:xfrm rot="-2012530">
            <a:off x="14857436" y="7193520"/>
            <a:ext cx="3750992" cy="3808114"/>
          </a:xfrm>
          <a:custGeom>
            <a:avLst/>
            <a:gdLst/>
            <a:ahLst/>
            <a:cxnLst/>
            <a:rect l="l" t="t" r="r" b="b"/>
            <a:pathLst>
              <a:path w="3750992" h="3808114">
                <a:moveTo>
                  <a:pt x="0" y="0"/>
                </a:moveTo>
                <a:lnTo>
                  <a:pt x="3750992" y="0"/>
                </a:lnTo>
                <a:lnTo>
                  <a:pt x="3750992" y="3808114"/>
                </a:lnTo>
                <a:lnTo>
                  <a:pt x="0" y="38081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6" name="Freeform 6">
            <a:extLst>
              <a:ext uri="{FF2B5EF4-FFF2-40B4-BE49-F238E27FC236}">
                <a16:creationId xmlns:a16="http://schemas.microsoft.com/office/drawing/2014/main" id="{E6EC24CC-E89B-3546-BF45-C045D53DB60B}"/>
              </a:ext>
            </a:extLst>
          </p:cNvPr>
          <p:cNvSpPr/>
          <p:nvPr/>
        </p:nvSpPr>
        <p:spPr>
          <a:xfrm rot="7547036">
            <a:off x="17146088" y="4681047"/>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6">
              <a:alphaModFix amt="75000"/>
            </a:blip>
            <a:stretch>
              <a:fillRect/>
            </a:stretch>
          </a:blipFill>
        </p:spPr>
        <p:txBody>
          <a:bodyPr/>
          <a:lstStyle/>
          <a:p>
            <a:endParaRPr lang="it-IT"/>
          </a:p>
        </p:txBody>
      </p:sp>
    </p:spTree>
    <p:extLst>
      <p:ext uri="{BB962C8B-B14F-4D97-AF65-F5344CB8AC3E}">
        <p14:creationId xmlns:p14="http://schemas.microsoft.com/office/powerpoint/2010/main" val="1881156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sp>
        <p:nvSpPr>
          <p:cNvPr id="3" name="Freeform 3"/>
          <p:cNvSpPr/>
          <p:nvPr/>
        </p:nvSpPr>
        <p:spPr>
          <a:xfrm>
            <a:off x="990600" y="800100"/>
            <a:ext cx="8851662" cy="8229600"/>
          </a:xfrm>
          <a:custGeom>
            <a:avLst/>
            <a:gdLst/>
            <a:ahLst/>
            <a:cxnLst/>
            <a:rect l="l" t="t" r="r" b="b"/>
            <a:pathLst>
              <a:path w="8851662" h="8229600">
                <a:moveTo>
                  <a:pt x="0" y="0"/>
                </a:moveTo>
                <a:lnTo>
                  <a:pt x="8851662" y="0"/>
                </a:lnTo>
                <a:lnTo>
                  <a:pt x="8851662" y="8229600"/>
                </a:lnTo>
                <a:lnTo>
                  <a:pt x="0" y="8229600"/>
                </a:lnTo>
                <a:lnTo>
                  <a:pt x="0" y="0"/>
                </a:lnTo>
                <a:close/>
              </a:path>
            </a:pathLst>
          </a:custGeom>
          <a:blipFill>
            <a:blip r:embed="rId3"/>
            <a:stretch>
              <a:fillRect l="-641" t="-887" r="-78"/>
            </a:stretch>
          </a:blipFill>
        </p:spPr>
        <p:txBody>
          <a:bodyPr/>
          <a:lstStyle/>
          <a:p>
            <a:endParaRPr lang="it-IT"/>
          </a:p>
        </p:txBody>
      </p:sp>
      <p:sp>
        <p:nvSpPr>
          <p:cNvPr id="4" name="CasellaDiTesto 3">
            <a:extLst>
              <a:ext uri="{FF2B5EF4-FFF2-40B4-BE49-F238E27FC236}">
                <a16:creationId xmlns:a16="http://schemas.microsoft.com/office/drawing/2014/main" id="{91CC729E-931D-E8D9-479C-AE9851710D44}"/>
              </a:ext>
            </a:extLst>
          </p:cNvPr>
          <p:cNvSpPr txBox="1"/>
          <p:nvPr/>
        </p:nvSpPr>
        <p:spPr>
          <a:xfrm>
            <a:off x="10058400" y="2160300"/>
            <a:ext cx="7543800" cy="5509200"/>
          </a:xfrm>
          <a:prstGeom prst="rect">
            <a:avLst/>
          </a:prstGeom>
          <a:noFill/>
        </p:spPr>
        <p:txBody>
          <a:bodyPr wrap="square" rtlCol="0">
            <a:spAutoFit/>
          </a:bodyPr>
          <a:lstStyle/>
          <a:p>
            <a:pPr marL="342900" indent="-342900">
              <a:buFont typeface="+mj-lt"/>
              <a:buAutoNum type="arabicPeriod"/>
            </a:pPr>
            <a:r>
              <a:rPr lang="it-IT" sz="4400" u="sng" dirty="0"/>
              <a:t>WHAT’S A LEARNING STYLE? </a:t>
            </a:r>
          </a:p>
          <a:p>
            <a:pPr marL="342900" indent="-342900">
              <a:buFont typeface="+mj-lt"/>
              <a:buAutoNum type="arabicPeriod"/>
            </a:pPr>
            <a:endParaRPr lang="it-IT" sz="4400" dirty="0"/>
          </a:p>
          <a:p>
            <a:pPr marL="342900" indent="-342900">
              <a:buFont typeface="+mj-lt"/>
              <a:buAutoNum type="arabicPeriod"/>
            </a:pPr>
            <a:r>
              <a:rPr lang="it-IT" sz="4400" u="sng" dirty="0"/>
              <a:t>HOW MANY LEARNING STYLES EXIST ACCORDING TO BANDLER AND GRINDER?</a:t>
            </a:r>
          </a:p>
          <a:p>
            <a:pPr marL="342900" indent="-342900">
              <a:buFont typeface="+mj-lt"/>
              <a:buAutoNum type="arabicPeriod"/>
            </a:pPr>
            <a:endParaRPr lang="it-IT" sz="4400" dirty="0"/>
          </a:p>
          <a:p>
            <a:pPr marL="342900" indent="-342900">
              <a:buFont typeface="+mj-lt"/>
              <a:buAutoNum type="arabicPeriod"/>
            </a:pPr>
            <a:r>
              <a:rPr lang="it-IT" sz="4400" u="sng" dirty="0"/>
              <a:t>HOW DO LEARNING STYLES INFLUENCE LEARNING?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sp>
        <p:nvSpPr>
          <p:cNvPr id="3" name="Freeform 3"/>
          <p:cNvSpPr/>
          <p:nvPr/>
        </p:nvSpPr>
        <p:spPr>
          <a:xfrm>
            <a:off x="990600" y="1034143"/>
            <a:ext cx="10415429" cy="3269076"/>
          </a:xfrm>
          <a:custGeom>
            <a:avLst/>
            <a:gdLst/>
            <a:ahLst/>
            <a:cxnLst/>
            <a:rect l="l" t="t" r="r" b="b"/>
            <a:pathLst>
              <a:path w="10415429" h="3269076">
                <a:moveTo>
                  <a:pt x="0" y="0"/>
                </a:moveTo>
                <a:lnTo>
                  <a:pt x="10415430" y="0"/>
                </a:lnTo>
                <a:lnTo>
                  <a:pt x="10415430" y="3269076"/>
                </a:lnTo>
                <a:lnTo>
                  <a:pt x="0" y="3269076"/>
                </a:lnTo>
                <a:lnTo>
                  <a:pt x="0" y="0"/>
                </a:lnTo>
                <a:close/>
              </a:path>
            </a:pathLst>
          </a:custGeom>
          <a:blipFill>
            <a:blip r:embed="rId3"/>
            <a:stretch>
              <a:fillRect/>
            </a:stretch>
          </a:blipFill>
        </p:spPr>
        <p:txBody>
          <a:bodyPr/>
          <a:lstStyle/>
          <a:p>
            <a:endParaRPr lang="it-IT"/>
          </a:p>
        </p:txBody>
      </p:sp>
      <p:sp>
        <p:nvSpPr>
          <p:cNvPr id="4" name="Freeform 4"/>
          <p:cNvSpPr/>
          <p:nvPr/>
        </p:nvSpPr>
        <p:spPr>
          <a:xfrm>
            <a:off x="1012371" y="4281448"/>
            <a:ext cx="10415429" cy="4257427"/>
          </a:xfrm>
          <a:custGeom>
            <a:avLst/>
            <a:gdLst/>
            <a:ahLst/>
            <a:cxnLst/>
            <a:rect l="l" t="t" r="r" b="b"/>
            <a:pathLst>
              <a:path w="10415429" h="4257427">
                <a:moveTo>
                  <a:pt x="0" y="0"/>
                </a:moveTo>
                <a:lnTo>
                  <a:pt x="10415430" y="0"/>
                </a:lnTo>
                <a:lnTo>
                  <a:pt x="10415430" y="4257427"/>
                </a:lnTo>
                <a:lnTo>
                  <a:pt x="0" y="4257427"/>
                </a:lnTo>
                <a:lnTo>
                  <a:pt x="0" y="0"/>
                </a:lnTo>
                <a:close/>
              </a:path>
            </a:pathLst>
          </a:custGeom>
          <a:blipFill>
            <a:blip r:embed="rId4"/>
            <a:stretch>
              <a:fillRect t="-1959" b="-1959"/>
            </a:stretch>
          </a:blipFill>
        </p:spPr>
        <p:txBody>
          <a:bodyPr/>
          <a:lstStyle/>
          <a:p>
            <a:endParaRPr lang="it-IT"/>
          </a:p>
        </p:txBody>
      </p:sp>
      <p:sp>
        <p:nvSpPr>
          <p:cNvPr id="5" name="CasellaDiTesto 4">
            <a:extLst>
              <a:ext uri="{FF2B5EF4-FFF2-40B4-BE49-F238E27FC236}">
                <a16:creationId xmlns:a16="http://schemas.microsoft.com/office/drawing/2014/main" id="{5BD22361-0EB1-5485-8868-3C1F01C5A9EF}"/>
              </a:ext>
            </a:extLst>
          </p:cNvPr>
          <p:cNvSpPr txBox="1"/>
          <p:nvPr/>
        </p:nvSpPr>
        <p:spPr>
          <a:xfrm>
            <a:off x="11582400" y="847824"/>
            <a:ext cx="5334000" cy="7848302"/>
          </a:xfrm>
          <a:prstGeom prst="rect">
            <a:avLst/>
          </a:prstGeom>
          <a:noFill/>
        </p:spPr>
        <p:txBody>
          <a:bodyPr wrap="square" rtlCol="0">
            <a:spAutoFit/>
          </a:bodyPr>
          <a:lstStyle/>
          <a:p>
            <a:r>
              <a:rPr lang="it-IT" sz="3600" dirty="0"/>
              <a:t>A.</a:t>
            </a:r>
          </a:p>
          <a:p>
            <a:r>
              <a:rPr lang="it-IT" sz="3600" dirty="0"/>
              <a:t>B.</a:t>
            </a:r>
          </a:p>
          <a:p>
            <a:r>
              <a:rPr lang="it-IT" sz="3600" dirty="0"/>
              <a:t>C.</a:t>
            </a:r>
          </a:p>
          <a:p>
            <a:r>
              <a:rPr lang="it-IT" sz="3600" dirty="0"/>
              <a:t>D.</a:t>
            </a:r>
          </a:p>
          <a:p>
            <a:r>
              <a:rPr lang="it-IT" sz="3600" dirty="0"/>
              <a:t>E.</a:t>
            </a:r>
          </a:p>
          <a:p>
            <a:r>
              <a:rPr lang="it-IT" sz="3600" dirty="0"/>
              <a:t>F.</a:t>
            </a:r>
          </a:p>
          <a:p>
            <a:r>
              <a:rPr lang="it-IT" sz="3600" dirty="0"/>
              <a:t>G.</a:t>
            </a:r>
          </a:p>
          <a:p>
            <a:r>
              <a:rPr lang="it-IT" sz="3600" dirty="0"/>
              <a:t>H.</a:t>
            </a:r>
          </a:p>
          <a:p>
            <a:r>
              <a:rPr lang="it-IT" sz="3600" dirty="0"/>
              <a:t>I.</a:t>
            </a:r>
          </a:p>
          <a:p>
            <a:r>
              <a:rPr lang="it-IT" sz="3600" dirty="0"/>
              <a:t>J.</a:t>
            </a:r>
          </a:p>
          <a:p>
            <a:r>
              <a:rPr lang="it-IT" sz="3600" dirty="0"/>
              <a:t>K.</a:t>
            </a:r>
          </a:p>
          <a:p>
            <a:r>
              <a:rPr lang="it-IT" sz="3600" dirty="0"/>
              <a:t>L.</a:t>
            </a:r>
          </a:p>
          <a:p>
            <a:r>
              <a:rPr lang="it-IT" sz="3600" dirty="0"/>
              <a:t>M.</a:t>
            </a:r>
          </a:p>
          <a:p>
            <a:r>
              <a:rPr lang="it-IT" sz="3600" dirty="0"/>
              <a:t>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pic>
        <p:nvPicPr>
          <p:cNvPr id="3" name="Picture 3"/>
          <p:cNvPicPr>
            <a:picLocks noChangeAspect="1"/>
          </p:cNvPicPr>
          <p:nvPr/>
        </p:nvPicPr>
        <p:blipFill>
          <a:blip r:embed="rId3">
            <a:alphaModFix amt="80000"/>
          </a:blip>
          <a:srcRect t="1455" b="1455"/>
          <a:stretch>
            <a:fillRect/>
          </a:stretch>
        </p:blipFill>
        <p:spPr>
          <a:xfrm>
            <a:off x="3000083" y="2632414"/>
            <a:ext cx="6684264" cy="557022"/>
          </a:xfrm>
          <a:prstGeom prst="rect">
            <a:avLst/>
          </a:prstGeom>
        </p:spPr>
      </p:pic>
      <p:sp>
        <p:nvSpPr>
          <p:cNvPr id="4" name="TextBox 4"/>
          <p:cNvSpPr txBox="1"/>
          <p:nvPr/>
        </p:nvSpPr>
        <p:spPr>
          <a:xfrm>
            <a:off x="3583223" y="1216558"/>
            <a:ext cx="5517984" cy="990600"/>
          </a:xfrm>
          <a:prstGeom prst="rect">
            <a:avLst/>
          </a:prstGeom>
        </p:spPr>
        <p:txBody>
          <a:bodyPr lIns="0" tIns="0" rIns="0" bIns="0" rtlCol="0" anchor="t">
            <a:spAutoFit/>
          </a:bodyPr>
          <a:lstStyle/>
          <a:p>
            <a:pPr algn="ctr">
              <a:lnSpc>
                <a:spcPts val="7800"/>
              </a:lnSpc>
            </a:pPr>
            <a:r>
              <a:rPr lang="en-US" sz="6500" b="1" u="sng">
                <a:solidFill>
                  <a:srgbClr val="423D3D"/>
                </a:solidFill>
                <a:latin typeface="Playfair Display Bold"/>
                <a:ea typeface="Playfair Display Bold"/>
                <a:cs typeface="Playfair Display Bold"/>
                <a:sym typeface="Playfair Display Bold"/>
              </a:rPr>
              <a:t>Assignment</a:t>
            </a:r>
          </a:p>
        </p:txBody>
      </p:sp>
      <p:sp>
        <p:nvSpPr>
          <p:cNvPr id="5" name="Freeform 5"/>
          <p:cNvSpPr/>
          <p:nvPr/>
        </p:nvSpPr>
        <p:spPr>
          <a:xfrm rot="-8623271">
            <a:off x="239432" y="7354243"/>
            <a:ext cx="3750992" cy="3808114"/>
          </a:xfrm>
          <a:custGeom>
            <a:avLst/>
            <a:gdLst/>
            <a:ahLst/>
            <a:cxnLst/>
            <a:rect l="l" t="t" r="r" b="b"/>
            <a:pathLst>
              <a:path w="3750992" h="3808114">
                <a:moveTo>
                  <a:pt x="0" y="0"/>
                </a:moveTo>
                <a:lnTo>
                  <a:pt x="3750992" y="0"/>
                </a:lnTo>
                <a:lnTo>
                  <a:pt x="3750992" y="3808114"/>
                </a:lnTo>
                <a:lnTo>
                  <a:pt x="0" y="38081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grpSp>
        <p:nvGrpSpPr>
          <p:cNvPr id="6" name="Group 6"/>
          <p:cNvGrpSpPr>
            <a:grpSpLocks noChangeAspect="1"/>
          </p:cNvGrpSpPr>
          <p:nvPr/>
        </p:nvGrpSpPr>
        <p:grpSpPr>
          <a:xfrm>
            <a:off x="2572814" y="3733121"/>
            <a:ext cx="7538801" cy="5986490"/>
            <a:chOff x="0" y="0"/>
            <a:chExt cx="13754100" cy="10922000"/>
          </a:xfrm>
        </p:grpSpPr>
        <p:sp>
          <p:nvSpPr>
            <p:cNvPr id="7" name="Freeform 7"/>
            <p:cNvSpPr/>
            <p:nvPr/>
          </p:nvSpPr>
          <p:spPr>
            <a:xfrm>
              <a:off x="673100" y="977900"/>
              <a:ext cx="12344400" cy="7772400"/>
            </a:xfrm>
            <a:custGeom>
              <a:avLst/>
              <a:gdLst/>
              <a:ahLst/>
              <a:cxnLst/>
              <a:rect l="l" t="t" r="r" b="b"/>
              <a:pathLst>
                <a:path w="12344400" h="7772400">
                  <a:moveTo>
                    <a:pt x="0" y="0"/>
                  </a:moveTo>
                  <a:lnTo>
                    <a:pt x="12344400" y="0"/>
                  </a:lnTo>
                  <a:lnTo>
                    <a:pt x="12344400" y="7772400"/>
                  </a:lnTo>
                  <a:lnTo>
                    <a:pt x="0" y="7772400"/>
                  </a:lnTo>
                  <a:close/>
                </a:path>
              </a:pathLst>
            </a:custGeom>
            <a:blipFill>
              <a:blip r:embed="rId6"/>
              <a:stretch>
                <a:fillRect l="-39949" t="-40139" r="-25413" b="-34950"/>
              </a:stretch>
            </a:blipFill>
          </p:spPr>
          <p:txBody>
            <a:bodyPr/>
            <a:lstStyle/>
            <a:p>
              <a:endParaRPr lang="it-IT"/>
            </a:p>
          </p:txBody>
        </p:sp>
        <p:sp>
          <p:nvSpPr>
            <p:cNvPr id="8" name="Freeform 8"/>
            <p:cNvSpPr/>
            <p:nvPr/>
          </p:nvSpPr>
          <p:spPr>
            <a:xfrm>
              <a:off x="0" y="0"/>
              <a:ext cx="13754100" cy="10922000"/>
            </a:xfrm>
            <a:custGeom>
              <a:avLst/>
              <a:gdLst/>
              <a:ahLst/>
              <a:cxnLst/>
              <a:rect l="l" t="t" r="r" b="b"/>
              <a:pathLst>
                <a:path w="13754100" h="10922000">
                  <a:moveTo>
                    <a:pt x="0" y="0"/>
                  </a:moveTo>
                  <a:lnTo>
                    <a:pt x="13754100" y="0"/>
                  </a:lnTo>
                  <a:lnTo>
                    <a:pt x="13754100" y="10922000"/>
                  </a:lnTo>
                  <a:lnTo>
                    <a:pt x="0" y="10922000"/>
                  </a:lnTo>
                  <a:close/>
                </a:path>
              </a:pathLst>
            </a:custGeom>
            <a:blipFill>
              <a:blip r:embed="rId7"/>
              <a:stretch>
                <a:fillRect l="-179" r="-179"/>
              </a:stretch>
            </a:blipFill>
          </p:spPr>
          <p:txBody>
            <a:bodyPr/>
            <a:lstStyle/>
            <a:p>
              <a:endParaRPr lang="it-IT"/>
            </a:p>
          </p:txBody>
        </p:sp>
      </p:grpSp>
      <p:pic>
        <p:nvPicPr>
          <p:cNvPr id="9" name="Picture 9"/>
          <p:cNvPicPr>
            <a:picLocks noChangeAspect="1"/>
          </p:cNvPicPr>
          <p:nvPr/>
        </p:nvPicPr>
        <p:blipFill>
          <a:blip r:embed="rId3">
            <a:alphaModFix amt="80000"/>
          </a:blip>
          <a:srcRect t="1455" b="1455"/>
          <a:stretch>
            <a:fillRect/>
          </a:stretch>
        </p:blipFill>
        <p:spPr>
          <a:xfrm>
            <a:off x="11182571" y="7933296"/>
            <a:ext cx="4942871" cy="411906"/>
          </a:xfrm>
          <a:prstGeom prst="rect">
            <a:avLst/>
          </a:prstGeom>
        </p:spPr>
      </p:pic>
      <p:sp>
        <p:nvSpPr>
          <p:cNvPr id="10" name="TextBox 10"/>
          <p:cNvSpPr txBox="1"/>
          <p:nvPr/>
        </p:nvSpPr>
        <p:spPr>
          <a:xfrm>
            <a:off x="11182571" y="2459363"/>
            <a:ext cx="5143828" cy="5162567"/>
          </a:xfrm>
          <a:prstGeom prst="rect">
            <a:avLst/>
          </a:prstGeom>
        </p:spPr>
        <p:txBody>
          <a:bodyPr lIns="0" tIns="0" rIns="0" bIns="0" rtlCol="0" anchor="t">
            <a:spAutoFit/>
          </a:bodyPr>
          <a:lstStyle/>
          <a:p>
            <a:pPr marL="647700" lvl="1" indent="-323850" algn="l">
              <a:lnSpc>
                <a:spcPts val="5100"/>
              </a:lnSpc>
              <a:buFont typeface="Arial"/>
              <a:buChar char="•"/>
            </a:pPr>
            <a:r>
              <a:rPr lang="en-US" sz="3000" dirty="0">
                <a:solidFill>
                  <a:srgbClr val="423D3D"/>
                </a:solidFill>
                <a:latin typeface="Clear Sans"/>
                <a:ea typeface="Clear Sans"/>
                <a:cs typeface="Clear Sans"/>
                <a:sym typeface="Clear Sans"/>
              </a:rPr>
              <a:t>Open the “English Materials and Topics”;</a:t>
            </a:r>
          </a:p>
          <a:p>
            <a:pPr marL="647700" lvl="1" indent="-323850" algn="l">
              <a:lnSpc>
                <a:spcPts val="5100"/>
              </a:lnSpc>
              <a:buFont typeface="Arial"/>
              <a:buChar char="•"/>
            </a:pPr>
            <a:r>
              <a:rPr lang="en-US" sz="3000" dirty="0">
                <a:solidFill>
                  <a:srgbClr val="423D3D"/>
                </a:solidFill>
                <a:latin typeface="Clear Sans"/>
                <a:ea typeface="Clear Sans"/>
                <a:cs typeface="Clear Sans"/>
                <a:sym typeface="Clear Sans"/>
              </a:rPr>
              <a:t>Go to page 14 and read “The Role of the Mind: The Learning Process”;</a:t>
            </a:r>
          </a:p>
          <a:p>
            <a:pPr marL="647700" lvl="1" indent="-323850" algn="l">
              <a:lnSpc>
                <a:spcPts val="5100"/>
              </a:lnSpc>
              <a:buFont typeface="Arial"/>
              <a:buChar char="•"/>
            </a:pPr>
            <a:r>
              <a:rPr lang="en-US" sz="3000" dirty="0">
                <a:solidFill>
                  <a:srgbClr val="423D3D"/>
                </a:solidFill>
                <a:latin typeface="Clear Sans"/>
                <a:ea typeface="Clear Sans"/>
                <a:cs typeface="Clear Sans"/>
                <a:sym typeface="Clear Sans"/>
              </a:rPr>
              <a:t>Do the writing assignment and be ready to discuss it and read it in class. </a:t>
            </a:r>
          </a:p>
        </p:txBody>
      </p:sp>
      <p:sp>
        <p:nvSpPr>
          <p:cNvPr id="11" name="Freeform 11"/>
          <p:cNvSpPr/>
          <p:nvPr/>
        </p:nvSpPr>
        <p:spPr>
          <a:xfrm rot="7547036">
            <a:off x="-110501" y="3405430"/>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8">
              <a:alphaModFix amt="75000"/>
            </a:blip>
            <a:stretch>
              <a:fillRect/>
            </a:stretch>
          </a:blipFill>
        </p:spPr>
        <p:txBody>
          <a:bodyPr/>
          <a:lstStyle/>
          <a:p>
            <a:endParaRPr lang="it-IT"/>
          </a:p>
        </p:txBody>
      </p:sp>
      <p:sp>
        <p:nvSpPr>
          <p:cNvPr id="12" name="Freeform 12"/>
          <p:cNvSpPr/>
          <p:nvPr/>
        </p:nvSpPr>
        <p:spPr>
          <a:xfrm rot="7547036">
            <a:off x="15931490" y="666736"/>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8">
              <a:alphaModFix amt="75000"/>
            </a:blip>
            <a:stretch>
              <a:fillRect/>
            </a:stretch>
          </a:blipFill>
        </p:spPr>
        <p:txBody>
          <a:bodyPr/>
          <a:lstStyle/>
          <a:p>
            <a:endParaRPr lang="it-IT"/>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sp>
        <p:nvSpPr>
          <p:cNvPr id="3" name="Freeform 3"/>
          <p:cNvSpPr/>
          <p:nvPr/>
        </p:nvSpPr>
        <p:spPr>
          <a:xfrm rot="291450" flipH="1">
            <a:off x="-3710458" y="-596801"/>
            <a:ext cx="14748022" cy="12305380"/>
          </a:xfrm>
          <a:custGeom>
            <a:avLst/>
            <a:gdLst/>
            <a:ahLst/>
            <a:cxnLst/>
            <a:rect l="l" t="t" r="r" b="b"/>
            <a:pathLst>
              <a:path w="14748022" h="12305380">
                <a:moveTo>
                  <a:pt x="14748022" y="0"/>
                </a:moveTo>
                <a:lnTo>
                  <a:pt x="0" y="0"/>
                </a:lnTo>
                <a:lnTo>
                  <a:pt x="0" y="12305380"/>
                </a:lnTo>
                <a:lnTo>
                  <a:pt x="14748022" y="12305380"/>
                </a:lnTo>
                <a:lnTo>
                  <a:pt x="14748022" y="0"/>
                </a:lnTo>
                <a:close/>
              </a:path>
            </a:pathLst>
          </a:custGeom>
          <a:blipFill>
            <a:blip r:embed="rId3">
              <a:alphaModFix amt="65000"/>
            </a:blip>
            <a:stretch>
              <a:fillRect/>
            </a:stretch>
          </a:blipFill>
        </p:spPr>
        <p:txBody>
          <a:bodyPr/>
          <a:lstStyle/>
          <a:p>
            <a:endParaRPr lang="it-IT"/>
          </a:p>
        </p:txBody>
      </p:sp>
      <p:pic>
        <p:nvPicPr>
          <p:cNvPr id="4" name="Picture 4"/>
          <p:cNvPicPr>
            <a:picLocks noChangeAspect="1"/>
          </p:cNvPicPr>
          <p:nvPr/>
        </p:nvPicPr>
        <p:blipFill>
          <a:blip r:embed="rId4">
            <a:alphaModFix amt="80000"/>
          </a:blip>
          <a:srcRect t="1455" b="1455"/>
          <a:stretch>
            <a:fillRect/>
          </a:stretch>
        </p:blipFill>
        <p:spPr>
          <a:xfrm>
            <a:off x="9535183" y="3640819"/>
            <a:ext cx="7724117" cy="643676"/>
          </a:xfrm>
          <a:prstGeom prst="rect">
            <a:avLst/>
          </a:prstGeom>
        </p:spPr>
      </p:pic>
      <p:sp>
        <p:nvSpPr>
          <p:cNvPr id="5" name="TextBox 5"/>
          <p:cNvSpPr txBox="1"/>
          <p:nvPr/>
        </p:nvSpPr>
        <p:spPr>
          <a:xfrm>
            <a:off x="10224813" y="1234363"/>
            <a:ext cx="6344858" cy="1981200"/>
          </a:xfrm>
          <a:prstGeom prst="rect">
            <a:avLst/>
          </a:prstGeom>
        </p:spPr>
        <p:txBody>
          <a:bodyPr lIns="0" tIns="0" rIns="0" bIns="0" rtlCol="0" anchor="t">
            <a:spAutoFit/>
          </a:bodyPr>
          <a:lstStyle/>
          <a:p>
            <a:pPr algn="ctr">
              <a:lnSpc>
                <a:spcPts val="7800"/>
              </a:lnSpc>
            </a:pPr>
            <a:r>
              <a:rPr lang="en-US" sz="6500" b="1">
                <a:solidFill>
                  <a:srgbClr val="423D3D"/>
                </a:solidFill>
                <a:latin typeface="Playfair Display Bold"/>
                <a:ea typeface="Playfair Display Bold"/>
                <a:cs typeface="Playfair Display Bold"/>
                <a:sym typeface="Playfair Display Bold"/>
              </a:rPr>
              <a:t>Writing activity. Reflection</a:t>
            </a:r>
          </a:p>
        </p:txBody>
      </p:sp>
      <p:sp>
        <p:nvSpPr>
          <p:cNvPr id="6" name="TextBox 6"/>
          <p:cNvSpPr txBox="1"/>
          <p:nvPr/>
        </p:nvSpPr>
        <p:spPr>
          <a:xfrm>
            <a:off x="599755" y="1990294"/>
            <a:ext cx="8544245" cy="7358361"/>
          </a:xfrm>
          <a:prstGeom prst="rect">
            <a:avLst/>
          </a:prstGeom>
        </p:spPr>
        <p:txBody>
          <a:bodyPr wrap="square" lIns="0" tIns="0" rIns="0" bIns="0" rtlCol="0" anchor="t">
            <a:spAutoFit/>
          </a:bodyPr>
          <a:lstStyle/>
          <a:p>
            <a:pPr algn="ctr">
              <a:lnSpc>
                <a:spcPts val="5779"/>
              </a:lnSpc>
            </a:pPr>
            <a:r>
              <a:rPr lang="en-US" sz="3399" b="1" dirty="0">
                <a:solidFill>
                  <a:srgbClr val="423D3D"/>
                </a:solidFill>
                <a:latin typeface="Clear Sans Bold"/>
                <a:ea typeface="Clear Sans Bold"/>
                <a:cs typeface="Clear Sans Bold"/>
                <a:sym typeface="Clear Sans Bold"/>
              </a:rPr>
              <a:t>Write a reflective paragraph on Personal Learning Styles and their development (250-300 words)</a:t>
            </a:r>
          </a:p>
          <a:p>
            <a:pPr algn="l">
              <a:lnSpc>
                <a:spcPts val="5779"/>
              </a:lnSpc>
            </a:pPr>
            <a:endParaRPr lang="en-US" sz="3399" b="1" dirty="0">
              <a:solidFill>
                <a:srgbClr val="423D3D"/>
              </a:solidFill>
              <a:latin typeface="Clear Sans Bold"/>
              <a:ea typeface="Clear Sans Bold"/>
              <a:cs typeface="Clear Sans Bold"/>
              <a:sym typeface="Clear Sans Bold"/>
            </a:endParaRPr>
          </a:p>
          <a:p>
            <a:pPr algn="l">
              <a:lnSpc>
                <a:spcPts val="5779"/>
              </a:lnSpc>
            </a:pPr>
            <a:r>
              <a:rPr lang="en-US" sz="3399" dirty="0">
                <a:solidFill>
                  <a:srgbClr val="423D3D"/>
                </a:solidFill>
                <a:latin typeface="Clear Sans"/>
                <a:ea typeface="Clear Sans"/>
                <a:cs typeface="Clear Sans"/>
                <a:sym typeface="Clear Sans"/>
              </a:rPr>
              <a:t>Individually, students write a paragraph about which learning style they believe is most dominant in themselves, how they could use it in their future job as educators, as well as possible ideas on how to guide children and kids in developing their own. </a:t>
            </a:r>
          </a:p>
        </p:txBody>
      </p:sp>
      <p:sp>
        <p:nvSpPr>
          <p:cNvPr id="7" name="Freeform 7"/>
          <p:cNvSpPr/>
          <p:nvPr/>
        </p:nvSpPr>
        <p:spPr>
          <a:xfrm rot="-2012530">
            <a:off x="14857436" y="7193520"/>
            <a:ext cx="3750992" cy="3808114"/>
          </a:xfrm>
          <a:custGeom>
            <a:avLst/>
            <a:gdLst/>
            <a:ahLst/>
            <a:cxnLst/>
            <a:rect l="l" t="t" r="r" b="b"/>
            <a:pathLst>
              <a:path w="3750992" h="3808114">
                <a:moveTo>
                  <a:pt x="0" y="0"/>
                </a:moveTo>
                <a:lnTo>
                  <a:pt x="3750992" y="0"/>
                </a:lnTo>
                <a:lnTo>
                  <a:pt x="3750992" y="3808114"/>
                </a:lnTo>
                <a:lnTo>
                  <a:pt x="0" y="38081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8" name="Freeform 8"/>
          <p:cNvSpPr/>
          <p:nvPr/>
        </p:nvSpPr>
        <p:spPr>
          <a:xfrm>
            <a:off x="9807056" y="4843888"/>
            <a:ext cx="4616185" cy="6427599"/>
          </a:xfrm>
          <a:custGeom>
            <a:avLst/>
            <a:gdLst/>
            <a:ahLst/>
            <a:cxnLst/>
            <a:rect l="l" t="t" r="r" b="b"/>
            <a:pathLst>
              <a:path w="4616185" h="6427599">
                <a:moveTo>
                  <a:pt x="0" y="0"/>
                </a:moveTo>
                <a:lnTo>
                  <a:pt x="4616185" y="0"/>
                </a:lnTo>
                <a:lnTo>
                  <a:pt x="4616185" y="6427599"/>
                </a:lnTo>
                <a:lnTo>
                  <a:pt x="0" y="64275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9" name="Freeform 9"/>
          <p:cNvSpPr/>
          <p:nvPr/>
        </p:nvSpPr>
        <p:spPr>
          <a:xfrm rot="7547036">
            <a:off x="17146088" y="4681047"/>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9">
              <a:alphaModFix amt="75000"/>
            </a:blip>
            <a:stretch>
              <a:fillRect/>
            </a:stretch>
          </a:blipFill>
        </p:spPr>
        <p:txBody>
          <a:bodyPr/>
          <a:lstStyle/>
          <a:p>
            <a:endParaRPr lang="it-IT"/>
          </a:p>
        </p:txBody>
      </p:sp>
      <p:sp>
        <p:nvSpPr>
          <p:cNvPr id="10" name="Freeform 10"/>
          <p:cNvSpPr/>
          <p:nvPr/>
        </p:nvSpPr>
        <p:spPr>
          <a:xfrm rot="1702798">
            <a:off x="7385817" y="359521"/>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9">
              <a:alphaModFix amt="75000"/>
            </a:blip>
            <a:stretch>
              <a:fillRect/>
            </a:stretch>
          </a:blipFill>
        </p:spPr>
        <p:txBody>
          <a:bodyPr/>
          <a:lstStyle/>
          <a:p>
            <a:endParaRPr lang="it-IT"/>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sp>
        <p:nvSpPr>
          <p:cNvPr id="3" name="Freeform 3"/>
          <p:cNvSpPr/>
          <p:nvPr/>
        </p:nvSpPr>
        <p:spPr>
          <a:xfrm rot="1702798">
            <a:off x="620002" y="470850"/>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3">
              <a:alphaModFix amt="75000"/>
            </a:blip>
            <a:stretch>
              <a:fillRect/>
            </a:stretch>
          </a:blipFill>
        </p:spPr>
        <p:txBody>
          <a:bodyPr/>
          <a:lstStyle/>
          <a:p>
            <a:endParaRPr lang="it-IT"/>
          </a:p>
        </p:txBody>
      </p:sp>
      <p:sp>
        <p:nvSpPr>
          <p:cNvPr id="4" name="Freeform 4"/>
          <p:cNvSpPr/>
          <p:nvPr/>
        </p:nvSpPr>
        <p:spPr>
          <a:xfrm rot="1702798">
            <a:off x="17357397" y="6740941"/>
            <a:ext cx="1428179" cy="1749684"/>
          </a:xfrm>
          <a:custGeom>
            <a:avLst/>
            <a:gdLst/>
            <a:ahLst/>
            <a:cxnLst/>
            <a:rect l="l" t="t" r="r" b="b"/>
            <a:pathLst>
              <a:path w="1428179" h="1749684">
                <a:moveTo>
                  <a:pt x="0" y="0"/>
                </a:moveTo>
                <a:lnTo>
                  <a:pt x="1428180" y="0"/>
                </a:lnTo>
                <a:lnTo>
                  <a:pt x="1428180" y="1749683"/>
                </a:lnTo>
                <a:lnTo>
                  <a:pt x="0" y="1749683"/>
                </a:lnTo>
                <a:lnTo>
                  <a:pt x="0" y="0"/>
                </a:lnTo>
                <a:close/>
              </a:path>
            </a:pathLst>
          </a:custGeom>
          <a:blipFill>
            <a:blip r:embed="rId3">
              <a:alphaModFix amt="75000"/>
            </a:blip>
            <a:stretch>
              <a:fillRect/>
            </a:stretch>
          </a:blipFill>
        </p:spPr>
        <p:txBody>
          <a:bodyPr/>
          <a:lstStyle/>
          <a:p>
            <a:endParaRPr lang="it-IT"/>
          </a:p>
        </p:txBody>
      </p:sp>
      <p:pic>
        <p:nvPicPr>
          <p:cNvPr id="5" name="Picture 5"/>
          <p:cNvPicPr>
            <a:picLocks noChangeAspect="1"/>
          </p:cNvPicPr>
          <p:nvPr/>
        </p:nvPicPr>
        <p:blipFill>
          <a:blip r:embed="rId4">
            <a:alphaModFix amt="80000"/>
          </a:blip>
          <a:srcRect l="28" r="28"/>
          <a:stretch>
            <a:fillRect/>
          </a:stretch>
        </p:blipFill>
        <p:spPr>
          <a:xfrm>
            <a:off x="3027771" y="1831982"/>
            <a:ext cx="12232458" cy="4281360"/>
          </a:xfrm>
          <a:prstGeom prst="rect">
            <a:avLst/>
          </a:prstGeom>
        </p:spPr>
      </p:pic>
      <p:pic>
        <p:nvPicPr>
          <p:cNvPr id="6" name="Picture 6"/>
          <p:cNvPicPr>
            <a:picLocks noChangeAspect="1"/>
          </p:cNvPicPr>
          <p:nvPr/>
        </p:nvPicPr>
        <p:blipFill>
          <a:blip r:embed="rId5">
            <a:alphaModFix amt="80000"/>
          </a:blip>
          <a:srcRect t="1455" b="1455"/>
          <a:stretch>
            <a:fillRect/>
          </a:stretch>
        </p:blipFill>
        <p:spPr>
          <a:xfrm>
            <a:off x="6712629" y="8065614"/>
            <a:ext cx="4862741" cy="405228"/>
          </a:xfrm>
          <a:prstGeom prst="rect">
            <a:avLst/>
          </a:prstGeom>
        </p:spPr>
      </p:pic>
      <p:sp>
        <p:nvSpPr>
          <p:cNvPr id="7" name="Freeform 7"/>
          <p:cNvSpPr/>
          <p:nvPr/>
        </p:nvSpPr>
        <p:spPr>
          <a:xfrm rot="723127" flipH="1">
            <a:off x="13398092" y="6451794"/>
            <a:ext cx="2603739" cy="4546212"/>
          </a:xfrm>
          <a:custGeom>
            <a:avLst/>
            <a:gdLst/>
            <a:ahLst/>
            <a:cxnLst/>
            <a:rect l="l" t="t" r="r" b="b"/>
            <a:pathLst>
              <a:path w="2603739" h="4546212">
                <a:moveTo>
                  <a:pt x="2603739" y="0"/>
                </a:moveTo>
                <a:lnTo>
                  <a:pt x="0" y="0"/>
                </a:lnTo>
                <a:lnTo>
                  <a:pt x="0" y="4546212"/>
                </a:lnTo>
                <a:lnTo>
                  <a:pt x="2603739" y="4546212"/>
                </a:lnTo>
                <a:lnTo>
                  <a:pt x="260373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8" name="Freeform 8"/>
          <p:cNvSpPr/>
          <p:nvPr/>
        </p:nvSpPr>
        <p:spPr>
          <a:xfrm rot="3051784">
            <a:off x="14898465" y="-72074"/>
            <a:ext cx="3750992" cy="3808114"/>
          </a:xfrm>
          <a:custGeom>
            <a:avLst/>
            <a:gdLst/>
            <a:ahLst/>
            <a:cxnLst/>
            <a:rect l="l" t="t" r="r" b="b"/>
            <a:pathLst>
              <a:path w="3750992" h="3808114">
                <a:moveTo>
                  <a:pt x="0" y="0"/>
                </a:moveTo>
                <a:lnTo>
                  <a:pt x="3750992" y="0"/>
                </a:lnTo>
                <a:lnTo>
                  <a:pt x="3750992" y="3808113"/>
                </a:lnTo>
                <a:lnTo>
                  <a:pt x="0" y="38081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9" name="Freeform 9"/>
          <p:cNvSpPr/>
          <p:nvPr/>
        </p:nvSpPr>
        <p:spPr>
          <a:xfrm rot="-10544040" flipH="1" flipV="1">
            <a:off x="-645230" y="4175938"/>
            <a:ext cx="5651369" cy="4994398"/>
          </a:xfrm>
          <a:custGeom>
            <a:avLst/>
            <a:gdLst/>
            <a:ahLst/>
            <a:cxnLst/>
            <a:rect l="l" t="t" r="r" b="b"/>
            <a:pathLst>
              <a:path w="5651369" h="4994398">
                <a:moveTo>
                  <a:pt x="5651369" y="4994397"/>
                </a:moveTo>
                <a:lnTo>
                  <a:pt x="0" y="4994397"/>
                </a:lnTo>
                <a:lnTo>
                  <a:pt x="0" y="0"/>
                </a:lnTo>
                <a:lnTo>
                  <a:pt x="5651369" y="0"/>
                </a:lnTo>
                <a:lnTo>
                  <a:pt x="5651369" y="4994397"/>
                </a:lnTo>
                <a:close/>
              </a:path>
            </a:pathLst>
          </a:custGeom>
          <a:blipFill>
            <a:blip r:embed="rId10">
              <a:alphaModFix amt="44999"/>
            </a:blip>
            <a:stretch>
              <a:fillRect/>
            </a:stretch>
          </a:blipFill>
        </p:spPr>
        <p:txBody>
          <a:bodyPr/>
          <a:lstStyle/>
          <a:p>
            <a:endParaRPr lang="it-IT"/>
          </a:p>
        </p:txBody>
      </p:sp>
      <p:sp>
        <p:nvSpPr>
          <p:cNvPr id="10" name="TextBox 10"/>
          <p:cNvSpPr txBox="1"/>
          <p:nvPr/>
        </p:nvSpPr>
        <p:spPr>
          <a:xfrm>
            <a:off x="4450864" y="3437514"/>
            <a:ext cx="9386273" cy="1504950"/>
          </a:xfrm>
          <a:prstGeom prst="rect">
            <a:avLst/>
          </a:prstGeom>
        </p:spPr>
        <p:txBody>
          <a:bodyPr lIns="0" tIns="0" rIns="0" bIns="0" rtlCol="0" anchor="t">
            <a:spAutoFit/>
          </a:bodyPr>
          <a:lstStyle/>
          <a:p>
            <a:pPr algn="ctr">
              <a:lnSpc>
                <a:spcPts val="11999"/>
              </a:lnSpc>
            </a:pPr>
            <a:r>
              <a:rPr lang="en-US" sz="9999">
                <a:solidFill>
                  <a:srgbClr val="423D3D"/>
                </a:solidFill>
                <a:latin typeface="Playfair Display"/>
                <a:ea typeface="Playfair Display"/>
                <a:cs typeface="Playfair Display"/>
                <a:sym typeface="Playfair Display"/>
              </a:rPr>
              <a:t>THANK YOU</a:t>
            </a:r>
          </a:p>
        </p:txBody>
      </p:sp>
      <p:sp>
        <p:nvSpPr>
          <p:cNvPr id="11" name="TextBox 11"/>
          <p:cNvSpPr txBox="1"/>
          <p:nvPr/>
        </p:nvSpPr>
        <p:spPr>
          <a:xfrm>
            <a:off x="6786127" y="7484589"/>
            <a:ext cx="4715746" cy="487680"/>
          </a:xfrm>
          <a:prstGeom prst="rect">
            <a:avLst/>
          </a:prstGeom>
        </p:spPr>
        <p:txBody>
          <a:bodyPr lIns="0" tIns="0" rIns="0" bIns="0" rtlCol="0" anchor="t">
            <a:spAutoFit/>
          </a:bodyPr>
          <a:lstStyle/>
          <a:p>
            <a:pPr algn="ctr">
              <a:lnSpc>
                <a:spcPts val="3839"/>
              </a:lnSpc>
            </a:pPr>
            <a:r>
              <a:rPr lang="en-US" sz="3199">
                <a:solidFill>
                  <a:srgbClr val="423D3D"/>
                </a:solidFill>
                <a:latin typeface="Clear Sans"/>
                <a:ea typeface="Clear Sans"/>
                <a:cs typeface="Clear Sans"/>
                <a:sym typeface="Clear Sans"/>
              </a:rPr>
              <a:t>See you next time!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sp>
        <p:nvSpPr>
          <p:cNvPr id="3" name="Freeform 3"/>
          <p:cNvSpPr/>
          <p:nvPr/>
        </p:nvSpPr>
        <p:spPr>
          <a:xfrm rot="8533105">
            <a:off x="-117345" y="-1345670"/>
            <a:ext cx="2719733" cy="4748740"/>
          </a:xfrm>
          <a:custGeom>
            <a:avLst/>
            <a:gdLst/>
            <a:ahLst/>
            <a:cxnLst/>
            <a:rect l="l" t="t" r="r" b="b"/>
            <a:pathLst>
              <a:path w="2719733" h="4748740">
                <a:moveTo>
                  <a:pt x="0" y="0"/>
                </a:moveTo>
                <a:lnTo>
                  <a:pt x="2719733" y="0"/>
                </a:lnTo>
                <a:lnTo>
                  <a:pt x="2719733" y="4748740"/>
                </a:lnTo>
                <a:lnTo>
                  <a:pt x="0" y="47487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4" name="Freeform 4"/>
          <p:cNvSpPr/>
          <p:nvPr/>
        </p:nvSpPr>
        <p:spPr>
          <a:xfrm rot="-2012530">
            <a:off x="9798054" y="6688878"/>
            <a:ext cx="3750992" cy="3808114"/>
          </a:xfrm>
          <a:custGeom>
            <a:avLst/>
            <a:gdLst/>
            <a:ahLst/>
            <a:cxnLst/>
            <a:rect l="l" t="t" r="r" b="b"/>
            <a:pathLst>
              <a:path w="3750992" h="3808114">
                <a:moveTo>
                  <a:pt x="0" y="0"/>
                </a:moveTo>
                <a:lnTo>
                  <a:pt x="3750992" y="0"/>
                </a:lnTo>
                <a:lnTo>
                  <a:pt x="3750992" y="3808114"/>
                </a:lnTo>
                <a:lnTo>
                  <a:pt x="0" y="38081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5" name="Freeform 5"/>
          <p:cNvSpPr/>
          <p:nvPr/>
        </p:nvSpPr>
        <p:spPr>
          <a:xfrm rot="-1044146">
            <a:off x="14066447" y="4152915"/>
            <a:ext cx="4591752" cy="6393579"/>
          </a:xfrm>
          <a:custGeom>
            <a:avLst/>
            <a:gdLst/>
            <a:ahLst/>
            <a:cxnLst/>
            <a:rect l="l" t="t" r="r" b="b"/>
            <a:pathLst>
              <a:path w="4591752" h="6393579">
                <a:moveTo>
                  <a:pt x="0" y="0"/>
                </a:moveTo>
                <a:lnTo>
                  <a:pt x="4591753" y="0"/>
                </a:lnTo>
                <a:lnTo>
                  <a:pt x="4591753" y="6393579"/>
                </a:lnTo>
                <a:lnTo>
                  <a:pt x="0" y="63935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6" name="Freeform 6"/>
          <p:cNvSpPr/>
          <p:nvPr/>
        </p:nvSpPr>
        <p:spPr>
          <a:xfrm rot="1702798">
            <a:off x="5231231" y="-174052"/>
            <a:ext cx="1428179" cy="1749684"/>
          </a:xfrm>
          <a:custGeom>
            <a:avLst/>
            <a:gdLst/>
            <a:ahLst/>
            <a:cxnLst/>
            <a:rect l="l" t="t" r="r" b="b"/>
            <a:pathLst>
              <a:path w="1428179" h="1749684">
                <a:moveTo>
                  <a:pt x="0" y="0"/>
                </a:moveTo>
                <a:lnTo>
                  <a:pt x="1428180" y="0"/>
                </a:lnTo>
                <a:lnTo>
                  <a:pt x="1428180" y="1749683"/>
                </a:lnTo>
                <a:lnTo>
                  <a:pt x="0" y="1749683"/>
                </a:lnTo>
                <a:lnTo>
                  <a:pt x="0" y="0"/>
                </a:lnTo>
                <a:close/>
              </a:path>
            </a:pathLst>
          </a:custGeom>
          <a:blipFill>
            <a:blip r:embed="rId9">
              <a:alphaModFix amt="75000"/>
            </a:blip>
            <a:stretch>
              <a:fillRect/>
            </a:stretch>
          </a:blipFill>
        </p:spPr>
        <p:txBody>
          <a:bodyPr/>
          <a:lstStyle/>
          <a:p>
            <a:endParaRPr lang="it-IT"/>
          </a:p>
        </p:txBody>
      </p:sp>
      <p:pic>
        <p:nvPicPr>
          <p:cNvPr id="7" name="Picture 7"/>
          <p:cNvPicPr>
            <a:picLocks noChangeAspect="1"/>
          </p:cNvPicPr>
          <p:nvPr/>
        </p:nvPicPr>
        <p:blipFill>
          <a:blip r:embed="rId10">
            <a:alphaModFix amt="80000"/>
          </a:blip>
          <a:srcRect t="1455" b="1455"/>
          <a:stretch>
            <a:fillRect/>
          </a:stretch>
        </p:blipFill>
        <p:spPr>
          <a:xfrm>
            <a:off x="7753731" y="2716293"/>
            <a:ext cx="8608593" cy="717383"/>
          </a:xfrm>
          <a:prstGeom prst="rect">
            <a:avLst/>
          </a:prstGeom>
        </p:spPr>
      </p:pic>
      <p:sp>
        <p:nvSpPr>
          <p:cNvPr id="8" name="Freeform 8"/>
          <p:cNvSpPr/>
          <p:nvPr/>
        </p:nvSpPr>
        <p:spPr>
          <a:xfrm>
            <a:off x="-1458121" y="4240766"/>
            <a:ext cx="9248047" cy="7716339"/>
          </a:xfrm>
          <a:custGeom>
            <a:avLst/>
            <a:gdLst/>
            <a:ahLst/>
            <a:cxnLst/>
            <a:rect l="l" t="t" r="r" b="b"/>
            <a:pathLst>
              <a:path w="9248047" h="7716339">
                <a:moveTo>
                  <a:pt x="0" y="0"/>
                </a:moveTo>
                <a:lnTo>
                  <a:pt x="9248047" y="0"/>
                </a:lnTo>
                <a:lnTo>
                  <a:pt x="9248047" y="7716339"/>
                </a:lnTo>
                <a:lnTo>
                  <a:pt x="0" y="7716339"/>
                </a:lnTo>
                <a:lnTo>
                  <a:pt x="0" y="0"/>
                </a:lnTo>
                <a:close/>
              </a:path>
            </a:pathLst>
          </a:custGeom>
          <a:blipFill>
            <a:blip r:embed="rId11"/>
            <a:stretch>
              <a:fillRect/>
            </a:stretch>
          </a:blipFill>
        </p:spPr>
        <p:txBody>
          <a:bodyPr/>
          <a:lstStyle/>
          <a:p>
            <a:endParaRPr lang="it-IT"/>
          </a:p>
        </p:txBody>
      </p:sp>
      <p:grpSp>
        <p:nvGrpSpPr>
          <p:cNvPr id="9" name="Group 9"/>
          <p:cNvGrpSpPr>
            <a:grpSpLocks noChangeAspect="1"/>
          </p:cNvGrpSpPr>
          <p:nvPr/>
        </p:nvGrpSpPr>
        <p:grpSpPr>
          <a:xfrm>
            <a:off x="1835929" y="3612586"/>
            <a:ext cx="7609790" cy="6042862"/>
            <a:chOff x="0" y="0"/>
            <a:chExt cx="13754100" cy="10922000"/>
          </a:xfrm>
        </p:grpSpPr>
        <p:sp>
          <p:nvSpPr>
            <p:cNvPr id="10" name="Freeform 10"/>
            <p:cNvSpPr/>
            <p:nvPr/>
          </p:nvSpPr>
          <p:spPr>
            <a:xfrm>
              <a:off x="673100" y="977900"/>
              <a:ext cx="12344400" cy="7772400"/>
            </a:xfrm>
            <a:custGeom>
              <a:avLst/>
              <a:gdLst/>
              <a:ahLst/>
              <a:cxnLst/>
              <a:rect l="l" t="t" r="r" b="b"/>
              <a:pathLst>
                <a:path w="12344400" h="7772400">
                  <a:moveTo>
                    <a:pt x="0" y="0"/>
                  </a:moveTo>
                  <a:lnTo>
                    <a:pt x="12344400" y="0"/>
                  </a:lnTo>
                  <a:lnTo>
                    <a:pt x="12344400" y="7772400"/>
                  </a:lnTo>
                  <a:lnTo>
                    <a:pt x="0" y="7772400"/>
                  </a:lnTo>
                  <a:close/>
                </a:path>
              </a:pathLst>
            </a:custGeom>
            <a:blipFill>
              <a:blip r:embed="rId12"/>
              <a:stretch>
                <a:fillRect t="-2941" b="-2941"/>
              </a:stretch>
            </a:blipFill>
          </p:spPr>
          <p:txBody>
            <a:bodyPr/>
            <a:lstStyle/>
            <a:p>
              <a:endParaRPr lang="it-IT"/>
            </a:p>
          </p:txBody>
        </p:sp>
        <p:sp>
          <p:nvSpPr>
            <p:cNvPr id="11" name="Freeform 11"/>
            <p:cNvSpPr/>
            <p:nvPr/>
          </p:nvSpPr>
          <p:spPr>
            <a:xfrm>
              <a:off x="0" y="0"/>
              <a:ext cx="13754100" cy="10922000"/>
            </a:xfrm>
            <a:custGeom>
              <a:avLst/>
              <a:gdLst/>
              <a:ahLst/>
              <a:cxnLst/>
              <a:rect l="l" t="t" r="r" b="b"/>
              <a:pathLst>
                <a:path w="13754100" h="10922000">
                  <a:moveTo>
                    <a:pt x="0" y="0"/>
                  </a:moveTo>
                  <a:lnTo>
                    <a:pt x="13754100" y="0"/>
                  </a:lnTo>
                  <a:lnTo>
                    <a:pt x="13754100" y="10922000"/>
                  </a:lnTo>
                  <a:lnTo>
                    <a:pt x="0" y="10922000"/>
                  </a:lnTo>
                  <a:close/>
                </a:path>
              </a:pathLst>
            </a:custGeom>
            <a:blipFill>
              <a:blip r:embed="rId13"/>
              <a:stretch>
                <a:fillRect l="-179" r="-179"/>
              </a:stretch>
            </a:blipFill>
          </p:spPr>
          <p:txBody>
            <a:bodyPr/>
            <a:lstStyle/>
            <a:p>
              <a:endParaRPr lang="it-IT"/>
            </a:p>
          </p:txBody>
        </p:sp>
      </p:grpSp>
      <p:sp>
        <p:nvSpPr>
          <p:cNvPr id="12" name="TextBox 12"/>
          <p:cNvSpPr txBox="1"/>
          <p:nvPr/>
        </p:nvSpPr>
        <p:spPr>
          <a:xfrm>
            <a:off x="7144363" y="95407"/>
            <a:ext cx="9827329" cy="2286000"/>
          </a:xfrm>
          <a:prstGeom prst="rect">
            <a:avLst/>
          </a:prstGeom>
        </p:spPr>
        <p:txBody>
          <a:bodyPr lIns="0" tIns="0" rIns="0" bIns="0" rtlCol="0" anchor="t">
            <a:spAutoFit/>
          </a:bodyPr>
          <a:lstStyle/>
          <a:p>
            <a:pPr algn="ctr">
              <a:lnSpc>
                <a:spcPts val="9000"/>
              </a:lnSpc>
            </a:pPr>
            <a:r>
              <a:rPr lang="en-US" sz="7500">
                <a:solidFill>
                  <a:srgbClr val="423D3D"/>
                </a:solidFill>
                <a:latin typeface="Playfair Display"/>
                <a:ea typeface="Playfair Display"/>
                <a:cs typeface="Playfair Display"/>
                <a:sym typeface="Playfair Display"/>
              </a:rPr>
              <a:t>Previously, on the English class...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sp>
        <p:nvSpPr>
          <p:cNvPr id="3" name="Freeform 3"/>
          <p:cNvSpPr/>
          <p:nvPr/>
        </p:nvSpPr>
        <p:spPr>
          <a:xfrm rot="291450" flipH="1">
            <a:off x="-5017721" y="-488948"/>
            <a:ext cx="14748022" cy="12305380"/>
          </a:xfrm>
          <a:custGeom>
            <a:avLst/>
            <a:gdLst/>
            <a:ahLst/>
            <a:cxnLst/>
            <a:rect l="l" t="t" r="r" b="b"/>
            <a:pathLst>
              <a:path w="14748022" h="12305380">
                <a:moveTo>
                  <a:pt x="14748021" y="0"/>
                </a:moveTo>
                <a:lnTo>
                  <a:pt x="0" y="0"/>
                </a:lnTo>
                <a:lnTo>
                  <a:pt x="0" y="12305381"/>
                </a:lnTo>
                <a:lnTo>
                  <a:pt x="14748021" y="12305381"/>
                </a:lnTo>
                <a:lnTo>
                  <a:pt x="14748021" y="0"/>
                </a:lnTo>
                <a:close/>
              </a:path>
            </a:pathLst>
          </a:custGeom>
          <a:blipFill>
            <a:blip r:embed="rId3">
              <a:alphaModFix amt="65000"/>
            </a:blip>
            <a:stretch>
              <a:fillRect/>
            </a:stretch>
          </a:blipFill>
        </p:spPr>
        <p:txBody>
          <a:bodyPr/>
          <a:lstStyle/>
          <a:p>
            <a:endParaRPr lang="it-IT"/>
          </a:p>
        </p:txBody>
      </p:sp>
      <p:sp>
        <p:nvSpPr>
          <p:cNvPr id="4" name="TextBox 4"/>
          <p:cNvSpPr txBox="1"/>
          <p:nvPr/>
        </p:nvSpPr>
        <p:spPr>
          <a:xfrm>
            <a:off x="2356289" y="3474453"/>
            <a:ext cx="12914965" cy="990600"/>
          </a:xfrm>
          <a:prstGeom prst="rect">
            <a:avLst/>
          </a:prstGeom>
        </p:spPr>
        <p:txBody>
          <a:bodyPr lIns="0" tIns="0" rIns="0" bIns="0" rtlCol="0" anchor="t">
            <a:spAutoFit/>
          </a:bodyPr>
          <a:lstStyle/>
          <a:p>
            <a:pPr algn="ctr">
              <a:lnSpc>
                <a:spcPts val="7800"/>
              </a:lnSpc>
            </a:pPr>
            <a:r>
              <a:rPr lang="en-US" sz="6500" b="1">
                <a:solidFill>
                  <a:srgbClr val="423D3D"/>
                </a:solidFill>
                <a:latin typeface="Playfair Display Bold"/>
                <a:ea typeface="Playfair Display Bold"/>
                <a:cs typeface="Playfair Display Bold"/>
                <a:sym typeface="Playfair Display Bold"/>
              </a:rPr>
              <a:t>A SHORT AND BRIEF REVISION</a:t>
            </a:r>
          </a:p>
        </p:txBody>
      </p:sp>
      <p:sp>
        <p:nvSpPr>
          <p:cNvPr id="5" name="Freeform 5"/>
          <p:cNvSpPr/>
          <p:nvPr/>
        </p:nvSpPr>
        <p:spPr>
          <a:xfrm rot="-2012530">
            <a:off x="14857436" y="7193520"/>
            <a:ext cx="3750992" cy="3808114"/>
          </a:xfrm>
          <a:custGeom>
            <a:avLst/>
            <a:gdLst/>
            <a:ahLst/>
            <a:cxnLst/>
            <a:rect l="l" t="t" r="r" b="b"/>
            <a:pathLst>
              <a:path w="3750992" h="3808114">
                <a:moveTo>
                  <a:pt x="0" y="0"/>
                </a:moveTo>
                <a:lnTo>
                  <a:pt x="3750992" y="0"/>
                </a:lnTo>
                <a:lnTo>
                  <a:pt x="3750992" y="3808114"/>
                </a:lnTo>
                <a:lnTo>
                  <a:pt x="0" y="38081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6" name="Freeform 6"/>
          <p:cNvSpPr/>
          <p:nvPr/>
        </p:nvSpPr>
        <p:spPr>
          <a:xfrm>
            <a:off x="9807056" y="4843888"/>
            <a:ext cx="4616185" cy="6427599"/>
          </a:xfrm>
          <a:custGeom>
            <a:avLst/>
            <a:gdLst/>
            <a:ahLst/>
            <a:cxnLst/>
            <a:rect l="l" t="t" r="r" b="b"/>
            <a:pathLst>
              <a:path w="4616185" h="6427599">
                <a:moveTo>
                  <a:pt x="0" y="0"/>
                </a:moveTo>
                <a:lnTo>
                  <a:pt x="4616185" y="0"/>
                </a:lnTo>
                <a:lnTo>
                  <a:pt x="4616185" y="6427599"/>
                </a:lnTo>
                <a:lnTo>
                  <a:pt x="0" y="64275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7" name="Freeform 7"/>
          <p:cNvSpPr/>
          <p:nvPr/>
        </p:nvSpPr>
        <p:spPr>
          <a:xfrm rot="7547036">
            <a:off x="17146088" y="4681047"/>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8">
              <a:alphaModFix amt="75000"/>
            </a:blip>
            <a:stretch>
              <a:fillRect/>
            </a:stretch>
          </a:blipFill>
        </p:spPr>
        <p:txBody>
          <a:bodyPr/>
          <a:lstStyle/>
          <a:p>
            <a:endParaRPr lang="it-IT"/>
          </a:p>
        </p:txBody>
      </p:sp>
      <p:sp>
        <p:nvSpPr>
          <p:cNvPr id="8" name="Freeform 8"/>
          <p:cNvSpPr/>
          <p:nvPr/>
        </p:nvSpPr>
        <p:spPr>
          <a:xfrm rot="1702798">
            <a:off x="7385817" y="359521"/>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8">
              <a:alphaModFix amt="75000"/>
            </a:blip>
            <a:stretch>
              <a:fillRect/>
            </a:stretch>
          </a:blipFill>
        </p:spPr>
        <p:txBody>
          <a:bodyPr/>
          <a:lstStyle/>
          <a:p>
            <a:endParaRPr lang="it-IT"/>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sp>
        <p:nvSpPr>
          <p:cNvPr id="3" name="Freeform 3"/>
          <p:cNvSpPr/>
          <p:nvPr/>
        </p:nvSpPr>
        <p:spPr>
          <a:xfrm rot="-2012530">
            <a:off x="-529614" y="-891755"/>
            <a:ext cx="3750992" cy="3808114"/>
          </a:xfrm>
          <a:custGeom>
            <a:avLst/>
            <a:gdLst/>
            <a:ahLst/>
            <a:cxnLst/>
            <a:rect l="l" t="t" r="r" b="b"/>
            <a:pathLst>
              <a:path w="3750992" h="3808114">
                <a:moveTo>
                  <a:pt x="0" y="0"/>
                </a:moveTo>
                <a:lnTo>
                  <a:pt x="3750992" y="0"/>
                </a:lnTo>
                <a:lnTo>
                  <a:pt x="3750992" y="3808114"/>
                </a:lnTo>
                <a:lnTo>
                  <a:pt x="0" y="38081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4" name="Freeform 4"/>
          <p:cNvSpPr/>
          <p:nvPr/>
        </p:nvSpPr>
        <p:spPr>
          <a:xfrm>
            <a:off x="8895100" y="167252"/>
            <a:ext cx="11928085" cy="9952496"/>
          </a:xfrm>
          <a:custGeom>
            <a:avLst/>
            <a:gdLst/>
            <a:ahLst/>
            <a:cxnLst/>
            <a:rect l="l" t="t" r="r" b="b"/>
            <a:pathLst>
              <a:path w="11928085" h="9952496">
                <a:moveTo>
                  <a:pt x="0" y="0"/>
                </a:moveTo>
                <a:lnTo>
                  <a:pt x="11928085" y="0"/>
                </a:lnTo>
                <a:lnTo>
                  <a:pt x="11928085" y="9952496"/>
                </a:lnTo>
                <a:lnTo>
                  <a:pt x="0" y="9952496"/>
                </a:lnTo>
                <a:lnTo>
                  <a:pt x="0" y="0"/>
                </a:lnTo>
                <a:close/>
              </a:path>
            </a:pathLst>
          </a:custGeom>
          <a:blipFill>
            <a:blip r:embed="rId5">
              <a:alphaModFix amt="65000"/>
            </a:blip>
            <a:stretch>
              <a:fillRect/>
            </a:stretch>
          </a:blipFill>
        </p:spPr>
        <p:txBody>
          <a:bodyPr/>
          <a:lstStyle/>
          <a:p>
            <a:endParaRPr lang="it-IT"/>
          </a:p>
        </p:txBody>
      </p:sp>
      <p:pic>
        <p:nvPicPr>
          <p:cNvPr id="5" name="Picture 5"/>
          <p:cNvPicPr>
            <a:picLocks noChangeAspect="1"/>
          </p:cNvPicPr>
          <p:nvPr/>
        </p:nvPicPr>
        <p:blipFill>
          <a:blip r:embed="rId6">
            <a:alphaModFix amt="80000"/>
          </a:blip>
          <a:srcRect t="1455" b="1455"/>
          <a:stretch>
            <a:fillRect/>
          </a:stretch>
        </p:blipFill>
        <p:spPr>
          <a:xfrm>
            <a:off x="1028700" y="6020127"/>
            <a:ext cx="7724117" cy="643676"/>
          </a:xfrm>
          <a:prstGeom prst="rect">
            <a:avLst/>
          </a:prstGeom>
        </p:spPr>
      </p:pic>
      <p:sp>
        <p:nvSpPr>
          <p:cNvPr id="6" name="TextBox 6"/>
          <p:cNvSpPr txBox="1"/>
          <p:nvPr/>
        </p:nvSpPr>
        <p:spPr>
          <a:xfrm>
            <a:off x="1203599" y="3613671"/>
            <a:ext cx="7374320" cy="1981200"/>
          </a:xfrm>
          <a:prstGeom prst="rect">
            <a:avLst/>
          </a:prstGeom>
        </p:spPr>
        <p:txBody>
          <a:bodyPr lIns="0" tIns="0" rIns="0" bIns="0" rtlCol="0" anchor="t">
            <a:spAutoFit/>
          </a:bodyPr>
          <a:lstStyle/>
          <a:p>
            <a:pPr algn="ctr">
              <a:lnSpc>
                <a:spcPts val="7800"/>
              </a:lnSpc>
            </a:pPr>
            <a:r>
              <a:rPr lang="en-US" sz="6500">
                <a:solidFill>
                  <a:srgbClr val="423D3D"/>
                </a:solidFill>
                <a:latin typeface="Playfair Display"/>
                <a:ea typeface="Playfair Display"/>
                <a:cs typeface="Playfair Display"/>
                <a:sym typeface="Playfair Display"/>
              </a:rPr>
              <a:t>Main points from our last lesson</a:t>
            </a:r>
          </a:p>
        </p:txBody>
      </p:sp>
      <p:sp>
        <p:nvSpPr>
          <p:cNvPr id="7" name="TextBox 7"/>
          <p:cNvSpPr txBox="1"/>
          <p:nvPr/>
        </p:nvSpPr>
        <p:spPr>
          <a:xfrm>
            <a:off x="10479488" y="2735482"/>
            <a:ext cx="7141215" cy="4242572"/>
          </a:xfrm>
          <a:prstGeom prst="rect">
            <a:avLst/>
          </a:prstGeom>
        </p:spPr>
        <p:txBody>
          <a:bodyPr lIns="0" tIns="0" rIns="0" bIns="0" rtlCol="0" anchor="t">
            <a:spAutoFit/>
          </a:bodyPr>
          <a:lstStyle/>
          <a:p>
            <a:pPr marL="604521" lvl="1" indent="-302261" algn="l">
              <a:lnSpc>
                <a:spcPts val="4760"/>
              </a:lnSpc>
              <a:buFont typeface="Arial"/>
              <a:buChar char="•"/>
            </a:pPr>
            <a:r>
              <a:rPr lang="en-US" sz="2800" dirty="0">
                <a:solidFill>
                  <a:srgbClr val="423D3D"/>
                </a:solidFill>
                <a:latin typeface="Clear Sans"/>
                <a:ea typeface="Clear Sans"/>
                <a:cs typeface="Clear Sans"/>
                <a:sym typeface="Clear Sans"/>
              </a:rPr>
              <a:t>Article: The influence of AI on Education</a:t>
            </a:r>
          </a:p>
          <a:p>
            <a:pPr marL="604521" lvl="1" indent="-302261" algn="l">
              <a:lnSpc>
                <a:spcPts val="4760"/>
              </a:lnSpc>
              <a:buFont typeface="Arial"/>
              <a:buChar char="•"/>
            </a:pPr>
            <a:r>
              <a:rPr lang="en-US" sz="2800" dirty="0">
                <a:solidFill>
                  <a:srgbClr val="423D3D"/>
                </a:solidFill>
                <a:latin typeface="Clear Sans"/>
                <a:ea typeface="Clear Sans"/>
                <a:cs typeface="Clear Sans"/>
                <a:sym typeface="Clear Sans"/>
              </a:rPr>
              <a:t>Howard Gardner’s theory of multiple intelligences; </a:t>
            </a:r>
          </a:p>
          <a:p>
            <a:pPr marL="604521" lvl="1" indent="-302261" algn="l">
              <a:lnSpc>
                <a:spcPts val="4760"/>
              </a:lnSpc>
              <a:buFont typeface="Arial"/>
              <a:buChar char="•"/>
            </a:pPr>
            <a:r>
              <a:rPr lang="en-US" sz="2800" dirty="0">
                <a:solidFill>
                  <a:srgbClr val="423D3D"/>
                </a:solidFill>
                <a:latin typeface="Clear Sans"/>
                <a:ea typeface="Clear Sans"/>
                <a:cs typeface="Clear Sans"/>
                <a:sym typeface="Clear Sans"/>
              </a:rPr>
              <a:t>vocabulary worksheet: words and phrases on multiple intelligences;</a:t>
            </a:r>
          </a:p>
          <a:p>
            <a:pPr marL="604521" lvl="1" indent="-302261" algn="l">
              <a:lnSpc>
                <a:spcPts val="4760"/>
              </a:lnSpc>
              <a:buFont typeface="Arial"/>
              <a:buChar char="•"/>
            </a:pPr>
            <a:r>
              <a:rPr lang="en-US" sz="2800" dirty="0">
                <a:solidFill>
                  <a:srgbClr val="423D3D"/>
                </a:solidFill>
                <a:latin typeface="Clear Sans"/>
                <a:ea typeface="Clear Sans"/>
                <a:cs typeface="Clear Sans"/>
                <a:sym typeface="Clear Sans"/>
              </a:rPr>
              <a:t>Groups and assigned intelligence;</a:t>
            </a:r>
          </a:p>
          <a:p>
            <a:pPr marL="604521" lvl="1" indent="-302261" algn="l">
              <a:lnSpc>
                <a:spcPts val="4760"/>
              </a:lnSpc>
              <a:buFont typeface="Arial"/>
              <a:buChar char="•"/>
            </a:pPr>
            <a:r>
              <a:rPr lang="en-US" sz="2800" dirty="0">
                <a:solidFill>
                  <a:srgbClr val="423D3D"/>
                </a:solidFill>
                <a:latin typeface="Clear Sans"/>
                <a:ea typeface="Clear Sans"/>
                <a:cs typeface="Clear Sans"/>
                <a:sym typeface="Clear Sans"/>
              </a:rPr>
              <a:t>assignment: prepare your presentations.</a:t>
            </a:r>
          </a:p>
        </p:txBody>
      </p:sp>
      <p:sp>
        <p:nvSpPr>
          <p:cNvPr id="8" name="Freeform 8"/>
          <p:cNvSpPr/>
          <p:nvPr/>
        </p:nvSpPr>
        <p:spPr>
          <a:xfrm rot="2982778">
            <a:off x="-764100" y="7181762"/>
            <a:ext cx="2719733" cy="4748740"/>
          </a:xfrm>
          <a:custGeom>
            <a:avLst/>
            <a:gdLst/>
            <a:ahLst/>
            <a:cxnLst/>
            <a:rect l="l" t="t" r="r" b="b"/>
            <a:pathLst>
              <a:path w="2719733" h="4748740">
                <a:moveTo>
                  <a:pt x="0" y="0"/>
                </a:moveTo>
                <a:lnTo>
                  <a:pt x="2719733" y="0"/>
                </a:lnTo>
                <a:lnTo>
                  <a:pt x="2719733" y="4748741"/>
                </a:lnTo>
                <a:lnTo>
                  <a:pt x="0" y="47487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9" name="Freeform 9"/>
          <p:cNvSpPr/>
          <p:nvPr/>
        </p:nvSpPr>
        <p:spPr>
          <a:xfrm rot="1702798">
            <a:off x="2428390" y="830361"/>
            <a:ext cx="1428179" cy="1749684"/>
          </a:xfrm>
          <a:custGeom>
            <a:avLst/>
            <a:gdLst/>
            <a:ahLst/>
            <a:cxnLst/>
            <a:rect l="l" t="t" r="r" b="b"/>
            <a:pathLst>
              <a:path w="1428179" h="1749684">
                <a:moveTo>
                  <a:pt x="0" y="0"/>
                </a:moveTo>
                <a:lnTo>
                  <a:pt x="1428179" y="0"/>
                </a:lnTo>
                <a:lnTo>
                  <a:pt x="1428179" y="1749683"/>
                </a:lnTo>
                <a:lnTo>
                  <a:pt x="0" y="1749683"/>
                </a:lnTo>
                <a:lnTo>
                  <a:pt x="0" y="0"/>
                </a:lnTo>
                <a:close/>
              </a:path>
            </a:pathLst>
          </a:custGeom>
          <a:blipFill>
            <a:blip r:embed="rId9">
              <a:alphaModFix amt="75000"/>
            </a:blip>
            <a:stretch>
              <a:fillRect/>
            </a:stretch>
          </a:blipFill>
        </p:spPr>
        <p:txBody>
          <a:bodyPr/>
          <a:lstStyle/>
          <a:p>
            <a:endParaRPr lang="it-IT"/>
          </a:p>
        </p:txBody>
      </p:sp>
      <p:sp>
        <p:nvSpPr>
          <p:cNvPr id="10" name="Freeform 10"/>
          <p:cNvSpPr/>
          <p:nvPr/>
        </p:nvSpPr>
        <p:spPr>
          <a:xfrm rot="1702798">
            <a:off x="8429910" y="8681291"/>
            <a:ext cx="1428179" cy="1749684"/>
          </a:xfrm>
          <a:custGeom>
            <a:avLst/>
            <a:gdLst/>
            <a:ahLst/>
            <a:cxnLst/>
            <a:rect l="l" t="t" r="r" b="b"/>
            <a:pathLst>
              <a:path w="1428179" h="1749684">
                <a:moveTo>
                  <a:pt x="0" y="0"/>
                </a:moveTo>
                <a:lnTo>
                  <a:pt x="1428180" y="0"/>
                </a:lnTo>
                <a:lnTo>
                  <a:pt x="1428180" y="1749683"/>
                </a:lnTo>
                <a:lnTo>
                  <a:pt x="0" y="1749683"/>
                </a:lnTo>
                <a:lnTo>
                  <a:pt x="0" y="0"/>
                </a:lnTo>
                <a:close/>
              </a:path>
            </a:pathLst>
          </a:custGeom>
          <a:blipFill>
            <a:blip r:embed="rId9">
              <a:alphaModFix amt="75000"/>
            </a:blip>
            <a:stretch>
              <a:fillRect/>
            </a:stretch>
          </a:blipFill>
        </p:spPr>
        <p:txBody>
          <a:bodyPr/>
          <a:lstStyle/>
          <a:p>
            <a:endParaRPr lang="it-IT"/>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443" y="2721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sp>
        <p:nvSpPr>
          <p:cNvPr id="3" name="Freeform 3"/>
          <p:cNvSpPr/>
          <p:nvPr/>
        </p:nvSpPr>
        <p:spPr>
          <a:xfrm rot="291450" flipH="1">
            <a:off x="-5017721" y="-488948"/>
            <a:ext cx="14748022" cy="12305380"/>
          </a:xfrm>
          <a:custGeom>
            <a:avLst/>
            <a:gdLst/>
            <a:ahLst/>
            <a:cxnLst/>
            <a:rect l="l" t="t" r="r" b="b"/>
            <a:pathLst>
              <a:path w="14748022" h="12305380">
                <a:moveTo>
                  <a:pt x="14748021" y="0"/>
                </a:moveTo>
                <a:lnTo>
                  <a:pt x="0" y="0"/>
                </a:lnTo>
                <a:lnTo>
                  <a:pt x="0" y="12305381"/>
                </a:lnTo>
                <a:lnTo>
                  <a:pt x="14748021" y="12305381"/>
                </a:lnTo>
                <a:lnTo>
                  <a:pt x="14748021" y="0"/>
                </a:lnTo>
                <a:close/>
              </a:path>
            </a:pathLst>
          </a:custGeom>
          <a:blipFill>
            <a:blip r:embed="rId3">
              <a:alphaModFix amt="65000"/>
            </a:blip>
            <a:stretch>
              <a:fillRect/>
            </a:stretch>
          </a:blipFill>
        </p:spPr>
        <p:txBody>
          <a:bodyPr/>
          <a:lstStyle/>
          <a:p>
            <a:endParaRPr lang="it-IT"/>
          </a:p>
        </p:txBody>
      </p:sp>
      <p:pic>
        <p:nvPicPr>
          <p:cNvPr id="4" name="Picture 4"/>
          <p:cNvPicPr>
            <a:picLocks noChangeAspect="1"/>
          </p:cNvPicPr>
          <p:nvPr/>
        </p:nvPicPr>
        <p:blipFill>
          <a:blip r:embed="rId4">
            <a:alphaModFix amt="80000"/>
          </a:blip>
          <a:srcRect t="1455" b="1455"/>
          <a:stretch>
            <a:fillRect/>
          </a:stretch>
        </p:blipFill>
        <p:spPr>
          <a:xfrm>
            <a:off x="9535183" y="3640819"/>
            <a:ext cx="7724117" cy="643676"/>
          </a:xfrm>
          <a:prstGeom prst="rect">
            <a:avLst/>
          </a:prstGeom>
        </p:spPr>
      </p:pic>
      <p:sp>
        <p:nvSpPr>
          <p:cNvPr id="5" name="Freeform 5"/>
          <p:cNvSpPr/>
          <p:nvPr/>
        </p:nvSpPr>
        <p:spPr>
          <a:xfrm rot="-2012530">
            <a:off x="14857436" y="7193520"/>
            <a:ext cx="3750992" cy="3808114"/>
          </a:xfrm>
          <a:custGeom>
            <a:avLst/>
            <a:gdLst/>
            <a:ahLst/>
            <a:cxnLst/>
            <a:rect l="l" t="t" r="r" b="b"/>
            <a:pathLst>
              <a:path w="3750992" h="3808114">
                <a:moveTo>
                  <a:pt x="0" y="0"/>
                </a:moveTo>
                <a:lnTo>
                  <a:pt x="3750992" y="0"/>
                </a:lnTo>
                <a:lnTo>
                  <a:pt x="3750992" y="3808114"/>
                </a:lnTo>
                <a:lnTo>
                  <a:pt x="0" y="38081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6" name="Freeform 6"/>
          <p:cNvSpPr/>
          <p:nvPr/>
        </p:nvSpPr>
        <p:spPr>
          <a:xfrm>
            <a:off x="9807056" y="4843888"/>
            <a:ext cx="4616185" cy="6427599"/>
          </a:xfrm>
          <a:custGeom>
            <a:avLst/>
            <a:gdLst/>
            <a:ahLst/>
            <a:cxnLst/>
            <a:rect l="l" t="t" r="r" b="b"/>
            <a:pathLst>
              <a:path w="4616185" h="6427599">
                <a:moveTo>
                  <a:pt x="0" y="0"/>
                </a:moveTo>
                <a:lnTo>
                  <a:pt x="4616185" y="0"/>
                </a:lnTo>
                <a:lnTo>
                  <a:pt x="4616185" y="6427599"/>
                </a:lnTo>
                <a:lnTo>
                  <a:pt x="0" y="64275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7" name="Freeform 7"/>
          <p:cNvSpPr/>
          <p:nvPr/>
        </p:nvSpPr>
        <p:spPr>
          <a:xfrm rot="7547036">
            <a:off x="17146088" y="4681047"/>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9">
              <a:alphaModFix amt="75000"/>
            </a:blip>
            <a:stretch>
              <a:fillRect/>
            </a:stretch>
          </a:blipFill>
        </p:spPr>
        <p:txBody>
          <a:bodyPr/>
          <a:lstStyle/>
          <a:p>
            <a:endParaRPr lang="it-IT"/>
          </a:p>
        </p:txBody>
      </p:sp>
      <p:sp>
        <p:nvSpPr>
          <p:cNvPr id="8" name="Freeform 8"/>
          <p:cNvSpPr/>
          <p:nvPr/>
        </p:nvSpPr>
        <p:spPr>
          <a:xfrm rot="1702798">
            <a:off x="7385817" y="359521"/>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9">
              <a:alphaModFix amt="75000"/>
            </a:blip>
            <a:stretch>
              <a:fillRect/>
            </a:stretch>
          </a:blipFill>
        </p:spPr>
        <p:txBody>
          <a:bodyPr/>
          <a:lstStyle/>
          <a:p>
            <a:endParaRPr lang="it-IT"/>
          </a:p>
        </p:txBody>
      </p:sp>
      <p:sp>
        <p:nvSpPr>
          <p:cNvPr id="9" name="Freeform 9"/>
          <p:cNvSpPr/>
          <p:nvPr/>
        </p:nvSpPr>
        <p:spPr>
          <a:xfrm>
            <a:off x="1028700" y="1154106"/>
            <a:ext cx="8115300" cy="8115300"/>
          </a:xfrm>
          <a:custGeom>
            <a:avLst/>
            <a:gdLst/>
            <a:ahLst/>
            <a:cxnLst/>
            <a:rect l="l" t="t" r="r" b="b"/>
            <a:pathLst>
              <a:path w="8115300" h="8115300">
                <a:moveTo>
                  <a:pt x="0" y="0"/>
                </a:moveTo>
                <a:lnTo>
                  <a:pt x="8115300" y="0"/>
                </a:lnTo>
                <a:lnTo>
                  <a:pt x="8115300" y="8115300"/>
                </a:lnTo>
                <a:lnTo>
                  <a:pt x="0" y="8115300"/>
                </a:lnTo>
                <a:lnTo>
                  <a:pt x="0" y="0"/>
                </a:lnTo>
                <a:close/>
              </a:path>
            </a:pathLst>
          </a:custGeom>
          <a:blipFill>
            <a:blip r:embed="rId10"/>
            <a:stretch>
              <a:fillRect/>
            </a:stretch>
          </a:blipFill>
        </p:spPr>
        <p:txBody>
          <a:bodyPr/>
          <a:lstStyle/>
          <a:p>
            <a:endParaRPr lang="it-IT"/>
          </a:p>
        </p:txBody>
      </p:sp>
      <p:sp>
        <p:nvSpPr>
          <p:cNvPr id="10" name="TextBox 10"/>
          <p:cNvSpPr txBox="1"/>
          <p:nvPr/>
        </p:nvSpPr>
        <p:spPr>
          <a:xfrm>
            <a:off x="10306443" y="2370065"/>
            <a:ext cx="6344858" cy="889346"/>
          </a:xfrm>
          <a:prstGeom prst="rect">
            <a:avLst/>
          </a:prstGeom>
        </p:spPr>
        <p:txBody>
          <a:bodyPr lIns="0" tIns="0" rIns="0" bIns="0" rtlCol="0" anchor="t">
            <a:spAutoFit/>
          </a:bodyPr>
          <a:lstStyle/>
          <a:p>
            <a:pPr algn="ctr">
              <a:lnSpc>
                <a:spcPts val="7800"/>
              </a:lnSpc>
            </a:pPr>
            <a:r>
              <a:rPr lang="en-US" sz="4800" b="1" dirty="0">
                <a:solidFill>
                  <a:srgbClr val="423D3D"/>
                </a:solidFill>
                <a:latin typeface="Playfair Display Bold"/>
                <a:ea typeface="Playfair Display Bold"/>
                <a:cs typeface="Playfair Display Bold"/>
                <a:sym typeface="Playfair Display Bold"/>
              </a:rPr>
              <a:t>Multiple Intelligences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4332" t="-9259" r="-4717" b="-19985"/>
            </a:stretch>
          </a:blipFill>
        </p:spPr>
        <p:txBody>
          <a:bodyPr/>
          <a:lstStyle/>
          <a:p>
            <a:endParaRPr lang="it-IT"/>
          </a:p>
        </p:txBody>
      </p:sp>
      <p:sp>
        <p:nvSpPr>
          <p:cNvPr id="3" name="Freeform 3"/>
          <p:cNvSpPr/>
          <p:nvPr/>
        </p:nvSpPr>
        <p:spPr>
          <a:xfrm rot="-2012530">
            <a:off x="-529614" y="-891755"/>
            <a:ext cx="3750992" cy="3808114"/>
          </a:xfrm>
          <a:custGeom>
            <a:avLst/>
            <a:gdLst/>
            <a:ahLst/>
            <a:cxnLst/>
            <a:rect l="l" t="t" r="r" b="b"/>
            <a:pathLst>
              <a:path w="3750992" h="3808114">
                <a:moveTo>
                  <a:pt x="0" y="0"/>
                </a:moveTo>
                <a:lnTo>
                  <a:pt x="3750992" y="0"/>
                </a:lnTo>
                <a:lnTo>
                  <a:pt x="3750992" y="3808114"/>
                </a:lnTo>
                <a:lnTo>
                  <a:pt x="0" y="38081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4" name="Freeform 4"/>
          <p:cNvSpPr/>
          <p:nvPr/>
        </p:nvSpPr>
        <p:spPr>
          <a:xfrm>
            <a:off x="8650911" y="-709375"/>
            <a:ext cx="11928085" cy="9952496"/>
          </a:xfrm>
          <a:custGeom>
            <a:avLst/>
            <a:gdLst/>
            <a:ahLst/>
            <a:cxnLst/>
            <a:rect l="l" t="t" r="r" b="b"/>
            <a:pathLst>
              <a:path w="11928085" h="9952496">
                <a:moveTo>
                  <a:pt x="0" y="0"/>
                </a:moveTo>
                <a:lnTo>
                  <a:pt x="11928085" y="0"/>
                </a:lnTo>
                <a:lnTo>
                  <a:pt x="11928085" y="9952496"/>
                </a:lnTo>
                <a:lnTo>
                  <a:pt x="0" y="9952496"/>
                </a:lnTo>
                <a:lnTo>
                  <a:pt x="0" y="0"/>
                </a:lnTo>
                <a:close/>
              </a:path>
            </a:pathLst>
          </a:custGeom>
          <a:blipFill>
            <a:blip r:embed="rId7">
              <a:alphaModFix amt="65000"/>
            </a:blip>
            <a:stretch>
              <a:fillRect/>
            </a:stretch>
          </a:blipFill>
        </p:spPr>
        <p:txBody>
          <a:bodyPr/>
          <a:lstStyle/>
          <a:p>
            <a:endParaRPr lang="it-IT"/>
          </a:p>
        </p:txBody>
      </p:sp>
      <p:pic>
        <p:nvPicPr>
          <p:cNvPr id="5" name="Picture 5"/>
          <p:cNvPicPr>
            <a:picLocks noChangeAspect="1"/>
          </p:cNvPicPr>
          <p:nvPr/>
        </p:nvPicPr>
        <p:blipFill>
          <a:blip r:embed="rId8">
            <a:alphaModFix amt="80000"/>
          </a:blip>
          <a:srcRect t="1455" b="1455"/>
          <a:stretch>
            <a:fillRect/>
          </a:stretch>
        </p:blipFill>
        <p:spPr>
          <a:xfrm>
            <a:off x="1028700" y="6020127"/>
            <a:ext cx="7724117" cy="643676"/>
          </a:xfrm>
          <a:prstGeom prst="rect">
            <a:avLst/>
          </a:prstGeom>
        </p:spPr>
      </p:pic>
      <p:sp>
        <p:nvSpPr>
          <p:cNvPr id="6" name="Freeform 6"/>
          <p:cNvSpPr/>
          <p:nvPr/>
        </p:nvSpPr>
        <p:spPr>
          <a:xfrm rot="2982778">
            <a:off x="-764100" y="7181762"/>
            <a:ext cx="2719733" cy="4748740"/>
          </a:xfrm>
          <a:custGeom>
            <a:avLst/>
            <a:gdLst/>
            <a:ahLst/>
            <a:cxnLst/>
            <a:rect l="l" t="t" r="r" b="b"/>
            <a:pathLst>
              <a:path w="2719733" h="4748740">
                <a:moveTo>
                  <a:pt x="0" y="0"/>
                </a:moveTo>
                <a:lnTo>
                  <a:pt x="2719733" y="0"/>
                </a:lnTo>
                <a:lnTo>
                  <a:pt x="2719733" y="4748741"/>
                </a:lnTo>
                <a:lnTo>
                  <a:pt x="0" y="474874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it-IT"/>
          </a:p>
        </p:txBody>
      </p:sp>
      <p:pic>
        <p:nvPicPr>
          <p:cNvPr id="7" name="Picture 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alphaModFix amt="75000"/>
          </a:blip>
          <a:srcRect l="26967" r="26967"/>
          <a:stretch>
            <a:fillRect/>
          </a:stretch>
        </p:blipFill>
        <p:spPr>
          <a:xfrm rot="1702798">
            <a:off x="2428390" y="830361"/>
            <a:ext cx="1428179" cy="1749684"/>
          </a:xfrm>
          <a:prstGeom prst="rect">
            <a:avLst/>
          </a:prstGeom>
        </p:spPr>
      </p:pic>
      <p:sp>
        <p:nvSpPr>
          <p:cNvPr id="8" name="Freeform 8"/>
          <p:cNvSpPr/>
          <p:nvPr/>
        </p:nvSpPr>
        <p:spPr>
          <a:xfrm rot="1702798">
            <a:off x="8429910" y="8681291"/>
            <a:ext cx="1428179" cy="1749684"/>
          </a:xfrm>
          <a:custGeom>
            <a:avLst/>
            <a:gdLst/>
            <a:ahLst/>
            <a:cxnLst/>
            <a:rect l="l" t="t" r="r" b="b"/>
            <a:pathLst>
              <a:path w="1428179" h="1749684">
                <a:moveTo>
                  <a:pt x="0" y="0"/>
                </a:moveTo>
                <a:lnTo>
                  <a:pt x="1428180" y="0"/>
                </a:lnTo>
                <a:lnTo>
                  <a:pt x="1428180" y="1749683"/>
                </a:lnTo>
                <a:lnTo>
                  <a:pt x="0" y="1749683"/>
                </a:lnTo>
                <a:lnTo>
                  <a:pt x="0" y="0"/>
                </a:lnTo>
                <a:close/>
              </a:path>
            </a:pathLst>
          </a:custGeom>
          <a:blipFill>
            <a:blip r:embed="rId12">
              <a:alphaModFix amt="75000"/>
            </a:blip>
            <a:stretch>
              <a:fillRect/>
            </a:stretch>
          </a:blipFill>
        </p:spPr>
        <p:txBody>
          <a:bodyPr/>
          <a:lstStyle/>
          <a:p>
            <a:endParaRPr lang="it-IT"/>
          </a:p>
        </p:txBody>
      </p:sp>
      <p:sp>
        <p:nvSpPr>
          <p:cNvPr id="9" name="Freeform 9"/>
          <p:cNvSpPr/>
          <p:nvPr/>
        </p:nvSpPr>
        <p:spPr>
          <a:xfrm>
            <a:off x="13334810" y="5143500"/>
            <a:ext cx="3924490" cy="4114800"/>
          </a:xfrm>
          <a:custGeom>
            <a:avLst/>
            <a:gdLst/>
            <a:ahLst/>
            <a:cxnLst/>
            <a:rect l="l" t="t" r="r" b="b"/>
            <a:pathLst>
              <a:path w="3924490" h="4114800">
                <a:moveTo>
                  <a:pt x="0" y="0"/>
                </a:moveTo>
                <a:lnTo>
                  <a:pt x="3924490" y="0"/>
                </a:lnTo>
                <a:lnTo>
                  <a:pt x="3924490"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it-IT"/>
          </a:p>
        </p:txBody>
      </p:sp>
      <p:sp>
        <p:nvSpPr>
          <p:cNvPr id="10" name="Freeform 10"/>
          <p:cNvSpPr/>
          <p:nvPr/>
        </p:nvSpPr>
        <p:spPr>
          <a:xfrm>
            <a:off x="3448604" y="6983498"/>
            <a:ext cx="4933491" cy="2603767"/>
          </a:xfrm>
          <a:custGeom>
            <a:avLst/>
            <a:gdLst/>
            <a:ahLst/>
            <a:cxnLst/>
            <a:rect l="l" t="t" r="r" b="b"/>
            <a:pathLst>
              <a:path w="4933491" h="2603767">
                <a:moveTo>
                  <a:pt x="0" y="0"/>
                </a:moveTo>
                <a:lnTo>
                  <a:pt x="4933491" y="0"/>
                </a:lnTo>
                <a:lnTo>
                  <a:pt x="4933491" y="2603766"/>
                </a:lnTo>
                <a:lnTo>
                  <a:pt x="0" y="2603766"/>
                </a:lnTo>
                <a:lnTo>
                  <a:pt x="0" y="0"/>
                </a:lnTo>
                <a:close/>
              </a:path>
            </a:pathLst>
          </a:custGeom>
          <a:blipFill>
            <a:blip r:embed="rId15"/>
            <a:stretch>
              <a:fillRect t="-15106"/>
            </a:stretch>
          </a:blipFill>
        </p:spPr>
        <p:txBody>
          <a:bodyPr/>
          <a:lstStyle/>
          <a:p>
            <a:endParaRPr lang="it-IT"/>
          </a:p>
        </p:txBody>
      </p:sp>
      <p:sp>
        <p:nvSpPr>
          <p:cNvPr id="11" name="TextBox 11"/>
          <p:cNvSpPr txBox="1"/>
          <p:nvPr/>
        </p:nvSpPr>
        <p:spPr>
          <a:xfrm>
            <a:off x="1203599" y="3708921"/>
            <a:ext cx="7374320" cy="1885950"/>
          </a:xfrm>
          <a:prstGeom prst="rect">
            <a:avLst/>
          </a:prstGeom>
        </p:spPr>
        <p:txBody>
          <a:bodyPr lIns="0" tIns="0" rIns="0" bIns="0" rtlCol="0" anchor="t">
            <a:spAutoFit/>
          </a:bodyPr>
          <a:lstStyle/>
          <a:p>
            <a:pPr algn="ctr">
              <a:lnSpc>
                <a:spcPts val="7440"/>
              </a:lnSpc>
            </a:pPr>
            <a:r>
              <a:rPr lang="en-US" sz="6200" dirty="0">
                <a:solidFill>
                  <a:srgbClr val="423D3D"/>
                </a:solidFill>
                <a:latin typeface="Playfair Display"/>
                <a:ea typeface="Playfair Display"/>
                <a:cs typeface="Playfair Display"/>
                <a:sym typeface="Playfair Display"/>
              </a:rPr>
              <a:t>Today’s class: objectives and topics</a:t>
            </a:r>
          </a:p>
        </p:txBody>
      </p:sp>
      <p:sp>
        <p:nvSpPr>
          <p:cNvPr id="12" name="TextBox 12"/>
          <p:cNvSpPr txBox="1"/>
          <p:nvPr/>
        </p:nvSpPr>
        <p:spPr>
          <a:xfrm>
            <a:off x="9863641" y="2635769"/>
            <a:ext cx="8051800" cy="2146303"/>
          </a:xfrm>
          <a:prstGeom prst="rect">
            <a:avLst/>
          </a:prstGeom>
        </p:spPr>
        <p:txBody>
          <a:bodyPr lIns="0" tIns="0" rIns="0" bIns="0" rtlCol="0" anchor="t">
            <a:spAutoFit/>
          </a:bodyPr>
          <a:lstStyle/>
          <a:p>
            <a:pPr algn="ctr">
              <a:lnSpc>
                <a:spcPts val="8839"/>
              </a:lnSpc>
            </a:pPr>
            <a:r>
              <a:rPr lang="en-US" sz="5199" b="1" dirty="0">
                <a:solidFill>
                  <a:srgbClr val="423D3D"/>
                </a:solidFill>
                <a:latin typeface="Playfair Display" panose="00000500000000000000" pitchFamily="2" charset="0"/>
                <a:ea typeface="Architype Aubette"/>
                <a:cs typeface="Architype Aubette"/>
                <a:sym typeface="Architype Aubette"/>
              </a:rPr>
              <a:t>Multiple Intelligences and learning styles</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sp>
        <p:nvSpPr>
          <p:cNvPr id="3" name="Freeform 3"/>
          <p:cNvSpPr/>
          <p:nvPr/>
        </p:nvSpPr>
        <p:spPr>
          <a:xfrm rot="-2012530">
            <a:off x="-529614" y="-891755"/>
            <a:ext cx="3750992" cy="3808114"/>
          </a:xfrm>
          <a:custGeom>
            <a:avLst/>
            <a:gdLst/>
            <a:ahLst/>
            <a:cxnLst/>
            <a:rect l="l" t="t" r="r" b="b"/>
            <a:pathLst>
              <a:path w="3750992" h="3808114">
                <a:moveTo>
                  <a:pt x="0" y="0"/>
                </a:moveTo>
                <a:lnTo>
                  <a:pt x="3750992" y="0"/>
                </a:lnTo>
                <a:lnTo>
                  <a:pt x="3750992" y="3808114"/>
                </a:lnTo>
                <a:lnTo>
                  <a:pt x="0" y="38081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4" name="Freeform 4"/>
          <p:cNvSpPr/>
          <p:nvPr/>
        </p:nvSpPr>
        <p:spPr>
          <a:xfrm>
            <a:off x="8895100" y="167252"/>
            <a:ext cx="11928085" cy="9952496"/>
          </a:xfrm>
          <a:custGeom>
            <a:avLst/>
            <a:gdLst/>
            <a:ahLst/>
            <a:cxnLst/>
            <a:rect l="l" t="t" r="r" b="b"/>
            <a:pathLst>
              <a:path w="11928085" h="9952496">
                <a:moveTo>
                  <a:pt x="0" y="0"/>
                </a:moveTo>
                <a:lnTo>
                  <a:pt x="11928085" y="0"/>
                </a:lnTo>
                <a:lnTo>
                  <a:pt x="11928085" y="9952496"/>
                </a:lnTo>
                <a:lnTo>
                  <a:pt x="0" y="9952496"/>
                </a:lnTo>
                <a:lnTo>
                  <a:pt x="0" y="0"/>
                </a:lnTo>
                <a:close/>
              </a:path>
            </a:pathLst>
          </a:custGeom>
          <a:blipFill>
            <a:blip r:embed="rId5">
              <a:alphaModFix amt="65000"/>
            </a:blip>
            <a:stretch>
              <a:fillRect/>
            </a:stretch>
          </a:blipFill>
        </p:spPr>
        <p:txBody>
          <a:bodyPr/>
          <a:lstStyle/>
          <a:p>
            <a:endParaRPr lang="it-IT"/>
          </a:p>
        </p:txBody>
      </p:sp>
      <p:pic>
        <p:nvPicPr>
          <p:cNvPr id="5" name="Picture 5"/>
          <p:cNvPicPr>
            <a:picLocks noChangeAspect="1"/>
          </p:cNvPicPr>
          <p:nvPr/>
        </p:nvPicPr>
        <p:blipFill>
          <a:blip r:embed="rId6">
            <a:alphaModFix amt="80000"/>
          </a:blip>
          <a:srcRect t="1455" b="1455"/>
          <a:stretch>
            <a:fillRect/>
          </a:stretch>
        </p:blipFill>
        <p:spPr>
          <a:xfrm>
            <a:off x="1028700" y="6020127"/>
            <a:ext cx="7724117" cy="643676"/>
          </a:xfrm>
          <a:prstGeom prst="rect">
            <a:avLst/>
          </a:prstGeom>
        </p:spPr>
      </p:pic>
      <p:sp>
        <p:nvSpPr>
          <p:cNvPr id="6" name="TextBox 6"/>
          <p:cNvSpPr txBox="1"/>
          <p:nvPr/>
        </p:nvSpPr>
        <p:spPr>
          <a:xfrm>
            <a:off x="1203599" y="3708921"/>
            <a:ext cx="7374320" cy="1885950"/>
          </a:xfrm>
          <a:prstGeom prst="rect">
            <a:avLst/>
          </a:prstGeom>
        </p:spPr>
        <p:txBody>
          <a:bodyPr lIns="0" tIns="0" rIns="0" bIns="0" rtlCol="0" anchor="t">
            <a:spAutoFit/>
          </a:bodyPr>
          <a:lstStyle/>
          <a:p>
            <a:pPr algn="ctr">
              <a:lnSpc>
                <a:spcPts val="7440"/>
              </a:lnSpc>
            </a:pPr>
            <a:r>
              <a:rPr lang="en-US" sz="6200">
                <a:solidFill>
                  <a:srgbClr val="423D3D"/>
                </a:solidFill>
                <a:latin typeface="Playfair Display"/>
                <a:ea typeface="Playfair Display"/>
                <a:cs typeface="Playfair Display"/>
                <a:sym typeface="Playfair Display"/>
              </a:rPr>
              <a:t>Today’s class: objectives and topics</a:t>
            </a:r>
          </a:p>
        </p:txBody>
      </p:sp>
      <p:sp>
        <p:nvSpPr>
          <p:cNvPr id="7" name="TextBox 7"/>
          <p:cNvSpPr txBox="1"/>
          <p:nvPr/>
        </p:nvSpPr>
        <p:spPr>
          <a:xfrm>
            <a:off x="8711562" y="723900"/>
            <a:ext cx="9426222" cy="9199057"/>
          </a:xfrm>
          <a:prstGeom prst="rect">
            <a:avLst/>
          </a:prstGeom>
        </p:spPr>
        <p:txBody>
          <a:bodyPr wrap="square" lIns="0" tIns="0" rIns="0" bIns="0" rtlCol="0" anchor="t">
            <a:spAutoFit/>
          </a:bodyPr>
          <a:lstStyle/>
          <a:p>
            <a:pPr algn="ctr">
              <a:lnSpc>
                <a:spcPts val="5100"/>
              </a:lnSpc>
            </a:pPr>
            <a:r>
              <a:rPr lang="en-US" sz="3000" b="1" dirty="0">
                <a:solidFill>
                  <a:srgbClr val="423D3D"/>
                </a:solidFill>
                <a:latin typeface="Playfair Display" panose="00000500000000000000" pitchFamily="2" charset="0"/>
                <a:ea typeface="Clear Sans Bold"/>
                <a:cs typeface="Clear Sans Bold"/>
                <a:sym typeface="Clear Sans Bold"/>
              </a:rPr>
              <a:t>Objectives</a:t>
            </a:r>
            <a:r>
              <a:rPr lang="en-US" sz="3000" dirty="0">
                <a:solidFill>
                  <a:srgbClr val="423D3D"/>
                </a:solidFill>
                <a:latin typeface="Playfair Display" panose="00000500000000000000" pitchFamily="2" charset="0"/>
                <a:ea typeface="Clear Sans"/>
                <a:cs typeface="Clear Sans"/>
                <a:sym typeface="Clear Sans"/>
              </a:rPr>
              <a:t>: </a:t>
            </a:r>
          </a:p>
          <a:p>
            <a:pPr marL="604521" lvl="1" indent="-302261" algn="l">
              <a:lnSpc>
                <a:spcPts val="4760"/>
              </a:lnSpc>
              <a:buFont typeface="Arial"/>
              <a:buChar char="•"/>
            </a:pPr>
            <a:r>
              <a:rPr lang="en-US" sz="2800" dirty="0">
                <a:solidFill>
                  <a:srgbClr val="423D3D"/>
                </a:solidFill>
                <a:latin typeface="Playfair Display" panose="00000500000000000000" pitchFamily="2" charset="0"/>
                <a:ea typeface="Clear Sans"/>
                <a:cs typeface="Clear Sans"/>
                <a:sym typeface="Clear Sans"/>
              </a:rPr>
              <a:t>To learn about specific topics for educators and teachers; </a:t>
            </a:r>
          </a:p>
          <a:p>
            <a:pPr marL="604521" lvl="1" indent="-302261" algn="l">
              <a:lnSpc>
                <a:spcPts val="4760"/>
              </a:lnSpc>
              <a:buFont typeface="Arial"/>
              <a:buChar char="•"/>
            </a:pPr>
            <a:r>
              <a:rPr lang="en-US" sz="2800" dirty="0">
                <a:solidFill>
                  <a:srgbClr val="423D3D"/>
                </a:solidFill>
                <a:latin typeface="Playfair Display" panose="00000500000000000000" pitchFamily="2" charset="0"/>
                <a:ea typeface="Clear Sans"/>
                <a:cs typeface="Clear Sans"/>
                <a:sym typeface="Clear Sans"/>
              </a:rPr>
              <a:t>To enlarge and enrich vocabulary on a specific area of technical English; </a:t>
            </a:r>
          </a:p>
          <a:p>
            <a:pPr marL="604521" lvl="1" indent="-302261" algn="l">
              <a:lnSpc>
                <a:spcPts val="4760"/>
              </a:lnSpc>
              <a:buFont typeface="Arial"/>
              <a:buChar char="•"/>
            </a:pPr>
            <a:r>
              <a:rPr lang="en-US" sz="2800" dirty="0">
                <a:solidFill>
                  <a:srgbClr val="423D3D"/>
                </a:solidFill>
                <a:latin typeface="Playfair Display" panose="00000500000000000000" pitchFamily="2" charset="0"/>
                <a:ea typeface="Clear Sans"/>
                <a:cs typeface="Clear Sans"/>
                <a:sym typeface="Clear Sans"/>
              </a:rPr>
              <a:t>To improve reading, listening and comprehension skills; </a:t>
            </a:r>
          </a:p>
          <a:p>
            <a:pPr marL="604521" lvl="1" indent="-302261" algn="l">
              <a:lnSpc>
                <a:spcPts val="4760"/>
              </a:lnSpc>
              <a:buFont typeface="Arial"/>
              <a:buChar char="•"/>
            </a:pPr>
            <a:r>
              <a:rPr lang="en-US" sz="2800" dirty="0">
                <a:solidFill>
                  <a:srgbClr val="423D3D"/>
                </a:solidFill>
                <a:latin typeface="Playfair Display" panose="00000500000000000000" pitchFamily="2" charset="0"/>
                <a:ea typeface="Clear Sans"/>
                <a:cs typeface="Clear Sans"/>
                <a:sym typeface="Clear Sans"/>
              </a:rPr>
              <a:t>To learn English in a practical situation and to exercise one’s own ability to teach through language; </a:t>
            </a:r>
          </a:p>
          <a:p>
            <a:pPr marL="604521" lvl="1" indent="-302261" algn="l">
              <a:lnSpc>
                <a:spcPts val="4760"/>
              </a:lnSpc>
              <a:buFont typeface="Arial"/>
              <a:buChar char="•"/>
            </a:pPr>
            <a:r>
              <a:rPr lang="en-US" sz="2800" dirty="0">
                <a:solidFill>
                  <a:srgbClr val="423D3D"/>
                </a:solidFill>
                <a:latin typeface="Playfair Display" panose="00000500000000000000" pitchFamily="2" charset="0"/>
                <a:ea typeface="Clear Sans"/>
                <a:cs typeface="Clear Sans"/>
                <a:sym typeface="Clear Sans"/>
              </a:rPr>
              <a:t>To work on writing coherent and understandable texts on technical and scientific topics; </a:t>
            </a:r>
          </a:p>
          <a:p>
            <a:pPr marL="604521" lvl="1" indent="-302261" algn="l">
              <a:lnSpc>
                <a:spcPts val="4760"/>
              </a:lnSpc>
              <a:buFont typeface="Arial"/>
              <a:buChar char="•"/>
            </a:pPr>
            <a:r>
              <a:rPr lang="en-US" sz="2800" dirty="0">
                <a:solidFill>
                  <a:srgbClr val="423D3D"/>
                </a:solidFill>
                <a:latin typeface="Playfair Display" panose="00000500000000000000" pitchFamily="2" charset="0"/>
                <a:ea typeface="Clear Sans"/>
                <a:cs typeface="Clear Sans"/>
                <a:sym typeface="Clear Sans"/>
              </a:rPr>
              <a:t>To improve speaking skills by working in groups and acting in role plays; </a:t>
            </a:r>
          </a:p>
          <a:p>
            <a:pPr marL="604521" lvl="1" indent="-302261" algn="l">
              <a:lnSpc>
                <a:spcPts val="4760"/>
              </a:lnSpc>
              <a:buFont typeface="Arial"/>
              <a:buChar char="•"/>
            </a:pPr>
            <a:r>
              <a:rPr lang="en-US" sz="2800" dirty="0">
                <a:solidFill>
                  <a:srgbClr val="423D3D"/>
                </a:solidFill>
                <a:latin typeface="Playfair Display" panose="00000500000000000000" pitchFamily="2" charset="0"/>
                <a:ea typeface="Clear Sans"/>
                <a:cs typeface="Clear Sans"/>
                <a:sym typeface="Clear Sans"/>
              </a:rPr>
              <a:t>To boost confidence and learn to talk in front of a crowd. </a:t>
            </a:r>
          </a:p>
        </p:txBody>
      </p:sp>
      <p:sp>
        <p:nvSpPr>
          <p:cNvPr id="8" name="Freeform 8"/>
          <p:cNvSpPr/>
          <p:nvPr/>
        </p:nvSpPr>
        <p:spPr>
          <a:xfrm rot="2982778">
            <a:off x="-764100" y="7181762"/>
            <a:ext cx="2719733" cy="4748740"/>
          </a:xfrm>
          <a:custGeom>
            <a:avLst/>
            <a:gdLst/>
            <a:ahLst/>
            <a:cxnLst/>
            <a:rect l="l" t="t" r="r" b="b"/>
            <a:pathLst>
              <a:path w="2719733" h="4748740">
                <a:moveTo>
                  <a:pt x="0" y="0"/>
                </a:moveTo>
                <a:lnTo>
                  <a:pt x="2719733" y="0"/>
                </a:lnTo>
                <a:lnTo>
                  <a:pt x="2719733" y="4748741"/>
                </a:lnTo>
                <a:lnTo>
                  <a:pt x="0" y="47487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9" name="Freeform 9"/>
          <p:cNvSpPr/>
          <p:nvPr/>
        </p:nvSpPr>
        <p:spPr>
          <a:xfrm rot="1702798">
            <a:off x="2428390" y="830361"/>
            <a:ext cx="1428179" cy="1749684"/>
          </a:xfrm>
          <a:custGeom>
            <a:avLst/>
            <a:gdLst/>
            <a:ahLst/>
            <a:cxnLst/>
            <a:rect l="l" t="t" r="r" b="b"/>
            <a:pathLst>
              <a:path w="1428179" h="1749684">
                <a:moveTo>
                  <a:pt x="0" y="0"/>
                </a:moveTo>
                <a:lnTo>
                  <a:pt x="1428179" y="0"/>
                </a:lnTo>
                <a:lnTo>
                  <a:pt x="1428179" y="1749683"/>
                </a:lnTo>
                <a:lnTo>
                  <a:pt x="0" y="1749683"/>
                </a:lnTo>
                <a:lnTo>
                  <a:pt x="0" y="0"/>
                </a:lnTo>
                <a:close/>
              </a:path>
            </a:pathLst>
          </a:custGeom>
          <a:blipFill>
            <a:blip r:embed="rId9">
              <a:alphaModFix amt="75000"/>
            </a:blip>
            <a:stretch>
              <a:fillRect/>
            </a:stretch>
          </a:blipFill>
        </p:spPr>
        <p:txBody>
          <a:bodyPr/>
          <a:lstStyle/>
          <a:p>
            <a:endParaRPr lang="it-IT"/>
          </a:p>
        </p:txBody>
      </p:sp>
      <p:sp>
        <p:nvSpPr>
          <p:cNvPr id="10" name="Freeform 10"/>
          <p:cNvSpPr/>
          <p:nvPr/>
        </p:nvSpPr>
        <p:spPr>
          <a:xfrm rot="1702798">
            <a:off x="6236628" y="7968576"/>
            <a:ext cx="1428179" cy="1749684"/>
          </a:xfrm>
          <a:custGeom>
            <a:avLst/>
            <a:gdLst/>
            <a:ahLst/>
            <a:cxnLst/>
            <a:rect l="l" t="t" r="r" b="b"/>
            <a:pathLst>
              <a:path w="1428179" h="1749684">
                <a:moveTo>
                  <a:pt x="0" y="0"/>
                </a:moveTo>
                <a:lnTo>
                  <a:pt x="1428180" y="0"/>
                </a:lnTo>
                <a:lnTo>
                  <a:pt x="1428180" y="1749683"/>
                </a:lnTo>
                <a:lnTo>
                  <a:pt x="0" y="1749683"/>
                </a:lnTo>
                <a:lnTo>
                  <a:pt x="0" y="0"/>
                </a:lnTo>
                <a:close/>
              </a:path>
            </a:pathLst>
          </a:custGeom>
          <a:blipFill>
            <a:blip r:embed="rId9">
              <a:alphaModFix amt="75000"/>
            </a:blip>
            <a:stretch>
              <a:fillRect/>
            </a:stretch>
          </a:blipFill>
        </p:spPr>
        <p:txBody>
          <a:bodyPr/>
          <a:lstStyle/>
          <a:p>
            <a:endParaRPr lang="it-IT"/>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sp>
        <p:nvSpPr>
          <p:cNvPr id="3" name="Freeform 3"/>
          <p:cNvSpPr/>
          <p:nvPr/>
        </p:nvSpPr>
        <p:spPr>
          <a:xfrm rot="291450" flipH="1">
            <a:off x="-3710458" y="-596801"/>
            <a:ext cx="14748022" cy="12305380"/>
          </a:xfrm>
          <a:custGeom>
            <a:avLst/>
            <a:gdLst/>
            <a:ahLst/>
            <a:cxnLst/>
            <a:rect l="l" t="t" r="r" b="b"/>
            <a:pathLst>
              <a:path w="14748022" h="12305380">
                <a:moveTo>
                  <a:pt x="14748022" y="0"/>
                </a:moveTo>
                <a:lnTo>
                  <a:pt x="0" y="0"/>
                </a:lnTo>
                <a:lnTo>
                  <a:pt x="0" y="12305380"/>
                </a:lnTo>
                <a:lnTo>
                  <a:pt x="14748022" y="12305380"/>
                </a:lnTo>
                <a:lnTo>
                  <a:pt x="14748022" y="0"/>
                </a:lnTo>
                <a:close/>
              </a:path>
            </a:pathLst>
          </a:custGeom>
          <a:blipFill>
            <a:blip r:embed="rId3">
              <a:alphaModFix amt="65000"/>
            </a:blip>
            <a:stretch>
              <a:fillRect/>
            </a:stretch>
          </a:blipFill>
        </p:spPr>
        <p:txBody>
          <a:bodyPr/>
          <a:lstStyle/>
          <a:p>
            <a:endParaRPr lang="it-IT"/>
          </a:p>
        </p:txBody>
      </p:sp>
      <p:pic>
        <p:nvPicPr>
          <p:cNvPr id="4" name="Picture 4"/>
          <p:cNvPicPr>
            <a:picLocks noChangeAspect="1"/>
          </p:cNvPicPr>
          <p:nvPr/>
        </p:nvPicPr>
        <p:blipFill>
          <a:blip r:embed="rId4">
            <a:alphaModFix amt="80000"/>
          </a:blip>
          <a:srcRect t="1455" b="1455"/>
          <a:stretch>
            <a:fillRect/>
          </a:stretch>
        </p:blipFill>
        <p:spPr>
          <a:xfrm>
            <a:off x="9535183" y="3640819"/>
            <a:ext cx="7724117" cy="643676"/>
          </a:xfrm>
          <a:prstGeom prst="rect">
            <a:avLst/>
          </a:prstGeom>
        </p:spPr>
      </p:pic>
      <p:sp>
        <p:nvSpPr>
          <p:cNvPr id="5" name="TextBox 5"/>
          <p:cNvSpPr txBox="1"/>
          <p:nvPr/>
        </p:nvSpPr>
        <p:spPr>
          <a:xfrm>
            <a:off x="9744910" y="1495756"/>
            <a:ext cx="7304664" cy="1685925"/>
          </a:xfrm>
          <a:prstGeom prst="rect">
            <a:avLst/>
          </a:prstGeom>
        </p:spPr>
        <p:txBody>
          <a:bodyPr lIns="0" tIns="0" rIns="0" bIns="0" rtlCol="0" anchor="t">
            <a:spAutoFit/>
          </a:bodyPr>
          <a:lstStyle/>
          <a:p>
            <a:pPr algn="ctr">
              <a:lnSpc>
                <a:spcPts val="6600"/>
              </a:lnSpc>
            </a:pPr>
            <a:r>
              <a:rPr lang="en-US" sz="5500" b="1">
                <a:solidFill>
                  <a:srgbClr val="423D3D"/>
                </a:solidFill>
                <a:latin typeface="Playfair Display Bold"/>
                <a:ea typeface="Playfair Display Bold"/>
                <a:cs typeface="Playfair Display Bold"/>
                <a:sym typeface="Playfair Display Bold"/>
              </a:rPr>
              <a:t>OUR FIRST PRESENTATION!</a:t>
            </a:r>
          </a:p>
        </p:txBody>
      </p:sp>
      <p:sp>
        <p:nvSpPr>
          <p:cNvPr id="6" name="TextBox 6"/>
          <p:cNvSpPr txBox="1"/>
          <p:nvPr/>
        </p:nvSpPr>
        <p:spPr>
          <a:xfrm>
            <a:off x="293560" y="2200606"/>
            <a:ext cx="8850440" cy="5364417"/>
          </a:xfrm>
          <a:prstGeom prst="rect">
            <a:avLst/>
          </a:prstGeom>
        </p:spPr>
        <p:txBody>
          <a:bodyPr lIns="0" tIns="0" rIns="0" bIns="0" rtlCol="0" anchor="t">
            <a:spAutoFit/>
          </a:bodyPr>
          <a:lstStyle/>
          <a:p>
            <a:pPr marL="457200" indent="-457200" algn="just">
              <a:lnSpc>
                <a:spcPts val="5269"/>
              </a:lnSpc>
              <a:buFont typeface="Arial" panose="020B0604020202020204" pitchFamily="34" charset="0"/>
              <a:buChar char="•"/>
            </a:pPr>
            <a:r>
              <a:rPr lang="en-US" sz="3099" b="1" dirty="0">
                <a:solidFill>
                  <a:srgbClr val="423D3D"/>
                </a:solidFill>
                <a:latin typeface="Clear Sans Bold"/>
                <a:ea typeface="Clear Sans Bold"/>
                <a:cs typeface="Clear Sans Bold"/>
                <a:sym typeface="Clear Sans Bold"/>
              </a:rPr>
              <a:t>The presentation counts towards the final grade for </a:t>
            </a:r>
            <a:r>
              <a:rPr lang="en-US" sz="3099" b="1" u="sng" dirty="0">
                <a:solidFill>
                  <a:srgbClr val="423D3D"/>
                </a:solidFill>
                <a:latin typeface="Clear Sans Bold"/>
                <a:ea typeface="Clear Sans Bold"/>
                <a:cs typeface="Clear Sans Bold"/>
                <a:sym typeface="Clear Sans Bold"/>
              </a:rPr>
              <a:t>up to 3 points</a:t>
            </a:r>
            <a:r>
              <a:rPr lang="en-US" sz="3099" b="1" dirty="0">
                <a:solidFill>
                  <a:srgbClr val="423D3D"/>
                </a:solidFill>
                <a:latin typeface="Clear Sans Bold"/>
                <a:ea typeface="Clear Sans Bold"/>
                <a:cs typeface="Clear Sans Bold"/>
                <a:sym typeface="Clear Sans Bold"/>
              </a:rPr>
              <a:t> (0-3). </a:t>
            </a:r>
          </a:p>
          <a:p>
            <a:pPr marL="457200" indent="-457200" algn="just">
              <a:lnSpc>
                <a:spcPts val="5269"/>
              </a:lnSpc>
              <a:buFont typeface="Arial" panose="020B0604020202020204" pitchFamily="34" charset="0"/>
              <a:buChar char="•"/>
            </a:pPr>
            <a:r>
              <a:rPr lang="en-US" sz="3099" b="1" dirty="0">
                <a:solidFill>
                  <a:srgbClr val="423D3D"/>
                </a:solidFill>
                <a:latin typeface="Clear Sans Bold"/>
                <a:ea typeface="Clear Sans Bold"/>
                <a:cs typeface="Clear Sans Bold"/>
                <a:sym typeface="Clear Sans Bold"/>
              </a:rPr>
              <a:t>The assigned points are </a:t>
            </a:r>
            <a:r>
              <a:rPr lang="en-US" sz="3099" b="1" u="sng" dirty="0">
                <a:solidFill>
                  <a:srgbClr val="423D3D"/>
                </a:solidFill>
                <a:latin typeface="Clear Sans Bold"/>
                <a:ea typeface="Clear Sans Bold"/>
                <a:cs typeface="Clear Sans Bold"/>
                <a:sym typeface="Clear Sans Bold"/>
              </a:rPr>
              <a:t>individual</a:t>
            </a:r>
            <a:r>
              <a:rPr lang="en-US" sz="3099" b="1" dirty="0">
                <a:solidFill>
                  <a:srgbClr val="423D3D"/>
                </a:solidFill>
                <a:latin typeface="Clear Sans Bold"/>
                <a:ea typeface="Clear Sans Bold"/>
                <a:cs typeface="Clear Sans Bold"/>
                <a:sym typeface="Clear Sans Bold"/>
              </a:rPr>
              <a:t>. </a:t>
            </a:r>
          </a:p>
          <a:p>
            <a:pPr marL="457200" indent="-457200" algn="just">
              <a:lnSpc>
                <a:spcPts val="5269"/>
              </a:lnSpc>
              <a:buFont typeface="Arial" panose="020B0604020202020204" pitchFamily="34" charset="0"/>
              <a:buChar char="•"/>
            </a:pPr>
            <a:r>
              <a:rPr lang="en-US" sz="3099" b="1" dirty="0">
                <a:solidFill>
                  <a:srgbClr val="423D3D"/>
                </a:solidFill>
                <a:latin typeface="Clear Sans Bold"/>
                <a:ea typeface="Clear Sans Bold"/>
                <a:cs typeface="Clear Sans Bold"/>
                <a:sym typeface="Clear Sans Bold"/>
              </a:rPr>
              <a:t>Each group has </a:t>
            </a:r>
            <a:r>
              <a:rPr lang="en-US" sz="3099" b="1" u="sng" dirty="0">
                <a:solidFill>
                  <a:srgbClr val="423D3D"/>
                </a:solidFill>
                <a:latin typeface="Clear Sans Bold"/>
                <a:ea typeface="Clear Sans Bold"/>
                <a:cs typeface="Clear Sans Bold"/>
                <a:sym typeface="Clear Sans Bold"/>
              </a:rPr>
              <a:t>6-8 minutes to present </a:t>
            </a:r>
            <a:r>
              <a:rPr lang="en-US" sz="3099" b="1" dirty="0">
                <a:solidFill>
                  <a:srgbClr val="423D3D"/>
                </a:solidFill>
                <a:latin typeface="Clear Sans Bold"/>
                <a:ea typeface="Clear Sans Bold"/>
                <a:cs typeface="Clear Sans Bold"/>
                <a:sym typeface="Clear Sans Bold"/>
              </a:rPr>
              <a:t>their work and </a:t>
            </a:r>
            <a:r>
              <a:rPr lang="en-US" sz="3099" b="1" u="sng" dirty="0">
                <a:solidFill>
                  <a:srgbClr val="423D3D"/>
                </a:solidFill>
                <a:latin typeface="Clear Sans Bold"/>
                <a:ea typeface="Clear Sans Bold"/>
                <a:cs typeface="Clear Sans Bold"/>
                <a:sym typeface="Clear Sans Bold"/>
              </a:rPr>
              <a:t>a couple of minutes</a:t>
            </a:r>
            <a:r>
              <a:rPr lang="en-US" sz="3099" b="1" dirty="0">
                <a:solidFill>
                  <a:srgbClr val="423D3D"/>
                </a:solidFill>
                <a:latin typeface="Clear Sans Bold"/>
                <a:ea typeface="Clear Sans Bold"/>
                <a:cs typeface="Clear Sans Bold"/>
                <a:sym typeface="Clear Sans Bold"/>
              </a:rPr>
              <a:t> (2) to do the exercise with the other students. </a:t>
            </a:r>
          </a:p>
          <a:p>
            <a:pPr marL="457200" indent="-457200" algn="just">
              <a:lnSpc>
                <a:spcPts val="5269"/>
              </a:lnSpc>
              <a:buFont typeface="Arial" panose="020B0604020202020204" pitchFamily="34" charset="0"/>
              <a:buChar char="•"/>
            </a:pPr>
            <a:r>
              <a:rPr lang="en-US" sz="3099" b="1" u="sng" dirty="0">
                <a:solidFill>
                  <a:srgbClr val="423D3D"/>
                </a:solidFill>
                <a:latin typeface="Clear Sans Bold"/>
                <a:ea typeface="Clear Sans Bold"/>
                <a:cs typeface="Clear Sans Bold"/>
                <a:sym typeface="Clear Sans Bold"/>
              </a:rPr>
              <a:t>ALL MEMBERS</a:t>
            </a:r>
            <a:r>
              <a:rPr lang="en-US" sz="3099" b="1" dirty="0">
                <a:solidFill>
                  <a:srgbClr val="423D3D"/>
                </a:solidFill>
                <a:latin typeface="Clear Sans Bold"/>
                <a:ea typeface="Clear Sans Bold"/>
                <a:cs typeface="Clear Sans Bold"/>
                <a:sym typeface="Clear Sans Bold"/>
              </a:rPr>
              <a:t> of the group are supposed to speak. </a:t>
            </a:r>
          </a:p>
        </p:txBody>
      </p:sp>
      <p:sp>
        <p:nvSpPr>
          <p:cNvPr id="7" name="Freeform 7"/>
          <p:cNvSpPr/>
          <p:nvPr/>
        </p:nvSpPr>
        <p:spPr>
          <a:xfrm rot="-2012530">
            <a:off x="14857436" y="7193520"/>
            <a:ext cx="3750992" cy="3808114"/>
          </a:xfrm>
          <a:custGeom>
            <a:avLst/>
            <a:gdLst/>
            <a:ahLst/>
            <a:cxnLst/>
            <a:rect l="l" t="t" r="r" b="b"/>
            <a:pathLst>
              <a:path w="3750992" h="3808114">
                <a:moveTo>
                  <a:pt x="0" y="0"/>
                </a:moveTo>
                <a:lnTo>
                  <a:pt x="3750992" y="0"/>
                </a:lnTo>
                <a:lnTo>
                  <a:pt x="3750992" y="3808114"/>
                </a:lnTo>
                <a:lnTo>
                  <a:pt x="0" y="38081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8" name="Freeform 8"/>
          <p:cNvSpPr/>
          <p:nvPr/>
        </p:nvSpPr>
        <p:spPr>
          <a:xfrm>
            <a:off x="9807056" y="4843888"/>
            <a:ext cx="4616185" cy="6427599"/>
          </a:xfrm>
          <a:custGeom>
            <a:avLst/>
            <a:gdLst/>
            <a:ahLst/>
            <a:cxnLst/>
            <a:rect l="l" t="t" r="r" b="b"/>
            <a:pathLst>
              <a:path w="4616185" h="6427599">
                <a:moveTo>
                  <a:pt x="0" y="0"/>
                </a:moveTo>
                <a:lnTo>
                  <a:pt x="4616185" y="0"/>
                </a:lnTo>
                <a:lnTo>
                  <a:pt x="4616185" y="6427599"/>
                </a:lnTo>
                <a:lnTo>
                  <a:pt x="0" y="64275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9" name="Freeform 9"/>
          <p:cNvSpPr/>
          <p:nvPr/>
        </p:nvSpPr>
        <p:spPr>
          <a:xfrm rot="7547036">
            <a:off x="17146088" y="4681047"/>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9">
              <a:alphaModFix amt="75000"/>
            </a:blip>
            <a:stretch>
              <a:fillRect/>
            </a:stretch>
          </a:blipFill>
        </p:spPr>
        <p:txBody>
          <a:bodyPr/>
          <a:lstStyle/>
          <a:p>
            <a:endParaRPr lang="it-IT"/>
          </a:p>
        </p:txBody>
      </p:sp>
      <p:sp>
        <p:nvSpPr>
          <p:cNvPr id="10" name="Freeform 10"/>
          <p:cNvSpPr/>
          <p:nvPr/>
        </p:nvSpPr>
        <p:spPr>
          <a:xfrm rot="1702798">
            <a:off x="7385817" y="359521"/>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9">
              <a:alphaModFix amt="75000"/>
            </a:blip>
            <a:stretch>
              <a:fillRect/>
            </a:stretch>
          </a:blipFill>
        </p:spPr>
        <p:txBody>
          <a:bodyPr/>
          <a:lstStyle/>
          <a:p>
            <a:endParaRPr lang="it-IT"/>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32" t="-9259" r="-4717" b="-19985"/>
            </a:stretch>
          </a:blipFill>
        </p:spPr>
        <p:txBody>
          <a:bodyPr/>
          <a:lstStyle/>
          <a:p>
            <a:endParaRPr lang="it-IT"/>
          </a:p>
        </p:txBody>
      </p:sp>
      <p:sp>
        <p:nvSpPr>
          <p:cNvPr id="3" name="Freeform 3"/>
          <p:cNvSpPr/>
          <p:nvPr/>
        </p:nvSpPr>
        <p:spPr>
          <a:xfrm rot="291450" flipH="1">
            <a:off x="-3710458" y="-596801"/>
            <a:ext cx="14748022" cy="12305380"/>
          </a:xfrm>
          <a:custGeom>
            <a:avLst/>
            <a:gdLst/>
            <a:ahLst/>
            <a:cxnLst/>
            <a:rect l="l" t="t" r="r" b="b"/>
            <a:pathLst>
              <a:path w="14748022" h="12305380">
                <a:moveTo>
                  <a:pt x="14748022" y="0"/>
                </a:moveTo>
                <a:lnTo>
                  <a:pt x="0" y="0"/>
                </a:lnTo>
                <a:lnTo>
                  <a:pt x="0" y="12305380"/>
                </a:lnTo>
                <a:lnTo>
                  <a:pt x="14748022" y="12305380"/>
                </a:lnTo>
                <a:lnTo>
                  <a:pt x="14748022" y="0"/>
                </a:lnTo>
                <a:close/>
              </a:path>
            </a:pathLst>
          </a:custGeom>
          <a:blipFill>
            <a:blip r:embed="rId3">
              <a:alphaModFix amt="65000"/>
            </a:blip>
            <a:stretch>
              <a:fillRect/>
            </a:stretch>
          </a:blipFill>
        </p:spPr>
        <p:txBody>
          <a:bodyPr/>
          <a:lstStyle/>
          <a:p>
            <a:endParaRPr lang="it-IT"/>
          </a:p>
        </p:txBody>
      </p:sp>
      <p:sp>
        <p:nvSpPr>
          <p:cNvPr id="4" name="TextBox 4"/>
          <p:cNvSpPr txBox="1"/>
          <p:nvPr/>
        </p:nvSpPr>
        <p:spPr>
          <a:xfrm>
            <a:off x="1246371" y="3718121"/>
            <a:ext cx="15795257" cy="1854097"/>
          </a:xfrm>
          <a:prstGeom prst="rect">
            <a:avLst/>
          </a:prstGeom>
        </p:spPr>
        <p:txBody>
          <a:bodyPr lIns="0" tIns="0" rIns="0" bIns="0" rtlCol="0" anchor="t">
            <a:spAutoFit/>
          </a:bodyPr>
          <a:lstStyle/>
          <a:p>
            <a:pPr algn="ctr">
              <a:lnSpc>
                <a:spcPts val="7800"/>
              </a:lnSpc>
            </a:pPr>
            <a:r>
              <a:rPr lang="en-US" sz="6500" b="1" dirty="0">
                <a:solidFill>
                  <a:srgbClr val="423D3D"/>
                </a:solidFill>
                <a:latin typeface="Playfair Display Bold"/>
                <a:ea typeface="Playfair Display Bold"/>
                <a:cs typeface="Playfair Display Bold"/>
                <a:sym typeface="Playfair Display Bold"/>
              </a:rPr>
              <a:t>LET’S PRESENT YOUR WORKS!</a:t>
            </a:r>
          </a:p>
          <a:p>
            <a:pPr algn="ctr">
              <a:lnSpc>
                <a:spcPts val="7080"/>
              </a:lnSpc>
            </a:pPr>
            <a:r>
              <a:rPr lang="en-US" sz="5900" dirty="0">
                <a:solidFill>
                  <a:srgbClr val="423D3D"/>
                </a:solidFill>
                <a:latin typeface="Playfair Display"/>
                <a:ea typeface="Playfair Display"/>
                <a:cs typeface="Playfair Display"/>
                <a:sym typeface="Playfair Display"/>
              </a:rPr>
              <a:t>Present your work(s) in front of the class </a:t>
            </a:r>
          </a:p>
        </p:txBody>
      </p:sp>
      <p:sp>
        <p:nvSpPr>
          <p:cNvPr id="5" name="Freeform 5"/>
          <p:cNvSpPr/>
          <p:nvPr/>
        </p:nvSpPr>
        <p:spPr>
          <a:xfrm rot="-2012530">
            <a:off x="14857436" y="7193520"/>
            <a:ext cx="3750992" cy="3808114"/>
          </a:xfrm>
          <a:custGeom>
            <a:avLst/>
            <a:gdLst/>
            <a:ahLst/>
            <a:cxnLst/>
            <a:rect l="l" t="t" r="r" b="b"/>
            <a:pathLst>
              <a:path w="3750992" h="3808114">
                <a:moveTo>
                  <a:pt x="0" y="0"/>
                </a:moveTo>
                <a:lnTo>
                  <a:pt x="3750992" y="0"/>
                </a:lnTo>
                <a:lnTo>
                  <a:pt x="3750992" y="3808114"/>
                </a:lnTo>
                <a:lnTo>
                  <a:pt x="0" y="38081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6" name="Freeform 6"/>
          <p:cNvSpPr/>
          <p:nvPr/>
        </p:nvSpPr>
        <p:spPr>
          <a:xfrm rot="7547036">
            <a:off x="17146088" y="4681047"/>
            <a:ext cx="1428179" cy="1749684"/>
          </a:xfrm>
          <a:custGeom>
            <a:avLst/>
            <a:gdLst/>
            <a:ahLst/>
            <a:cxnLst/>
            <a:rect l="l" t="t" r="r" b="b"/>
            <a:pathLst>
              <a:path w="1428179" h="1749684">
                <a:moveTo>
                  <a:pt x="0" y="0"/>
                </a:moveTo>
                <a:lnTo>
                  <a:pt x="1428179" y="0"/>
                </a:lnTo>
                <a:lnTo>
                  <a:pt x="1428179" y="1749684"/>
                </a:lnTo>
                <a:lnTo>
                  <a:pt x="0" y="1749684"/>
                </a:lnTo>
                <a:lnTo>
                  <a:pt x="0" y="0"/>
                </a:lnTo>
                <a:close/>
              </a:path>
            </a:pathLst>
          </a:custGeom>
          <a:blipFill>
            <a:blip r:embed="rId6">
              <a:alphaModFix amt="75000"/>
            </a:blip>
            <a:stretch>
              <a:fillRect/>
            </a:stretch>
          </a:blipFill>
        </p:spPr>
        <p:txBody>
          <a:bodyPr/>
          <a:lstStyle/>
          <a:p>
            <a:endParaRPr lang="it-IT"/>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TotalTime>
  <Words>416</Words>
  <Application>Microsoft Office PowerPoint</Application>
  <PresentationFormat>Personalizzato</PresentationFormat>
  <Paragraphs>60</Paragraphs>
  <Slides>15</Slides>
  <Notes>0</Notes>
  <HiddenSlides>0</HiddenSlides>
  <MMClips>1</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15</vt:i4>
      </vt:variant>
    </vt:vector>
  </HeadingPairs>
  <TitlesOfParts>
    <vt:vector size="22" baseType="lpstr">
      <vt:lpstr>Arial</vt:lpstr>
      <vt:lpstr>Calibri</vt:lpstr>
      <vt:lpstr>Playfair Display Bold</vt:lpstr>
      <vt:lpstr>Playfair Display</vt:lpstr>
      <vt:lpstr>Clear Sans Bold</vt:lpstr>
      <vt:lpstr>Clear Sans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IUSTO_Lesson 3</dc:title>
  <cp:lastModifiedBy>Matteo Cabassi</cp:lastModifiedBy>
  <cp:revision>10</cp:revision>
  <dcterms:created xsi:type="dcterms:W3CDTF">2006-08-16T00:00:00Z</dcterms:created>
  <dcterms:modified xsi:type="dcterms:W3CDTF">2025-10-19T07:24:39Z</dcterms:modified>
  <dc:identifier>DAGV_Re_NUs</dc:identifier>
</cp:coreProperties>
</file>