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755" r:id="rId1"/>
  </p:sldMasterIdLst>
  <p:notesMasterIdLst>
    <p:notesMasterId r:id="rId42"/>
  </p:notesMasterIdLst>
  <p:sldIdLst>
    <p:sldId id="256" r:id="rId2"/>
    <p:sldId id="354" r:id="rId3"/>
    <p:sldId id="400" r:id="rId4"/>
    <p:sldId id="388" r:id="rId5"/>
    <p:sldId id="382" r:id="rId6"/>
    <p:sldId id="381" r:id="rId7"/>
    <p:sldId id="377" r:id="rId8"/>
    <p:sldId id="378" r:id="rId9"/>
    <p:sldId id="359" r:id="rId10"/>
    <p:sldId id="360" r:id="rId11"/>
    <p:sldId id="328" r:id="rId12"/>
    <p:sldId id="389" r:id="rId13"/>
    <p:sldId id="374" r:id="rId14"/>
    <p:sldId id="380" r:id="rId15"/>
    <p:sldId id="364" r:id="rId16"/>
    <p:sldId id="373" r:id="rId17"/>
    <p:sldId id="391" r:id="rId18"/>
    <p:sldId id="390" r:id="rId19"/>
    <p:sldId id="375" r:id="rId20"/>
    <p:sldId id="376" r:id="rId21"/>
    <p:sldId id="365" r:id="rId22"/>
    <p:sldId id="392" r:id="rId23"/>
    <p:sldId id="383" r:id="rId24"/>
    <p:sldId id="369" r:id="rId25"/>
    <p:sldId id="385" r:id="rId26"/>
    <p:sldId id="371" r:id="rId27"/>
    <p:sldId id="321" r:id="rId28"/>
    <p:sldId id="401" r:id="rId29"/>
    <p:sldId id="332" r:id="rId30"/>
    <p:sldId id="387" r:id="rId31"/>
    <p:sldId id="386" r:id="rId32"/>
    <p:sldId id="402" r:id="rId33"/>
    <p:sldId id="353" r:id="rId34"/>
    <p:sldId id="393" r:id="rId35"/>
    <p:sldId id="394" r:id="rId36"/>
    <p:sldId id="395" r:id="rId37"/>
    <p:sldId id="396" r:id="rId38"/>
    <p:sldId id="397" r:id="rId39"/>
    <p:sldId id="398" r:id="rId40"/>
    <p:sldId id="399" r:id="rId4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i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EA"/>
    <a:srgbClr val="66FF66"/>
    <a:srgbClr val="CC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fld id="{B35B1B6C-EE2F-43CF-8DE7-AAD2EDA001C1}" type="datetime1">
              <a:rPr lang="it-IT"/>
              <a:pPr>
                <a:defRPr/>
              </a:pPr>
              <a:t>08/01/2020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Narrow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fld id="{26D1A88C-B002-4295-99B4-5C949B549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023CB-41B3-4401-8363-9501C01541D1}" type="slidenum">
              <a:rPr lang="it-IT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555E4-63DC-4DF7-B03A-70C53B082DDF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C65B-D1DD-446F-A992-A9544CF93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B2FE-9EA0-4105-AF22-3F103E1599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5DC9-7D87-483C-ADC9-43C95A9007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E01D7E-F9C5-4C53-A290-CF4970AAAA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18126-ED57-4974-A0ED-FA03FFD3F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D924-BEA1-48BB-98D6-362BB41D47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7F88-CC52-4CAC-B26F-319F656A4F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5EB282-BF50-48B6-8AD8-CB478D5C1E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C7E0-C60E-4F92-A086-2F0D685AF9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ttore 1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2F1D01-7146-4CA5-83BB-73840AEB7B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E0101B-3019-4B41-908E-02FAC9A407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B845A9-2B9D-4D22-BE3E-4B0899DD50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73" r:id="rId4"/>
    <p:sldLayoutId id="2147485774" r:id="rId5"/>
    <p:sldLayoutId id="2147485781" r:id="rId6"/>
    <p:sldLayoutId id="2147485775" r:id="rId7"/>
    <p:sldLayoutId id="2147485782" r:id="rId8"/>
    <p:sldLayoutId id="2147485783" r:id="rId9"/>
    <p:sldLayoutId id="2147485776" r:id="rId10"/>
    <p:sldLayoutId id="2147485777" r:id="rId11"/>
  </p:sldLayoutIdLst>
  <p:transition spd="slow">
    <p:pull dir="ru"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acebook.com/photo.php?fbid=10151249116967722&amp;set=a.441173462721.242091.377035082721&amp;type=1&amp;relevant_count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imgres?imgurl=http://milocca.files.wordpress.com/2011/01/cellulare.jpg&amp;imgrefurl=http://milocca.wordpress.com/2011/01/07/stiamo-perdendo-i-sensi/&amp;usg=__PW3rknAWsOwOE0gvkz6nxG3kD0U=&amp;h=2327&amp;w=3300&amp;sz=696&amp;hl=it&amp;start=67&amp;zoom=1&amp;tbnid=yF7gYNJcPPTHlM:&amp;tbnh=106&amp;tbnw=150&amp;ei=zEVaTYj7M8j44AamqpChDQ&amp;prev=/images?q=GENERAZIONE+DIGITALE&amp;start=60&amp;um=1&amp;hl=it&amp;sa=N&amp;tbs=isch:1&amp;um=1&amp;itbs=1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28.jpeg"/><Relationship Id="rId3" Type="http://schemas.openxmlformats.org/officeDocument/2006/relationships/image" Target="../media/image20.jpeg"/><Relationship Id="rId21" Type="http://schemas.openxmlformats.org/officeDocument/2006/relationships/hyperlink" Target="http://www.google.it/imgres?imgurl=http://lh3.ggpht.com/_iJS3MdtIkUc/SFabFE3MDwI/AAAAAAAAAfo/j5_5q_P5WHw/zbrush.jpg&amp;imgrefurl=http://picasaweb.google.com/lh/photo/5ptww4sXf72w9nM1fnfvcQ&amp;usg=__iBaXoSaGnONigaWwn0SKKw7gZMs=&amp;h=1024&amp;w=1280&amp;sz=140&amp;hl=it&amp;start=998&amp;zoom=1&amp;tbnid=0HnDI-1L7ZUShM:&amp;tbnh=120&amp;tbnw=150&amp;ei=RUhaTZLrKNT84AbS6YXJDQ&amp;prev=/images?q=GENERAZIONE+DIGITALE&amp;start=980&amp;um=1&amp;hl=it&amp;sa=N&amp;tbs=isch:1&amp;um=1&amp;itbs=1" TargetMode="External"/><Relationship Id="rId7" Type="http://schemas.openxmlformats.org/officeDocument/2006/relationships/image" Target="../media/image22.jpeg"/><Relationship Id="rId12" Type="http://schemas.openxmlformats.org/officeDocument/2006/relationships/hyperlink" Target="http://www.google.it/imgres?imgurl=http://www.chiesacattolica.it/cci_new_v3/allegati/5862/computerint.jpg&amp;imgrefurl=http://www.chiesacattolica.it/pls/cci_new_v3/v3_s2ew_CONSULTAZIONE.mostra_pagina?id_pagina=5862&amp;usg=__VEUVn6EyNmIwqFpimkbbwg7ROak=&amp;h=90&amp;w=116&amp;sz=5&amp;hl=it&amp;start=90&amp;zoom=0&amp;tbnid=aL04_zYzV8IwsM:&amp;tbnh=68&amp;tbnw=87&amp;ei=RUZaTeXhFemP4gbkwcSyDQ&amp;prev=/images?q=GENERAZIONE+DIGITALE&amp;start=80&amp;um=1&amp;hl=it&amp;sa=N&amp;tbs=isch:1&amp;um=1&amp;itbs=1" TargetMode="External"/><Relationship Id="rId17" Type="http://schemas.openxmlformats.org/officeDocument/2006/relationships/hyperlink" Target="http://www.google.it/imgres?imgurl=http://estb.msn.com/i/5E/86948748716DEC52BA2BB19B35022.jpg&amp;imgrefurl=http://notizie.it.msn.com/approfondimento/articolo.aspx?cp-documentid=153958742&amp;usg=__HzUIUoYCSznPV2mbi9-d1OrrhFg=&amp;h=320&amp;w=372&amp;sz=37&amp;hl=it&amp;start=156&amp;zoom=1&amp;tbnid=OEEoZ3iok6X6KM:&amp;tbnh=105&amp;tbnw=122&amp;ei=L0daTbWKD8OH4QaasvWwDQ&amp;prev=/images?q=GENERAZIONE+DIGITALE&amp;start=140&amp;um=1&amp;hl=it&amp;sa=N&amp;tbs=isch:1&amp;um=1&amp;itbs=1" TargetMode="External"/><Relationship Id="rId25" Type="http://schemas.openxmlformats.org/officeDocument/2006/relationships/image" Target="../media/image32.jpeg"/><Relationship Id="rId2" Type="http://schemas.openxmlformats.org/officeDocument/2006/relationships/hyperlink" Target="http://www.google.it/imgres?imgurl=http://www.ggassociated.it/miniatura.aspx?src=img/indagini/245_digital_generation_g.jpg&amp;w=80&amp;h=80&amp;imgrefurl=http://www.ggassociated.it/ita/servizi/indagini_e_attualita.asp?page=6&amp;&amp;usg=__DAL7cWbgI6dkESZepQu_C9CaaGI=&amp;h=80&amp;w=80&amp;sz=3&amp;hl=it&amp;start=46&amp;zoom=1&amp;tbnid=HMDwMvGzXGdAJM:&amp;tbnh=74&amp;tbnw=74&amp;ei=dkVaTeykE-SQ4gaw5OS0DQ&amp;prev=/images?q=GENERAZIONE+DIGITALE&amp;start=40&amp;um=1&amp;hl=it&amp;sa=N&amp;tbs=isch:1&amp;um=1&amp;itbs=1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imgres?imgurl=http://iristech.it/files/2009/05/nativo_digitale.jpg&amp;imgrefurl=http://iristech.it/2009/05/26/arriva-lera-dei-nativi-digitali/&amp;usg=__In2z1UrrIupjcflIqiVZmcVVwfo=&amp;h=282&amp;w=425&amp;sz=67&amp;hl=it&amp;start=66&amp;zoom=1&amp;tbnid=V4-amx6fxWEX6M:&amp;tbnh=84&amp;tbnw=126&amp;ei=zEVaTYj7M8j44AamqpChDQ&amp;prev=/images?q=GENERAZIONE+DIGITALE&amp;start=60&amp;um=1&amp;hl=it&amp;sa=N&amp;tbs=isch:1&amp;um=1&amp;itbs=1" TargetMode="External"/><Relationship Id="rId11" Type="http://schemas.openxmlformats.org/officeDocument/2006/relationships/image" Target="../media/image24.jpeg"/><Relationship Id="rId24" Type="http://schemas.openxmlformats.org/officeDocument/2006/relationships/image" Target="../media/image31.jpeg"/><Relationship Id="rId5" Type="http://schemas.openxmlformats.org/officeDocument/2006/relationships/image" Target="../media/image21.jpeg"/><Relationship Id="rId15" Type="http://schemas.openxmlformats.org/officeDocument/2006/relationships/hyperlink" Target="http://www.google.it/imgres?imgurl=http://www.bitcity.it/immagini/news/2009/05/27/bambini-e-tecnologia-la-generazione-dei-nativi-dig-1.jpg&amp;imgrefurl=http://www.bitcity.it/sfoglia/digital-life/costume-societa/0/0/1080/index.html&amp;usg=__GKtLShW8B1KHIafDZBkUcN4VUKw=&amp;h=150&amp;w=150&amp;sz=5&amp;hl=it&amp;start=124&amp;zoom=1&amp;tbnid=X06xRJWR3d2nRM:&amp;tbnh=96&amp;tbnw=96&amp;ei=AUdaTdziLpX14Qb576W5DQ&amp;prev=/images?q=GENERAZIONE+DIGITALE&amp;start=120&amp;um=1&amp;hl=it&amp;sa=N&amp;tbs=isch:1&amp;um=1&amp;itbs=1" TargetMode="External"/><Relationship Id="rId23" Type="http://schemas.openxmlformats.org/officeDocument/2006/relationships/hyperlink" Target="http://www.geekandchic.it/wp-content/uploads/2010/11/pageon2.jpg" TargetMode="External"/><Relationship Id="rId10" Type="http://schemas.openxmlformats.org/officeDocument/2006/relationships/hyperlink" Target="http://it.dreamstime.com/generazione-y-thumb5097387.jpg" TargetMode="External"/><Relationship Id="rId19" Type="http://schemas.openxmlformats.org/officeDocument/2006/relationships/hyperlink" Target="http://www.google.it/imgres?imgurl=http://www.megamodo.com/images2010/03/550_Siesta_iDock_left_iPod.jpg&amp;imgrefurl=http://www.megamodo.com/201057227-pure-allexpo-gadget-2010/&amp;usg=__h7D8iDB4QkqoT6auYVPs42kn-wA=&amp;h=486&amp;w=550&amp;sz=41&amp;hl=it&amp;start=193&amp;zoom=1&amp;tbnid=XxCAv8--8KfhtM:&amp;tbnh=118&amp;tbnw=133&amp;ei=X0daTZziEZHy4QaC2NSaDQ&amp;prev=/images?q=GENERAZIONE+DIGITALE&amp;start=180&amp;um=1&amp;hl=it&amp;sa=N&amp;tbs=isch:1&amp;um=1&amp;itbs=1" TargetMode="External"/><Relationship Id="rId4" Type="http://schemas.openxmlformats.org/officeDocument/2006/relationships/hyperlink" Target="http://www.google.it/imgres?imgurl=http://www.vitatrentina.it/var/vitatrentina/storage/images/media/imported-images/un_surplus_di_sapere/davanti_al_computer/661548-1-ita-IT/davanti_al_computer_medium.jpg&amp;imgrefurl=http://www.vitatrentina.it/rivista/2009/anno_84_-_n_20/pag_1_copertina/generazione_digitale&amp;usg=__SapMlqMTF16E2ztkDTw3Nbl6FKw=&amp;h=260&amp;w=200&amp;sz=10&amp;hl=it&amp;start=53&amp;zoom=0&amp;tbnid=LuOZxB-rjUIkzM:&amp;tbnh=112&amp;tbnw=86&amp;ei=dkVaTeykE-SQ4gaw5OS0DQ&amp;prev=/images?q=GENERAZIONE+DIGITALE&amp;start=40&amp;um=1&amp;hl=it&amp;sa=N&amp;tbs=isch:1&amp;um=1&amp;itbs=1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6.png"/><Relationship Id="rId2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epli.it/libro/la-strada-di-jella-prima-fermata-monaco.asp?ib=9788876091377&amp;pc=000004001000000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5"/>
          <p:cNvSpPr>
            <a:spLocks noGrp="1"/>
          </p:cNvSpPr>
          <p:nvPr>
            <p:ph type="ctrTitle"/>
          </p:nvPr>
        </p:nvSpPr>
        <p:spPr>
          <a:xfrm>
            <a:off x="990600" y="765175"/>
            <a:ext cx="7253288" cy="5327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>.</a:t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29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32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> </a:t>
            </a:r>
            <a:br>
              <a:rPr lang="it-IT" sz="32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r>
              <a:rPr lang="it-IT" sz="32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  <a:t/>
            </a:r>
            <a:br>
              <a:rPr lang="it-IT" sz="3200" smtClean="0">
                <a:solidFill>
                  <a:srgbClr val="F77574"/>
                </a:solidFill>
                <a:latin typeface="Britannic Bold" pitchFamily="34" charset="0"/>
                <a:ea typeface="MS PGothic" pitchFamily="34" charset="-128"/>
              </a:rPr>
            </a:br>
            <a:endParaRPr lang="it-IT" sz="2900" smtClean="0">
              <a:solidFill>
                <a:srgbClr val="F77574"/>
              </a:solidFill>
              <a:latin typeface="Britannic Bold" pitchFamily="34" charset="0"/>
              <a:ea typeface="MS PGothic" pitchFamily="34" charset="-128"/>
            </a:endParaRPr>
          </a:p>
        </p:txBody>
      </p:sp>
      <p:sp>
        <p:nvSpPr>
          <p:cNvPr id="8195" name="Sottotitolo 3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10413" cy="11985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6FB7D7"/>
              </a:buClr>
              <a:buFont typeface="Wingdings 2" pitchFamily="18" charset="2"/>
              <a:buNone/>
            </a:pPr>
            <a:r>
              <a:rPr lang="it-IT" smtClean="0">
                <a:solidFill>
                  <a:srgbClr val="898989"/>
                </a:solidFill>
                <a:latin typeface="News Gothic MT" pitchFamily="6" charset="0"/>
                <a:ea typeface="MS PGothic" pitchFamily="34" charset="-128"/>
              </a:rPr>
              <a:t>     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19672" y="1196752"/>
            <a:ext cx="597666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t-IT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Bold" pitchFamily="34" charset="0"/>
                <a:ea typeface="ＭＳ Ｐゴシック" charset="0"/>
                <a:cs typeface="ＭＳ Ｐゴシック" charset="0"/>
              </a:rPr>
              <a:t>L‘incontro con le storie. Lettura e narrazione al tempo </a:t>
            </a:r>
            <a:r>
              <a:rPr lang="it-IT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Bold" pitchFamily="34" charset="0"/>
                <a:ea typeface="ＭＳ Ｐゴシック" charset="0"/>
                <a:cs typeface="ＭＳ Ｐゴシック" charset="0"/>
              </a:rPr>
              <a:t>dei social.  </a:t>
            </a:r>
            <a:endParaRPr lang="it-IT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hnschrift SemiBold" pitchFamily="34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it-IT" sz="2800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i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                         a cura di Clelia Tollot</a:t>
            </a:r>
            <a:endParaRPr lang="it-IT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it-IT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                           Torino, </a:t>
            </a:r>
            <a:r>
              <a:rPr lang="it-IT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charset="0"/>
                <a:ea typeface="ＭＳ Ｐゴシック" charset="0"/>
                <a:cs typeface="ＭＳ Ｐゴシック" charset="0"/>
              </a:rPr>
              <a:t>9 gennaio 2020</a:t>
            </a:r>
            <a:endParaRPr lang="it-IT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7" name="Immagine 4" descr="Risultati immagini per stor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445000"/>
            <a:ext cx="3514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61722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spc="48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Narrow"/>
              </a:rPr>
              <a:t>Possiamo vivere di storie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5029200" y="5486400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i="0">
                <a:solidFill>
                  <a:schemeClr val="accent2"/>
                </a:solidFill>
                <a:effectLst/>
                <a:latin typeface="Verdana" pitchFamily="34" charset="0"/>
              </a:rPr>
              <a:t> </a:t>
            </a:r>
          </a:p>
        </p:txBody>
      </p:sp>
      <p:pic>
        <p:nvPicPr>
          <p:cNvPr id="17412" name="Picture 4" descr="http://www.teachsam.de/deutsch/d_literatur/d_aut/bic/cover_bic_der_leser_bg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81300"/>
            <a:ext cx="23764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egnaposto contenuto 8"/>
          <p:cNvSpPr>
            <a:spLocks noGrp="1"/>
          </p:cNvSpPr>
          <p:nvPr>
            <p:ph sz="quarter" idx="1"/>
          </p:nvPr>
        </p:nvSpPr>
        <p:spPr>
          <a:xfrm>
            <a:off x="971550" y="1384300"/>
            <a:ext cx="7313613" cy="4378325"/>
          </a:xfrm>
        </p:spPr>
        <p:txBody>
          <a:bodyPr/>
          <a:lstStyle/>
          <a:p>
            <a:r>
              <a:rPr lang="it-IT" altLang="it-IT" sz="2000" b="1" smtClean="0">
                <a:latin typeface="News Gothic MT" pitchFamily="6" charset="0"/>
              </a:rPr>
              <a:t>“</a:t>
            </a:r>
            <a:r>
              <a:rPr lang="it-IT" sz="2000" b="1" smtClean="0">
                <a:latin typeface="News Gothic MT" pitchFamily="6" charset="0"/>
              </a:rPr>
              <a:t>….La letteratura sarebbe quindi un aiuto alla vita? Noi possiamo costruirci le nostre storie perché esiste il narrare e perchè</a:t>
            </a:r>
            <a:r>
              <a:rPr lang="it-IT" sz="2000" smtClean="0">
                <a:latin typeface="News Gothic MT" pitchFamily="6" charset="0"/>
              </a:rPr>
              <a:t> </a:t>
            </a:r>
            <a:r>
              <a:rPr lang="it-IT" sz="2000" b="1" smtClean="0">
                <a:latin typeface="News Gothic MT" pitchFamily="6" charset="0"/>
              </a:rPr>
              <a:t>qualcuno ce ne ha mostrato la possibilità….</a:t>
            </a:r>
            <a:r>
              <a:rPr lang="it-IT" altLang="it-IT" sz="2000" b="1" smtClean="0">
                <a:latin typeface="News Gothic MT" pitchFamily="6" charset="0"/>
              </a:rPr>
              <a:t>”</a:t>
            </a:r>
            <a:endParaRPr lang="it-IT" sz="2000" b="1" smtClean="0">
              <a:latin typeface="News Gothic MT" pitchFamily="6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6E45DD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065213"/>
            <a:ext cx="4800600" cy="3762375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39750" y="5641975"/>
            <a:ext cx="95218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 sz="2000" i="0">
                <a:solidFill>
                  <a:srgbClr val="3366FF"/>
                </a:solidFill>
                <a:effectLst/>
                <a:latin typeface="Cooper Black" pitchFamily="18" charset="0"/>
              </a:rPr>
              <a:t>Leggere ci consente di viaggiare con la mente, nel tempo e nello</a:t>
            </a:r>
          </a:p>
          <a:p>
            <a:pPr>
              <a:tabLst>
                <a:tab pos="228600" algn="l"/>
              </a:tabLst>
            </a:pPr>
            <a:r>
              <a:rPr lang="it-IT" sz="2000" i="0">
                <a:solidFill>
                  <a:srgbClr val="3366FF"/>
                </a:solidFill>
                <a:effectLst/>
                <a:latin typeface="Cooper Black" pitchFamily="18" charset="0"/>
              </a:rPr>
              <a:t>spazio e di aprire finestre sul mondo reale e su quello possibile</a:t>
            </a:r>
          </a:p>
          <a:p>
            <a:pPr>
              <a:tabLst>
                <a:tab pos="228600" algn="l"/>
              </a:tabLst>
            </a:pPr>
            <a:endParaRPr lang="it-IT" b="0" i="0">
              <a:solidFill>
                <a:srgbClr val="000090"/>
              </a:solidFill>
              <a:effectLst/>
              <a:latin typeface="Calibri" pitchFamily="34" charset="0"/>
            </a:endParaRPr>
          </a:p>
        </p:txBody>
      </p:sp>
      <p:pic>
        <p:nvPicPr>
          <p:cNvPr id="18436" name="Immagine 1" descr="Unknown-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78025"/>
            <a:ext cx="250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047750" y="4805363"/>
            <a:ext cx="2286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i="0" dirty="0">
                <a:solidFill>
                  <a:srgbClr val="000090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it-IT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Tx/>
              <a:buNone/>
            </a:pPr>
            <a:r>
              <a:rPr lang="it-IT" sz="2800" smtClean="0"/>
              <a:t>"Non esiste un vascello veloce come un libro, </a:t>
            </a:r>
            <a:br>
              <a:rPr lang="it-IT" sz="2800" smtClean="0"/>
            </a:br>
            <a:r>
              <a:rPr lang="it-IT" sz="2800" smtClean="0"/>
              <a:t>per portarci in terre lontane </a:t>
            </a:r>
            <a:br>
              <a:rPr lang="it-IT" sz="2800" smtClean="0"/>
            </a:br>
            <a:r>
              <a:rPr lang="it-IT" sz="2800" smtClean="0"/>
              <a:t>né corsieri come una pagina </a:t>
            </a:r>
            <a:br>
              <a:rPr lang="it-IT" sz="2800" smtClean="0"/>
            </a:br>
            <a:r>
              <a:rPr lang="it-IT" sz="2800" smtClean="0"/>
              <a:t>di poesia che s'impenna. </a:t>
            </a:r>
            <a:br>
              <a:rPr lang="it-IT" sz="2800" smtClean="0"/>
            </a:br>
            <a:r>
              <a:rPr lang="it-IT" sz="2800" smtClean="0"/>
              <a:t>Questa traversata </a:t>
            </a:r>
            <a:br>
              <a:rPr lang="it-IT" sz="2800" smtClean="0"/>
            </a:br>
            <a:r>
              <a:rPr lang="it-IT" sz="2800" smtClean="0"/>
              <a:t>può farla anche il povero </a:t>
            </a:r>
            <a:br>
              <a:rPr lang="it-IT" sz="2800" smtClean="0"/>
            </a:br>
            <a:r>
              <a:rPr lang="it-IT" sz="2800" smtClean="0"/>
              <a:t>senza aggressione di pedaggio, </a:t>
            </a:r>
            <a:br>
              <a:rPr lang="it-IT" sz="2800" smtClean="0"/>
            </a:br>
            <a:r>
              <a:rPr lang="it-IT" sz="2800" smtClean="0"/>
              <a:t>tanto è frugale il carro dell'anima." </a:t>
            </a:r>
          </a:p>
          <a:p>
            <a:pPr algn="r">
              <a:buFontTx/>
              <a:buNone/>
            </a:pPr>
            <a:r>
              <a:rPr lang="it-IT" sz="2800" smtClean="0"/>
              <a:t>Emily Dickinson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492375"/>
            <a:ext cx="25622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>
              <a:latin typeface="News Gothic MT" pitchFamily="6" charset="0"/>
            </a:endParaRPr>
          </a:p>
        </p:txBody>
      </p:sp>
      <p:sp>
        <p:nvSpPr>
          <p:cNvPr id="20483" name="Segnaposto contenuto 2"/>
          <p:cNvSpPr>
            <a:spLocks noGrp="1"/>
          </p:cNvSpPr>
          <p:nvPr>
            <p:ph sz="quarter" idx="1"/>
          </p:nvPr>
        </p:nvSpPr>
        <p:spPr>
          <a:xfrm>
            <a:off x="549275" y="107950"/>
            <a:ext cx="8042275" cy="5835650"/>
          </a:xfrm>
        </p:spPr>
        <p:txBody>
          <a:bodyPr/>
          <a:lstStyle/>
          <a:p>
            <a:endParaRPr lang="it-IT" smtClean="0">
              <a:latin typeface="Lucida Calligraphy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it-IT" sz="1600" b="1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Leggere è creare un giardino dentro noi</a:t>
            </a:r>
          </a:p>
          <a:p>
            <a:pPr>
              <a:buFont typeface="Wingdings 2" pitchFamily="18" charset="2"/>
              <a:buNone/>
            </a:pPr>
            <a:endParaRPr lang="it-IT" sz="1600" smtClean="0">
              <a:latin typeface="Lucida Calligraphy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it-IT" sz="1600" smtClean="0">
                <a:latin typeface="Lucida Calligraphy" pitchFamily="66" charset="0"/>
              </a:rPr>
              <a:t>Leggere, in fondo, non vuol dire altro che creare un piccolo giardino all'interno della nostra memoria. Ogni bel libro porta qualche elemento, un'aiuola, un viale, una panchina sulla quale riposarsi quando si è stanchi. Anno dopo anno, lettura dopo lettura, il giardino si trasforma in parco e, in questo parco, può capitare di trovarci qualcun altro.</a:t>
            </a:r>
            <a:br>
              <a:rPr lang="it-IT" sz="1600" smtClean="0">
                <a:latin typeface="Lucida Calligraphy" pitchFamily="66" charset="0"/>
              </a:rPr>
            </a:br>
            <a:r>
              <a:rPr lang="it-IT" smtClean="0">
                <a:latin typeface="Lucida Calligraphy" pitchFamily="66" charset="0"/>
              </a:rPr>
              <a:t>           </a:t>
            </a:r>
            <a:r>
              <a:rPr lang="it-IT" sz="1600" smtClean="0">
                <a:latin typeface="Arial" pitchFamily="34" charset="0"/>
                <a:cs typeface="Arial" pitchFamily="34" charset="0"/>
              </a:rPr>
              <a:t>Susanna Tamaro, </a:t>
            </a:r>
            <a:r>
              <a:rPr lang="it-IT" sz="1600" i="1" smtClean="0">
                <a:latin typeface="Arial" pitchFamily="34" charset="0"/>
                <a:cs typeface="Arial" pitchFamily="34" charset="0"/>
              </a:rPr>
              <a:t>Cara Mathilda. Lettere a una amica</a:t>
            </a:r>
            <a:r>
              <a:rPr lang="it-IT" sz="1600" smtClean="0">
                <a:latin typeface="Arial" pitchFamily="34" charset="0"/>
                <a:cs typeface="Arial" pitchFamily="34" charset="0"/>
              </a:rPr>
              <a:t>, Rizzoli 2010</a:t>
            </a:r>
            <a:endParaRPr lang="it-IT" sz="160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it-IT" sz="3200" smtClean="0">
              <a:latin typeface="News Gothic MT" pitchFamily="6" charset="0"/>
            </a:endParaRPr>
          </a:p>
        </p:txBody>
      </p:sp>
      <p:pic>
        <p:nvPicPr>
          <p:cNvPr id="20484" name="Immagine 2" descr="images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644900"/>
            <a:ext cx="35433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smtClean="0">
                <a:latin typeface="Broadway" pitchFamily="82" charset="0"/>
              </a:rPr>
              <a:t>I diritti imprescrittibili del lettore</a:t>
            </a:r>
            <a:r>
              <a:rPr lang="it-IT" sz="4200" smtClean="0">
                <a:latin typeface="Broadway" pitchFamily="82" charset="0"/>
              </a:rPr>
              <a:t/>
            </a:r>
            <a:br>
              <a:rPr lang="it-IT" sz="4200" smtClean="0">
                <a:latin typeface="Broadway" pitchFamily="82" charset="0"/>
              </a:rPr>
            </a:br>
            <a:r>
              <a:rPr lang="it-IT" sz="2400" i="1" smtClean="0">
                <a:latin typeface="Arial" pitchFamily="34" charset="0"/>
              </a:rPr>
              <a:t>Il decalogo di Daniel Pennac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>
          <a:xfrm>
            <a:off x="549275" y="1600200"/>
            <a:ext cx="8042275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1) </a:t>
            </a:r>
            <a:r>
              <a:rPr lang="it-IT" sz="1800" smtClean="0">
                <a:latin typeface="Arial Black" pitchFamily="34" charset="0"/>
              </a:rPr>
              <a:t>Il diritto di non leggere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2) </a:t>
            </a:r>
            <a:r>
              <a:rPr lang="it-IT" sz="1800" smtClean="0">
                <a:latin typeface="Arial Black" pitchFamily="34" charset="0"/>
              </a:rPr>
              <a:t>Il diritto di saltare le pagine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3) </a:t>
            </a:r>
            <a:r>
              <a:rPr lang="it-IT" sz="1800" smtClean="0">
                <a:latin typeface="Arial Black" pitchFamily="34" charset="0"/>
              </a:rPr>
              <a:t>Il diritto di non finire il libro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4) </a:t>
            </a:r>
            <a:r>
              <a:rPr lang="it-IT" sz="1800" smtClean="0">
                <a:latin typeface="Arial Black" pitchFamily="34" charset="0"/>
              </a:rPr>
              <a:t>Il diritto di rileggere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5) </a:t>
            </a:r>
            <a:r>
              <a:rPr lang="it-IT" sz="1800" smtClean="0">
                <a:latin typeface="Arial Black" pitchFamily="34" charset="0"/>
              </a:rPr>
              <a:t>Il diritto di leggere qualsiasi cosa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6) </a:t>
            </a:r>
            <a:r>
              <a:rPr lang="it-IT" sz="1800" smtClean="0">
                <a:latin typeface="Arial Black" pitchFamily="34" charset="0"/>
              </a:rPr>
              <a:t>Il diritto al bovarismo (malattia testualmente  contagiosa) 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7) </a:t>
            </a:r>
            <a:r>
              <a:rPr lang="it-IT" sz="1800" smtClean="0">
                <a:latin typeface="Arial Black" pitchFamily="34" charset="0"/>
              </a:rPr>
              <a:t>Il diritto di leggere ovunque 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8) </a:t>
            </a:r>
            <a:r>
              <a:rPr lang="it-IT" sz="1800" smtClean="0">
                <a:latin typeface="Arial Black" pitchFamily="34" charset="0"/>
              </a:rPr>
              <a:t>Il diritto di spizzicare 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 9) </a:t>
            </a:r>
            <a:r>
              <a:rPr lang="it-IT" sz="1800" smtClean="0">
                <a:latin typeface="Arial Black" pitchFamily="34" charset="0"/>
              </a:rPr>
              <a:t>Il diritto di leggere ad alta voce </a:t>
            </a:r>
          </a:p>
          <a:p>
            <a:pPr>
              <a:lnSpc>
                <a:spcPct val="80000"/>
              </a:lnSpc>
            </a:pPr>
            <a:r>
              <a:rPr lang="it-IT" sz="1800" b="1" smtClean="0">
                <a:latin typeface="Arial Black" pitchFamily="34" charset="0"/>
              </a:rPr>
              <a:t>10) </a:t>
            </a:r>
            <a:r>
              <a:rPr lang="it-IT" sz="1800" smtClean="0">
                <a:latin typeface="Arial Black" pitchFamily="34" charset="0"/>
              </a:rPr>
              <a:t>Il diritto di tacere</a:t>
            </a:r>
            <a:r>
              <a:rPr lang="it-IT" sz="1800" smtClean="0">
                <a:latin typeface="News Gothic MT" pitchFamily="6" charset="0"/>
              </a:rPr>
              <a:t> </a:t>
            </a:r>
          </a:p>
        </p:txBody>
      </p:sp>
    </p:spTree>
  </p:cSld>
  <p:clrMapOvr>
    <a:masterClrMapping/>
  </p:clrMapOvr>
  <p:transition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ja-JP" sz="2800" b="1" dirty="0" smtClean="0">
                <a:solidFill>
                  <a:srgbClr val="7B9899"/>
                </a:solidFill>
                <a:latin typeface="News Gothic MT" pitchFamily="6" charset="0"/>
                <a:ea typeface="MS Mincho" pitchFamily="49" charset="-128"/>
              </a:rPr>
              <a:t/>
            </a:r>
            <a:br>
              <a:rPr lang="it-IT" altLang="ja-JP" sz="2800" b="1" dirty="0" smtClean="0">
                <a:solidFill>
                  <a:srgbClr val="7B9899"/>
                </a:solidFill>
                <a:latin typeface="News Gothic MT" pitchFamily="6" charset="0"/>
                <a:ea typeface="MS Mincho" pitchFamily="49" charset="-128"/>
              </a:rPr>
            </a:br>
            <a:r>
              <a:rPr lang="it-IT" altLang="ja-JP" sz="2800" b="1" dirty="0" smtClean="0">
                <a:solidFill>
                  <a:srgbClr val="7B9899"/>
                </a:solidFill>
                <a:latin typeface="News Gothic MT" pitchFamily="6" charset="0"/>
                <a:ea typeface="MS Mincho" pitchFamily="49" charset="-128"/>
              </a:rPr>
              <a:t>“</a:t>
            </a:r>
            <a:r>
              <a:rPr lang="it-IT" altLang="ja-JP" sz="2800" b="1" dirty="0" smtClean="0">
                <a:solidFill>
                  <a:srgbClr val="7B9899"/>
                </a:solidFill>
                <a:latin typeface="Gungsuh" pitchFamily="18" charset="-127"/>
                <a:ea typeface="Gungsuh" pitchFamily="18" charset="-127"/>
              </a:rPr>
              <a:t>Noi siamo quello che leggiamo</a:t>
            </a:r>
            <a:r>
              <a:rPr lang="it-IT" altLang="ja-JP" sz="2800" b="1" dirty="0" smtClean="0">
                <a:solidFill>
                  <a:srgbClr val="7B9899"/>
                </a:solidFill>
                <a:latin typeface="News Gothic MT" pitchFamily="6" charset="0"/>
                <a:ea typeface="MS Mincho" pitchFamily="49" charset="-128"/>
              </a:rPr>
              <a:t>”</a:t>
            </a:r>
            <a:br>
              <a:rPr lang="it-IT" altLang="ja-JP" sz="2800" b="1" dirty="0" smtClean="0">
                <a:solidFill>
                  <a:srgbClr val="7B9899"/>
                </a:solidFill>
                <a:latin typeface="News Gothic MT" pitchFamily="6" charset="0"/>
                <a:ea typeface="MS Mincho" pitchFamily="49" charset="-128"/>
              </a:rPr>
            </a:br>
            <a:endParaRPr lang="it-IT" sz="2800" b="1" dirty="0" smtClean="0">
              <a:solidFill>
                <a:srgbClr val="7B9899"/>
              </a:solidFill>
              <a:latin typeface="News Gothic MT" pitchFamily="6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169275" cy="4897437"/>
          </a:xfrm>
        </p:spPr>
        <p:txBody>
          <a:bodyPr/>
          <a:lstStyle/>
          <a:p>
            <a:r>
              <a:rPr lang="it-IT" sz="2000" smtClean="0">
                <a:latin typeface="Calibri" pitchFamily="34" charset="0"/>
              </a:rPr>
              <a:t>C</a:t>
            </a:r>
            <a:r>
              <a:rPr lang="it-IT" altLang="it-IT" sz="2000" smtClean="0">
                <a:latin typeface="Calibri" pitchFamily="34" charset="0"/>
              </a:rPr>
              <a:t>’</a:t>
            </a:r>
            <a:r>
              <a:rPr lang="it-IT" sz="2000" smtClean="0">
                <a:latin typeface="Calibri" pitchFamily="34" charset="0"/>
              </a:rPr>
              <a:t>è una relazione tra un ambiente casa-scuola ricco di storie, che stimola il dialogo e la conversazione sui libri, e la crescita di lettori entusiasti e consapevoli. Leggere letteratura ci consente di sperimentare le più diverse soluzioni ai problemi della vita prima di affrontarle nella realtà.</a:t>
            </a:r>
          </a:p>
          <a:p>
            <a:pPr>
              <a:buFont typeface="Wingdings" pitchFamily="2" charset="2"/>
              <a:buNone/>
            </a:pPr>
            <a:r>
              <a:rPr lang="it-IT" sz="1800" smtClean="0">
                <a:latin typeface="News Gothic MT" pitchFamily="6" charset="0"/>
              </a:rPr>
              <a:t> </a:t>
            </a:r>
          </a:p>
        </p:txBody>
      </p:sp>
      <p:pic>
        <p:nvPicPr>
          <p:cNvPr id="22532" name="Picture 5" descr="Siamo-quel-che-leggiam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41663"/>
            <a:ext cx="20161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74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3138488"/>
            <a:ext cx="28575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549275" y="476250"/>
            <a:ext cx="8042275" cy="1584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smtClean="0">
                <a:latin typeface="News Gothic MT" pitchFamily="6" charset="0"/>
              </a:rPr>
              <a:t>Cosa cambia con le nuove tecnologie</a:t>
            </a:r>
            <a:r>
              <a:rPr lang="it-IT" sz="2800" b="1" smtClean="0">
                <a:latin typeface="News Gothic MT" pitchFamily="6" charset="0"/>
              </a:rPr>
              <a:t>?</a:t>
            </a:r>
          </a:p>
        </p:txBody>
      </p:sp>
      <p:pic>
        <p:nvPicPr>
          <p:cNvPr id="23555" name="Segnaposto contenuto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421" b="9421"/>
          <a:stretch>
            <a:fillRect/>
          </a:stretch>
        </p:blipFill>
        <p:spPr>
          <a:xfrm>
            <a:off x="333375" y="2916238"/>
            <a:ext cx="4824413" cy="3265487"/>
          </a:xfrm>
        </p:spPr>
      </p:pic>
      <p:pic>
        <p:nvPicPr>
          <p:cNvPr id="23556" name="Immagine 4" descr="images-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573463"/>
            <a:ext cx="2641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245_digital_generation_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14398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davanti_al_computer_mediu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13325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nativo_digital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333375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cellular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276475"/>
            <a:ext cx="1800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8" descr="Mostra immagine a dimensione inter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88913"/>
            <a:ext cx="10080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computerint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43663" y="7651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19925" y="4652963"/>
            <a:ext cx="14605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 descr="bambini-e-tecnologia-la-generazione-dei-nativi-dig-1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0200" y="42211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5" descr="86948748716DEC52BA2BB19B35022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3438" y="5516563"/>
            <a:ext cx="1162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7" descr="550_Siesta_iDock_left_iPod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0825" y="2565400"/>
            <a:ext cx="1266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9" descr="zbrush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979613" y="45085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31" descr="Mostra immagine a dimensione intera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508625" y="3933825"/>
            <a:ext cx="15128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2" descr="facebook-diaspora-e-il-caos-dei-social-networ-L-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771775" y="1557338"/>
            <a:ext cx="2952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/>
          </a:p>
        </p:txBody>
      </p:sp>
      <p:sp>
        <p:nvSpPr>
          <p:cNvPr id="25603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it-IT" smtClean="0"/>
              <a:t>Le nuove tecnologie sono una realtà e anche una grande opportunità. Ma IL LIBRO mantiene una sua specifica identità</a:t>
            </a:r>
          </a:p>
        </p:txBody>
      </p:sp>
      <p:pic>
        <p:nvPicPr>
          <p:cNvPr id="25604" name="Picture 5" descr="È un li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678238"/>
            <a:ext cx="1619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042275" cy="1123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>
              <a:latin typeface="News Gothic MT" pitchFamily="6" charset="0"/>
            </a:endParaRPr>
          </a:p>
        </p:txBody>
      </p:sp>
      <p:pic>
        <p:nvPicPr>
          <p:cNvPr id="26627" name="Segnaposto contenuto 3" descr="images-7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916" b="7916"/>
          <a:stretch>
            <a:fillRect/>
          </a:stretch>
        </p:blipFill>
        <p:spPr>
          <a:xfrm>
            <a:off x="900113" y="2060575"/>
            <a:ext cx="4248150" cy="3168650"/>
          </a:xfrm>
        </p:spPr>
      </p:pic>
      <p:pic>
        <p:nvPicPr>
          <p:cNvPr id="26628" name="Immagine 4" descr="images-8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365625"/>
            <a:ext cx="3632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665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latin typeface="News Gothic MT" pitchFamily="6" charset="0"/>
              </a:rPr>
              <a:t/>
            </a:r>
            <a:br>
              <a:rPr lang="it-IT" smtClean="0">
                <a:latin typeface="News Gothic MT" pitchFamily="6" charset="0"/>
              </a:rPr>
            </a:br>
            <a:r>
              <a:rPr lang="it-IT" smtClean="0">
                <a:latin typeface="News Gothic MT" pitchFamily="6" charset="0"/>
              </a:rPr>
              <a:t>IL VALORE DELLE STORIE PER LA VITA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quarter" idx="1"/>
          </p:nvPr>
        </p:nvSpPr>
        <p:spPr>
          <a:xfrm>
            <a:off x="549275" y="1773238"/>
            <a:ext cx="8042275" cy="4170362"/>
          </a:xfrm>
        </p:spPr>
        <p:txBody>
          <a:bodyPr/>
          <a:lstStyle/>
          <a:p>
            <a:endParaRPr lang="it-IT" sz="2000" smtClean="0">
              <a:latin typeface="News Gothic MT" pitchFamily="6" charset="0"/>
            </a:endParaRPr>
          </a:p>
          <a:p>
            <a:r>
              <a:rPr lang="it-IT" sz="2000" smtClean="0">
                <a:latin typeface="News Gothic MT" pitchFamily="6" charset="0"/>
              </a:rPr>
              <a:t>Il profondo valore delle storie per la vita è espresso magistralmente nella tradizione Yiddish</a:t>
            </a:r>
          </a:p>
        </p:txBody>
      </p:sp>
      <p:pic>
        <p:nvPicPr>
          <p:cNvPr id="9220" name="Immagine 1" descr="images-8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475" y="3173413"/>
            <a:ext cx="1625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smtClean="0">
                <a:latin typeface="News Gothic MT" pitchFamily="6" charset="0"/>
              </a:rPr>
              <a:t>Un</a:t>
            </a:r>
            <a:r>
              <a:rPr lang="it-IT" altLang="it-IT" sz="2800" smtClean="0">
                <a:latin typeface="News Gothic MT" pitchFamily="6" charset="0"/>
              </a:rPr>
              <a:t>’</a:t>
            </a:r>
            <a:r>
              <a:rPr lang="it-IT" sz="2800" smtClean="0">
                <a:latin typeface="News Gothic MT" pitchFamily="6" charset="0"/>
              </a:rPr>
              <a:t>inattesa rinascita della scrittura che risponde a un grande BISOGNO DI STORIE</a:t>
            </a:r>
          </a:p>
        </p:txBody>
      </p:sp>
      <p:pic>
        <p:nvPicPr>
          <p:cNvPr id="27651" name="Segnaposto contenuto 3" descr="Unknown-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900" b="8900"/>
          <a:stretch>
            <a:fillRect/>
          </a:stretch>
        </p:blipFill>
        <p:spPr>
          <a:xfrm>
            <a:off x="384175" y="2492375"/>
            <a:ext cx="4968875" cy="3379788"/>
          </a:xfrm>
        </p:spPr>
      </p:pic>
      <p:pic>
        <p:nvPicPr>
          <p:cNvPr id="27652" name="Immagine 4" descr="images-9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587500"/>
            <a:ext cx="3289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latin typeface="News Gothic MT" pitchFamily="6" charset="0"/>
              </a:rPr>
              <a:t>Ma cos</a:t>
            </a:r>
            <a:r>
              <a:rPr lang="it-IT" altLang="it-IT" smtClean="0">
                <a:latin typeface="News Gothic MT" pitchFamily="6" charset="0"/>
              </a:rPr>
              <a:t>’</a:t>
            </a:r>
            <a:r>
              <a:rPr lang="it-IT" smtClean="0">
                <a:latin typeface="News Gothic MT" pitchFamily="6" charset="0"/>
              </a:rPr>
              <a:t>è un libro?</a:t>
            </a:r>
          </a:p>
        </p:txBody>
      </p:sp>
      <p:pic>
        <p:nvPicPr>
          <p:cNvPr id="28675" name="Segnaposto contenuto 2" descr="images-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950" b="13950"/>
          <a:stretch>
            <a:fillRect/>
          </a:stretch>
        </p:blipFill>
        <p:spPr>
          <a:xfrm>
            <a:off x="2051050" y="3357563"/>
            <a:ext cx="4176713" cy="3095625"/>
          </a:xfrm>
        </p:spPr>
      </p:pic>
      <p:pic>
        <p:nvPicPr>
          <p:cNvPr id="28676" name="Immagine 11" descr="Unknown-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330700"/>
            <a:ext cx="1727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magine 12" descr="Unknown-3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557338"/>
            <a:ext cx="18303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magine 13" descr="Unknown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it-IT" sz="4000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8229600" cy="652462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2384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smtClean="0">
                <a:latin typeface="News Gothic MT" pitchFamily="6" charset="0"/>
              </a:rPr>
              <a:t>I libri per ragazzi sono una risorsa preziosa e offrono sguardi diversi sul mondo: libri per crescere e aprire finestre sorprendenti</a:t>
            </a:r>
          </a:p>
        </p:txBody>
      </p:sp>
      <p:pic>
        <p:nvPicPr>
          <p:cNvPr id="30723" name="Segnaposto contenuto 2" descr="Unknown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2997" b="22997"/>
          <a:stretch>
            <a:fillRect/>
          </a:stretch>
        </p:blipFill>
        <p:spPr>
          <a:xfrm>
            <a:off x="2771775" y="3357563"/>
            <a:ext cx="3311525" cy="223202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J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lastradadijell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1885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1676400" y="4648200"/>
            <a:ext cx="6496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ja-JP" sz="2400" i="0">
                <a:solidFill>
                  <a:schemeClr val="accent2"/>
                </a:solidFill>
                <a:effectLst/>
                <a:latin typeface="Calibri" pitchFamily="34" charset="0"/>
              </a:rPr>
              <a:t>L’esempio di JELLA LEPMAN</a:t>
            </a:r>
          </a:p>
          <a:p>
            <a:pPr algn="ctr"/>
            <a:r>
              <a:rPr lang="ja-JP" altLang="it-IT" sz="2400" i="0">
                <a:solidFill>
                  <a:schemeClr val="accent2"/>
                </a:solidFill>
                <a:effectLst/>
                <a:latin typeface="Calibri" pitchFamily="34" charset="0"/>
              </a:rPr>
              <a:t>“</a:t>
            </a:r>
            <a:r>
              <a:rPr lang="it-IT" altLang="ja-JP" sz="2400" i="0">
                <a:solidFill>
                  <a:schemeClr val="accent2"/>
                </a:solidFill>
                <a:effectLst/>
                <a:latin typeface="Calibri" pitchFamily="34" charset="0"/>
              </a:rPr>
              <a:t>I Libri per bambini </a:t>
            </a:r>
            <a:r>
              <a:rPr lang="it-IT" altLang="ja-JP" sz="2400" b="0" i="0">
                <a:solidFill>
                  <a:schemeClr val="accent2"/>
                </a:solidFill>
                <a:effectLst/>
                <a:latin typeface="Calibri" pitchFamily="34" charset="0"/>
              </a:rPr>
              <a:t>sono CIBO PER LA MENTE e </a:t>
            </a:r>
            <a:r>
              <a:rPr lang="it-IT" altLang="ja-JP" sz="2400" i="0">
                <a:solidFill>
                  <a:schemeClr val="accent2"/>
                </a:solidFill>
                <a:effectLst/>
                <a:latin typeface="Calibri" pitchFamily="34" charset="0"/>
              </a:rPr>
              <a:t>formidabili VACCINI  contro la dittatura, l’ignoranza e il razzismo</a:t>
            </a:r>
            <a:r>
              <a:rPr lang="ja-JP" altLang="it-IT" sz="2400" i="0">
                <a:solidFill>
                  <a:schemeClr val="accent2"/>
                </a:solidFill>
                <a:effectLst/>
                <a:latin typeface="Calibri" pitchFamily="34" charset="0"/>
              </a:rPr>
              <a:t>”</a:t>
            </a:r>
            <a:endParaRPr lang="it-IT" altLang="ja-JP" sz="2400" i="0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it-IT" sz="2400" i="0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 descr="Unknow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3913188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olo 2"/>
          <p:cNvSpPr>
            <a:spLocks noGrp="1"/>
          </p:cNvSpPr>
          <p:nvPr>
            <p:ph type="ctrTitle"/>
          </p:nvPr>
        </p:nvSpPr>
        <p:spPr>
          <a:xfrm>
            <a:off x="685800" y="1916113"/>
            <a:ext cx="7772400" cy="1441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rgbClr val="6FB7D7"/>
              </a:buClr>
              <a:buFont typeface="Wingdings 2" pitchFamily="18" charset="2"/>
              <a:buNone/>
              <a:defRPr/>
            </a:pP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Il </a:t>
            </a:r>
            <a:r>
              <a:rPr lang="it-IT" alt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“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Castello dei libri</a:t>
            </a:r>
            <a:r>
              <a:rPr lang="it-IT" alt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”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/>
            </a:r>
            <a:b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</a:b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della </a:t>
            </a:r>
            <a:r>
              <a:rPr lang="it-IT" sz="2400" dirty="0" err="1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Internationale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Jugendbibliothek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München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/>
            </a:r>
            <a:b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</a:b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e l</a:t>
            </a:r>
            <a:r>
              <a:rPr lang="it-IT" alt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’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impegno dell</a:t>
            </a:r>
            <a:r>
              <a:rPr lang="it-IT" alt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’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IBBY</a:t>
            </a:r>
            <a:r>
              <a:rPr lang="it-IT" sz="18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/>
            </a:r>
            <a:br>
              <a:rPr lang="it-IT" sz="18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</a:b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entrambi fondati da </a:t>
            </a:r>
            <a:r>
              <a:rPr lang="it-IT" sz="2400" dirty="0" err="1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Jella</a:t>
            </a:r>
            <a:r>
              <a:rPr lang="it-IT" sz="2400" dirty="0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  <a:latin typeface="Aharoni" pitchFamily="2" charset="-79"/>
                <a:ea typeface="MS PGothic" pitchFamily="34" charset="-128"/>
                <a:cs typeface="Aharoni" pitchFamily="2" charset="-79"/>
              </a:rPr>
              <a:t>Lepman</a:t>
            </a:r>
            <a:endParaRPr lang="it-IT" sz="2400" dirty="0" smtClean="0">
              <a:solidFill>
                <a:srgbClr val="FF6600"/>
              </a:solidFill>
              <a:latin typeface="Aharoni" pitchFamily="2" charset="-79"/>
              <a:ea typeface="MS PGothic" pitchFamily="34" charset="-128"/>
              <a:cs typeface="Aharoni" pitchFamily="2" charset="-79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trike="sngStrike" baseline="30000" dirty="0" smtClean="0">
                <a:solidFill>
                  <a:srgbClr val="3366FF"/>
                </a:solidFill>
              </a:rPr>
              <a:t>  </a:t>
            </a:r>
            <a:endParaRPr lang="it-IT" strike="sngStrike" baseline="30000" dirty="0">
              <a:solidFill>
                <a:srgbClr val="3366FF"/>
              </a:solidFill>
            </a:endParaRPr>
          </a:p>
        </p:txBody>
      </p:sp>
      <p:pic>
        <p:nvPicPr>
          <p:cNvPr id="32773" name="Immagine 5" descr="Unknown-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8038" y="9652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>
                <a:latin typeface="Goudy Stout" pitchFamily="18" charset="0"/>
              </a:rPr>
              <a:t>La lettura è una sorta di simulatore di volo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sz="2800" dirty="0" smtClean="0"/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lang="it-IT" dirty="0" smtClean="0"/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lang="it-IT" dirty="0" smtClean="0"/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r>
              <a:rPr lang="it-IT" dirty="0" smtClean="0"/>
              <a:t>e una gigantesca macchina di preparazione alla vita sociale</a:t>
            </a:r>
            <a:endParaRPr lang="it-IT" dirty="0"/>
          </a:p>
        </p:txBody>
      </p:sp>
      <p:pic>
        <p:nvPicPr>
          <p:cNvPr id="33796" name="Immagine 3" descr="Unknown-1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51025"/>
            <a:ext cx="2476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smtClean="0">
                <a:latin typeface="News Gothic MT" pitchFamily="6" charset="0"/>
              </a:rPr>
              <a:t>Da 30 anni si discute del piacere di leggere</a:t>
            </a:r>
          </a:p>
        </p:txBody>
      </p:sp>
      <p:sp>
        <p:nvSpPr>
          <p:cNvPr id="21506" name="Segnaposto contenuto 2"/>
          <p:cNvSpPr>
            <a:spLocks noGrp="1"/>
          </p:cNvSpPr>
          <p:nvPr>
            <p:ph sz="quarter" idx="1"/>
          </p:nvPr>
        </p:nvSpPr>
        <p:spPr>
          <a:xfrm>
            <a:off x="549275" y="1600200"/>
            <a:ext cx="8042275" cy="449262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>
              <a:latin typeface="News Gothic MT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>
              <a:latin typeface="News Gothic MT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>
              <a:latin typeface="News Gothic MT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>
              <a:latin typeface="News Gothic MT" charset="0"/>
            </a:endParaRP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r>
              <a:rPr lang="it-IT" sz="3200" dirty="0">
                <a:latin typeface="News Gothic MT" charset="0"/>
              </a:rPr>
              <a:t> </a:t>
            </a:r>
            <a:r>
              <a:rPr lang="it-IT" sz="3200" dirty="0" smtClean="0">
                <a:latin typeface="News Gothic MT" charset="0"/>
              </a:rPr>
              <a:t>      </a:t>
            </a: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endParaRPr lang="it-IT" sz="3200" dirty="0">
              <a:latin typeface="News Gothic MT" charset="0"/>
            </a:endParaRPr>
          </a:p>
          <a:p>
            <a:pPr marL="0" indent="0" fontAlgn="auto">
              <a:spcAft>
                <a:spcPts val="0"/>
              </a:spcAft>
              <a:buFont typeface="Wingdings 2" charset="0"/>
              <a:buNone/>
              <a:defRPr/>
            </a:pPr>
            <a:r>
              <a:rPr lang="it-IT" sz="3200" dirty="0" smtClean="0">
                <a:latin typeface="News Gothic MT" charset="0"/>
              </a:rPr>
              <a:t>           e di come sia possibile coltivarlo</a:t>
            </a:r>
            <a:endParaRPr lang="it-IT" sz="3200" dirty="0">
              <a:latin typeface="News Gothic MT" charset="0"/>
            </a:endParaRPr>
          </a:p>
        </p:txBody>
      </p:sp>
      <p:pic>
        <p:nvPicPr>
          <p:cNvPr id="34820" name="Immagine 1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81075"/>
            <a:ext cx="2362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5843" name="Segnaposto contenuto 3" descr="Risultati immagini per &quot;Il Piacere di leggere&quot;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052513"/>
            <a:ext cx="1830387" cy="2525712"/>
          </a:xfrm>
        </p:spPr>
      </p:pic>
      <p:pic>
        <p:nvPicPr>
          <p:cNvPr id="35844" name="Immagine 3" descr="images-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75" y="3856038"/>
            <a:ext cx="2447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magine 2" descr="images-4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900" y="1450975"/>
            <a:ext cx="15843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dirty="0" smtClean="0">
                <a:latin typeface="News Gothic MT" pitchFamily="6" charset="0"/>
              </a:rPr>
              <a:t/>
            </a:r>
            <a:br>
              <a:rPr lang="it-IT" sz="3600" b="1" dirty="0" smtClean="0">
                <a:latin typeface="News Gothic MT" pitchFamily="6" charset="0"/>
              </a:rPr>
            </a:br>
            <a:r>
              <a:rPr lang="it-IT" sz="3600" b="1" dirty="0" smtClean="0">
                <a:latin typeface="News Gothic MT" pitchFamily="6" charset="0"/>
              </a:rPr>
              <a:t/>
            </a:r>
            <a:br>
              <a:rPr lang="it-IT" sz="3600" b="1" dirty="0" smtClean="0">
                <a:latin typeface="News Gothic MT" pitchFamily="6" charset="0"/>
              </a:rPr>
            </a:br>
            <a:r>
              <a:rPr lang="it-IT" sz="3200" b="1" dirty="0" smtClean="0">
                <a:latin typeface="News Gothic MT" pitchFamily="6" charset="0"/>
              </a:rPr>
              <a:t>NON SI PUO</a:t>
            </a:r>
            <a:r>
              <a:rPr lang="it-IT" altLang="it-IT" sz="3200" b="1" dirty="0" smtClean="0">
                <a:latin typeface="News Gothic MT" pitchFamily="6" charset="0"/>
              </a:rPr>
              <a:t>’</a:t>
            </a:r>
            <a:r>
              <a:rPr lang="it-IT" sz="3200" b="1" dirty="0" smtClean="0">
                <a:latin typeface="News Gothic MT" pitchFamily="6" charset="0"/>
              </a:rPr>
              <a:t> INSEGNARE IL PIACERE </a:t>
            </a:r>
            <a:r>
              <a:rPr lang="it-IT" sz="3200" b="1" dirty="0" err="1" smtClean="0">
                <a:latin typeface="News Gothic MT" pitchFamily="6" charset="0"/>
              </a:rPr>
              <a:t>DI</a:t>
            </a:r>
            <a:r>
              <a:rPr lang="it-IT" sz="3200" b="1" dirty="0" smtClean="0">
                <a:latin typeface="News Gothic MT" pitchFamily="6" charset="0"/>
              </a:rPr>
              <a:t> LEGGERE</a:t>
            </a:r>
            <a:br>
              <a:rPr lang="it-IT" sz="3200" b="1" dirty="0" smtClean="0">
                <a:latin typeface="News Gothic MT" pitchFamily="6" charset="0"/>
              </a:rPr>
            </a:br>
            <a:endParaRPr lang="it-IT" sz="3200" b="1" dirty="0" smtClean="0">
              <a:latin typeface="News Gothic MT" pitchFamily="6" charset="0"/>
            </a:endParaRPr>
          </a:p>
        </p:txBody>
      </p:sp>
      <p:sp>
        <p:nvSpPr>
          <p:cNvPr id="36867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3300" smtClean="0">
                <a:latin typeface="News Gothic MT" pitchFamily="6" charset="0"/>
              </a:rPr>
              <a:t>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it-IT" sz="3300" b="1" smtClean="0">
                <a:latin typeface="Copperplate Gothic Bold" pitchFamily="34" charset="0"/>
              </a:rPr>
              <a:t>MA LO SI PUO</a:t>
            </a:r>
            <a:r>
              <a:rPr lang="it-IT" altLang="it-IT" sz="3300" b="1" smtClean="0">
                <a:latin typeface="Copperplate Gothic Bold" pitchFamily="34" charset="0"/>
              </a:rPr>
              <a:t>’</a:t>
            </a:r>
            <a:r>
              <a:rPr lang="it-IT" sz="3300" b="1" smtClean="0">
                <a:latin typeface="Copperplate Gothic Bold" pitchFamily="34" charset="0"/>
              </a:rPr>
              <a:t>IMPARARE. COME?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it-IT" sz="3300" b="1" smtClean="0">
              <a:latin typeface="News Gothic MT" pitchFamily="6" charset="0"/>
            </a:endParaRPr>
          </a:p>
          <a:p>
            <a:pPr>
              <a:lnSpc>
                <a:spcPct val="90000"/>
              </a:lnSpc>
            </a:pPr>
            <a:endParaRPr lang="it-IT" sz="2200" smtClean="0">
              <a:latin typeface="News Gothic MT" pitchFamily="6" charset="0"/>
            </a:endParaRPr>
          </a:p>
        </p:txBody>
      </p:sp>
      <p:pic>
        <p:nvPicPr>
          <p:cNvPr id="36868" name="Immagine 1" descr="Unknown-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692150"/>
            <a:ext cx="21605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mmagine 2" descr="Unknown-1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697413"/>
            <a:ext cx="4279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24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it-IT" smtClean="0"/>
              <a:t>Baal Shem Tov fondatore del chassidismo, insegnava che un individuo nasce con un numero stabilito di parole.</a:t>
            </a:r>
            <a:br>
              <a:rPr lang="it-IT" smtClean="0"/>
            </a:br>
            <a:r>
              <a:rPr lang="it-IT" smtClean="0"/>
              <a:t>Quando sono state tutte pronunciate quell’individuo muore.</a:t>
            </a:r>
            <a:br>
              <a:rPr lang="it-IT" smtClean="0"/>
            </a:br>
            <a:endParaRPr lang="it-IT" smtClean="0"/>
          </a:p>
        </p:txBody>
      </p:sp>
      <p:pic>
        <p:nvPicPr>
          <p:cNvPr id="10244" name="Immagine 3" descr="Risultati immagini per Baal Shem T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716338"/>
            <a:ext cx="190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latin typeface="Arial Black" pitchFamily="34" charset="0"/>
              </a:rPr>
              <a:t>I libri per ragazzi sono una risorsa preziosa e offrono sguardi diversi sul mondo: libri per crescere e</a:t>
            </a:r>
            <a:r>
              <a:rPr lang="it-IT" sz="2800" dirty="0" smtClean="0"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aprire finestre sorprendenti</a:t>
            </a:r>
          </a:p>
        </p:txBody>
      </p:sp>
      <p:pic>
        <p:nvPicPr>
          <p:cNvPr id="37891" name="Segnaposto contenuto 3" descr="images-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0610" b="20610"/>
          <a:stretch>
            <a:fillRect/>
          </a:stretch>
        </p:blipFill>
        <p:spPr>
          <a:xfrm>
            <a:off x="1641475" y="1916113"/>
            <a:ext cx="5329238" cy="3911600"/>
          </a:xfrm>
        </p:spPr>
      </p:pic>
    </p:spTree>
  </p:cSld>
  <p:clrMapOvr>
    <a:masterClrMapping/>
  </p:clrMapOvr>
  <p:transition spd="slow"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2673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smtClean="0">
                <a:latin typeface="News Gothic MT" pitchFamily="6" charset="0"/>
              </a:rPr>
              <a:t/>
            </a:r>
            <a:br>
              <a:rPr lang="it-IT" sz="6000" smtClean="0">
                <a:latin typeface="News Gothic MT" pitchFamily="6" charset="0"/>
              </a:rPr>
            </a:br>
            <a:r>
              <a:rPr lang="it-IT" sz="6000" smtClean="0">
                <a:latin typeface="News Gothic MT" pitchFamily="6" charset="0"/>
              </a:rPr>
              <a:t>Quali letture, dunque?</a:t>
            </a:r>
          </a:p>
        </p:txBody>
      </p:sp>
      <p:sp>
        <p:nvSpPr>
          <p:cNvPr id="38915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endParaRPr lang="it-IT" smtClean="0">
              <a:latin typeface="News Gothic MT" pitchFamily="6" charset="0"/>
            </a:endParaRPr>
          </a:p>
          <a:p>
            <a:pPr>
              <a:buFont typeface="Wingdings" pitchFamily="2" charset="2"/>
              <a:buNone/>
            </a:pPr>
            <a:endParaRPr lang="it-IT" smtClean="0">
              <a:latin typeface="News Gothic MT" pitchFamily="6" charset="0"/>
            </a:endParaRPr>
          </a:p>
          <a:p>
            <a:pPr>
              <a:buFont typeface="Wingdings 2" pitchFamily="18" charset="2"/>
              <a:buNone/>
            </a:pPr>
            <a:endParaRPr lang="it-IT" b="1" smtClean="0">
              <a:latin typeface="News Gothic MT" pitchFamily="6" charset="0"/>
            </a:endParaRPr>
          </a:p>
          <a:p>
            <a:pPr>
              <a:buFont typeface="Wingdings 2" pitchFamily="18" charset="2"/>
              <a:buNone/>
            </a:pPr>
            <a:endParaRPr lang="it-IT" b="1" smtClean="0">
              <a:latin typeface="News Gothic MT" pitchFamily="6" charset="0"/>
            </a:endParaRPr>
          </a:p>
          <a:p>
            <a:pPr>
              <a:buFont typeface="Wingdings 2" pitchFamily="18" charset="2"/>
              <a:buNone/>
            </a:pPr>
            <a:endParaRPr lang="it-IT" b="1" smtClean="0">
              <a:latin typeface="News Gothic MT" pitchFamily="6" charset="0"/>
            </a:endParaRPr>
          </a:p>
          <a:p>
            <a:pPr>
              <a:buFont typeface="Wingdings 2" pitchFamily="18" charset="2"/>
              <a:buNone/>
            </a:pPr>
            <a:r>
              <a:rPr lang="it-IT" b="1" smtClean="0">
                <a:latin typeface="Aharoni" pitchFamily="2" charset="-79"/>
                <a:cs typeface="Aharoni" pitchFamily="2" charset="-79"/>
              </a:rPr>
              <a:t>La lettura dei grandi autori e delle grandi opere </a:t>
            </a:r>
            <a:r>
              <a:rPr lang="it-IT" smtClean="0">
                <a:latin typeface="Aharoni" pitchFamily="2" charset="-79"/>
                <a:cs typeface="Aharoni" pitchFamily="2" charset="-79"/>
              </a:rPr>
              <a:t>può</a:t>
            </a:r>
            <a:r>
              <a:rPr lang="it-IT" b="1" smtClean="0">
                <a:latin typeface="Aharoni" pitchFamily="2" charset="-79"/>
                <a:cs typeface="Aharoni" pitchFamily="2" charset="-79"/>
              </a:rPr>
              <a:t> essere proposta già nella scuola?</a:t>
            </a:r>
          </a:p>
          <a:p>
            <a:pPr>
              <a:buFont typeface="Wingdings 2" pitchFamily="18" charset="2"/>
              <a:buNone/>
            </a:pPr>
            <a:r>
              <a:rPr lang="it-IT" b="1" i="1" smtClean="0">
                <a:latin typeface="Aharoni" pitchFamily="2" charset="-79"/>
                <a:cs typeface="Aharoni" pitchFamily="2" charset="-79"/>
              </a:rPr>
              <a:t>                          sì, ma per assaggi</a:t>
            </a:r>
          </a:p>
          <a:p>
            <a:pPr>
              <a:buFont typeface="Wingdings 2" pitchFamily="18" charset="2"/>
              <a:buNone/>
            </a:pPr>
            <a:r>
              <a:rPr lang="it-IT" b="1" smtClean="0">
                <a:latin typeface="Aharoni" pitchFamily="2" charset="-79"/>
                <a:cs typeface="Aharoni" pitchFamily="2" charset="-79"/>
              </a:rPr>
              <a:t>nell</a:t>
            </a:r>
            <a:r>
              <a:rPr lang="it-IT" altLang="it-IT" b="1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it-IT" b="1" smtClean="0">
                <a:latin typeface="Aharoni" pitchFamily="2" charset="-79"/>
                <a:cs typeface="Aharoni" pitchFamily="2" charset="-79"/>
              </a:rPr>
              <a:t>ambito di percorsi guidati, con spazio all’ ascolto e alla condivisione di quel che il testo può dire ai ragazzi di oggi</a:t>
            </a:r>
            <a:endParaRPr lang="it-IT" b="1" i="1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None/>
            </a:pPr>
            <a:r>
              <a:rPr lang="it-IT" b="1" smtClean="0"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Libri per ragazzi: “diamanti in cantina” da scoprire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149475"/>
            <a:ext cx="4572000" cy="3427413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549275" y="319088"/>
            <a:ext cx="8042275" cy="1885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smtClean="0">
                <a:latin typeface="News Gothic MT" pitchFamily="6" charset="0"/>
              </a:rPr>
              <a:t>Fare come a casa di Thomas: il </a:t>
            </a:r>
            <a:r>
              <a:rPr lang="it-IT" altLang="it-IT" sz="2000" b="1" smtClean="0">
                <a:latin typeface="News Gothic MT" pitchFamily="6" charset="0"/>
              </a:rPr>
              <a:t>“</a:t>
            </a:r>
            <a:r>
              <a:rPr lang="it-IT" sz="2000" b="1" smtClean="0">
                <a:latin typeface="News Gothic MT" pitchFamily="6" charset="0"/>
              </a:rPr>
              <a:t>circolo di lettura</a:t>
            </a:r>
            <a:r>
              <a:rPr lang="it-IT" altLang="it-IT" sz="2000" b="1" smtClean="0">
                <a:latin typeface="News Gothic MT" pitchFamily="6" charset="0"/>
              </a:rPr>
              <a:t>”</a:t>
            </a:r>
            <a:r>
              <a:rPr lang="it-IT" sz="2000" b="1" smtClean="0">
                <a:latin typeface="News Gothic MT" pitchFamily="6" charset="0"/>
              </a:rPr>
              <a:t>: menù di assaggi diversi, contaminazione di generi e di linguaggi. letteratura </a:t>
            </a:r>
            <a:r>
              <a:rPr lang="it-IT" altLang="it-IT" sz="2000" b="1" smtClean="0">
                <a:latin typeface="News Gothic MT" pitchFamily="6" charset="0"/>
              </a:rPr>
              <a:t>“</a:t>
            </a:r>
            <a:r>
              <a:rPr lang="it-IT" sz="2000" b="1" smtClean="0">
                <a:latin typeface="News Gothic MT" pitchFamily="6" charset="0"/>
              </a:rPr>
              <a:t>alta</a:t>
            </a:r>
            <a:r>
              <a:rPr lang="it-IT" altLang="it-IT" sz="2000" b="1" smtClean="0">
                <a:latin typeface="News Gothic MT" pitchFamily="6" charset="0"/>
              </a:rPr>
              <a:t>”</a:t>
            </a:r>
            <a:r>
              <a:rPr lang="it-IT" sz="2000" b="1" smtClean="0">
                <a:latin typeface="News Gothic MT" pitchFamily="6" charset="0"/>
              </a:rPr>
              <a:t> e </a:t>
            </a:r>
            <a:r>
              <a:rPr lang="it-IT" altLang="it-IT" sz="2000" b="1" smtClean="0">
                <a:latin typeface="News Gothic MT" pitchFamily="6" charset="0"/>
              </a:rPr>
              <a:t>“</a:t>
            </a:r>
            <a:r>
              <a:rPr lang="it-IT" sz="2000" b="1" smtClean="0">
                <a:latin typeface="News Gothic MT" pitchFamily="6" charset="0"/>
              </a:rPr>
              <a:t>bassa</a:t>
            </a:r>
            <a:r>
              <a:rPr lang="it-IT" altLang="it-IT" sz="2000" b="1" smtClean="0">
                <a:latin typeface="News Gothic MT" pitchFamily="6" charset="0"/>
              </a:rPr>
              <a:t>”</a:t>
            </a:r>
            <a:r>
              <a:rPr lang="it-IT" sz="2000" b="1" smtClean="0">
                <a:latin typeface="News Gothic MT" pitchFamily="6" charset="0"/>
              </a:rPr>
              <a:t>, sconfinamenti e scambi</a:t>
            </a:r>
            <a:br>
              <a:rPr lang="it-IT" sz="2000" b="1" smtClean="0">
                <a:latin typeface="News Gothic MT" pitchFamily="6" charset="0"/>
              </a:rPr>
            </a:br>
            <a:endParaRPr lang="it-IT" sz="2000" b="1" smtClean="0">
              <a:latin typeface="News Gothic MT" pitchFamily="6" charset="0"/>
            </a:endParaRPr>
          </a:p>
        </p:txBody>
      </p:sp>
      <p:sp>
        <p:nvSpPr>
          <p:cNvPr id="4096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it-IT" smtClean="0">
              <a:latin typeface="News Gothic MT" pitchFamily="6" charset="0"/>
            </a:endParaRPr>
          </a:p>
        </p:txBody>
      </p:sp>
      <p:pic>
        <p:nvPicPr>
          <p:cNvPr id="40964" name="Immagine 3" descr="images-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924175"/>
            <a:ext cx="37433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Immagine 4" descr="Unknow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20938"/>
            <a:ext cx="20320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397125"/>
            <a:ext cx="6477000" cy="1103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Prospettiva </a:t>
            </a:r>
            <a:r>
              <a:rPr lang="it-IT" dirty="0" err="1" smtClean="0"/>
              <a:t>allocentrica</a:t>
            </a:r>
            <a:endParaRPr lang="it-IT" dirty="0" smtClean="0"/>
          </a:p>
        </p:txBody>
      </p:sp>
      <p:pic>
        <p:nvPicPr>
          <p:cNvPr id="41987" name="Rectangle 3"/>
          <p:cNvPicPr>
            <a:picLocks noGrp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500438"/>
            <a:ext cx="1831975" cy="2160587"/>
          </a:xfrm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797425"/>
            <a:ext cx="23764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9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9275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4292600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it-IT" b="1" smtClean="0"/>
              <a:t>C’era una volta un bambino che si chiamava Carletto.</a:t>
            </a:r>
          </a:p>
          <a:p>
            <a:pPr>
              <a:buFontTx/>
              <a:buNone/>
            </a:pPr>
            <a:r>
              <a:rPr lang="it-IT" b="1" smtClean="0"/>
              <a:t>- Come me?</a:t>
            </a:r>
          </a:p>
          <a:p>
            <a:pPr>
              <a:buFontTx/>
              <a:buNone/>
            </a:pPr>
            <a:r>
              <a:rPr lang="it-IT" b="1" smtClean="0"/>
              <a:t>- Come te.</a:t>
            </a:r>
          </a:p>
          <a:p>
            <a:pPr>
              <a:buFontTx/>
              <a:buNone/>
            </a:pPr>
            <a:r>
              <a:rPr lang="it-IT" b="1" smtClean="0"/>
              <a:t>- Ero io</a:t>
            </a:r>
          </a:p>
          <a:p>
            <a:pPr>
              <a:buFontTx/>
              <a:buNone/>
            </a:pPr>
            <a:r>
              <a:rPr lang="it-IT" b="1" smtClean="0"/>
              <a:t>- Si, eri tu.</a:t>
            </a:r>
          </a:p>
          <a:p>
            <a:pPr>
              <a:buFontTx/>
              <a:buNone/>
            </a:pPr>
            <a:r>
              <a:rPr lang="it-IT" b="1" smtClean="0"/>
              <a:t>- Che cosa facevo?</a:t>
            </a:r>
          </a:p>
          <a:p>
            <a:pPr>
              <a:buFontTx/>
              <a:buNone/>
            </a:pPr>
            <a:r>
              <a:rPr lang="it-IT" b="1" smtClean="0"/>
              <a:t>- Adesso te lo racconto.</a:t>
            </a:r>
          </a:p>
          <a:p>
            <a:pPr algn="ctr">
              <a:buFontTx/>
              <a:buNone/>
            </a:pPr>
            <a:r>
              <a:rPr lang="it-IT" sz="2000" smtClean="0"/>
              <a:t>G. Rodari,</a:t>
            </a:r>
            <a:r>
              <a:rPr lang="it-IT" smtClean="0"/>
              <a:t> </a:t>
            </a:r>
            <a:r>
              <a:rPr lang="it-IT" sz="2000" i="1" smtClean="0"/>
              <a:t>La grammatica della fantasia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Come far odiare i libri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1) Presentare il libro come un alternativa alla tv.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2) Presentare il libro come un alternativa al fumetto.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3) Dire ai bambini di oggi che i bambini di una volta leggevano di più.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4) Ritenere che i bambini abbiano troppe distrazioni.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5) Dare la colpa ai bambini se non amano la lettura.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6) Trasformare il libro in uno strumento di tortura.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7) Rifiutarsi di leggere al bambino.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8) Non offrire una scelta sufficiente.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mtClean="0"/>
              <a:t>9) Ordinare di leggere.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000" i="1" smtClean="0"/>
              <a:t>Gianni Rodari,”Il giornale dei genitori”,1966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0"/>
            <a:ext cx="8229600" cy="3357563"/>
          </a:xfrm>
        </p:spPr>
        <p:txBody>
          <a:bodyPr/>
          <a:lstStyle/>
          <a:p>
            <a:pPr algn="ctr">
              <a:buFontTx/>
              <a:buNone/>
            </a:pPr>
            <a:endParaRPr lang="it-IT" smtClean="0"/>
          </a:p>
          <a:p>
            <a:pPr>
              <a:buFontTx/>
              <a:buNone/>
            </a:pPr>
            <a:r>
              <a:rPr lang="it-IT" smtClean="0"/>
              <a:t>  </a:t>
            </a:r>
            <a:endParaRPr lang="it-IT" sz="4000" smtClean="0"/>
          </a:p>
        </p:txBody>
      </p:sp>
      <p:sp>
        <p:nvSpPr>
          <p:cNvPr id="45060" name="WordArt 7" descr="Carta"/>
          <p:cNvSpPr>
            <a:spLocks noChangeArrowheads="1" noChangeShapeType="1" noTextEdit="1"/>
          </p:cNvSpPr>
          <p:nvPr/>
        </p:nvSpPr>
        <p:spPr bwMode="auto">
          <a:xfrm>
            <a:off x="250825" y="2908300"/>
            <a:ext cx="801052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“La lettura ci consente di andare </a:t>
            </a:r>
          </a:p>
          <a:p>
            <a:pPr algn="ctr"/>
            <a:r>
              <a:rPr lang="it-IT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oltre quello che possiamo essere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6011863" y="4310063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it-IT"/>
              <a:t>Aidan Chambers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08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04813"/>
            <a:ext cx="8229600" cy="6264275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76250"/>
            <a:ext cx="7016750" cy="51625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it-IT" sz="3600" i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it-IT" sz="3600" i="1" dirty="0">
                <a:solidFill>
                  <a:schemeClr val="accent3">
                    <a:lumMod val="75000"/>
                  </a:schemeClr>
                </a:solidFill>
              </a:rPr>
              <a:t>Le storie sono creature selvagge e indomite... Quando le liberi, chi può sapere quali sconvolgimenti potranno compiere?”</a:t>
            </a:r>
            <a:r>
              <a:rPr lang="it-IT" sz="3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(P. </a:t>
            </a:r>
            <a:r>
              <a:rPr lang="it-IT" sz="2400" dirty="0" err="1">
                <a:solidFill>
                  <a:schemeClr val="accent3">
                    <a:lumMod val="75000"/>
                  </a:schemeClr>
                </a:solidFill>
              </a:rPr>
              <a:t>Ness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it-IT" sz="2400" dirty="0" err="1">
                <a:solidFill>
                  <a:schemeClr val="accent3">
                    <a:lumMod val="75000"/>
                  </a:schemeClr>
                </a:solidFill>
              </a:rPr>
              <a:t>S.Down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it-IT" sz="2400" i="1" dirty="0">
                <a:solidFill>
                  <a:schemeClr val="accent3">
                    <a:lumMod val="75000"/>
                  </a:schemeClr>
                </a:solidFill>
              </a:rPr>
              <a:t>Sette minuti dopo la mezzanotte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</a:rPr>
              <a:t>, Mondadori) </a:t>
            </a:r>
          </a:p>
        </p:txBody>
      </p:sp>
      <p:pic>
        <p:nvPicPr>
          <p:cNvPr id="47108" name="Immagine 3" descr="Risultati immagini per creature indom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05263"/>
            <a:ext cx="3571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Immagine 4" descr="Risultati immagini per sette minuti dopo la mezzanot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284538"/>
            <a:ext cx="2016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1267" name="Picture 2" descr="C:\Users\Utente\Documents\UNIVERSITA'\EPG 2016\immagine lettu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600200"/>
            <a:ext cx="7321550" cy="4873625"/>
          </a:xfrm>
        </p:spPr>
      </p:pic>
    </p:spTree>
  </p:cSld>
  <p:clrMapOvr>
    <a:masterClrMapping/>
  </p:clrMapOvr>
  <p:transition spd="slow"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8131" name="Segnaposto contenuto 3" descr="Risultati immagini per millefoglie calorie libr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8280400" cy="550545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160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600" smtClean="0">
                <a:latin typeface="Arial" pitchFamily="34" charset="0"/>
                <a:cs typeface="Arial" pitchFamily="34" charset="0"/>
              </a:rPr>
            </a:br>
            <a:r>
              <a:rPr lang="it-IT" sz="160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600" smtClean="0">
                <a:latin typeface="Arial" pitchFamily="34" charset="0"/>
                <a:cs typeface="Arial" pitchFamily="34" charset="0"/>
              </a:rPr>
            </a:br>
            <a:r>
              <a:rPr lang="it-IT" altLang="it-IT" sz="1600" smtClean="0">
                <a:latin typeface="Arial" pitchFamily="34" charset="0"/>
                <a:cs typeface="Arial" pitchFamily="34" charset="0"/>
              </a:rPr>
              <a:t>“</a:t>
            </a:r>
            <a:r>
              <a:rPr lang="it-IT" sz="1600" smtClean="0">
                <a:latin typeface="Arial" pitchFamily="34" charset="0"/>
                <a:cs typeface="Arial" pitchFamily="34" charset="0"/>
              </a:rPr>
              <a:t>….Ti prego, papà, raccontami una storia</a:t>
            </a:r>
            <a:r>
              <a:rPr lang="it-IT" altLang="it-IT" sz="1600" smtClean="0">
                <a:latin typeface="Arial" pitchFamily="34" charset="0"/>
                <a:cs typeface="Arial" pitchFamily="34" charset="0"/>
              </a:rPr>
              <a:t>”</a:t>
            </a:r>
            <a:r>
              <a:rPr lang="it-IT" sz="160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1600" smtClean="0">
                <a:latin typeface="Arial" pitchFamily="34" charset="0"/>
                <a:cs typeface="Arial" pitchFamily="34" charset="0"/>
              </a:rPr>
            </a:br>
            <a:r>
              <a:rPr lang="it-IT" sz="1600" smtClean="0">
                <a:latin typeface="Arial" pitchFamily="34" charset="0"/>
                <a:cs typeface="Arial" pitchFamily="34" charset="0"/>
              </a:rPr>
              <a:t>Allora il padre si siede e racconta una storia a suo figlio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sz="quarter" idx="1"/>
          </p:nvPr>
        </p:nvSpPr>
        <p:spPr>
          <a:xfrm>
            <a:off x="549275" y="1558925"/>
            <a:ext cx="8042275" cy="43434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it-IT" b="1" smtClean="0"/>
              <a:t>Il bisogno di storie per un bambino non è meno vitale del bisogno di cibo </a:t>
            </a:r>
          </a:p>
          <a:p>
            <a:pPr marL="0" indent="0" algn="dist">
              <a:buFontTx/>
              <a:buChar char="•"/>
            </a:pPr>
            <a:r>
              <a:rPr lang="it-IT" b="1" smtClean="0"/>
              <a:t> </a:t>
            </a:r>
            <a:r>
              <a:rPr lang="it-IT" sz="1800" b="1" smtClean="0"/>
              <a:t> </a:t>
            </a:r>
          </a:p>
          <a:p>
            <a:pPr marL="0" indent="0">
              <a:buFont typeface="Wingdings 2" pitchFamily="18" charset="2"/>
              <a:buNone/>
            </a:pPr>
            <a:endParaRPr lang="it-IT" b="1" smtClean="0"/>
          </a:p>
          <a:p>
            <a:pPr marL="0" indent="0">
              <a:buFontTx/>
              <a:buChar char="•"/>
            </a:pPr>
            <a:endParaRPr lang="it-IT" b="1" smtClean="0"/>
          </a:p>
          <a:p>
            <a:pPr marL="0" indent="0">
              <a:buFontTx/>
              <a:buChar char="•"/>
            </a:pPr>
            <a:endParaRPr lang="it-IT" b="1" smtClean="0"/>
          </a:p>
        </p:txBody>
      </p:sp>
      <p:pic>
        <p:nvPicPr>
          <p:cNvPr id="12292" name="Immagine 3" descr="Unknown-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2924175"/>
            <a:ext cx="16700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magine 4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3221038"/>
            <a:ext cx="2178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smtClean="0">
                <a:latin typeface="News Gothic MT" pitchFamily="6" charset="0"/>
              </a:rPr>
              <a:t>La lettura ad alta voce come iniziazione al mondo delle storie</a:t>
            </a:r>
          </a:p>
        </p:txBody>
      </p:sp>
      <p:pic>
        <p:nvPicPr>
          <p:cNvPr id="13315" name="Segnaposto contenuto 3" descr="canett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0863" y="2322513"/>
            <a:ext cx="2200275" cy="3429000"/>
          </a:xfr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smtClean="0">
              <a:latin typeface="News Gothic MT" pitchFamily="6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549275" y="1600200"/>
            <a:ext cx="8042275" cy="4852988"/>
          </a:xfrm>
        </p:spPr>
        <p:txBody>
          <a:bodyPr/>
          <a:lstStyle/>
          <a:p>
            <a:r>
              <a:rPr lang="it-IT" altLang="it-IT" sz="2800" b="1" smtClean="0">
                <a:latin typeface="News Gothic MT" pitchFamily="6" charset="0"/>
              </a:rPr>
              <a:t>“</a:t>
            </a:r>
            <a:r>
              <a:rPr lang="it-IT" sz="2800" b="1" smtClean="0">
                <a:latin typeface="News Gothic MT" pitchFamily="6" charset="0"/>
              </a:rPr>
              <a:t>Quando la lettura è per noi l</a:t>
            </a:r>
            <a:r>
              <a:rPr lang="it-IT" altLang="it-IT" sz="2800" b="1" smtClean="0">
                <a:latin typeface="News Gothic MT" pitchFamily="6" charset="0"/>
              </a:rPr>
              <a:t>’</a:t>
            </a:r>
            <a:r>
              <a:rPr lang="it-IT" sz="2800" b="1" smtClean="0">
                <a:latin typeface="News Gothic MT" pitchFamily="6" charset="0"/>
              </a:rPr>
              <a:t>iniziatrice le cui magiche chiavi ci aprono al fondo di noi stessi quelle porte che noi non avremmo mai saputo aprire, allora la sua funzione nella nostra vita è salutare</a:t>
            </a:r>
            <a:r>
              <a:rPr lang="it-IT" altLang="it-IT" sz="2800" b="1" smtClean="0">
                <a:latin typeface="News Gothic MT" pitchFamily="6" charset="0"/>
              </a:rPr>
              <a:t>”</a:t>
            </a:r>
            <a:endParaRPr lang="it-IT" altLang="ja-JP" sz="2800" b="1" smtClean="0">
              <a:latin typeface="News Gothic MT" pitchFamily="6" charset="0"/>
              <a:ea typeface="MS Mincho" pitchFamily="49" charset="-128"/>
            </a:endParaRPr>
          </a:p>
          <a:p>
            <a:r>
              <a:rPr lang="it-IT" sz="1400" b="1" smtClean="0">
                <a:latin typeface="News Gothic MT" pitchFamily="6" charset="0"/>
              </a:rPr>
              <a:t>                                            Marcel PROUST, Del piacere di leggere</a:t>
            </a:r>
          </a:p>
        </p:txBody>
      </p:sp>
      <p:pic>
        <p:nvPicPr>
          <p:cNvPr id="14340" name="Picture 4" descr="ANd9GcS8TkC7VSEU3qFH4N3SH2W81RgIh3lCOQyxzP-hAQV4LmCsbTAL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48163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395288" y="231775"/>
            <a:ext cx="8042275" cy="1336675"/>
          </a:xfrm>
        </p:spPr>
        <p:txBody>
          <a:bodyPr anchor="t"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smtClean="0">
                <a:solidFill>
                  <a:srgbClr val="000090"/>
                </a:solidFill>
                <a:latin typeface="News Gothic MT" pitchFamily="6" charset="0"/>
              </a:rPr>
              <a:t>Leggere è aprire le parentesi dell</a:t>
            </a:r>
            <a:r>
              <a:rPr lang="ja-JP" altLang="it-IT" sz="2800" b="1" smtClean="0">
                <a:solidFill>
                  <a:srgbClr val="000090"/>
                </a:solidFill>
                <a:latin typeface="News Gothic MT" pitchFamily="6" charset="0"/>
                <a:ea typeface="MS Mincho" pitchFamily="49" charset="-128"/>
              </a:rPr>
              <a:t>’</a:t>
            </a:r>
            <a:r>
              <a:rPr lang="it-IT" altLang="ja-JP" sz="2800" b="1" smtClean="0">
                <a:solidFill>
                  <a:srgbClr val="000090"/>
                </a:solidFill>
                <a:latin typeface="News Gothic MT" pitchFamily="6" charset="0"/>
                <a:ea typeface="MS Mincho" pitchFamily="49" charset="-128"/>
              </a:rPr>
              <a:t>immaginario</a:t>
            </a:r>
            <a:endParaRPr lang="it-IT" sz="2800" b="1" smtClean="0">
              <a:solidFill>
                <a:srgbClr val="000090"/>
              </a:solidFill>
              <a:latin typeface="News Gothic MT" pitchFamily="6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200" smtClean="0">
                <a:latin typeface="News Gothic MT" pitchFamily="6" charset="0"/>
              </a:rPr>
              <a:t>             </a:t>
            </a:r>
            <a:r>
              <a:rPr lang="it-IT" sz="2200" b="1" smtClean="0">
                <a:latin typeface="News Gothic MT" pitchFamily="6" charset="0"/>
              </a:rPr>
              <a:t> </a:t>
            </a:r>
            <a:r>
              <a:rPr lang="it-IT" sz="1700" b="1" smtClean="0">
                <a:latin typeface="News Gothic MT" pitchFamily="6" charset="0"/>
              </a:rPr>
              <a:t>I FONDAMENTI DELLA LETTURA </a:t>
            </a:r>
            <a:r>
              <a:rPr lang="it-IT" altLang="it-IT" sz="1700" b="1" smtClean="0">
                <a:latin typeface="News Gothic MT" pitchFamily="6" charset="0"/>
              </a:rPr>
              <a:t>“</a:t>
            </a:r>
            <a:r>
              <a:rPr lang="it-IT" sz="1700" b="1" smtClean="0">
                <a:latin typeface="News Gothic MT" pitchFamily="6" charset="0"/>
              </a:rPr>
              <a:t>SENSUALE</a:t>
            </a:r>
            <a:r>
              <a:rPr lang="it-IT" altLang="it-IT" sz="1700" b="1" smtClean="0">
                <a:latin typeface="News Gothic MT" pitchFamily="6" charset="0"/>
              </a:rPr>
              <a:t>”</a:t>
            </a:r>
            <a:endParaRPr lang="it-IT" altLang="ja-JP" sz="1700" b="1" smtClean="0">
              <a:latin typeface="News Gothic MT" pitchFamily="6" charset="0"/>
              <a:ea typeface="MS Mincho" pitchFamily="49" charset="-128"/>
            </a:endParaRPr>
          </a:p>
          <a:p>
            <a:pPr>
              <a:lnSpc>
                <a:spcPct val="80000"/>
              </a:lnSpc>
            </a:pPr>
            <a:r>
              <a:rPr lang="it-IT" sz="2200" smtClean="0">
                <a:latin typeface="News Gothic MT" pitchFamily="6" charset="0"/>
              </a:rPr>
              <a:t>Leggere significa identificarsi con l</a:t>
            </a:r>
            <a:r>
              <a:rPr lang="it-IT" altLang="it-IT" sz="2200" smtClean="0">
                <a:latin typeface="News Gothic MT" pitchFamily="6" charset="0"/>
              </a:rPr>
              <a:t>’</a:t>
            </a:r>
            <a:r>
              <a:rPr lang="it-IT" altLang="ja-JP" sz="2200" smtClean="0">
                <a:latin typeface="News Gothic MT" pitchFamily="6" charset="0"/>
                <a:ea typeface="MS Mincho" pitchFamily="49" charset="-128"/>
              </a:rPr>
              <a:t>amante e con il mistico. Leggere significa essere un po</a:t>
            </a:r>
            <a:r>
              <a:rPr lang="ja-JP" altLang="it-IT" sz="2200" smtClean="0">
                <a:latin typeface="News Gothic MT" pitchFamily="6" charset="0"/>
                <a:ea typeface="MS Mincho" pitchFamily="49" charset="-128"/>
              </a:rPr>
              <a:t>’</a:t>
            </a:r>
            <a:r>
              <a:rPr lang="it-IT" altLang="ja-JP" sz="2200" smtClean="0">
                <a:latin typeface="News Gothic MT" pitchFamily="6" charset="0"/>
                <a:ea typeface="MS Mincho" pitchFamily="49" charset="-128"/>
              </a:rPr>
              <a:t> clandestini, abolire il mondo esterno, spostarsi verso una finzione, aprire le parentesi dell’immaginario. Leggere significa spesso ammalarsi (nel senso proprio e in quello figurato). Leggere significa stabilire una relazione attraverso il tatto, la vista, l</a:t>
            </a:r>
            <a:r>
              <a:rPr lang="ja-JP" altLang="it-IT" sz="2200" smtClean="0">
                <a:latin typeface="News Gothic MT" pitchFamily="6" charset="0"/>
                <a:ea typeface="MS Mincho" pitchFamily="49" charset="-128"/>
              </a:rPr>
              <a:t>’</a:t>
            </a:r>
            <a:r>
              <a:rPr lang="it-IT" altLang="ja-JP" sz="2200" smtClean="0">
                <a:latin typeface="News Gothic MT" pitchFamily="6" charset="0"/>
                <a:ea typeface="MS Mincho" pitchFamily="49" charset="-128"/>
              </a:rPr>
              <a:t>udito (le stesse parole risuonano). Si legge con tutto il corpo… il piacere viene dalla gioia dell’attesa  C’è narrazione, vita, durata….</a:t>
            </a:r>
          </a:p>
          <a:p>
            <a:pPr algn="r">
              <a:lnSpc>
                <a:spcPct val="80000"/>
              </a:lnSpc>
            </a:pPr>
            <a:r>
              <a:rPr lang="it-IT" sz="1300" smtClean="0">
                <a:latin typeface="News Gothic MT" pitchFamily="6" charset="0"/>
              </a:rPr>
              <a:t>                                                                           Leonard Bellenger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latin typeface="News Gothic MT" pitchFamily="6" charset="0"/>
              </a:rPr>
              <a:t>Enorme è il valore delle storie e dell</a:t>
            </a:r>
            <a:r>
              <a:rPr lang="it-IT" altLang="it-IT" sz="2800" b="1" dirty="0" smtClean="0">
                <a:latin typeface="News Gothic MT" pitchFamily="6" charset="0"/>
              </a:rPr>
              <a:t>’</a:t>
            </a:r>
            <a:r>
              <a:rPr lang="it-IT" sz="2800" b="1" dirty="0" smtClean="0">
                <a:latin typeface="News Gothic MT" pitchFamily="6" charset="0"/>
              </a:rPr>
              <a:t>incanto che producono</a:t>
            </a:r>
          </a:p>
        </p:txBody>
      </p:sp>
      <p:sp>
        <p:nvSpPr>
          <p:cNvPr id="43010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 smtClean="0">
              <a:solidFill>
                <a:schemeClr val="accent2"/>
              </a:solidFill>
              <a:latin typeface="Berlin Sans FB" charset="0"/>
            </a:endParaRPr>
          </a:p>
          <a:p>
            <a:pPr marL="0" indent="0" algn="ctr" fontAlgn="auto">
              <a:spcAft>
                <a:spcPts val="0"/>
              </a:spcAft>
              <a:buFont typeface="Wingdings 2" charset="0"/>
              <a:buNone/>
              <a:defRPr/>
            </a:pPr>
            <a:r>
              <a:rPr lang="it-IT" dirty="0">
                <a:solidFill>
                  <a:schemeClr val="accent2"/>
                </a:solidFill>
                <a:latin typeface="Berlin Sans FB" charset="0"/>
              </a:rPr>
              <a:t> </a:t>
            </a:r>
            <a:r>
              <a:rPr lang="it-IT" dirty="0" smtClean="0">
                <a:solidFill>
                  <a:schemeClr val="accent2"/>
                </a:solidFill>
                <a:latin typeface="Berlin Sans FB" charset="0"/>
              </a:rPr>
              <a:t>   Noi pensiamo in termini di storie e questo ci accomuna a ogni specie vivente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it-IT" dirty="0">
              <a:latin typeface="News Gothic MT" charset="0"/>
            </a:endParaRPr>
          </a:p>
        </p:txBody>
      </p:sp>
      <p:pic>
        <p:nvPicPr>
          <p:cNvPr id="16388" name="Picture 5" descr="8845905608"/>
          <p:cNvPicPr>
            <a:picLocks noChangeAspect="1" noChangeArrowheads="1"/>
          </p:cNvPicPr>
          <p:nvPr/>
        </p:nvPicPr>
        <p:blipFill>
          <a:blip r:embed="rId2">
            <a:lum bright="-12000" contrast="-30000"/>
          </a:blip>
          <a:srcRect/>
          <a:stretch>
            <a:fillRect/>
          </a:stretch>
        </p:blipFill>
        <p:spPr bwMode="auto">
          <a:xfrm>
            <a:off x="3132138" y="3414713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1020</TotalTime>
  <Words>1008</Words>
  <Application>Microsoft Office PowerPoint</Application>
  <PresentationFormat>Presentazione su schermo (4:3)</PresentationFormat>
  <Paragraphs>128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Loggia</vt:lpstr>
      <vt:lpstr>      .       </vt:lpstr>
      <vt:lpstr> IL VALORE DELLE STORIE PER LA VITA</vt:lpstr>
      <vt:lpstr>Diapositiva 3</vt:lpstr>
      <vt:lpstr>Diapositiva 4</vt:lpstr>
      <vt:lpstr>  “….Ti prego, papà, raccontami una storia” Allora il padre si siede e racconta una storia a suo figlio</vt:lpstr>
      <vt:lpstr>La lettura ad alta voce come iniziazione al mondo delle storie</vt:lpstr>
      <vt:lpstr>Diapositiva 7</vt:lpstr>
      <vt:lpstr>Leggere è aprire le parentesi dell’immaginario</vt:lpstr>
      <vt:lpstr>Enorme è il valore delle storie e dell’incanto che producono</vt:lpstr>
      <vt:lpstr>Diapositiva 10</vt:lpstr>
      <vt:lpstr>Diapositiva 11</vt:lpstr>
      <vt:lpstr>Diapositiva 12</vt:lpstr>
      <vt:lpstr>Diapositiva 13</vt:lpstr>
      <vt:lpstr>I diritti imprescrittibili del lettore Il decalogo di Daniel Pennac</vt:lpstr>
      <vt:lpstr> “Noi siamo quello che leggiamo” </vt:lpstr>
      <vt:lpstr>Cosa cambia con le nuove tecnologie?</vt:lpstr>
      <vt:lpstr>Diapositiva 17</vt:lpstr>
      <vt:lpstr>Diapositiva 18</vt:lpstr>
      <vt:lpstr>Diapositiva 19</vt:lpstr>
      <vt:lpstr>Un’inattesa rinascita della scrittura che risponde a un grande BISOGNO DI STORIE</vt:lpstr>
      <vt:lpstr>Ma cos’è un libro?</vt:lpstr>
      <vt:lpstr>Diapositiva 22</vt:lpstr>
      <vt:lpstr>I libri per ragazzi sono una risorsa preziosa e offrono sguardi diversi sul mondo: libri per crescere e aprire finestre sorprendenti</vt:lpstr>
      <vt:lpstr>Diapositiva 24</vt:lpstr>
      <vt:lpstr>Il “Castello dei libri” della Internationale Jugendbibliothek München e l’impegno dell’IBBY entrambi fondati da Jella Lepman</vt:lpstr>
      <vt:lpstr>La lettura è una sorta di simulatore di volo</vt:lpstr>
      <vt:lpstr>Da 30 anni si discute del piacere di leggere</vt:lpstr>
      <vt:lpstr>Diapositiva 28</vt:lpstr>
      <vt:lpstr>  NON SI PUO’ INSEGNARE IL PIACERE DI LEGGERE </vt:lpstr>
      <vt:lpstr>I libri per ragazzi sono una risorsa preziosa e offrono sguardi diversi sul mondo: libri per crescere e aprire finestre sorprendenti</vt:lpstr>
      <vt:lpstr> Quali letture, dunque?</vt:lpstr>
      <vt:lpstr>Libri per ragazzi: “diamanti in cantina” da scoprire</vt:lpstr>
      <vt:lpstr>Fare come a casa di Thomas: il “circolo di lettura”: menù di assaggi diversi, contaminazione di generi e di linguaggi. letteratura “alta” e “bassa”, sconfinamenti e scambi </vt:lpstr>
      <vt:lpstr>Prospettiva allocentrica</vt:lpstr>
      <vt:lpstr>Diapositiva 35</vt:lpstr>
      <vt:lpstr>Come far odiare i libri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Asso</dc:creator>
  <cp:lastModifiedBy>Clelia</cp:lastModifiedBy>
  <cp:revision>184</cp:revision>
  <dcterms:created xsi:type="dcterms:W3CDTF">2011-12-18T10:10:20Z</dcterms:created>
  <dcterms:modified xsi:type="dcterms:W3CDTF">2020-01-08T08:16:58Z</dcterms:modified>
</cp:coreProperties>
</file>