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1"/>
  </p:notesMasterIdLst>
  <p:sldIdLst>
    <p:sldId id="389" r:id="rId3"/>
    <p:sldId id="284" r:id="rId4"/>
    <p:sldId id="398" r:id="rId5"/>
    <p:sldId id="311" r:id="rId6"/>
    <p:sldId id="393" r:id="rId7"/>
    <p:sldId id="377" r:id="rId8"/>
    <p:sldId id="399" r:id="rId9"/>
    <p:sldId id="417" r:id="rId10"/>
    <p:sldId id="443" r:id="rId11"/>
    <p:sldId id="298" r:id="rId12"/>
    <p:sldId id="424" r:id="rId13"/>
    <p:sldId id="342" r:id="rId14"/>
    <p:sldId id="444" r:id="rId15"/>
    <p:sldId id="414" r:id="rId16"/>
    <p:sldId id="278" r:id="rId17"/>
    <p:sldId id="294" r:id="rId18"/>
    <p:sldId id="283" r:id="rId19"/>
    <p:sldId id="437" r:id="rId20"/>
    <p:sldId id="259" r:id="rId21"/>
    <p:sldId id="312" r:id="rId22"/>
    <p:sldId id="288" r:id="rId23"/>
    <p:sldId id="291" r:id="rId24"/>
    <p:sldId id="336" r:id="rId25"/>
    <p:sldId id="279" r:id="rId26"/>
    <p:sldId id="287" r:id="rId27"/>
    <p:sldId id="355" r:id="rId28"/>
    <p:sldId id="262" r:id="rId29"/>
    <p:sldId id="410" r:id="rId30"/>
    <p:sldId id="423" r:id="rId31"/>
    <p:sldId id="313" r:id="rId32"/>
    <p:sldId id="445" r:id="rId33"/>
    <p:sldId id="442" r:id="rId34"/>
    <p:sldId id="365" r:id="rId35"/>
    <p:sldId id="441" r:id="rId36"/>
    <p:sldId id="451" r:id="rId37"/>
    <p:sldId id="452" r:id="rId38"/>
    <p:sldId id="273" r:id="rId39"/>
    <p:sldId id="453" r:id="rId40"/>
    <p:sldId id="500" r:id="rId41"/>
    <p:sldId id="524" r:id="rId42"/>
    <p:sldId id="535" r:id="rId43"/>
    <p:sldId id="536" r:id="rId44"/>
    <p:sldId id="317" r:id="rId45"/>
    <p:sldId id="320" r:id="rId46"/>
    <p:sldId id="358" r:id="rId47"/>
    <p:sldId id="529" r:id="rId48"/>
    <p:sldId id="296" r:id="rId49"/>
    <p:sldId id="369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135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D58F86-48A7-49F9-A444-2589022DC52A}" type="datetimeFigureOut">
              <a:rPr lang="it-IT" smtClean="0"/>
              <a:t>02/01/2024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776927-BF38-4DCD-A422-24C39D508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80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egnaposto immagine diapositiva 1">
            <a:extLst>
              <a:ext uri="{FF2B5EF4-FFF2-40B4-BE49-F238E27FC236}">
                <a16:creationId xmlns:a16="http://schemas.microsoft.com/office/drawing/2014/main" id="{85F02FDF-7A86-7DF2-E06C-417EFC04A0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Segnaposto note 2">
            <a:extLst>
              <a:ext uri="{FF2B5EF4-FFF2-40B4-BE49-F238E27FC236}">
                <a16:creationId xmlns:a16="http://schemas.microsoft.com/office/drawing/2014/main" id="{D271C7AA-78C7-208C-294A-87599E9A8C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21508" name="Segnaposto numero diapositiva 3">
            <a:extLst>
              <a:ext uri="{FF2B5EF4-FFF2-40B4-BE49-F238E27FC236}">
                <a16:creationId xmlns:a16="http://schemas.microsoft.com/office/drawing/2014/main" id="{4B8E0209-78A4-C73C-8424-ED076B6428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fld id="{7B0001C6-D1EA-44CF-9435-C06D882D48D8}" type="slidenum">
              <a:rPr lang="it-IT" altLang="it-IT" sz="1200" smtClean="0"/>
              <a:pPr/>
              <a:t>7</a:t>
            </a:fld>
            <a:endParaRPr lang="it-IT" altLang="it-IT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>
            <a:extLst>
              <a:ext uri="{FF2B5EF4-FFF2-40B4-BE49-F238E27FC236}">
                <a16:creationId xmlns:a16="http://schemas.microsoft.com/office/drawing/2014/main" id="{3AA0E0D7-999C-9623-AF24-0D9D724742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D4C9B11-B016-4572-BECC-23609ACEB478}" type="slidenum">
              <a:rPr lang="it-IT" altLang="it-IT" smtClean="0"/>
              <a:pPr/>
              <a:t>17</a:t>
            </a:fld>
            <a:endParaRPr lang="it-IT" altLang="it-IT"/>
          </a:p>
        </p:txBody>
      </p:sp>
      <p:sp>
        <p:nvSpPr>
          <p:cNvPr id="114691" name="Rectangle 7">
            <a:extLst>
              <a:ext uri="{FF2B5EF4-FFF2-40B4-BE49-F238E27FC236}">
                <a16:creationId xmlns:a16="http://schemas.microsoft.com/office/drawing/2014/main" id="{D2E863D0-AA10-C0B1-72BE-C1A3E7D6868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0"/>
              </a:lnSpc>
              <a:spcAft>
                <a:spcPct val="9860000"/>
              </a:spcAft>
            </a:pPr>
            <a:fld id="{D6F8D842-8585-4B16-B42E-08CA0353A0F3}" type="slidenum">
              <a:rPr lang="it-IT" altLang="it-IT" sz="1200">
                <a:cs typeface="Times New Roman" panose="02020603050405020304" pitchFamily="18" charset="0"/>
              </a:rPr>
              <a:pPr eaLnBrk="1" hangingPunct="1">
                <a:lnSpc>
                  <a:spcPct val="0"/>
                </a:lnSpc>
                <a:spcAft>
                  <a:spcPct val="9860000"/>
                </a:spcAft>
              </a:pPr>
              <a:t>17</a:t>
            </a:fld>
            <a:endParaRPr lang="it-IT" altLang="it-IT" sz="1200">
              <a:cs typeface="Times New Roman" panose="02020603050405020304" pitchFamily="18" charset="0"/>
            </a:endParaRPr>
          </a:p>
        </p:txBody>
      </p:sp>
      <p:sp>
        <p:nvSpPr>
          <p:cNvPr id="114692" name="Segnaposto immagine diapositiva 1">
            <a:extLst>
              <a:ext uri="{FF2B5EF4-FFF2-40B4-BE49-F238E27FC236}">
                <a16:creationId xmlns:a16="http://schemas.microsoft.com/office/drawing/2014/main" id="{6639265C-7A51-82E6-18AF-833E6D8325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3" name="Segnaposto note 2">
            <a:extLst>
              <a:ext uri="{FF2B5EF4-FFF2-40B4-BE49-F238E27FC236}">
                <a16:creationId xmlns:a16="http://schemas.microsoft.com/office/drawing/2014/main" id="{70E18313-8413-F9AE-2A93-28B48492C4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114694" name="Segnaposto numero diapositiva 3">
            <a:extLst>
              <a:ext uri="{FF2B5EF4-FFF2-40B4-BE49-F238E27FC236}">
                <a16:creationId xmlns:a16="http://schemas.microsoft.com/office/drawing/2014/main" id="{4F3E9C8C-E364-1C6A-DB19-7E9AA1863EFF}"/>
              </a:ext>
            </a:extLst>
          </p:cNvPr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0"/>
              </a:lnSpc>
              <a:spcAft>
                <a:spcPct val="9860000"/>
              </a:spcAft>
            </a:pPr>
            <a:fld id="{A8156528-029C-47DA-89AA-5F836290BA6F}" type="slidenum">
              <a:rPr lang="it-IT" altLang="it-IT" sz="1200">
                <a:latin typeface="Times New Roman" panose="02020603050405020304" pitchFamily="18" charset="0"/>
                <a:cs typeface="Times New Roman" panose="02020603050405020304" pitchFamily="18" charset="0"/>
              </a:rPr>
              <a:pPr eaLnBrk="1" hangingPunct="1">
                <a:lnSpc>
                  <a:spcPct val="0"/>
                </a:lnSpc>
                <a:spcAft>
                  <a:spcPct val="9860000"/>
                </a:spcAft>
              </a:pPr>
              <a:t>17</a:t>
            </a:fld>
            <a:endParaRPr lang="it-IT" altLang="it-IT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>
            <a:extLst>
              <a:ext uri="{FF2B5EF4-FFF2-40B4-BE49-F238E27FC236}">
                <a16:creationId xmlns:a16="http://schemas.microsoft.com/office/drawing/2014/main" id="{10BE6373-5A90-1E43-BB03-60F96027DD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66763" indent="-29527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81100" indent="-2349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52588" indent="-2349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125663" indent="-2349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82863" indent="-234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3040063" indent="-234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97263" indent="-234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954463" indent="-234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fld id="{D50AD1E8-1537-4CF3-85F7-89FE8BBF4E66}" type="slidenum">
              <a:rPr lang="it-IT" altLang="it-IT" sz="1200" smtClean="0"/>
              <a:pPr/>
              <a:t>22</a:t>
            </a:fld>
            <a:endParaRPr lang="it-IT" altLang="it-IT" sz="1200"/>
          </a:p>
        </p:txBody>
      </p:sp>
      <p:sp>
        <p:nvSpPr>
          <p:cNvPr id="97283" name="Rectangle 2">
            <a:extLst>
              <a:ext uri="{FF2B5EF4-FFF2-40B4-BE49-F238E27FC236}">
                <a16:creationId xmlns:a16="http://schemas.microsoft.com/office/drawing/2014/main" id="{76BA8E93-B586-C56D-5B77-8A706C9C7E0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979488" y="687388"/>
            <a:ext cx="4894262" cy="3671887"/>
          </a:xfrm>
          <a:ln/>
        </p:spPr>
      </p:sp>
      <p:sp>
        <p:nvSpPr>
          <p:cNvPr id="97284" name="Rectangle 3">
            <a:extLst>
              <a:ext uri="{FF2B5EF4-FFF2-40B4-BE49-F238E27FC236}">
                <a16:creationId xmlns:a16="http://schemas.microsoft.com/office/drawing/2014/main" id="{6C57EBFD-EA2C-F393-56CD-4A1CEB3E9D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4591050"/>
            <a:ext cx="5024437" cy="4359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902" tIns="47951" rIns="95902" bIns="47951"/>
          <a:lstStyle/>
          <a:p>
            <a:pPr eaLnBrk="1" hangingPunct="1"/>
            <a:endParaRPr lang="en-GB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egnaposto immagine diapositiva 1">
            <a:extLst>
              <a:ext uri="{FF2B5EF4-FFF2-40B4-BE49-F238E27FC236}">
                <a16:creationId xmlns:a16="http://schemas.microsoft.com/office/drawing/2014/main" id="{4DA2D221-D12E-A4EC-B2B8-9C6986644B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Segnaposto note 2">
            <a:extLst>
              <a:ext uri="{FF2B5EF4-FFF2-40B4-BE49-F238E27FC236}">
                <a16:creationId xmlns:a16="http://schemas.microsoft.com/office/drawing/2014/main" id="{AE895C9B-760C-9BEA-9D7F-08DAB93D63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103428" name="Segnaposto numero diapositiva 3">
            <a:extLst>
              <a:ext uri="{FF2B5EF4-FFF2-40B4-BE49-F238E27FC236}">
                <a16:creationId xmlns:a16="http://schemas.microsoft.com/office/drawing/2014/main" id="{7C37A413-0A5C-35B1-0BE2-D4E4F2AF82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fld id="{D1D52FB5-846F-4016-8B20-1B40B20EFD18}" type="slidenum">
              <a:rPr lang="it-IT" altLang="it-IT" sz="1200" smtClean="0"/>
              <a:pPr/>
              <a:t>35</a:t>
            </a:fld>
            <a:endParaRPr lang="it-IT" altLang="it-IT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A382ADD5-B28E-1E82-3B5A-7543E9B7F0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fld id="{EF6FE2D4-66BB-4AF6-8D30-8045088094B6}" type="slidenum">
              <a:rPr lang="it-IT" altLang="it-IT" sz="1200" smtClean="0">
                <a:solidFill>
                  <a:srgbClr val="000000"/>
                </a:solidFill>
              </a:rPr>
              <a:pPr/>
              <a:t>44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3491" name="Rectangle 7">
            <a:extLst>
              <a:ext uri="{FF2B5EF4-FFF2-40B4-BE49-F238E27FC236}">
                <a16:creationId xmlns:a16="http://schemas.microsoft.com/office/drawing/2014/main" id="{543E0ABB-AAF9-A49E-D917-897E33347EA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/>
            <a:fld id="{6779D13F-76DB-4721-B4B8-5A06E1EB3D1E}" type="slidenum">
              <a:rPr lang="it-IT" altLang="it-IT" sz="1200">
                <a:solidFill>
                  <a:srgbClr val="000000"/>
                </a:solidFill>
              </a:rPr>
              <a:pPr algn="r" eaLnBrk="1" hangingPunct="1"/>
              <a:t>44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3492" name="Rectangle 2">
            <a:extLst>
              <a:ext uri="{FF2B5EF4-FFF2-40B4-BE49-F238E27FC236}">
                <a16:creationId xmlns:a16="http://schemas.microsoft.com/office/drawing/2014/main" id="{E0D8A48D-9FCE-2E06-84FE-FD8920593E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63493" name="Rectangle 3">
            <a:extLst>
              <a:ext uri="{FF2B5EF4-FFF2-40B4-BE49-F238E27FC236}">
                <a16:creationId xmlns:a16="http://schemas.microsoft.com/office/drawing/2014/main" id="{157C266D-6D8A-6D94-D8D3-13FFDCCDB1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it-IT" altLang="it-IT"/>
              <a:t>Questa diapositiva (soprattutto nella versione con animazione) rende bene l’idea su cosa bisogna puntare per la stesura di un obiettivo.</a:t>
            </a:r>
          </a:p>
          <a:p>
            <a:pPr eaLnBrk="1" hangingPunct="1"/>
            <a:r>
              <a:rPr lang="it-IT" altLang="it-IT"/>
              <a:t>Gli obiettivi raggiunti (in ordinata) sono la ricerca del risultato atteso (che ci aspettiamo di raggiungere) osservabile e quindi misurabile.</a:t>
            </a:r>
          </a:p>
          <a:p>
            <a:pPr eaLnBrk="1" hangingPunct="1"/>
            <a:r>
              <a:rPr lang="it-IT" altLang="it-IT"/>
              <a:t>L’unità tempo (in ascisse) può avere una duplice interpretazione:</a:t>
            </a:r>
          </a:p>
          <a:p>
            <a:pPr eaLnBrk="1" hangingPunct="1">
              <a:buFontTx/>
              <a:buChar char="-"/>
            </a:pPr>
            <a:r>
              <a:rPr lang="it-IT" altLang="it-IT"/>
              <a:t> la densità dell’intervento HP, che è data da un insieme di elementi: durata, tipologie di tecniche e strumenti educative utilizzate –fare le cose giuste-, capacità degli educatori –fare bene le cose giuste-, coinvolgimento attivo dei partecipanti-destinatari, intervento di rinforzo dopo l’intervento… </a:t>
            </a:r>
          </a:p>
          <a:p>
            <a:pPr eaLnBrk="1" hangingPunct="1">
              <a:buFontTx/>
              <a:buChar char="-"/>
            </a:pPr>
            <a:r>
              <a:rPr lang="it-IT" altLang="it-IT"/>
              <a:t> comparsa dei cambiamenti: dopo quanto tempo dalla fine dell’intervento possono comparire dei cambiamenti attesi sulle varie categorie di risultati attesi</a:t>
            </a:r>
          </a:p>
          <a:p>
            <a:pPr eaLnBrk="1" hangingPunct="1"/>
            <a:r>
              <a:rPr lang="it-IT" altLang="it-IT"/>
              <a:t>La prima interpretazione è migliore e soprattutto dà un’idea più verosimile di cosa può veramente accadere (quindi osservare, quindi misurare) a seguito di un intervento con certe caratteristiche.</a:t>
            </a:r>
            <a:endParaRPr lang="en-GB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2EC8-7089-4E9E-B5C3-99E03B5D669F}" type="datetimeFigureOut">
              <a:rPr lang="it-IT" smtClean="0"/>
              <a:t>02/01/2024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EAD4E-FD5D-492A-8044-017A1137FE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0097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2EC8-7089-4E9E-B5C3-99E03B5D669F}" type="datetimeFigureOut">
              <a:rPr lang="it-IT" smtClean="0"/>
              <a:t>02/01/2024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EAD4E-FD5D-492A-8044-017A1137FE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365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2EC8-7089-4E9E-B5C3-99E03B5D669F}" type="datetimeFigureOut">
              <a:rPr lang="it-IT" smtClean="0"/>
              <a:t>02/01/2024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EAD4E-FD5D-492A-8044-017A1137FE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6233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88158F-BC60-8803-5505-D5BBC751A4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E9F334-0EB7-83AF-32B4-69D53AFF48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247961-F8C7-EA45-7C44-FF41015478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F30D93-4B46-4EE4-A099-18561381E26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28388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F027C6A-D0E8-7991-8C49-27D17728A9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142E8C2-9447-6388-6AE9-5E87CE12BD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723F95-82FC-F8B3-E19A-73768D8B6B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BCF79-CBE9-4971-8930-D78D6BABC19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65412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3AAC14-1994-DD2F-EB8B-C68D200A2C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383CFC-B01E-8AC8-A38B-8B8F3A9E09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207027-CFFA-2BA2-2027-39299EC138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07DB6-23A5-4E8B-9F62-B55A863A87D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89758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41FDB5-6C5C-F70D-FA64-AD2A925436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E3CF61-9C62-6BEF-D8AD-4AA86D278E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47FF6C-9344-663F-A8F2-AD0E320568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FFF5B-23C3-4D43-96AB-C89D3C641FD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05630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31BE430-C630-627E-4397-C764D1ED92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83A0383-3973-D605-06EE-A18CBCDAA9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A69A472-082F-3BE0-A91A-37A49DE822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ADD72-D654-40C9-8BDB-55B1D29E5DD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4969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D2A70AD-5ADE-79BA-9E56-15D40040B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55B71A2-A203-B407-8753-FF5A82DE5D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29C85D8-FBA8-021F-FBCB-1CFE492B33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61903-ACA6-4E02-A56D-3FFD03FB477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60719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EDCC16A-C682-1E25-09D2-6EA3DB5AE7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0449A60-F776-3F67-6BC1-A5C2CCBE7E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BAA0AA8-C06B-FBE1-7273-ADCEAD8AD4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CE87D-31F2-4B02-B9BB-DC4C9B79971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914271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8AAD8A-577C-830C-045A-D00B040A5A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5ABF82-C6D8-A90B-5B25-6BC5AD2144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3424F9-1215-D2F5-10C5-8B6BED915A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C6FF5-CBBF-442F-B722-104E2ECC666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35371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2EC8-7089-4E9E-B5C3-99E03B5D669F}" type="datetimeFigureOut">
              <a:rPr lang="it-IT" smtClean="0"/>
              <a:t>02/01/2024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EAD4E-FD5D-492A-8044-017A1137FE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92198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7CD3ED-6677-6D0D-F3E6-C1B651BF9E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45C750-A3BD-7879-46AE-11B35EF90E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C4A217-D0EF-6247-A97A-96C4516647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14489E-AC11-4AE1-B209-43F059716FC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57902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430E03-DB67-9BB7-1DED-C8A6B25002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06DC0BF-7B73-F5DA-B121-F87294E4F6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AE2559-4DF9-08C0-45A5-2AFBC51C2E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AEDA21-8FE6-479A-9292-E477375C1D8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9464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0D132D3-459A-9AFD-8725-87CC7CEBFB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0CBC06-9A6A-7EDC-E94E-3A959304DD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3B17D21-5265-16B7-2A2F-CB2639FA09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D0750-D3DC-468E-88CB-158747BEFF6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8612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2EC8-7089-4E9E-B5C3-99E03B5D669F}" type="datetimeFigureOut">
              <a:rPr lang="it-IT" smtClean="0"/>
              <a:t>02/01/2024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EAD4E-FD5D-492A-8044-017A1137FE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5729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2EC8-7089-4E9E-B5C3-99E03B5D669F}" type="datetimeFigureOut">
              <a:rPr lang="it-IT" smtClean="0"/>
              <a:t>02/01/2024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EAD4E-FD5D-492A-8044-017A1137FE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1673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2EC8-7089-4E9E-B5C3-99E03B5D669F}" type="datetimeFigureOut">
              <a:rPr lang="it-IT" smtClean="0"/>
              <a:t>02/01/2024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EAD4E-FD5D-492A-8044-017A1137FE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0459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2EC8-7089-4E9E-B5C3-99E03B5D669F}" type="datetimeFigureOut">
              <a:rPr lang="it-IT" smtClean="0"/>
              <a:t>02/01/2024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EAD4E-FD5D-492A-8044-017A1137FE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0865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2EC8-7089-4E9E-B5C3-99E03B5D669F}" type="datetimeFigureOut">
              <a:rPr lang="it-IT" smtClean="0"/>
              <a:t>02/01/2024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EAD4E-FD5D-492A-8044-017A1137FE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6769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2EC8-7089-4E9E-B5C3-99E03B5D669F}" type="datetimeFigureOut">
              <a:rPr lang="it-IT" smtClean="0"/>
              <a:t>02/01/2024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EAD4E-FD5D-492A-8044-017A1137FE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930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2EC8-7089-4E9E-B5C3-99E03B5D669F}" type="datetimeFigureOut">
              <a:rPr lang="it-IT" smtClean="0"/>
              <a:t>02/01/2024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EAD4E-FD5D-492A-8044-017A1137FE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9382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82EC8-7089-4E9E-B5C3-99E03B5D669F}" type="datetimeFigureOut">
              <a:rPr lang="it-IT" smtClean="0"/>
              <a:t>02/01/2024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EAD4E-FD5D-492A-8044-017A1137FE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2455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052DC91-57E4-B062-624B-6A27CCDF31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2A363E5-F22C-ABB4-95A4-E1E9A859B4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5844336-4F6F-1EBB-CE69-717471C5ACE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DC46011-323C-706E-C7E9-2935EEF3A33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279D523-7E95-91DF-3A39-01A4C6F68AC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A3711EF-6769-406E-8B2B-5722E106EAE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87054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rs.it/documentazione/testo/201509/Ottawa_1986_ita.pdf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youtube.com/watch?v=G2quVLcJVBk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2836340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fondistrutturali.formez.it/content/testi-corso-project-cycle-management-e-project-management" TargetMode="Externa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www.guidaeuroprogettazione.eu/guida/al-lavoro-progettazione-europea/come-strutturare-un-progetto-il-processo-e-gli-strumenti/" TargetMode="Externa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8.xml"/><Relationship Id="rId5" Type="http://schemas.microsoft.com/office/2007/relationships/hdphoto" Target="../media/hdphoto3.wdp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aN2iNegrZg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3.jpeg"/><Relationship Id="rId4" Type="http://schemas.openxmlformats.org/officeDocument/2006/relationships/hyperlink" Target="https://www.google.it/url?sa=i&amp;rct=j&amp;q=&amp;esrc=s&amp;source=images&amp;cd=&amp;ved=2ahUKEwj2hbHR7fblAhXLsaQKHVa5Cu8QjRx6BAgBEAQ&amp;url=https://lorenzogovoni.com/metodo-smart/&amp;psig=AOvVaw0gY-_a-xs8W3t2jBVrEjiE&amp;ust=1574272855020667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6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hyperlink" Target="http://www.retepromozionesalute.it/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png"/><Relationship Id="rId5" Type="http://schemas.openxmlformats.org/officeDocument/2006/relationships/hyperlink" Target="https://www.retepromozionesalute.it/bd2_scheda.php?idpr2=4946" TargetMode="External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plos.org/plospathogens/article?id=10.1371/journal.ppat.1010537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BB86254-470A-C5A9-82C9-F80322045F5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CFEB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3061" y="1053830"/>
            <a:ext cx="9144000" cy="5804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Immagine 3">
            <a:extLst>
              <a:ext uri="{FF2B5EF4-FFF2-40B4-BE49-F238E27FC236}">
                <a16:creationId xmlns:a16="http://schemas.microsoft.com/office/drawing/2014/main" id="{C4533ABE-884B-8602-0F7D-ABA56A667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6">
            <a:extLst>
              <a:ext uri="{FF2B5EF4-FFF2-40B4-BE49-F238E27FC236}">
                <a16:creationId xmlns:a16="http://schemas.microsoft.com/office/drawing/2014/main" id="{7CF1AF39-7A6C-63FA-49F8-863A4E33F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3505200"/>
            <a:ext cx="5562600" cy="2492375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8B0801"/>
                </a:solidFill>
                <a:latin typeface="Calibri" panose="020F0502020204030204" pitchFamily="34" charset="0"/>
              </a:rPr>
              <a:t>Insegnamento Sd SDE0130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4000" b="1">
                <a:solidFill>
                  <a:srgbClr val="8B0801"/>
                </a:solidFill>
                <a:latin typeface="Calibri" panose="020F0502020204030204" pitchFamily="34" charset="0"/>
              </a:rPr>
              <a:t>Promozione della salute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3600" b="1">
              <a:solidFill>
                <a:srgbClr val="8B0801"/>
              </a:solidFill>
              <a:latin typeface="Calibri" panose="020F050202020403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solidFill>
                  <a:srgbClr val="8B0801"/>
                </a:solidFill>
                <a:latin typeface="Calibri" panose="020F0502020204030204" pitchFamily="34" charset="0"/>
              </a:rPr>
              <a:t>M.Elena Coffano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latin typeface="Calibri" panose="020F0502020204030204" pitchFamily="34" charset="0"/>
              </a:rPr>
              <a:t>mariaelena.coffano@ius.to</a:t>
            </a:r>
            <a:r>
              <a:rPr lang="it-IT" altLang="it-IT" sz="3600"/>
              <a:t> </a:t>
            </a:r>
          </a:p>
        </p:txBody>
      </p:sp>
      <p:sp>
        <p:nvSpPr>
          <p:cNvPr id="3077" name="Text Box 7">
            <a:extLst>
              <a:ext uri="{FF2B5EF4-FFF2-40B4-BE49-F238E27FC236}">
                <a16:creationId xmlns:a16="http://schemas.microsoft.com/office/drawing/2014/main" id="{EE75734F-3454-3563-42CE-DD052B2AE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2100" y="304800"/>
            <a:ext cx="4191000" cy="703263"/>
          </a:xfrm>
          <a:prstGeom prst="rect">
            <a:avLst/>
          </a:prstGeom>
          <a:solidFill>
            <a:srgbClr val="FFFFFF">
              <a:alpha val="6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1600">
                <a:latin typeface="Tahoma" panose="020B0604030504040204" pitchFamily="34" charset="0"/>
              </a:rPr>
              <a:t>Corso di Laurea in Scienze dell’Educazione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1600">
                <a:latin typeface="Tahoma" panose="020B0604030504040204" pitchFamily="34" charset="0"/>
              </a:rPr>
              <a:t>2° triennale</a:t>
            </a:r>
          </a:p>
        </p:txBody>
      </p:sp>
      <p:sp>
        <p:nvSpPr>
          <p:cNvPr id="3078" name="Text Box 8">
            <a:extLst>
              <a:ext uri="{FF2B5EF4-FFF2-40B4-BE49-F238E27FC236}">
                <a16:creationId xmlns:a16="http://schemas.microsoft.com/office/drawing/2014/main" id="{94602582-5DF1-CDE1-932B-158B1B806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1922463"/>
            <a:ext cx="3275013" cy="193899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4000" b="1" dirty="0">
                <a:solidFill>
                  <a:srgbClr val="8B0801"/>
                </a:solidFill>
                <a:latin typeface="Calibri" panose="020F0502020204030204" pitchFamily="34" charset="0"/>
              </a:rPr>
              <a:t>Selezione slides per esame orale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5">
            <a:extLst>
              <a:ext uri="{FF2B5EF4-FFF2-40B4-BE49-F238E27FC236}">
                <a16:creationId xmlns:a16="http://schemas.microsoft.com/office/drawing/2014/main" id="{163E363F-0FB8-9143-1698-DD8639D0E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7767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7767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77678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7767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77678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77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77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77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77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it-IT" altLang="it-IT">
                <a:latin typeface="Calibri" panose="020F0502020204030204" pitchFamily="34" charset="0"/>
                <a:cs typeface="Calibri" panose="020F0502020204030204" pitchFamily="34" charset="0"/>
              </a:rPr>
              <a:t>Transizione epidemiologica</a:t>
            </a:r>
          </a:p>
        </p:txBody>
      </p:sp>
      <p:pic>
        <p:nvPicPr>
          <p:cNvPr id="37891" name="Immagine 3">
            <a:extLst>
              <a:ext uri="{FF2B5EF4-FFF2-40B4-BE49-F238E27FC236}">
                <a16:creationId xmlns:a16="http://schemas.microsoft.com/office/drawing/2014/main" id="{852D947D-C491-34AD-7886-3230F6965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" t="21266"/>
          <a:stretch>
            <a:fillRect/>
          </a:stretch>
        </p:blipFill>
        <p:spPr bwMode="auto">
          <a:xfrm>
            <a:off x="193675" y="579438"/>
            <a:ext cx="8874125" cy="627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1E4EB88B-9802-21AD-9A42-1895FC7F6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it-IT" altLang="it-IT">
                <a:latin typeface="Tahoma" panose="020B0604030504040204" pitchFamily="34" charset="0"/>
              </a:rPr>
              <a:t>Determinanti di salute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3B96326-D93F-4A34-1D42-34C6FADEA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7613" y="5368925"/>
            <a:ext cx="1800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FF0000"/>
                </a:solidFill>
                <a:latin typeface="Papyrus" panose="03070502060502030205" pitchFamily="66" charset="0"/>
              </a:rPr>
              <a:t>Chi sono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59E50A0-A58E-EBDC-7FE8-66DF65C37872}"/>
              </a:ext>
            </a:extLst>
          </p:cNvPr>
          <p:cNvSpPr txBox="1"/>
          <p:nvPr/>
        </p:nvSpPr>
        <p:spPr>
          <a:xfrm>
            <a:off x="7235825" y="4822825"/>
            <a:ext cx="1800225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000" dirty="0">
                <a:solidFill>
                  <a:schemeClr val="accent6">
                    <a:lumMod val="75000"/>
                  </a:schemeClr>
                </a:solidFill>
                <a:latin typeface="Papyrus" panose="03070502060502030205" pitchFamily="66" charset="0"/>
              </a:rPr>
              <a:t>Età</a:t>
            </a:r>
          </a:p>
          <a:p>
            <a:pPr>
              <a:defRPr/>
            </a:pPr>
            <a:r>
              <a:rPr lang="it-IT" sz="2000" dirty="0">
                <a:solidFill>
                  <a:schemeClr val="accent6">
                    <a:lumMod val="75000"/>
                  </a:schemeClr>
                </a:solidFill>
                <a:latin typeface="Papyrus" panose="03070502060502030205" pitchFamily="66" charset="0"/>
              </a:rPr>
              <a:t>Sesso</a:t>
            </a:r>
          </a:p>
          <a:p>
            <a:pPr>
              <a:defRPr/>
            </a:pPr>
            <a:r>
              <a:rPr lang="it-IT" sz="2000" dirty="0">
                <a:solidFill>
                  <a:schemeClr val="accent6">
                    <a:lumMod val="75000"/>
                  </a:schemeClr>
                </a:solidFill>
                <a:latin typeface="Papyrus" panose="03070502060502030205" pitchFamily="66" charset="0"/>
              </a:rPr>
              <a:t>Fattori genetici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26F9171A-2ADD-3F85-FB0F-BC873E461504}"/>
              </a:ext>
            </a:extLst>
          </p:cNvPr>
          <p:cNvGrpSpPr>
            <a:grpSpLocks/>
          </p:cNvGrpSpPr>
          <p:nvPr/>
        </p:nvGrpSpPr>
        <p:grpSpPr bwMode="auto">
          <a:xfrm>
            <a:off x="3757613" y="2990850"/>
            <a:ext cx="5116512" cy="1968500"/>
            <a:chOff x="3887924" y="2443154"/>
            <a:chExt cx="5117602" cy="1968416"/>
          </a:xfrm>
        </p:grpSpPr>
        <p:pic>
          <p:nvPicPr>
            <p:cNvPr id="56341" name="Immagine 1">
              <a:extLst>
                <a:ext uri="{FF2B5EF4-FFF2-40B4-BE49-F238E27FC236}">
                  <a16:creationId xmlns:a16="http://schemas.microsoft.com/office/drawing/2014/main" id="{8216D5A3-4A0F-09E7-26B0-72B3866C7A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46" t="34128" r="9818" b="38681"/>
            <a:stretch>
              <a:fillRect/>
            </a:stretch>
          </p:blipFill>
          <p:spPr bwMode="auto">
            <a:xfrm>
              <a:off x="3887924" y="2443154"/>
              <a:ext cx="5050904" cy="1864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8166DC3A-BFF4-7D5B-E029-E8AFE0A94F6D}"/>
                </a:ext>
              </a:extLst>
            </p:cNvPr>
            <p:cNvSpPr txBox="1"/>
            <p:nvPr/>
          </p:nvSpPr>
          <p:spPr>
            <a:xfrm>
              <a:off x="3954613" y="3703575"/>
              <a:ext cx="5050913" cy="707995"/>
            </a:xfrm>
            <a:prstGeom prst="rect">
              <a:avLst/>
            </a:prstGeom>
            <a:solidFill>
              <a:srgbClr val="FFFFFF"/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sz="20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Papyrus" panose="03070502060502030205" pitchFamily="66" charset="0"/>
                </a:rPr>
                <a:t>fumo             attività fisica      alcol             dieta</a:t>
              </a:r>
              <a:br>
                <a:rPr lang="it-IT" sz="20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Papyrus" panose="03070502060502030205" pitchFamily="66" charset="0"/>
                </a:rPr>
              </a:br>
              <a:endParaRPr lang="it-IT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Papyrus" panose="03070502060502030205" pitchFamily="66" charset="0"/>
              </a:endParaRPr>
            </a:p>
          </p:txBody>
        </p:sp>
      </p:grpSp>
      <p:pic>
        <p:nvPicPr>
          <p:cNvPr id="56326" name="Picture 2" descr="Disegno di Famiglia a colori per bambini - disegnidacolorareonline.com">
            <a:extLst>
              <a:ext uri="{FF2B5EF4-FFF2-40B4-BE49-F238E27FC236}">
                <a16:creationId xmlns:a16="http://schemas.microsoft.com/office/drawing/2014/main" id="{1459B4F6-EE33-7F14-060F-DE5F632BB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494213"/>
            <a:ext cx="1824038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B410262-C025-CDF1-1624-E106E4180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25" y="2030413"/>
            <a:ext cx="8982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660033"/>
                </a:solidFill>
                <a:latin typeface="Papyrus" panose="03070502060502030205" pitchFamily="66" charset="0"/>
              </a:rPr>
              <a:t>Condizioni in cui nascono, crescono, vivono, lavorano e invecchiano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01DD7268-1696-09D3-5C6C-C4A40F542499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482600"/>
            <a:ext cx="8077200" cy="1703388"/>
            <a:chOff x="684024" y="312218"/>
            <a:chExt cx="8078200" cy="1703046"/>
          </a:xfrm>
        </p:grpSpPr>
        <p:pic>
          <p:nvPicPr>
            <p:cNvPr id="56335" name="Picture 12" descr="Esperienze traumatiche in Pronto Soccorso - Sara Scrive">
              <a:extLst>
                <a:ext uri="{FF2B5EF4-FFF2-40B4-BE49-F238E27FC236}">
                  <a16:creationId xmlns:a16="http://schemas.microsoft.com/office/drawing/2014/main" id="{72ED713C-A960-220E-1094-0963B8E10E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66"/>
            <a:stretch>
              <a:fillRect/>
            </a:stretch>
          </p:blipFill>
          <p:spPr bwMode="auto">
            <a:xfrm>
              <a:off x="7215658" y="408279"/>
              <a:ext cx="1317305" cy="1097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36" name="Picture 10" descr="Albero Astratto Per Il Vostro Disegno Illustrazioni, Vettoriali E Clipart  Stock – (309 Illustrazioni Stock)">
              <a:extLst>
                <a:ext uri="{FF2B5EF4-FFF2-40B4-BE49-F238E27FC236}">
                  <a16:creationId xmlns:a16="http://schemas.microsoft.com/office/drawing/2014/main" id="{EAAF6EE3-35EA-5BAC-CEF6-129C7E43A7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63"/>
            <a:stretch>
              <a:fillRect/>
            </a:stretch>
          </p:blipFill>
          <p:spPr bwMode="auto">
            <a:xfrm>
              <a:off x="5557772" y="408279"/>
              <a:ext cx="1340767" cy="1125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37" name="Picture 6" descr="Disegno di Banconote e Monete a colori per bambini -  disegnidacolorareonline.com">
              <a:extLst>
                <a:ext uri="{FF2B5EF4-FFF2-40B4-BE49-F238E27FC236}">
                  <a16:creationId xmlns:a16="http://schemas.microsoft.com/office/drawing/2014/main" id="{C052A4A6-9C92-3294-893C-D11606D216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18"/>
            <a:stretch>
              <a:fillRect/>
            </a:stretch>
          </p:blipFill>
          <p:spPr bwMode="auto">
            <a:xfrm>
              <a:off x="1950467" y="408279"/>
              <a:ext cx="1220985" cy="1044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4AF5DEA8-CE8E-942F-E806-70756E24B773}"/>
                </a:ext>
              </a:extLst>
            </p:cNvPr>
            <p:cNvSpPr txBox="1"/>
            <p:nvPr/>
          </p:nvSpPr>
          <p:spPr>
            <a:xfrm>
              <a:off x="826917" y="1307381"/>
              <a:ext cx="7935307" cy="7078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sz="20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Papyrus" panose="03070502060502030205" pitchFamily="66" charset="0"/>
                </a:rPr>
                <a:t>Reti                fattori                      culturali              ambientali             sistema</a:t>
              </a:r>
            </a:p>
            <a:p>
              <a:pPr>
                <a:defRPr/>
              </a:pPr>
              <a:r>
                <a:rPr lang="it-IT" sz="20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Papyrus" panose="03070502060502030205" pitchFamily="66" charset="0"/>
                </a:rPr>
                <a:t>sociali      socio-economici                                                                        sanitario</a:t>
              </a:r>
            </a:p>
          </p:txBody>
        </p:sp>
        <p:pic>
          <p:nvPicPr>
            <p:cNvPr id="56339" name="Picture 4" descr="Rete Sociale Disegni Da Colorare - Ultra Coloring Pages">
              <a:extLst>
                <a:ext uri="{FF2B5EF4-FFF2-40B4-BE49-F238E27FC236}">
                  <a16:creationId xmlns:a16="http://schemas.microsoft.com/office/drawing/2014/main" id="{1807E253-842D-1C15-4666-2D86BFE104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024" y="341088"/>
              <a:ext cx="1044407" cy="1044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40" name="Picture 8" descr="Disegno da colorare cultura - Disegni Da Colorare E Stampare Gratis">
              <a:extLst>
                <a:ext uri="{FF2B5EF4-FFF2-40B4-BE49-F238E27FC236}">
                  <a16:creationId xmlns:a16="http://schemas.microsoft.com/office/drawing/2014/main" id="{D9435CB8-B27A-7855-05B1-9D3C2FD593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5747" y="312218"/>
              <a:ext cx="920915" cy="920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E00FA8F-B005-F808-E892-928A69935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63" y="2936875"/>
            <a:ext cx="29527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00B050"/>
                </a:solidFill>
                <a:latin typeface="Papyrus" panose="03070502060502030205" pitchFamily="66" charset="0"/>
              </a:rPr>
              <a:t>Determinanti sociali </a:t>
            </a:r>
            <a:br>
              <a:rPr lang="it-IT" altLang="it-IT" sz="2400" b="1">
                <a:solidFill>
                  <a:srgbClr val="00B050"/>
                </a:solidFill>
                <a:latin typeface="Papyrus" panose="03070502060502030205" pitchFamily="66" charset="0"/>
              </a:rPr>
            </a:br>
            <a:r>
              <a:rPr lang="it-IT" altLang="it-IT" sz="2400" b="1">
                <a:solidFill>
                  <a:srgbClr val="00B050"/>
                </a:solidFill>
                <a:latin typeface="Papyrus" panose="03070502060502030205" pitchFamily="66" charset="0"/>
              </a:rPr>
              <a:t>della salute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53DC801-ED63-0028-F004-8FA0B39F6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3100" y="2774950"/>
            <a:ext cx="1800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FF0000"/>
                </a:solidFill>
                <a:latin typeface="Papyrus" panose="03070502060502030205" pitchFamily="66" charset="0"/>
              </a:rPr>
              <a:t>Cosa fanno</a:t>
            </a:r>
          </a:p>
        </p:txBody>
      </p:sp>
      <p:pic>
        <p:nvPicPr>
          <p:cNvPr id="103438" name="Picture 14" descr="Linea Disegno Fumetto Di Freccia - Immagini vettoriali stock e altre  immagini di 2015 - iStock">
            <a:extLst>
              <a:ext uri="{FF2B5EF4-FFF2-40B4-BE49-F238E27FC236}">
                <a16:creationId xmlns:a16="http://schemas.microsoft.com/office/drawing/2014/main" id="{93F4A063-AFE8-0EB4-2673-06835A19C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2436">
            <a:off x="1127919" y="3902869"/>
            <a:ext cx="7461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7448129-CF1C-2F78-BE79-03AD498DF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" y="4506913"/>
            <a:ext cx="31035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C00000"/>
                </a:solidFill>
                <a:latin typeface="Papyrus" panose="03070502060502030205" pitchFamily="66" charset="0"/>
              </a:rPr>
              <a:t>Soldi, potere, risorse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EDA10A0-77F8-DE02-CA1A-CF9D21232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0" y="5581650"/>
            <a:ext cx="2952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C00000"/>
                </a:solidFill>
                <a:latin typeface="Papyrus" panose="03070502060502030205" pitchFamily="66" charset="0"/>
              </a:rPr>
              <a:t>Disuguaglianze </a:t>
            </a:r>
          </a:p>
        </p:txBody>
      </p:sp>
      <p:sp>
        <p:nvSpPr>
          <p:cNvPr id="10" name="Figura a mano libera: forma 9">
            <a:extLst>
              <a:ext uri="{FF2B5EF4-FFF2-40B4-BE49-F238E27FC236}">
                <a16:creationId xmlns:a16="http://schemas.microsoft.com/office/drawing/2014/main" id="{D6E88C7C-7376-BDA1-F813-3FDD07E4970E}"/>
              </a:ext>
            </a:extLst>
          </p:cNvPr>
          <p:cNvSpPr/>
          <p:nvPr/>
        </p:nvSpPr>
        <p:spPr>
          <a:xfrm>
            <a:off x="182563" y="5095875"/>
            <a:ext cx="2649537" cy="1260475"/>
          </a:xfrm>
          <a:custGeom>
            <a:avLst/>
            <a:gdLst>
              <a:gd name="connsiteX0" fmla="*/ 1159646 w 2649233"/>
              <a:gd name="connsiteY0" fmla="*/ 36117 h 1260233"/>
              <a:gd name="connsiteX1" fmla="*/ 2029801 w 2649233"/>
              <a:gd name="connsiteY1" fmla="*/ 36117 h 1260233"/>
              <a:gd name="connsiteX2" fmla="*/ 2074046 w 2649233"/>
              <a:gd name="connsiteY2" fmla="*/ 50865 h 1260233"/>
              <a:gd name="connsiteX3" fmla="*/ 2133040 w 2649233"/>
              <a:gd name="connsiteY3" fmla="*/ 65613 h 1260233"/>
              <a:gd name="connsiteX4" fmla="*/ 2192033 w 2649233"/>
              <a:gd name="connsiteY4" fmla="*/ 95110 h 1260233"/>
              <a:gd name="connsiteX5" fmla="*/ 2236278 w 2649233"/>
              <a:gd name="connsiteY5" fmla="*/ 109859 h 1260233"/>
              <a:gd name="connsiteX6" fmla="*/ 2324769 w 2649233"/>
              <a:gd name="connsiteY6" fmla="*/ 183601 h 1260233"/>
              <a:gd name="connsiteX7" fmla="*/ 2413259 w 2649233"/>
              <a:gd name="connsiteY7" fmla="*/ 242594 h 1260233"/>
              <a:gd name="connsiteX8" fmla="*/ 2516498 w 2649233"/>
              <a:gd name="connsiteY8" fmla="*/ 316336 h 1260233"/>
              <a:gd name="connsiteX9" fmla="*/ 2590240 w 2649233"/>
              <a:gd name="connsiteY9" fmla="*/ 404826 h 1260233"/>
              <a:gd name="connsiteX10" fmla="*/ 2619737 w 2649233"/>
              <a:gd name="connsiteY10" fmla="*/ 522813 h 1260233"/>
              <a:gd name="connsiteX11" fmla="*/ 2649233 w 2649233"/>
              <a:gd name="connsiteY11" fmla="*/ 611304 h 1260233"/>
              <a:gd name="connsiteX12" fmla="*/ 2604988 w 2649233"/>
              <a:gd name="connsiteY12" fmla="*/ 906272 h 1260233"/>
              <a:gd name="connsiteX13" fmla="*/ 2487001 w 2649233"/>
              <a:gd name="connsiteY13" fmla="*/ 1039007 h 1260233"/>
              <a:gd name="connsiteX14" fmla="*/ 2442756 w 2649233"/>
              <a:gd name="connsiteY14" fmla="*/ 1083252 h 1260233"/>
              <a:gd name="connsiteX15" fmla="*/ 2383762 w 2649233"/>
              <a:gd name="connsiteY15" fmla="*/ 1112749 h 1260233"/>
              <a:gd name="connsiteX16" fmla="*/ 2295272 w 2649233"/>
              <a:gd name="connsiteY16" fmla="*/ 1171743 h 1260233"/>
              <a:gd name="connsiteX17" fmla="*/ 2251027 w 2649233"/>
              <a:gd name="connsiteY17" fmla="*/ 1201239 h 1260233"/>
              <a:gd name="connsiteX18" fmla="*/ 2206782 w 2649233"/>
              <a:gd name="connsiteY18" fmla="*/ 1215988 h 1260233"/>
              <a:gd name="connsiteX19" fmla="*/ 2147788 w 2649233"/>
              <a:gd name="connsiteY19" fmla="*/ 1245484 h 1260233"/>
              <a:gd name="connsiteX20" fmla="*/ 2088795 w 2649233"/>
              <a:gd name="connsiteY20" fmla="*/ 1260233 h 1260233"/>
              <a:gd name="connsiteX21" fmla="*/ 967917 w 2649233"/>
              <a:gd name="connsiteY21" fmla="*/ 1245484 h 1260233"/>
              <a:gd name="connsiteX22" fmla="*/ 746691 w 2649233"/>
              <a:gd name="connsiteY22" fmla="*/ 1215988 h 1260233"/>
              <a:gd name="connsiteX23" fmla="*/ 658201 w 2649233"/>
              <a:gd name="connsiteY23" fmla="*/ 1201239 h 1260233"/>
              <a:gd name="connsiteX24" fmla="*/ 540214 w 2649233"/>
              <a:gd name="connsiteY24" fmla="*/ 1171743 h 1260233"/>
              <a:gd name="connsiteX25" fmla="*/ 481220 w 2649233"/>
              <a:gd name="connsiteY25" fmla="*/ 1142246 h 1260233"/>
              <a:gd name="connsiteX26" fmla="*/ 422227 w 2649233"/>
              <a:gd name="connsiteY26" fmla="*/ 1127497 h 1260233"/>
              <a:gd name="connsiteX27" fmla="*/ 289491 w 2649233"/>
              <a:gd name="connsiteY27" fmla="*/ 1083252 h 1260233"/>
              <a:gd name="connsiteX28" fmla="*/ 201001 w 2649233"/>
              <a:gd name="connsiteY28" fmla="*/ 1053755 h 1260233"/>
              <a:gd name="connsiteX29" fmla="*/ 112511 w 2649233"/>
              <a:gd name="connsiteY29" fmla="*/ 1009510 h 1260233"/>
              <a:gd name="connsiteX30" fmla="*/ 83014 w 2649233"/>
              <a:gd name="connsiteY30" fmla="*/ 965265 h 1260233"/>
              <a:gd name="connsiteX31" fmla="*/ 53517 w 2649233"/>
              <a:gd name="connsiteY31" fmla="*/ 876775 h 1260233"/>
              <a:gd name="connsiteX32" fmla="*/ 24020 w 2649233"/>
              <a:gd name="connsiteY32" fmla="*/ 832530 h 1260233"/>
              <a:gd name="connsiteX33" fmla="*/ 24020 w 2649233"/>
              <a:gd name="connsiteY33" fmla="*/ 493317 h 1260233"/>
              <a:gd name="connsiteX34" fmla="*/ 83014 w 2649233"/>
              <a:gd name="connsiteY34" fmla="*/ 360581 h 1260233"/>
              <a:gd name="connsiteX35" fmla="*/ 171504 w 2649233"/>
              <a:gd name="connsiteY35" fmla="*/ 301588 h 1260233"/>
              <a:gd name="connsiteX36" fmla="*/ 259995 w 2649233"/>
              <a:gd name="connsiteY36" fmla="*/ 242594 h 1260233"/>
              <a:gd name="connsiteX37" fmla="*/ 304240 w 2649233"/>
              <a:gd name="connsiteY37" fmla="*/ 227846 h 1260233"/>
              <a:gd name="connsiteX38" fmla="*/ 436975 w 2649233"/>
              <a:gd name="connsiteY38" fmla="*/ 168852 h 1260233"/>
              <a:gd name="connsiteX39" fmla="*/ 525466 w 2649233"/>
              <a:gd name="connsiteY39" fmla="*/ 139355 h 1260233"/>
              <a:gd name="connsiteX40" fmla="*/ 569711 w 2649233"/>
              <a:gd name="connsiteY40" fmla="*/ 124607 h 1260233"/>
              <a:gd name="connsiteX41" fmla="*/ 1012162 w 2649233"/>
              <a:gd name="connsiteY41" fmla="*/ 95110 h 1260233"/>
              <a:gd name="connsiteX42" fmla="*/ 1130149 w 2649233"/>
              <a:gd name="connsiteY42" fmla="*/ 80362 h 1260233"/>
              <a:gd name="connsiteX43" fmla="*/ 1262885 w 2649233"/>
              <a:gd name="connsiteY43" fmla="*/ 65613 h 1260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649233" h="1260233">
                <a:moveTo>
                  <a:pt x="1159646" y="36117"/>
                </a:moveTo>
                <a:cubicBezTo>
                  <a:pt x="1488282" y="-29613"/>
                  <a:pt x="1266219" y="9324"/>
                  <a:pt x="2029801" y="36117"/>
                </a:cubicBezTo>
                <a:cubicBezTo>
                  <a:pt x="2045338" y="36662"/>
                  <a:pt x="2059098" y="46594"/>
                  <a:pt x="2074046" y="50865"/>
                </a:cubicBezTo>
                <a:cubicBezTo>
                  <a:pt x="2093536" y="56433"/>
                  <a:pt x="2113375" y="60697"/>
                  <a:pt x="2133040" y="65613"/>
                </a:cubicBezTo>
                <a:cubicBezTo>
                  <a:pt x="2152704" y="75445"/>
                  <a:pt x="2171825" y="86449"/>
                  <a:pt x="2192033" y="95110"/>
                </a:cubicBezTo>
                <a:cubicBezTo>
                  <a:pt x="2206322" y="101234"/>
                  <a:pt x="2222373" y="102907"/>
                  <a:pt x="2236278" y="109859"/>
                </a:cubicBezTo>
                <a:cubicBezTo>
                  <a:pt x="2299529" y="141484"/>
                  <a:pt x="2266049" y="137930"/>
                  <a:pt x="2324769" y="183601"/>
                </a:cubicBezTo>
                <a:cubicBezTo>
                  <a:pt x="2352752" y="205366"/>
                  <a:pt x="2383762" y="222930"/>
                  <a:pt x="2413259" y="242594"/>
                </a:cubicBezTo>
                <a:cubicBezTo>
                  <a:pt x="2448271" y="265935"/>
                  <a:pt x="2484490" y="288901"/>
                  <a:pt x="2516498" y="316336"/>
                </a:cubicBezTo>
                <a:cubicBezTo>
                  <a:pt x="2560659" y="354188"/>
                  <a:pt x="2559897" y="359312"/>
                  <a:pt x="2590240" y="404826"/>
                </a:cubicBezTo>
                <a:cubicBezTo>
                  <a:pt x="2634991" y="539084"/>
                  <a:pt x="2566343" y="327036"/>
                  <a:pt x="2619737" y="522813"/>
                </a:cubicBezTo>
                <a:cubicBezTo>
                  <a:pt x="2627918" y="552810"/>
                  <a:pt x="2649233" y="611304"/>
                  <a:pt x="2649233" y="611304"/>
                </a:cubicBezTo>
                <a:cubicBezTo>
                  <a:pt x="2645936" y="657469"/>
                  <a:pt x="2650147" y="838534"/>
                  <a:pt x="2604988" y="906272"/>
                </a:cubicBezTo>
                <a:cubicBezTo>
                  <a:pt x="2552352" y="985226"/>
                  <a:pt x="2588025" y="937983"/>
                  <a:pt x="2487001" y="1039007"/>
                </a:cubicBezTo>
                <a:cubicBezTo>
                  <a:pt x="2472253" y="1053755"/>
                  <a:pt x="2461411" y="1073924"/>
                  <a:pt x="2442756" y="1083252"/>
                </a:cubicBezTo>
                <a:cubicBezTo>
                  <a:pt x="2423091" y="1093084"/>
                  <a:pt x="2402615" y="1101437"/>
                  <a:pt x="2383762" y="1112749"/>
                </a:cubicBezTo>
                <a:cubicBezTo>
                  <a:pt x="2353363" y="1130988"/>
                  <a:pt x="2324769" y="1152078"/>
                  <a:pt x="2295272" y="1171743"/>
                </a:cubicBezTo>
                <a:cubicBezTo>
                  <a:pt x="2280524" y="1181575"/>
                  <a:pt x="2267842" y="1195634"/>
                  <a:pt x="2251027" y="1201239"/>
                </a:cubicBezTo>
                <a:cubicBezTo>
                  <a:pt x="2236279" y="1206155"/>
                  <a:pt x="2221071" y="1209864"/>
                  <a:pt x="2206782" y="1215988"/>
                </a:cubicBezTo>
                <a:cubicBezTo>
                  <a:pt x="2186574" y="1224649"/>
                  <a:pt x="2168374" y="1237764"/>
                  <a:pt x="2147788" y="1245484"/>
                </a:cubicBezTo>
                <a:cubicBezTo>
                  <a:pt x="2128809" y="1252601"/>
                  <a:pt x="2108459" y="1255317"/>
                  <a:pt x="2088795" y="1260233"/>
                </a:cubicBezTo>
                <a:lnTo>
                  <a:pt x="967917" y="1245484"/>
                </a:lnTo>
                <a:cubicBezTo>
                  <a:pt x="851337" y="1242773"/>
                  <a:pt x="840545" y="1233053"/>
                  <a:pt x="746691" y="1215988"/>
                </a:cubicBezTo>
                <a:cubicBezTo>
                  <a:pt x="717270" y="1210639"/>
                  <a:pt x="687441" y="1207505"/>
                  <a:pt x="658201" y="1201239"/>
                </a:cubicBezTo>
                <a:cubicBezTo>
                  <a:pt x="618562" y="1192745"/>
                  <a:pt x="540214" y="1171743"/>
                  <a:pt x="540214" y="1171743"/>
                </a:cubicBezTo>
                <a:cubicBezTo>
                  <a:pt x="520549" y="1161911"/>
                  <a:pt x="501806" y="1149966"/>
                  <a:pt x="481220" y="1142246"/>
                </a:cubicBezTo>
                <a:cubicBezTo>
                  <a:pt x="462241" y="1135129"/>
                  <a:pt x="441642" y="1133321"/>
                  <a:pt x="422227" y="1127497"/>
                </a:cubicBezTo>
                <a:cubicBezTo>
                  <a:pt x="422170" y="1127480"/>
                  <a:pt x="311641" y="1090635"/>
                  <a:pt x="289491" y="1083252"/>
                </a:cubicBezTo>
                <a:cubicBezTo>
                  <a:pt x="289486" y="1083250"/>
                  <a:pt x="201005" y="1053758"/>
                  <a:pt x="201001" y="1053755"/>
                </a:cubicBezTo>
                <a:cubicBezTo>
                  <a:pt x="143821" y="1015636"/>
                  <a:pt x="173571" y="1029864"/>
                  <a:pt x="112511" y="1009510"/>
                </a:cubicBezTo>
                <a:cubicBezTo>
                  <a:pt x="102679" y="994762"/>
                  <a:pt x="90213" y="981463"/>
                  <a:pt x="83014" y="965265"/>
                </a:cubicBezTo>
                <a:cubicBezTo>
                  <a:pt x="70386" y="936853"/>
                  <a:pt x="70764" y="902645"/>
                  <a:pt x="53517" y="876775"/>
                </a:cubicBezTo>
                <a:lnTo>
                  <a:pt x="24020" y="832530"/>
                </a:lnTo>
                <a:cubicBezTo>
                  <a:pt x="-10449" y="694649"/>
                  <a:pt x="-5470" y="739069"/>
                  <a:pt x="24020" y="493317"/>
                </a:cubicBezTo>
                <a:cubicBezTo>
                  <a:pt x="27150" y="467232"/>
                  <a:pt x="54497" y="385534"/>
                  <a:pt x="83014" y="360581"/>
                </a:cubicBezTo>
                <a:cubicBezTo>
                  <a:pt x="109693" y="337237"/>
                  <a:pt x="142007" y="321252"/>
                  <a:pt x="171504" y="301588"/>
                </a:cubicBezTo>
                <a:lnTo>
                  <a:pt x="259995" y="242594"/>
                </a:lnTo>
                <a:lnTo>
                  <a:pt x="304240" y="227846"/>
                </a:lnTo>
                <a:cubicBezTo>
                  <a:pt x="374355" y="181102"/>
                  <a:pt x="331670" y="203954"/>
                  <a:pt x="436975" y="168852"/>
                </a:cubicBezTo>
                <a:lnTo>
                  <a:pt x="525466" y="139355"/>
                </a:lnTo>
                <a:cubicBezTo>
                  <a:pt x="540214" y="134439"/>
                  <a:pt x="554219" y="125898"/>
                  <a:pt x="569711" y="124607"/>
                </a:cubicBezTo>
                <a:cubicBezTo>
                  <a:pt x="835012" y="102499"/>
                  <a:pt x="687584" y="113143"/>
                  <a:pt x="1012162" y="95110"/>
                </a:cubicBezTo>
                <a:cubicBezTo>
                  <a:pt x="1051491" y="90194"/>
                  <a:pt x="1090975" y="86389"/>
                  <a:pt x="1130149" y="80362"/>
                </a:cubicBezTo>
                <a:cubicBezTo>
                  <a:pt x="1251085" y="61756"/>
                  <a:pt x="1156928" y="65613"/>
                  <a:pt x="1262885" y="65613"/>
                </a:cubicBezTo>
              </a:path>
            </a:pathLst>
          </a:cu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03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16" grpId="0"/>
      <p:bldP spid="4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">
            <a:extLst>
              <a:ext uri="{FF2B5EF4-FFF2-40B4-BE49-F238E27FC236}">
                <a16:creationId xmlns:a16="http://schemas.microsoft.com/office/drawing/2014/main" id="{21C96A7C-90A8-1F02-2E8B-24A1C17FA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1665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Determinanti di </a:t>
            </a:r>
            <a:r>
              <a:rPr kumimoji="0" lang="it-IT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salute</a:t>
            </a:r>
            <a:r>
              <a:rPr kumimoji="0" lang="it-IT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- Modello di Dahlgren and Whitehead, 1991</a:t>
            </a: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9395" name="Picture 9" descr="Determinanti-di-Salute">
            <a:extLst>
              <a:ext uri="{FF2B5EF4-FFF2-40B4-BE49-F238E27FC236}">
                <a16:creationId xmlns:a16="http://schemas.microsoft.com/office/drawing/2014/main" id="{238789AA-C285-0490-6256-DF6ED5200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3886200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ext Box 5">
            <a:extLst>
              <a:ext uri="{FF2B5EF4-FFF2-40B4-BE49-F238E27FC236}">
                <a16:creationId xmlns:a16="http://schemas.microsoft.com/office/drawing/2014/main" id="{A8E81126-D083-C795-91F0-7086450C1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7767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7767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77678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7767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77678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77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77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77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77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7767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Determinanti sociali della salute  </a:t>
            </a:r>
          </a:p>
        </p:txBody>
      </p:sp>
      <p:pic>
        <p:nvPicPr>
          <p:cNvPr id="22534" name="Picture 10" descr="Risultati immagini per dahlgren whitehead determinanti sociali">
            <a:extLst>
              <a:ext uri="{FF2B5EF4-FFF2-40B4-BE49-F238E27FC236}">
                <a16:creationId xmlns:a16="http://schemas.microsoft.com/office/drawing/2014/main" id="{1E5CDF89-3657-E118-8F93-8DDD073C7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819150"/>
            <a:ext cx="7086600" cy="531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Oval 11">
            <a:extLst>
              <a:ext uri="{FF2B5EF4-FFF2-40B4-BE49-F238E27FC236}">
                <a16:creationId xmlns:a16="http://schemas.microsoft.com/office/drawing/2014/main" id="{6A7101AF-6316-60A0-BEFC-7F3F09782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5675" y="3509963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536" name="Oval 12">
            <a:extLst>
              <a:ext uri="{FF2B5EF4-FFF2-40B4-BE49-F238E27FC236}">
                <a16:creationId xmlns:a16="http://schemas.microsoft.com/office/drawing/2014/main" id="{9D62BDCF-E34A-9E37-B0A7-4A65A0B7B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3795713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537" name="Oval 13">
            <a:extLst>
              <a:ext uri="{FF2B5EF4-FFF2-40B4-BE49-F238E27FC236}">
                <a16:creationId xmlns:a16="http://schemas.microsoft.com/office/drawing/2014/main" id="{7A784332-3C48-E685-190D-14F4D8347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04800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538" name="Oval 14">
            <a:extLst>
              <a:ext uri="{FF2B5EF4-FFF2-40B4-BE49-F238E27FC236}">
                <a16:creationId xmlns:a16="http://schemas.microsoft.com/office/drawing/2014/main" id="{5DFC10A1-1458-0D40-DFD2-07CE2E2F8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3100" y="1830388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539" name="Oval 15">
            <a:extLst>
              <a:ext uri="{FF2B5EF4-FFF2-40B4-BE49-F238E27FC236}">
                <a16:creationId xmlns:a16="http://schemas.microsoft.com/office/drawing/2014/main" id="{91F5C651-E9E6-1F9C-A482-3C2714D56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04800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5" grpId="0" animBg="1"/>
      <p:bldP spid="22536" grpId="0" animBg="1"/>
      <p:bldP spid="22537" grpId="0" animBg="1"/>
      <p:bldP spid="22538" grpId="0" animBg="1"/>
      <p:bldP spid="225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CasellaDiTesto 1">
            <a:extLst>
              <a:ext uri="{FF2B5EF4-FFF2-40B4-BE49-F238E27FC236}">
                <a16:creationId xmlns:a16="http://schemas.microsoft.com/office/drawing/2014/main" id="{A498C283-7A95-F8CF-0299-F5F1E79E7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0" y="1069975"/>
            <a:ext cx="7493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>
                <a:latin typeface="Tahoma" panose="020B0604030504040204" pitchFamily="34" charset="0"/>
                <a:cs typeface="Tahoma" panose="020B0604030504040204" pitchFamily="34" charset="0"/>
              </a:rPr>
              <a:t>Da dove derivano le disuguaglianze di salute?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800">
                <a:latin typeface="Tahoma" panose="020B0604030504040204" pitchFamily="34" charset="0"/>
                <a:cs typeface="Tahoma" panose="020B0604030504040204" pitchFamily="34" charset="0"/>
              </a:rPr>
              <a:t>Un modello interpretativo</a:t>
            </a:r>
          </a:p>
        </p:txBody>
      </p:sp>
      <p:pic>
        <p:nvPicPr>
          <p:cNvPr id="67587" name="Immagine 2">
            <a:extLst>
              <a:ext uri="{FF2B5EF4-FFF2-40B4-BE49-F238E27FC236}">
                <a16:creationId xmlns:a16="http://schemas.microsoft.com/office/drawing/2014/main" id="{5CF03524-2E92-46F3-D855-B6F37C1A6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2490788"/>
            <a:ext cx="7470775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 Box 5">
            <a:extLst>
              <a:ext uri="{FF2B5EF4-FFF2-40B4-BE49-F238E27FC236}">
                <a16:creationId xmlns:a16="http://schemas.microsoft.com/office/drawing/2014/main" id="{E21DE4D1-7233-B00D-7C2C-0FDF651F0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7767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7767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77678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7767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77678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77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77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77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77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it-IT" altLang="it-IT">
                <a:latin typeface="Calibri" panose="020F0502020204030204" pitchFamily="34" charset="0"/>
                <a:cs typeface="Calibri" panose="020F0502020204030204" pitchFamily="34" charset="0"/>
              </a:rPr>
              <a:t>Disuguaglianze di salute 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5">
            <a:extLst>
              <a:ext uri="{FF2B5EF4-FFF2-40B4-BE49-F238E27FC236}">
                <a16:creationId xmlns:a16="http://schemas.microsoft.com/office/drawing/2014/main" id="{21E951D2-DB64-803F-6F28-9A1A3CCBB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3" y="0"/>
            <a:ext cx="9144001" cy="58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7767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7767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77678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7767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77678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77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77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77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77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it-IT" altLang="it-IT">
                <a:latin typeface="Calibri" panose="020F0502020204030204" pitchFamily="34" charset="0"/>
                <a:cs typeface="Calibri" panose="020F0502020204030204" pitchFamily="34" charset="0"/>
              </a:rPr>
              <a:t>Disuguaglianze di salute  </a:t>
            </a:r>
          </a:p>
        </p:txBody>
      </p:sp>
      <p:pic>
        <p:nvPicPr>
          <p:cNvPr id="76803" name="Immagine 4">
            <a:extLst>
              <a:ext uri="{FF2B5EF4-FFF2-40B4-BE49-F238E27FC236}">
                <a16:creationId xmlns:a16="http://schemas.microsoft.com/office/drawing/2014/main" id="{AE902878-B206-3352-2C7F-875C66BF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838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CasellaDiTesto 2">
            <a:extLst>
              <a:ext uri="{FF2B5EF4-FFF2-40B4-BE49-F238E27FC236}">
                <a16:creationId xmlns:a16="http://schemas.microsoft.com/office/drawing/2014/main" id="{9219873F-D838-F9AF-A334-B3296584D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4938" y="3933825"/>
            <a:ext cx="47926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https://www.youtube.com/watch?v=lpKBgboQsX4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4">
            <a:extLst>
              <a:ext uri="{FF2B5EF4-FFF2-40B4-BE49-F238E27FC236}">
                <a16:creationId xmlns:a16="http://schemas.microsoft.com/office/drawing/2014/main" id="{75D0422A-5725-B4FA-BB45-F46362175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7767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7767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77678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7767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77678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77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77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77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77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it-IT" altLang="it-IT">
                <a:latin typeface="Calibri" panose="020F0502020204030204" pitchFamily="34" charset="0"/>
                <a:cs typeface="Calibri" panose="020F0502020204030204" pitchFamily="34" charset="0"/>
              </a:rPr>
              <a:t>L’atto di nascita - 2</a:t>
            </a:r>
          </a:p>
        </p:txBody>
      </p:sp>
      <p:sp>
        <p:nvSpPr>
          <p:cNvPr id="93187" name="Text Box 9">
            <a:extLst>
              <a:ext uri="{FF2B5EF4-FFF2-40B4-BE49-F238E27FC236}">
                <a16:creationId xmlns:a16="http://schemas.microsoft.com/office/drawing/2014/main" id="{202BB6A3-F13A-E433-01D4-55E21D1F8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98988"/>
            <a:ext cx="9144000" cy="57943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7767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7767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77678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7767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77678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77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77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77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77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it-IT" altLang="it-IT">
                <a:latin typeface="Calibri" panose="020F0502020204030204" pitchFamily="34" charset="0"/>
                <a:cs typeface="Calibri" panose="020F0502020204030204" pitchFamily="34" charset="0"/>
              </a:rPr>
              <a:t>La carta di Ottawa </a:t>
            </a:r>
            <a:r>
              <a:rPr lang="it-IT" altLang="it-IT" sz="2000">
                <a:latin typeface="Calibri" panose="020F0502020204030204" pitchFamily="34" charset="0"/>
                <a:cs typeface="Calibri" panose="020F0502020204030204" pitchFamily="34" charset="0"/>
              </a:rPr>
              <a:t>(1986)</a:t>
            </a:r>
          </a:p>
        </p:txBody>
      </p:sp>
      <p:pic>
        <p:nvPicPr>
          <p:cNvPr id="55300" name="Picture 3" descr="La carta di Ottawa trent’anni dopo">
            <a:extLst>
              <a:ext uri="{FF2B5EF4-FFF2-40B4-BE49-F238E27FC236}">
                <a16:creationId xmlns:a16="http://schemas.microsoft.com/office/drawing/2014/main" id="{8F56D401-F2A8-345B-4ACC-03A3DCEA7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438150"/>
            <a:ext cx="4953000" cy="44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9" name="Group 5">
            <a:extLst>
              <a:ext uri="{FF2B5EF4-FFF2-40B4-BE49-F238E27FC236}">
                <a16:creationId xmlns:a16="http://schemas.microsoft.com/office/drawing/2014/main" id="{11BBD3C1-F100-2C81-1178-1D71824DE813}"/>
              </a:ext>
            </a:extLst>
          </p:cNvPr>
          <p:cNvGrpSpPr>
            <a:grpSpLocks/>
          </p:cNvGrpSpPr>
          <p:nvPr/>
        </p:nvGrpSpPr>
        <p:grpSpPr bwMode="auto">
          <a:xfrm>
            <a:off x="1331913" y="1873250"/>
            <a:ext cx="6769100" cy="2300288"/>
            <a:chOff x="768" y="915"/>
            <a:chExt cx="4264" cy="1449"/>
          </a:xfrm>
        </p:grpSpPr>
        <p:sp>
          <p:nvSpPr>
            <p:cNvPr id="55303" name="Oval 6">
              <a:extLst>
                <a:ext uri="{FF2B5EF4-FFF2-40B4-BE49-F238E27FC236}">
                  <a16:creationId xmlns:a16="http://schemas.microsoft.com/office/drawing/2014/main" id="{41E29653-77C3-E12D-CB44-3AE0AC317C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915"/>
              <a:ext cx="864" cy="816"/>
            </a:xfrm>
            <a:prstGeom prst="ellipse">
              <a:avLst/>
            </a:prstGeom>
            <a:noFill/>
            <a:ln w="57150">
              <a:solidFill>
                <a:srgbClr val="FF0066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it-IT" altLang="it-IT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304" name="Line 7">
              <a:extLst>
                <a:ext uri="{FF2B5EF4-FFF2-40B4-BE49-F238E27FC236}">
                  <a16:creationId xmlns:a16="http://schemas.microsoft.com/office/drawing/2014/main" id="{B2E1B9C1-F9C7-8EE0-EB31-6C774B7596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4" y="1491"/>
              <a:ext cx="1968" cy="480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endParaRPr lang="it-IT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305" name="Oval 8">
              <a:extLst>
                <a:ext uri="{FF2B5EF4-FFF2-40B4-BE49-F238E27FC236}">
                  <a16:creationId xmlns:a16="http://schemas.microsoft.com/office/drawing/2014/main" id="{131A354A-78B4-37F6-CC16-37CB5BFB35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3" y="1200"/>
              <a:ext cx="1479" cy="1164"/>
            </a:xfrm>
            <a:prstGeom prst="ellipse">
              <a:avLst/>
            </a:prstGeom>
            <a:solidFill>
              <a:srgbClr val="92D050"/>
            </a:solidFill>
            <a:ln w="38100">
              <a:solidFill>
                <a:srgbClr val="00B05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18000" tIns="10800" rIns="18000" bIns="1080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it-IT" altLang="it-IT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Enable</a:t>
              </a:r>
              <a:endParaRPr lang="it-IT" altLang="it-IT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it-IT" altLang="it-IT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Mediate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it-IT" altLang="it-IT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Advocate</a:t>
              </a:r>
              <a:endParaRPr lang="it-IT" altLang="it-IT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3190" name="Rettangolo 2">
            <a:extLst>
              <a:ext uri="{FF2B5EF4-FFF2-40B4-BE49-F238E27FC236}">
                <a16:creationId xmlns:a16="http://schemas.microsoft.com/office/drawing/2014/main" id="{B9434287-D417-3EE6-9F16-3F99C0103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5603875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>
                <a:hlinkClick r:id="rId3"/>
              </a:rPr>
              <a:t>https://www.dors.it/documentazione/testo/201509/Ottawa_1986_ita.pdf</a:t>
            </a:r>
            <a:r>
              <a:rPr lang="it-IT" altLang="it-IT" sz="1400"/>
              <a:t>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4237A83-F327-E8D7-1B88-D4C252932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2800" y="887413"/>
            <a:ext cx="4610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>
                <a:hlinkClick r:id="rId4"/>
              </a:rPr>
              <a:t>An Introduction to Health Promotion and the Ottawa charter - YouTube</a:t>
            </a:r>
            <a:endParaRPr lang="it-IT" altLang="it-IT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>
            <a:extLst>
              <a:ext uri="{FF2B5EF4-FFF2-40B4-BE49-F238E27FC236}">
                <a16:creationId xmlns:a16="http://schemas.microsoft.com/office/drawing/2014/main" id="{AED14849-B988-9260-CC14-56DC3EFE0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25" y="2544778"/>
            <a:ext cx="2376488" cy="1101695"/>
          </a:xfrm>
          <a:prstGeom prst="rect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defPPr>
              <a:defRPr lang="it-IT"/>
            </a:defPPr>
            <a:lvl1pPr algn="ctr" eaLnBrk="1" hangingPunct="1">
              <a:defRPr sz="2800" b="1">
                <a:solidFill>
                  <a:srgbClr val="99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it-IT" altLang="it-IT" dirty="0"/>
              <a:t>Educare </a:t>
            </a:r>
            <a:br>
              <a:rPr lang="it-IT" altLang="it-IT" dirty="0"/>
            </a:br>
            <a:r>
              <a:rPr lang="it-IT" altLang="it-IT" dirty="0"/>
              <a:t>alla salute</a:t>
            </a:r>
          </a:p>
        </p:txBody>
      </p:sp>
      <p:sp>
        <p:nvSpPr>
          <p:cNvPr id="44037" name="Text Box 5">
            <a:extLst>
              <a:ext uri="{FF2B5EF4-FFF2-40B4-BE49-F238E27FC236}">
                <a16:creationId xmlns:a16="http://schemas.microsoft.com/office/drawing/2014/main" id="{2A02AECE-3AFA-3610-B856-E574B102A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2312" y="2329334"/>
            <a:ext cx="3382963" cy="1532582"/>
          </a:xfrm>
          <a:prstGeom prst="rect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defPPr>
              <a:defRPr lang="it-IT"/>
            </a:defPPr>
            <a:lvl1pPr algn="ctr" eaLnBrk="1" hangingPunct="1">
              <a:defRPr sz="2800" b="1">
                <a:solidFill>
                  <a:srgbClr val="99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it-IT" altLang="it-IT" dirty="0"/>
              <a:t>Attuare </a:t>
            </a:r>
            <a:br>
              <a:rPr lang="it-IT" altLang="it-IT" dirty="0"/>
            </a:br>
            <a:r>
              <a:rPr lang="it-IT" altLang="it-IT" dirty="0"/>
              <a:t>politiche pubbliche </a:t>
            </a:r>
            <a:br>
              <a:rPr lang="it-IT" altLang="it-IT" dirty="0"/>
            </a:br>
            <a:r>
              <a:rPr lang="it-IT" altLang="it-IT" dirty="0"/>
              <a:t>favorevoli alla salute</a:t>
            </a: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9BC31E3C-167D-D1F1-1D2E-809F9F61E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2630955"/>
            <a:ext cx="2447925" cy="929340"/>
          </a:xfrm>
          <a:prstGeom prst="rect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defPPr>
              <a:defRPr lang="it-IT"/>
            </a:defPPr>
            <a:lvl1pPr algn="ctr" eaLnBrk="1" hangingPunct="1">
              <a:defRPr sz="2800" b="1">
                <a:solidFill>
                  <a:srgbClr val="99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it-IT" altLang="it-IT" dirty="0"/>
              <a:t>Promuovere </a:t>
            </a:r>
            <a:br>
              <a:rPr lang="it-IT" altLang="it-IT" dirty="0"/>
            </a:br>
            <a:r>
              <a:rPr lang="it-IT" altLang="it-IT" dirty="0"/>
              <a:t>salute</a:t>
            </a:r>
          </a:p>
        </p:txBody>
      </p:sp>
      <p:sp>
        <p:nvSpPr>
          <p:cNvPr id="59397" name="Text Box 7">
            <a:extLst>
              <a:ext uri="{FF2B5EF4-FFF2-40B4-BE49-F238E27FC236}">
                <a16:creationId xmlns:a16="http://schemas.microsoft.com/office/drawing/2014/main" id="{4867D476-66AC-BC59-E8B1-4DB07AB1D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505075"/>
            <a:ext cx="647700" cy="108267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4400" b="1">
                <a:solidFill>
                  <a:srgbClr val="FF0066"/>
                </a:solidFill>
                <a:latin typeface="Tahoma" panose="020B0604030504040204" pitchFamily="34" charset="0"/>
              </a:rPr>
              <a:t>=</a:t>
            </a:r>
          </a:p>
        </p:txBody>
      </p:sp>
      <p:sp>
        <p:nvSpPr>
          <p:cNvPr id="44040" name="Text Box 8">
            <a:extLst>
              <a:ext uri="{FF2B5EF4-FFF2-40B4-BE49-F238E27FC236}">
                <a16:creationId xmlns:a16="http://schemas.microsoft.com/office/drawing/2014/main" id="{71692663-9F2E-3595-FE8C-FBEF6598A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8388" y="2505075"/>
            <a:ext cx="647700" cy="108267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4400" b="1">
                <a:solidFill>
                  <a:srgbClr val="FF0066"/>
                </a:solidFill>
                <a:latin typeface="Tahoma" panose="020B0604030504040204" pitchFamily="34" charset="0"/>
              </a:rPr>
              <a:t>x</a:t>
            </a:r>
          </a:p>
        </p:txBody>
      </p:sp>
      <p:sp>
        <p:nvSpPr>
          <p:cNvPr id="110605" name="Text Box 10">
            <a:extLst>
              <a:ext uri="{FF2B5EF4-FFF2-40B4-BE49-F238E27FC236}">
                <a16:creationId xmlns:a16="http://schemas.microsoft.com/office/drawing/2014/main" id="{365AF5DF-B902-9CC8-EEC7-0F8B3A451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it-IT" altLang="it-IT">
                <a:latin typeface="Tahoma" panose="020B0604030504040204" pitchFamily="34" charset="0"/>
              </a:rPr>
              <a:t>La promozione della salute</a:t>
            </a:r>
          </a:p>
        </p:txBody>
      </p:sp>
      <p:pic>
        <p:nvPicPr>
          <p:cNvPr id="70665" name="Picture 9" descr="Promozione della salute: c'è chi la attua con soddisfazione -  RepertorioSalute">
            <a:extLst>
              <a:ext uri="{FF2B5EF4-FFF2-40B4-BE49-F238E27FC236}">
                <a16:creationId xmlns:a16="http://schemas.microsoft.com/office/drawing/2014/main" id="{0B4BD8E6-C0CE-71CB-4521-EC49DA304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973" y="4234933"/>
            <a:ext cx="5113816" cy="2556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7" grpId="0" autoUpdateAnimBg="0"/>
      <p:bldP spid="44040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>
            <a:extLst>
              <a:ext uri="{FF2B5EF4-FFF2-40B4-BE49-F238E27FC236}">
                <a16:creationId xmlns:a16="http://schemas.microsoft.com/office/drawing/2014/main" id="{94D1A944-2E80-493C-D17F-0D088B227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914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95E2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de-CH" altLang="it-IT" sz="2400">
                <a:latin typeface="Calibri" panose="020F0502020204030204" pitchFamily="34" charset="0"/>
                <a:cs typeface="Calibri" panose="020F0502020204030204" pitchFamily="34" charset="0"/>
              </a:rPr>
              <a:t>EUHPID health development model  </a:t>
            </a:r>
            <a:br>
              <a:rPr lang="de-CH" altLang="it-IT" sz="24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it-IT" sz="2400">
                <a:latin typeface="Calibri" panose="020F0502020204030204" pitchFamily="34" charset="0"/>
                <a:cs typeface="Calibri" panose="020F0502020204030204" pitchFamily="34" charset="0"/>
              </a:rPr>
              <a:t>(Public health intervention approaches)</a:t>
            </a:r>
          </a:p>
        </p:txBody>
      </p:sp>
      <p:grpSp>
        <p:nvGrpSpPr>
          <p:cNvPr id="113667" name="Group 3">
            <a:extLst>
              <a:ext uri="{FF2B5EF4-FFF2-40B4-BE49-F238E27FC236}">
                <a16:creationId xmlns:a16="http://schemas.microsoft.com/office/drawing/2014/main" id="{9504A189-D632-3B74-7177-DB80FEF4484B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4735513"/>
            <a:ext cx="6648450" cy="1355725"/>
            <a:chOff x="864" y="2794"/>
            <a:chExt cx="4188" cy="854"/>
          </a:xfrm>
        </p:grpSpPr>
        <p:sp>
          <p:nvSpPr>
            <p:cNvPr id="113718" name="AutoShape 4">
              <a:extLst>
                <a:ext uri="{FF2B5EF4-FFF2-40B4-BE49-F238E27FC236}">
                  <a16:creationId xmlns:a16="http://schemas.microsoft.com/office/drawing/2014/main" id="{9CB90346-49C0-D03F-EB44-895CA4369E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2794"/>
              <a:ext cx="2076" cy="854"/>
            </a:xfrm>
            <a:prstGeom prst="leftRightArrow">
              <a:avLst>
                <a:gd name="adj1" fmla="val 98833"/>
                <a:gd name="adj2" fmla="val 0"/>
              </a:avLst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CH" altLang="it-IT" sz="1000">
                <a:solidFill>
                  <a:srgbClr val="A50021"/>
                </a:solidFill>
                <a:latin typeface="Arial Black" panose="020B0A040201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CH" altLang="it-IT" sz="1000">
                <a:solidFill>
                  <a:srgbClr val="A50021"/>
                </a:solidFill>
                <a:latin typeface="Arial Black" panose="020B0A040201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CH" altLang="it-IT" sz="1000">
                <a:solidFill>
                  <a:srgbClr val="A50021"/>
                </a:solidFill>
                <a:latin typeface="Arial Black" panose="020B0A040201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CH" altLang="it-IT" sz="1000">
                <a:solidFill>
                  <a:srgbClr val="A5002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13719" name="AutoShape 5">
              <a:extLst>
                <a:ext uri="{FF2B5EF4-FFF2-40B4-BE49-F238E27FC236}">
                  <a16:creationId xmlns:a16="http://schemas.microsoft.com/office/drawing/2014/main" id="{719B2CF4-0DEB-762C-96EF-94E07E41BE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2794"/>
              <a:ext cx="2064" cy="854"/>
            </a:xfrm>
            <a:prstGeom prst="leftRightArrow">
              <a:avLst>
                <a:gd name="adj1" fmla="val 98833"/>
                <a:gd name="adj2" fmla="val 0"/>
              </a:avLst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CH" altLang="it-IT" sz="1000">
                <a:solidFill>
                  <a:srgbClr val="A50021"/>
                </a:solidFill>
                <a:latin typeface="Arial Black" panose="020B0A040201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CH" altLang="it-IT" sz="1000">
                <a:solidFill>
                  <a:srgbClr val="A50021"/>
                </a:solidFill>
                <a:latin typeface="Arial Black" panose="020B0A040201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CH" altLang="it-IT" sz="1000">
                <a:solidFill>
                  <a:srgbClr val="A50021"/>
                </a:solidFill>
                <a:latin typeface="Arial Black" panose="020B0A040201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CH" altLang="it-IT" sz="1000">
                <a:solidFill>
                  <a:srgbClr val="A5002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13720" name="Text Box 6">
              <a:extLst>
                <a:ext uri="{FF2B5EF4-FFF2-40B4-BE49-F238E27FC236}">
                  <a16:creationId xmlns:a16="http://schemas.microsoft.com/office/drawing/2014/main" id="{7457D533-DDD6-B564-5B00-BA50DDF54C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0" y="2934"/>
              <a:ext cx="72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lang="de-CH" altLang="it-IT" sz="1200">
                  <a:solidFill>
                    <a:srgbClr val="A50021"/>
                  </a:solidFill>
                  <a:latin typeface="Arial Black" panose="020B0A04020102020204" pitchFamily="34" charset="0"/>
                </a:rPr>
                <a:t>MALATTIA</a:t>
              </a:r>
            </a:p>
          </p:txBody>
        </p:sp>
        <p:sp>
          <p:nvSpPr>
            <p:cNvPr id="113721" name="Text Box 7">
              <a:extLst>
                <a:ext uri="{FF2B5EF4-FFF2-40B4-BE49-F238E27FC236}">
                  <a16:creationId xmlns:a16="http://schemas.microsoft.com/office/drawing/2014/main" id="{D8B8CB21-729D-0C4F-541B-3666D08670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4" y="2940"/>
              <a:ext cx="960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lang="de-CH" altLang="it-IT" sz="1200">
                  <a:solidFill>
                    <a:srgbClr val="A50021"/>
                  </a:solidFill>
                  <a:latin typeface="Arial Black" panose="020B0A04020102020204" pitchFamily="34" charset="0"/>
                </a:rPr>
                <a:t>SALUTE POSITIVA</a:t>
              </a:r>
            </a:p>
          </p:txBody>
        </p:sp>
      </p:grpSp>
      <p:grpSp>
        <p:nvGrpSpPr>
          <p:cNvPr id="113668" name="Group 8">
            <a:extLst>
              <a:ext uri="{FF2B5EF4-FFF2-40B4-BE49-F238E27FC236}">
                <a16:creationId xmlns:a16="http://schemas.microsoft.com/office/drawing/2014/main" id="{16140014-78FA-3E2E-6F39-807517D51F5C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1290638"/>
            <a:ext cx="6648450" cy="3429000"/>
            <a:chOff x="864" y="624"/>
            <a:chExt cx="4188" cy="2160"/>
          </a:xfrm>
        </p:grpSpPr>
        <p:sp>
          <p:nvSpPr>
            <p:cNvPr id="113714" name="AutoShape 9">
              <a:extLst>
                <a:ext uri="{FF2B5EF4-FFF2-40B4-BE49-F238E27FC236}">
                  <a16:creationId xmlns:a16="http://schemas.microsoft.com/office/drawing/2014/main" id="{36832F39-8116-5C62-47DF-9ADCEC530B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624"/>
              <a:ext cx="2076" cy="2160"/>
            </a:xfrm>
            <a:prstGeom prst="leftRightArrow">
              <a:avLst>
                <a:gd name="adj1" fmla="val 98833"/>
                <a:gd name="adj2" fmla="val 0"/>
              </a:avLst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CH" altLang="it-IT" sz="1000">
                <a:solidFill>
                  <a:srgbClr val="A50021"/>
                </a:solidFill>
                <a:latin typeface="Arial Black" panose="020B0A040201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CH" altLang="it-IT" sz="1000">
                <a:solidFill>
                  <a:srgbClr val="A50021"/>
                </a:solidFill>
                <a:latin typeface="Arial Black" panose="020B0A040201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CH" altLang="it-IT" sz="1000">
                <a:solidFill>
                  <a:srgbClr val="A50021"/>
                </a:solidFill>
                <a:latin typeface="Arial Black" panose="020B0A040201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CH" altLang="it-IT" sz="1000">
                <a:solidFill>
                  <a:srgbClr val="A50021"/>
                </a:solidFill>
                <a:latin typeface="Arial Black" panose="020B0A040201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CH" altLang="it-IT" sz="1000">
                <a:solidFill>
                  <a:srgbClr val="A5002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13715" name="AutoShape 10">
              <a:extLst>
                <a:ext uri="{FF2B5EF4-FFF2-40B4-BE49-F238E27FC236}">
                  <a16:creationId xmlns:a16="http://schemas.microsoft.com/office/drawing/2014/main" id="{5F6DF5C4-E77C-50A5-98CF-47BE4381B5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624"/>
              <a:ext cx="2064" cy="2160"/>
            </a:xfrm>
            <a:prstGeom prst="leftRightArrow">
              <a:avLst>
                <a:gd name="adj1" fmla="val 98833"/>
                <a:gd name="adj2" fmla="val 0"/>
              </a:avLst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CH" altLang="it-IT" sz="1000">
                <a:solidFill>
                  <a:srgbClr val="A50021"/>
                </a:solidFill>
                <a:latin typeface="Arial Black" panose="020B0A040201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CH" altLang="it-IT" sz="1000">
                <a:solidFill>
                  <a:srgbClr val="A50021"/>
                </a:solidFill>
                <a:latin typeface="Arial Black" panose="020B0A040201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CH" altLang="it-IT" sz="1000">
                <a:solidFill>
                  <a:srgbClr val="A50021"/>
                </a:solidFill>
                <a:latin typeface="Arial Black" panose="020B0A040201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CH" altLang="it-IT" sz="1000">
                <a:solidFill>
                  <a:srgbClr val="A5002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13716" name="Text Box 11">
              <a:extLst>
                <a:ext uri="{FF2B5EF4-FFF2-40B4-BE49-F238E27FC236}">
                  <a16:creationId xmlns:a16="http://schemas.microsoft.com/office/drawing/2014/main" id="{C26921C1-29BF-B5D5-D763-578CEB32B2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9" y="1734"/>
              <a:ext cx="851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lang="de-CH" altLang="it-IT" sz="1200">
                  <a:solidFill>
                    <a:srgbClr val="A50021"/>
                  </a:solidFill>
                  <a:latin typeface="Arial Black" panose="020B0A04020102020204" pitchFamily="34" charset="0"/>
                </a:rPr>
                <a:t>FATTORI DI RISCHIO</a:t>
              </a:r>
            </a:p>
          </p:txBody>
        </p:sp>
        <p:sp>
          <p:nvSpPr>
            <p:cNvPr id="113717" name="Text Box 12">
              <a:extLst>
                <a:ext uri="{FF2B5EF4-FFF2-40B4-BE49-F238E27FC236}">
                  <a16:creationId xmlns:a16="http://schemas.microsoft.com/office/drawing/2014/main" id="{22B457AD-74F8-6673-2F18-D5B649C8EA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4" y="1734"/>
              <a:ext cx="80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lang="de-CH" altLang="it-IT" sz="1200">
                  <a:solidFill>
                    <a:srgbClr val="A50021"/>
                  </a:solidFill>
                  <a:latin typeface="Arial Black" panose="020B0A04020102020204" pitchFamily="34" charset="0"/>
                </a:rPr>
                <a:t>RISORSE</a:t>
              </a:r>
            </a:p>
          </p:txBody>
        </p:sp>
      </p:grpSp>
      <p:grpSp>
        <p:nvGrpSpPr>
          <p:cNvPr id="113669" name="Group 13">
            <a:extLst>
              <a:ext uri="{FF2B5EF4-FFF2-40B4-BE49-F238E27FC236}">
                <a16:creationId xmlns:a16="http://schemas.microsoft.com/office/drawing/2014/main" id="{2232AEB6-8225-A0E9-9BD7-C823D804F036}"/>
              </a:ext>
            </a:extLst>
          </p:cNvPr>
          <p:cNvGrpSpPr>
            <a:grpSpLocks/>
          </p:cNvGrpSpPr>
          <p:nvPr/>
        </p:nvGrpSpPr>
        <p:grpSpPr bwMode="auto">
          <a:xfrm>
            <a:off x="2606675" y="1373188"/>
            <a:ext cx="4141788" cy="4660900"/>
            <a:chOff x="1642" y="676"/>
            <a:chExt cx="2609" cy="2936"/>
          </a:xfrm>
        </p:grpSpPr>
        <p:grpSp>
          <p:nvGrpSpPr>
            <p:cNvPr id="113709" name="Group 14">
              <a:extLst>
                <a:ext uri="{FF2B5EF4-FFF2-40B4-BE49-F238E27FC236}">
                  <a16:creationId xmlns:a16="http://schemas.microsoft.com/office/drawing/2014/main" id="{4D1421F5-F73B-B07A-43C6-0FC1C1191A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42" y="676"/>
              <a:ext cx="2609" cy="2936"/>
              <a:chOff x="1642" y="676"/>
              <a:chExt cx="2609" cy="2936"/>
            </a:xfrm>
          </p:grpSpPr>
          <p:sp>
            <p:nvSpPr>
              <p:cNvPr id="113712" name="Oval 15">
                <a:extLst>
                  <a:ext uri="{FF2B5EF4-FFF2-40B4-BE49-F238E27FC236}">
                    <a16:creationId xmlns:a16="http://schemas.microsoft.com/office/drawing/2014/main" id="{86D40DBE-B62E-5936-7BA4-24EA9B4419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2" y="676"/>
                <a:ext cx="2609" cy="293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113713" name="Oval 16">
                <a:extLst>
                  <a:ext uri="{FF2B5EF4-FFF2-40B4-BE49-F238E27FC236}">
                    <a16:creationId xmlns:a16="http://schemas.microsoft.com/office/drawing/2014/main" id="{50EB1A4D-4165-483A-705E-3A65866221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0" y="720"/>
                <a:ext cx="2496" cy="284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</p:grpSp>
        <p:sp>
          <p:nvSpPr>
            <p:cNvPr id="113710" name="Text Box 17">
              <a:extLst>
                <a:ext uri="{FF2B5EF4-FFF2-40B4-BE49-F238E27FC236}">
                  <a16:creationId xmlns:a16="http://schemas.microsoft.com/office/drawing/2014/main" id="{175A3BB0-74DA-0369-C55F-CA928532BC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8" y="960"/>
              <a:ext cx="1312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lang="de-CH" altLang="it-IT" sz="1200">
                  <a:solidFill>
                    <a:srgbClr val="B2B2B2"/>
                  </a:solidFill>
                  <a:latin typeface="Arial Black" panose="020B0A04020102020204" pitchFamily="34" charset="0"/>
                </a:rPr>
                <a:t>AMBIENTE SOCIO-ECOLOGICO</a:t>
              </a:r>
            </a:p>
          </p:txBody>
        </p:sp>
        <p:sp>
          <p:nvSpPr>
            <p:cNvPr id="113711" name="Text Box 18">
              <a:extLst>
                <a:ext uri="{FF2B5EF4-FFF2-40B4-BE49-F238E27FC236}">
                  <a16:creationId xmlns:a16="http://schemas.microsoft.com/office/drawing/2014/main" id="{D06717FB-8F80-148A-351A-895256C726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6" y="1296"/>
              <a:ext cx="182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lang="de-CH" altLang="it-IT" sz="1200">
                  <a:latin typeface="Arial Black" panose="020B0A04020102020204" pitchFamily="34" charset="0"/>
                </a:rPr>
                <a:t>OPPORTUNITA‘ DI SALUTE</a:t>
              </a:r>
              <a:endParaRPr lang="de-CH" altLang="it-IT" sz="1100">
                <a:latin typeface="Arial Black" panose="020B0A04020102020204" pitchFamily="34" charset="0"/>
              </a:endParaRPr>
            </a:p>
          </p:txBody>
        </p:sp>
      </p:grpSp>
      <p:grpSp>
        <p:nvGrpSpPr>
          <p:cNvPr id="113670" name="Group 19">
            <a:extLst>
              <a:ext uri="{FF2B5EF4-FFF2-40B4-BE49-F238E27FC236}">
                <a16:creationId xmlns:a16="http://schemas.microsoft.com/office/drawing/2014/main" id="{D794F6ED-A1B2-20B7-0F86-95D0A6574ECF}"/>
              </a:ext>
            </a:extLst>
          </p:cNvPr>
          <p:cNvGrpSpPr>
            <a:grpSpLocks/>
          </p:cNvGrpSpPr>
          <p:nvPr/>
        </p:nvGrpSpPr>
        <p:grpSpPr bwMode="auto">
          <a:xfrm>
            <a:off x="3230563" y="3209925"/>
            <a:ext cx="2916237" cy="2751138"/>
            <a:chOff x="2035" y="1833"/>
            <a:chExt cx="1837" cy="1733"/>
          </a:xfrm>
        </p:grpSpPr>
        <p:sp>
          <p:nvSpPr>
            <p:cNvPr id="113707" name="Oval 20">
              <a:extLst>
                <a:ext uri="{FF2B5EF4-FFF2-40B4-BE49-F238E27FC236}">
                  <a16:creationId xmlns:a16="http://schemas.microsoft.com/office/drawing/2014/main" id="{739AB643-9139-878A-2033-716AA0907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5" y="1833"/>
              <a:ext cx="1837" cy="173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13708" name="Text Box 21">
              <a:extLst>
                <a:ext uri="{FF2B5EF4-FFF2-40B4-BE49-F238E27FC236}">
                  <a16:creationId xmlns:a16="http://schemas.microsoft.com/office/drawing/2014/main" id="{4774F438-ED89-0CEF-BFF6-E816BB7880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6" y="2016"/>
              <a:ext cx="9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lang="de-CH" altLang="it-IT" sz="1200">
                  <a:solidFill>
                    <a:srgbClr val="B2B2B2"/>
                  </a:solidFill>
                  <a:latin typeface="Arial Black" panose="020B0A04020102020204" pitchFamily="34" charset="0"/>
                </a:rPr>
                <a:t>INDIVIDUO/I</a:t>
              </a:r>
              <a:endParaRPr lang="de-CH" altLang="it-IT" sz="1200" i="1">
                <a:solidFill>
                  <a:srgbClr val="B2B2B2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113671" name="AutoShape 22">
            <a:extLst>
              <a:ext uri="{FF2B5EF4-FFF2-40B4-BE49-F238E27FC236}">
                <a16:creationId xmlns:a16="http://schemas.microsoft.com/office/drawing/2014/main" id="{B08B878A-BFCB-2AB5-A51A-FCFF6F122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9763" y="3062288"/>
            <a:ext cx="444500" cy="295275"/>
          </a:xfrm>
          <a:prstGeom prst="upDownArrow">
            <a:avLst>
              <a:gd name="adj1" fmla="val 46296"/>
              <a:gd name="adj2" fmla="val 3125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grpSp>
        <p:nvGrpSpPr>
          <p:cNvPr id="113672" name="Group 23">
            <a:extLst>
              <a:ext uri="{FF2B5EF4-FFF2-40B4-BE49-F238E27FC236}">
                <a16:creationId xmlns:a16="http://schemas.microsoft.com/office/drawing/2014/main" id="{FD62C3DE-2F3E-AC7D-92AD-E2368EBE0181}"/>
              </a:ext>
            </a:extLst>
          </p:cNvPr>
          <p:cNvGrpSpPr>
            <a:grpSpLocks/>
          </p:cNvGrpSpPr>
          <p:nvPr/>
        </p:nvGrpSpPr>
        <p:grpSpPr bwMode="auto">
          <a:xfrm>
            <a:off x="3478213" y="3729038"/>
            <a:ext cx="2420937" cy="1420812"/>
            <a:chOff x="2191" y="2235"/>
            <a:chExt cx="1525" cy="895"/>
          </a:xfrm>
        </p:grpSpPr>
        <p:sp>
          <p:nvSpPr>
            <p:cNvPr id="113702" name="Oval 24">
              <a:extLst>
                <a:ext uri="{FF2B5EF4-FFF2-40B4-BE49-F238E27FC236}">
                  <a16:creationId xmlns:a16="http://schemas.microsoft.com/office/drawing/2014/main" id="{2F6794AA-5A18-001A-A37A-A3C37383DA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1" y="2235"/>
              <a:ext cx="405" cy="402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CH" altLang="it-IT" sz="800" b="1"/>
                <a:t>MENTALE</a:t>
              </a:r>
              <a:endParaRPr lang="de-CH" altLang="it-IT" sz="800">
                <a:latin typeface="Arial Black" panose="020B0A04020102020204" pitchFamily="34" charset="0"/>
              </a:endParaRPr>
            </a:p>
          </p:txBody>
        </p:sp>
        <p:sp>
          <p:nvSpPr>
            <p:cNvPr id="113703" name="Oval 25">
              <a:extLst>
                <a:ext uri="{FF2B5EF4-FFF2-40B4-BE49-F238E27FC236}">
                  <a16:creationId xmlns:a16="http://schemas.microsoft.com/office/drawing/2014/main" id="{0AB2BD0B-61B2-512B-5C5E-6906F76AC4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235"/>
              <a:ext cx="404" cy="402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CH" altLang="it-IT" sz="800" b="1"/>
                <a:t>SOCIALE</a:t>
              </a:r>
              <a:endParaRPr lang="de-CH" altLang="it-IT" sz="800">
                <a:latin typeface="Arial Black" panose="020B0A04020102020204" pitchFamily="34" charset="0"/>
              </a:endParaRPr>
            </a:p>
          </p:txBody>
        </p:sp>
        <p:sp>
          <p:nvSpPr>
            <p:cNvPr id="113704" name="AutoShape 26">
              <a:extLst>
                <a:ext uri="{FF2B5EF4-FFF2-40B4-BE49-F238E27FC236}">
                  <a16:creationId xmlns:a16="http://schemas.microsoft.com/office/drawing/2014/main" id="{9FA049D2-BB24-6EC7-9F99-94F41D8E8A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907" y="2048"/>
              <a:ext cx="62" cy="498"/>
            </a:xfrm>
            <a:prstGeom prst="upDownArrow">
              <a:avLst>
                <a:gd name="adj1" fmla="val 51519"/>
                <a:gd name="adj2" fmla="val 11085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13705" name="AutoShape 27">
              <a:extLst>
                <a:ext uri="{FF2B5EF4-FFF2-40B4-BE49-F238E27FC236}">
                  <a16:creationId xmlns:a16="http://schemas.microsoft.com/office/drawing/2014/main" id="{9D02E5CF-5E83-B417-0613-2B4842332AD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700000">
              <a:off x="2506" y="2728"/>
              <a:ext cx="74" cy="402"/>
            </a:xfrm>
            <a:prstGeom prst="upDownArrow">
              <a:avLst>
                <a:gd name="adj1" fmla="val 50000"/>
                <a:gd name="adj2" fmla="val 108649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13706" name="AutoShape 28">
              <a:extLst>
                <a:ext uri="{FF2B5EF4-FFF2-40B4-BE49-F238E27FC236}">
                  <a16:creationId xmlns:a16="http://schemas.microsoft.com/office/drawing/2014/main" id="{54AE86DF-ECC4-9F05-D328-7D9D9D26DF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0000">
              <a:off x="3345" y="2728"/>
              <a:ext cx="73" cy="402"/>
            </a:xfrm>
            <a:prstGeom prst="upDownArrow">
              <a:avLst>
                <a:gd name="adj1" fmla="val 50000"/>
                <a:gd name="adj2" fmla="val 11013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</p:grpSp>
      <p:sp>
        <p:nvSpPr>
          <p:cNvPr id="113673" name="Oval 29">
            <a:extLst>
              <a:ext uri="{FF2B5EF4-FFF2-40B4-BE49-F238E27FC236}">
                <a16:creationId xmlns:a16="http://schemas.microsoft.com/office/drawing/2014/main" id="{C970BBEA-70F5-EEFD-7585-2B03DBCF0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8800" y="5175250"/>
            <a:ext cx="641350" cy="6381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it-IT" sz="1200" b="1"/>
              <a:t>FISICA</a:t>
            </a:r>
            <a:endParaRPr lang="de-CH" altLang="it-IT" sz="1200">
              <a:latin typeface="Arial Black" panose="020B0A04020102020204" pitchFamily="34" charset="0"/>
            </a:endParaRPr>
          </a:p>
        </p:txBody>
      </p:sp>
      <p:sp>
        <p:nvSpPr>
          <p:cNvPr id="113674" name="Text Box 30">
            <a:extLst>
              <a:ext uri="{FF2B5EF4-FFF2-40B4-BE49-F238E27FC236}">
                <a16:creationId xmlns:a16="http://schemas.microsoft.com/office/drawing/2014/main" id="{4F53E633-1F5C-9231-602D-47A9A26FB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013" y="4814888"/>
            <a:ext cx="10699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CH" altLang="it-IT" sz="1200">
                <a:latin typeface="Arial Black" panose="020B0A04020102020204" pitchFamily="34" charset="0"/>
              </a:rPr>
              <a:t>SALUTE</a:t>
            </a:r>
          </a:p>
        </p:txBody>
      </p:sp>
      <p:grpSp>
        <p:nvGrpSpPr>
          <p:cNvPr id="113675" name="Group 31">
            <a:extLst>
              <a:ext uri="{FF2B5EF4-FFF2-40B4-BE49-F238E27FC236}">
                <a16:creationId xmlns:a16="http://schemas.microsoft.com/office/drawing/2014/main" id="{69A6E5C3-AF9A-0DE7-AFAA-6A994CF0A266}"/>
              </a:ext>
            </a:extLst>
          </p:cNvPr>
          <p:cNvGrpSpPr>
            <a:grpSpLocks/>
          </p:cNvGrpSpPr>
          <p:nvPr/>
        </p:nvGrpSpPr>
        <p:grpSpPr bwMode="auto">
          <a:xfrm>
            <a:off x="3978275" y="4052888"/>
            <a:ext cx="1447800" cy="765175"/>
            <a:chOff x="2506" y="2364"/>
            <a:chExt cx="912" cy="482"/>
          </a:xfrm>
        </p:grpSpPr>
        <p:sp>
          <p:nvSpPr>
            <p:cNvPr id="113700" name="Text Box 32">
              <a:extLst>
                <a:ext uri="{FF2B5EF4-FFF2-40B4-BE49-F238E27FC236}">
                  <a16:creationId xmlns:a16="http://schemas.microsoft.com/office/drawing/2014/main" id="{A8CDAE2B-37FF-2CA4-ADB3-9E6E05622D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6" y="2364"/>
              <a:ext cx="912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lang="de-CH" altLang="it-IT" sz="1200">
                  <a:latin typeface="Arial Black" panose="020B0A04020102020204" pitchFamily="34" charset="0"/>
                </a:rPr>
                <a:t>CAPACITA‘ </a:t>
              </a:r>
              <a:br>
                <a:rPr lang="de-CH" altLang="it-IT" sz="1200">
                  <a:latin typeface="Arial Black" panose="020B0A04020102020204" pitchFamily="34" charset="0"/>
                </a:rPr>
              </a:br>
              <a:r>
                <a:rPr lang="de-CH" altLang="it-IT" sz="1200">
                  <a:latin typeface="Arial Black" panose="020B0A04020102020204" pitchFamily="34" charset="0"/>
                </a:rPr>
                <a:t>DI SALUTE</a:t>
              </a:r>
            </a:p>
          </p:txBody>
        </p:sp>
        <p:sp>
          <p:nvSpPr>
            <p:cNvPr id="113701" name="AutoShape 33">
              <a:extLst>
                <a:ext uri="{FF2B5EF4-FFF2-40B4-BE49-F238E27FC236}">
                  <a16:creationId xmlns:a16="http://schemas.microsoft.com/office/drawing/2014/main" id="{5D80AF56-EA18-4BB9-8D50-5693A7FFF7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3" y="2661"/>
              <a:ext cx="280" cy="185"/>
            </a:xfrm>
            <a:prstGeom prst="upDownArrow">
              <a:avLst>
                <a:gd name="adj1" fmla="val 46296"/>
                <a:gd name="adj2" fmla="val 3125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</p:grpSp>
      <p:grpSp>
        <p:nvGrpSpPr>
          <p:cNvPr id="113676" name="Group 34">
            <a:extLst>
              <a:ext uri="{FF2B5EF4-FFF2-40B4-BE49-F238E27FC236}">
                <a16:creationId xmlns:a16="http://schemas.microsoft.com/office/drawing/2014/main" id="{3AF35AC3-A1BA-EF59-4E42-531D6FCDD9E8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6121400"/>
            <a:ext cx="6656388" cy="457200"/>
            <a:chOff x="874" y="3667"/>
            <a:chExt cx="4183" cy="288"/>
          </a:xfrm>
        </p:grpSpPr>
        <p:sp>
          <p:nvSpPr>
            <p:cNvPr id="113696" name="AutoShape 35">
              <a:extLst>
                <a:ext uri="{FF2B5EF4-FFF2-40B4-BE49-F238E27FC236}">
                  <a16:creationId xmlns:a16="http://schemas.microsoft.com/office/drawing/2014/main" id="{D71AA2A3-7540-88CE-7988-3C292D7BF1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" y="3667"/>
              <a:ext cx="4183" cy="288"/>
            </a:xfrm>
            <a:prstGeom prst="leftRightArrow">
              <a:avLst>
                <a:gd name="adj1" fmla="val 98833"/>
                <a:gd name="adj2" fmla="val 0"/>
              </a:avLst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CH" altLang="it-IT" sz="1000">
                <a:solidFill>
                  <a:srgbClr val="A50021"/>
                </a:solidFill>
                <a:latin typeface="Arial Black" panose="020B0A040201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CH" altLang="it-IT" sz="1000">
                <a:solidFill>
                  <a:srgbClr val="A50021"/>
                </a:solidFill>
                <a:latin typeface="Arial Black" panose="020B0A040201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CH" altLang="it-IT" sz="1000">
                <a:solidFill>
                  <a:srgbClr val="A50021"/>
                </a:solidFill>
                <a:latin typeface="Arial Black" panose="020B0A040201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CH" altLang="it-IT" sz="1000">
                <a:solidFill>
                  <a:srgbClr val="A5002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13697" name="Text Box 36">
              <a:extLst>
                <a:ext uri="{FF2B5EF4-FFF2-40B4-BE49-F238E27FC236}">
                  <a16:creationId xmlns:a16="http://schemas.microsoft.com/office/drawing/2014/main" id="{FA6E49D0-FD0A-03E9-98CD-818A48DF0F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3696"/>
              <a:ext cx="120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de-CH" altLang="it-IT" sz="1200">
                  <a:solidFill>
                    <a:srgbClr val="A50021"/>
                  </a:solidFill>
                  <a:latin typeface="Arial Black" panose="020B0A04020102020204" pitchFamily="34" charset="0"/>
                </a:rPr>
                <a:t>PATOGENESI</a:t>
              </a:r>
            </a:p>
          </p:txBody>
        </p:sp>
        <p:sp>
          <p:nvSpPr>
            <p:cNvPr id="113698" name="Text Box 37">
              <a:extLst>
                <a:ext uri="{FF2B5EF4-FFF2-40B4-BE49-F238E27FC236}">
                  <a16:creationId xmlns:a16="http://schemas.microsoft.com/office/drawing/2014/main" id="{B89CEB30-08E6-C942-0982-FC4FF0F92B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4" y="3713"/>
              <a:ext cx="13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CH" altLang="it-IT" sz="1200">
                  <a:solidFill>
                    <a:srgbClr val="A50021"/>
                  </a:solidFill>
                  <a:latin typeface="Arial Black" panose="020B0A04020102020204" pitchFamily="34" charset="0"/>
                </a:rPr>
                <a:t>SALUTOGENESI</a:t>
              </a:r>
              <a:endParaRPr lang="de-CH" altLang="it-IT" sz="1000">
                <a:solidFill>
                  <a:srgbClr val="A5002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13699" name="Text Box 38">
              <a:extLst>
                <a:ext uri="{FF2B5EF4-FFF2-40B4-BE49-F238E27FC236}">
                  <a16:creationId xmlns:a16="http://schemas.microsoft.com/office/drawing/2014/main" id="{0CBA979C-66E0-140E-0A80-BBF307BB2B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6" y="3667"/>
              <a:ext cx="3312" cy="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50000"/>
                </a:spcBef>
                <a:buFontTx/>
                <a:buNone/>
              </a:pPr>
              <a:r>
                <a:rPr lang="de-CH" altLang="it-IT" sz="1200">
                  <a:solidFill>
                    <a:srgbClr val="A50021"/>
                  </a:solidFill>
                  <a:latin typeface="Arial Black" panose="020B0A04020102020204" pitchFamily="34" charset="0"/>
                </a:rPr>
                <a:t>PROSPETTIVE ANALITICHE SULLO </a:t>
              </a:r>
              <a:br>
                <a:rPr lang="de-CH" altLang="it-IT" sz="1200">
                  <a:solidFill>
                    <a:srgbClr val="A50021"/>
                  </a:solidFill>
                  <a:latin typeface="Arial Black" panose="020B0A04020102020204" pitchFamily="34" charset="0"/>
                </a:rPr>
              </a:br>
              <a:r>
                <a:rPr lang="de-CH" altLang="it-IT" sz="1200">
                  <a:solidFill>
                    <a:srgbClr val="A50021"/>
                  </a:solidFill>
                  <a:latin typeface="Arial Black" panose="020B0A04020102020204" pitchFamily="34" charset="0"/>
                </a:rPr>
                <a:t>SVILUPPO DELLA SALUTE</a:t>
              </a:r>
            </a:p>
          </p:txBody>
        </p:sp>
      </p:grpSp>
      <p:grpSp>
        <p:nvGrpSpPr>
          <p:cNvPr id="113677" name="Group 39">
            <a:extLst>
              <a:ext uri="{FF2B5EF4-FFF2-40B4-BE49-F238E27FC236}">
                <a16:creationId xmlns:a16="http://schemas.microsoft.com/office/drawing/2014/main" id="{EC824594-D635-DF9F-868E-B219E5DDDD94}"/>
              </a:ext>
            </a:extLst>
          </p:cNvPr>
          <p:cNvGrpSpPr>
            <a:grpSpLocks/>
          </p:cNvGrpSpPr>
          <p:nvPr/>
        </p:nvGrpSpPr>
        <p:grpSpPr bwMode="auto">
          <a:xfrm>
            <a:off x="8059738" y="1289050"/>
            <a:ext cx="627062" cy="5291138"/>
            <a:chOff x="5077" y="623"/>
            <a:chExt cx="395" cy="3333"/>
          </a:xfrm>
        </p:grpSpPr>
        <p:sp>
          <p:nvSpPr>
            <p:cNvPr id="113689" name="AutoShape 40">
              <a:extLst>
                <a:ext uri="{FF2B5EF4-FFF2-40B4-BE49-F238E27FC236}">
                  <a16:creationId xmlns:a16="http://schemas.microsoft.com/office/drawing/2014/main" id="{8C50AEEA-F600-E60D-9FB2-4C893518AE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8" y="624"/>
              <a:ext cx="384" cy="1152"/>
            </a:xfrm>
            <a:prstGeom prst="leftRightArrow">
              <a:avLst>
                <a:gd name="adj1" fmla="val 98833"/>
                <a:gd name="adj2" fmla="val 0"/>
              </a:avLst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CH" altLang="it-IT" sz="1000">
                <a:latin typeface="Arial Black" panose="020B0A040201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CH" altLang="it-IT" sz="1000">
                <a:latin typeface="Arial Black" panose="020B0A040201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CH" altLang="it-IT" sz="1000">
                <a:latin typeface="Arial Black" panose="020B0A040201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CH" altLang="it-IT" sz="1000">
                <a:latin typeface="Arial Black" panose="020B0A04020102020204" pitchFamily="34" charset="0"/>
              </a:endParaRPr>
            </a:p>
          </p:txBody>
        </p:sp>
        <p:sp>
          <p:nvSpPr>
            <p:cNvPr id="113690" name="AutoShape 41">
              <a:extLst>
                <a:ext uri="{FF2B5EF4-FFF2-40B4-BE49-F238E27FC236}">
                  <a16:creationId xmlns:a16="http://schemas.microsoft.com/office/drawing/2014/main" id="{8CFAECFF-E69A-E7C9-C5A7-0A49C31F16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8" y="1776"/>
              <a:ext cx="384" cy="983"/>
            </a:xfrm>
            <a:prstGeom prst="leftRightArrow">
              <a:avLst>
                <a:gd name="adj1" fmla="val 98833"/>
                <a:gd name="adj2" fmla="val 0"/>
              </a:avLst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CH" altLang="it-IT" sz="1000">
                <a:latin typeface="Arial Black" panose="020B0A040201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CH" altLang="it-IT" sz="1000">
                <a:latin typeface="Arial Black" panose="020B0A040201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CH" altLang="it-IT" sz="1000">
                <a:latin typeface="Arial Black" panose="020B0A040201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CH" altLang="it-IT" sz="1000">
                <a:latin typeface="Arial Black" panose="020B0A04020102020204" pitchFamily="34" charset="0"/>
              </a:endParaRPr>
            </a:p>
          </p:txBody>
        </p:sp>
        <p:sp>
          <p:nvSpPr>
            <p:cNvPr id="113691" name="AutoShape 42">
              <a:extLst>
                <a:ext uri="{FF2B5EF4-FFF2-40B4-BE49-F238E27FC236}">
                  <a16:creationId xmlns:a16="http://schemas.microsoft.com/office/drawing/2014/main" id="{DD10903C-9317-7472-DBEC-9A404AD619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8" y="2784"/>
              <a:ext cx="384" cy="864"/>
            </a:xfrm>
            <a:prstGeom prst="leftRightArrow">
              <a:avLst>
                <a:gd name="adj1" fmla="val 98833"/>
                <a:gd name="adj2" fmla="val 0"/>
              </a:avLst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CH" altLang="it-IT" sz="1000">
                <a:latin typeface="Arial Black" panose="020B0A040201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CH" altLang="it-IT" sz="1000">
                <a:latin typeface="Arial Black" panose="020B0A040201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CH" altLang="it-IT" sz="1000">
                <a:latin typeface="Arial Black" panose="020B0A040201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CH" altLang="it-IT" sz="1000">
                <a:latin typeface="Arial Black" panose="020B0A04020102020204" pitchFamily="34" charset="0"/>
              </a:endParaRPr>
            </a:p>
          </p:txBody>
        </p:sp>
        <p:sp>
          <p:nvSpPr>
            <p:cNvPr id="113692" name="Text Box 43">
              <a:extLst>
                <a:ext uri="{FF2B5EF4-FFF2-40B4-BE49-F238E27FC236}">
                  <a16:creationId xmlns:a16="http://schemas.microsoft.com/office/drawing/2014/main" id="{70FCEDF8-7117-1AEC-CFD2-0524687309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4692" y="1008"/>
              <a:ext cx="1104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lang="de-CH" altLang="it-IT" sz="1200" i="1">
                  <a:solidFill>
                    <a:schemeClr val="bg1"/>
                  </a:solidFill>
                  <a:latin typeface="Arial Black" panose="020B0A04020102020204" pitchFamily="34" charset="0"/>
                </a:rPr>
                <a:t>PROTEZIONE /TUTELADELLA SALU TE</a:t>
              </a:r>
              <a:endParaRPr lang="de-CH" altLang="it-IT" sz="120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13693" name="Text Box 44">
              <a:extLst>
                <a:ext uri="{FF2B5EF4-FFF2-40B4-BE49-F238E27FC236}">
                  <a16:creationId xmlns:a16="http://schemas.microsoft.com/office/drawing/2014/main" id="{65FA0666-21CD-ED55-56DC-E9EA89B65B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4819" y="2156"/>
              <a:ext cx="91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lang="de-CH" altLang="it-IT" sz="1200" i="1">
                  <a:solidFill>
                    <a:schemeClr val="bg1"/>
                  </a:solidFill>
                  <a:latin typeface="Arial Black" panose="020B0A04020102020204" pitchFamily="34" charset="0"/>
                </a:rPr>
                <a:t>PREVENZIONE</a:t>
              </a:r>
            </a:p>
          </p:txBody>
        </p:sp>
        <p:sp>
          <p:nvSpPr>
            <p:cNvPr id="113694" name="Text Box 45">
              <a:extLst>
                <a:ext uri="{FF2B5EF4-FFF2-40B4-BE49-F238E27FC236}">
                  <a16:creationId xmlns:a16="http://schemas.microsoft.com/office/drawing/2014/main" id="{066A5773-DDD8-7061-4F69-B5DCDB2B22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4881" y="3069"/>
              <a:ext cx="816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lang="de-CH" altLang="it-IT" sz="1200" i="1">
                  <a:solidFill>
                    <a:schemeClr val="bg1"/>
                  </a:solidFill>
                  <a:latin typeface="Arial Black" panose="020B0A04020102020204" pitchFamily="34" charset="0"/>
                </a:rPr>
                <a:t>CURA</a:t>
              </a:r>
              <a:br>
                <a:rPr lang="de-CH" altLang="it-IT" sz="1200" i="1">
                  <a:solidFill>
                    <a:schemeClr val="bg1"/>
                  </a:solidFill>
                  <a:latin typeface="Arial Black" panose="020B0A04020102020204" pitchFamily="34" charset="0"/>
                </a:rPr>
              </a:br>
              <a:r>
                <a:rPr lang="de-CH" altLang="it-IT" sz="1200" i="1">
                  <a:solidFill>
                    <a:schemeClr val="bg1"/>
                  </a:solidFill>
                  <a:latin typeface="Arial Black" panose="020B0A04020102020204" pitchFamily="34" charset="0"/>
                </a:rPr>
                <a:t>ASSISTENZA</a:t>
              </a:r>
            </a:p>
          </p:txBody>
        </p:sp>
        <p:sp>
          <p:nvSpPr>
            <p:cNvPr id="113695" name="AutoShape 46">
              <a:extLst>
                <a:ext uri="{FF2B5EF4-FFF2-40B4-BE49-F238E27FC236}">
                  <a16:creationId xmlns:a16="http://schemas.microsoft.com/office/drawing/2014/main" id="{3B1606F6-6BD6-4719-1B31-BDBF982AEF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8" y="3668"/>
              <a:ext cx="384" cy="288"/>
            </a:xfrm>
            <a:prstGeom prst="leftRightArrow">
              <a:avLst>
                <a:gd name="adj1" fmla="val 98833"/>
                <a:gd name="adj2" fmla="val 0"/>
              </a:avLst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CH" altLang="it-IT" sz="1000">
                <a:latin typeface="Arial Black" panose="020B0A040201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CH" altLang="it-IT" sz="1000">
                <a:latin typeface="Arial Black" panose="020B0A040201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CH" altLang="it-IT" sz="1000">
                <a:latin typeface="Arial Black" panose="020B0A040201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CH" altLang="it-IT" sz="1000">
                <a:latin typeface="Arial Black" panose="020B0A04020102020204" pitchFamily="34" charset="0"/>
              </a:endParaRPr>
            </a:p>
          </p:txBody>
        </p:sp>
      </p:grpSp>
      <p:grpSp>
        <p:nvGrpSpPr>
          <p:cNvPr id="113678" name="Group 47">
            <a:extLst>
              <a:ext uri="{FF2B5EF4-FFF2-40B4-BE49-F238E27FC236}">
                <a16:creationId xmlns:a16="http://schemas.microsoft.com/office/drawing/2014/main" id="{7B86F3B1-60F1-46C1-8EED-60EA11E4A53B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1290638"/>
            <a:ext cx="609600" cy="5289550"/>
            <a:chOff x="432" y="624"/>
            <a:chExt cx="384" cy="3332"/>
          </a:xfrm>
        </p:grpSpPr>
        <p:sp>
          <p:nvSpPr>
            <p:cNvPr id="113686" name="AutoShape 48">
              <a:extLst>
                <a:ext uri="{FF2B5EF4-FFF2-40B4-BE49-F238E27FC236}">
                  <a16:creationId xmlns:a16="http://schemas.microsoft.com/office/drawing/2014/main" id="{59BB0FE6-A20A-23AE-CFBB-8CD8FCFF31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624"/>
              <a:ext cx="384" cy="3033"/>
            </a:xfrm>
            <a:prstGeom prst="leftRightArrow">
              <a:avLst>
                <a:gd name="adj1" fmla="val 98833"/>
                <a:gd name="adj2" fmla="val 0"/>
              </a:avLst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CH" altLang="it-IT" sz="1000">
                <a:latin typeface="Arial Black" panose="020B0A040201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CH" altLang="it-IT" sz="1000">
                <a:latin typeface="Arial Black" panose="020B0A040201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CH" altLang="it-IT" sz="1000">
                <a:latin typeface="Arial Black" panose="020B0A040201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CH" altLang="it-IT" sz="1000">
                <a:latin typeface="Arial Black" panose="020B0A04020102020204" pitchFamily="34" charset="0"/>
              </a:endParaRPr>
            </a:p>
          </p:txBody>
        </p:sp>
        <p:sp>
          <p:nvSpPr>
            <p:cNvPr id="113687" name="Text Box 49">
              <a:extLst>
                <a:ext uri="{FF2B5EF4-FFF2-40B4-BE49-F238E27FC236}">
                  <a16:creationId xmlns:a16="http://schemas.microsoft.com/office/drawing/2014/main" id="{81868472-8C50-A140-246A-D6DF2D4A39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-136" y="2079"/>
              <a:ext cx="147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lang="de-CH" altLang="it-IT" sz="1200" i="1">
                  <a:solidFill>
                    <a:schemeClr val="bg1"/>
                  </a:solidFill>
                  <a:latin typeface="Arial Black" panose="020B0A04020102020204" pitchFamily="34" charset="0"/>
                </a:rPr>
                <a:t>PROMOZIONE DELLA SALUTE</a:t>
              </a:r>
              <a:endParaRPr lang="de-CH" altLang="it-IT" sz="120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13688" name="AutoShape 50">
              <a:extLst>
                <a:ext uri="{FF2B5EF4-FFF2-40B4-BE49-F238E27FC236}">
                  <a16:creationId xmlns:a16="http://schemas.microsoft.com/office/drawing/2014/main" id="{23639849-6EB5-58D0-8190-A818C5E807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3668"/>
              <a:ext cx="384" cy="288"/>
            </a:xfrm>
            <a:prstGeom prst="leftRightArrow">
              <a:avLst>
                <a:gd name="adj1" fmla="val 98833"/>
                <a:gd name="adj2" fmla="val 0"/>
              </a:avLst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CH" altLang="it-IT" sz="1000">
                <a:latin typeface="Arial Black" panose="020B0A040201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CH" altLang="it-IT" sz="1000">
                <a:latin typeface="Arial Black" panose="020B0A040201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CH" altLang="it-IT" sz="1000">
                <a:latin typeface="Arial Black" panose="020B0A040201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CH" altLang="it-IT" sz="1000">
                <a:latin typeface="Arial Black" panose="020B0A04020102020204" pitchFamily="34" charset="0"/>
              </a:endParaRPr>
            </a:p>
          </p:txBody>
        </p:sp>
      </p:grpSp>
      <p:grpSp>
        <p:nvGrpSpPr>
          <p:cNvPr id="113679" name="Group 51">
            <a:extLst>
              <a:ext uri="{FF2B5EF4-FFF2-40B4-BE49-F238E27FC236}">
                <a16:creationId xmlns:a16="http://schemas.microsoft.com/office/drawing/2014/main" id="{F594D5DB-DEB4-73E6-F4E3-A07E7F0EA031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2814638"/>
            <a:ext cx="457200" cy="2667000"/>
            <a:chOff x="816" y="1584"/>
            <a:chExt cx="288" cy="1680"/>
          </a:xfrm>
        </p:grpSpPr>
        <p:sp>
          <p:nvSpPr>
            <p:cNvPr id="113684" name="AutoShape 52">
              <a:extLst>
                <a:ext uri="{FF2B5EF4-FFF2-40B4-BE49-F238E27FC236}">
                  <a16:creationId xmlns:a16="http://schemas.microsoft.com/office/drawing/2014/main" id="{60AEA329-86FA-646A-EC81-E6762C2843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1584"/>
              <a:ext cx="288" cy="432"/>
            </a:xfrm>
            <a:prstGeom prst="rightArrow">
              <a:avLst>
                <a:gd name="adj1" fmla="val 61111"/>
                <a:gd name="adj2" fmla="val 73333"/>
              </a:avLst>
            </a:prstGeom>
            <a:solidFill>
              <a:srgbClr val="FFCC99">
                <a:alpha val="5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13685" name="AutoShape 53">
              <a:extLst>
                <a:ext uri="{FF2B5EF4-FFF2-40B4-BE49-F238E27FC236}">
                  <a16:creationId xmlns:a16="http://schemas.microsoft.com/office/drawing/2014/main" id="{B6743355-76A9-B2A5-03AE-30101ADEC1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2832"/>
              <a:ext cx="288" cy="432"/>
            </a:xfrm>
            <a:prstGeom prst="rightArrow">
              <a:avLst>
                <a:gd name="adj1" fmla="val 61111"/>
                <a:gd name="adj2" fmla="val 73333"/>
              </a:avLst>
            </a:prstGeom>
            <a:solidFill>
              <a:srgbClr val="FFCC99">
                <a:alpha val="5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</p:grpSp>
      <p:grpSp>
        <p:nvGrpSpPr>
          <p:cNvPr id="113680" name="Group 54">
            <a:extLst>
              <a:ext uri="{FF2B5EF4-FFF2-40B4-BE49-F238E27FC236}">
                <a16:creationId xmlns:a16="http://schemas.microsoft.com/office/drawing/2014/main" id="{B196EB43-6D22-7F16-287A-6DD8B627BE26}"/>
              </a:ext>
            </a:extLst>
          </p:cNvPr>
          <p:cNvGrpSpPr>
            <a:grpSpLocks/>
          </p:cNvGrpSpPr>
          <p:nvPr/>
        </p:nvGrpSpPr>
        <p:grpSpPr bwMode="auto">
          <a:xfrm>
            <a:off x="7620000" y="2890838"/>
            <a:ext cx="457200" cy="2590800"/>
            <a:chOff x="4800" y="1632"/>
            <a:chExt cx="288" cy="1632"/>
          </a:xfrm>
        </p:grpSpPr>
        <p:sp>
          <p:nvSpPr>
            <p:cNvPr id="113682" name="AutoShape 55">
              <a:extLst>
                <a:ext uri="{FF2B5EF4-FFF2-40B4-BE49-F238E27FC236}">
                  <a16:creationId xmlns:a16="http://schemas.microsoft.com/office/drawing/2014/main" id="{A559E6DD-CDEA-F757-4ED0-931669367F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800" y="1632"/>
              <a:ext cx="288" cy="432"/>
            </a:xfrm>
            <a:prstGeom prst="rightArrow">
              <a:avLst>
                <a:gd name="adj1" fmla="val 61111"/>
                <a:gd name="adj2" fmla="val 73333"/>
              </a:avLst>
            </a:prstGeom>
            <a:solidFill>
              <a:srgbClr val="FFCC99">
                <a:alpha val="5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13683" name="AutoShape 56">
              <a:extLst>
                <a:ext uri="{FF2B5EF4-FFF2-40B4-BE49-F238E27FC236}">
                  <a16:creationId xmlns:a16="http://schemas.microsoft.com/office/drawing/2014/main" id="{3CDE06A3-7CA4-5902-A77B-4E604D11BB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800" y="2832"/>
              <a:ext cx="288" cy="432"/>
            </a:xfrm>
            <a:prstGeom prst="rightArrow">
              <a:avLst>
                <a:gd name="adj1" fmla="val 61111"/>
                <a:gd name="adj2" fmla="val 73333"/>
              </a:avLst>
            </a:prstGeom>
            <a:solidFill>
              <a:srgbClr val="FFCC99">
                <a:alpha val="5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</p:grpSp>
      <p:sp>
        <p:nvSpPr>
          <p:cNvPr id="113681" name="Text Box 10">
            <a:extLst>
              <a:ext uri="{FF2B5EF4-FFF2-40B4-BE49-F238E27FC236}">
                <a16:creationId xmlns:a16="http://schemas.microsoft.com/office/drawing/2014/main" id="{905E4A96-25ED-2774-6B83-113B747AF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it-IT" altLang="it-IT">
                <a:latin typeface="Calibri" panose="020F0502020204030204" pitchFamily="34" charset="0"/>
                <a:cs typeface="Calibri" panose="020F0502020204030204" pitchFamily="34" charset="0"/>
              </a:rPr>
              <a:t>La promozione della salute</a:t>
            </a:r>
          </a:p>
        </p:txBody>
      </p:sp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>
            <a:extLst>
              <a:ext uri="{FF2B5EF4-FFF2-40B4-BE49-F238E27FC236}">
                <a16:creationId xmlns:a16="http://schemas.microsoft.com/office/drawing/2014/main" id="{8A2DB01B-F898-515F-5D5D-52FB4CCC2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7767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47767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477678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47767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477678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77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77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77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77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it-IT" altLang="it-IT">
                <a:latin typeface="Calibri" panose="020F0502020204030204" pitchFamily="34" charset="0"/>
                <a:cs typeface="Calibri" panose="020F0502020204030204" pitchFamily="34" charset="0"/>
              </a:rPr>
              <a:t>La Carta di Ginevra - 2021</a:t>
            </a:r>
          </a:p>
        </p:txBody>
      </p:sp>
      <p:pic>
        <p:nvPicPr>
          <p:cNvPr id="19459" name="Immagine 2">
            <a:extLst>
              <a:ext uri="{FF2B5EF4-FFF2-40B4-BE49-F238E27FC236}">
                <a16:creationId xmlns:a16="http://schemas.microsoft.com/office/drawing/2014/main" id="{61658621-B648-AE34-A85A-CF1E15E4B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20029">
            <a:off x="730250" y="420688"/>
            <a:ext cx="3081338" cy="437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Immagine 4">
            <a:extLst>
              <a:ext uri="{FF2B5EF4-FFF2-40B4-BE49-F238E27FC236}">
                <a16:creationId xmlns:a16="http://schemas.microsoft.com/office/drawing/2014/main" id="{137608C7-3C94-CB6E-A64F-E3A26CB9E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8" y="619125"/>
            <a:ext cx="465296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CasellaDiTesto 6">
            <a:extLst>
              <a:ext uri="{FF2B5EF4-FFF2-40B4-BE49-F238E27FC236}">
                <a16:creationId xmlns:a16="http://schemas.microsoft.com/office/drawing/2014/main" id="{6E34622D-7790-1470-4391-E943DAFB5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6725" y="1412875"/>
            <a:ext cx="6072188" cy="1938338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latin typeface="Calibri" panose="020F0502020204030204" pitchFamily="34" charset="0"/>
                <a:cs typeface="Calibri" panose="020F0502020204030204" pitchFamily="34" charset="0"/>
              </a:rPr>
              <a:t>…creare “società promotrici di ben-essere” sostenibili, impegnate a raggiungere una salute equa nel presente e per le future generazioni senza oltrepassare i limiti ecologici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latin typeface="Calibri" panose="020F0502020204030204" pitchFamily="34" charset="0"/>
                <a:cs typeface="Calibri" panose="020F0502020204030204" pitchFamily="34" charset="0"/>
              </a:rPr>
              <a:t>Fondamenti :</a:t>
            </a:r>
          </a:p>
        </p:txBody>
      </p:sp>
      <p:sp>
        <p:nvSpPr>
          <p:cNvPr id="18438" name="CasellaDiTesto 12">
            <a:extLst>
              <a:ext uri="{FF2B5EF4-FFF2-40B4-BE49-F238E27FC236}">
                <a16:creationId xmlns:a16="http://schemas.microsoft.com/office/drawing/2014/main" id="{1B20A209-09DB-5E36-ED51-C91869604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406775"/>
            <a:ext cx="8151813" cy="3478213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it-IT" altLang="it-IT" sz="2000">
                <a:latin typeface="Calibri" panose="020F0502020204030204" pitchFamily="34" charset="0"/>
                <a:cs typeface="Calibri" panose="020F0502020204030204" pitchFamily="34" charset="0"/>
              </a:rPr>
              <a:t>Una visione positiva della salute che integra il ben-essere fisico, mentale, spirituale e sociale </a:t>
            </a:r>
          </a:p>
          <a:p>
            <a:pPr>
              <a:spcBef>
                <a:spcPct val="0"/>
              </a:spcBef>
            </a:pPr>
            <a:r>
              <a:rPr lang="it-IT" altLang="it-IT" sz="2000">
                <a:latin typeface="Calibri" panose="020F0502020204030204" pitchFamily="34" charset="0"/>
                <a:cs typeface="Calibri" panose="020F0502020204030204" pitchFamily="34" charset="0"/>
              </a:rPr>
              <a:t>I principi dei diritti umani, della giustizia sociale e ambientale, della solidarietà, dell’equità di genere e tra le generazioni e della pace </a:t>
            </a:r>
          </a:p>
          <a:p>
            <a:pPr>
              <a:spcBef>
                <a:spcPct val="0"/>
              </a:spcBef>
            </a:pPr>
            <a:r>
              <a:rPr lang="it-IT" altLang="it-IT" sz="2000">
                <a:latin typeface="Calibri" panose="020F0502020204030204" pitchFamily="34" charset="0"/>
                <a:cs typeface="Calibri" panose="020F0502020204030204" pitchFamily="34" charset="0"/>
              </a:rPr>
              <a:t>Un impegno per una riduzione sostenibile dell’uso di carbone basato sulla reciprocità e sul rispetto tra gli uomini, e facendo pace con la Natura </a:t>
            </a:r>
          </a:p>
          <a:p>
            <a:pPr>
              <a:spcBef>
                <a:spcPct val="0"/>
              </a:spcBef>
            </a:pPr>
            <a:r>
              <a:rPr lang="it-IT" altLang="it-IT" sz="2000">
                <a:latin typeface="Calibri" panose="020F0502020204030204" pitchFamily="34" charset="0"/>
                <a:cs typeface="Calibri" panose="020F0502020204030204" pitchFamily="34" charset="0"/>
              </a:rPr>
              <a:t>Nuovi indicatori di crescita, che vadano oltre il prodotto interno lordo (PIL) e che tengano conto del ben-essere umano e del pianeta e conducano a nuove priorità per la spesa pubblica </a:t>
            </a:r>
          </a:p>
          <a:p>
            <a:pPr>
              <a:spcBef>
                <a:spcPct val="0"/>
              </a:spcBef>
            </a:pPr>
            <a:r>
              <a:rPr lang="it-IT" altLang="it-IT" sz="2000">
                <a:latin typeface="Calibri" panose="020F0502020204030204" pitchFamily="34" charset="0"/>
                <a:cs typeface="Calibri" panose="020F0502020204030204" pitchFamily="34" charset="0"/>
              </a:rPr>
              <a:t>Una promozione della salute centrata sull’empowerment, l’inclusività, l’equità e una partecipazione significativa.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4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4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4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0">
            <a:extLst>
              <a:ext uri="{FF2B5EF4-FFF2-40B4-BE49-F238E27FC236}">
                <a16:creationId xmlns:a16="http://schemas.microsoft.com/office/drawing/2014/main" id="{33AE9431-DEAF-CDFD-8738-734D93B73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it-IT" altLang="it-IT">
                <a:latin typeface="Calibri" panose="020F0502020204030204" pitchFamily="34" charset="0"/>
                <a:cs typeface="Calibri" panose="020F0502020204030204" pitchFamily="34" charset="0"/>
              </a:rPr>
              <a:t>La promozione della salute</a:t>
            </a:r>
          </a:p>
        </p:txBody>
      </p:sp>
      <p:pic>
        <p:nvPicPr>
          <p:cNvPr id="29699" name="Picture 2" descr="p">
            <a:extLst>
              <a:ext uri="{FF2B5EF4-FFF2-40B4-BE49-F238E27FC236}">
                <a16:creationId xmlns:a16="http://schemas.microsoft.com/office/drawing/2014/main" id="{CFA680B6-30B2-60CE-170A-3D3652DAC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76600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0" name="Group 4">
            <a:extLst>
              <a:ext uri="{FF2B5EF4-FFF2-40B4-BE49-F238E27FC236}">
                <a16:creationId xmlns:a16="http://schemas.microsoft.com/office/drawing/2014/main" id="{0DF1F7AE-F8F2-F220-5F46-83C75F93C2E1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1427163"/>
            <a:ext cx="8159750" cy="5083175"/>
            <a:chOff x="567" y="456"/>
            <a:chExt cx="5140" cy="3201"/>
          </a:xfrm>
        </p:grpSpPr>
        <p:sp>
          <p:nvSpPr>
            <p:cNvPr id="5125" name="Text Box 5">
              <a:extLst>
                <a:ext uri="{FF2B5EF4-FFF2-40B4-BE49-F238E27FC236}">
                  <a16:creationId xmlns:a16="http://schemas.microsoft.com/office/drawing/2014/main" id="{72DFC311-B9AF-E4A4-394F-01510719F5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" y="996"/>
              <a:ext cx="1633" cy="2117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FFFF99"/>
              </a:solidFill>
              <a:miter lim="800000"/>
              <a:headEnd/>
              <a:tailEnd/>
            </a:ln>
            <a:effectLst>
              <a:outerShdw dist="81320" dir="3080412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it-IT" altLang="it-IT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Teoria </a:t>
              </a:r>
              <a:br>
                <a:rPr lang="it-IT" altLang="it-IT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it-IT" altLang="it-IT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causale</a:t>
              </a:r>
            </a:p>
            <a:p>
              <a:pPr algn="ctr" eaLnBrk="1" hangingPunct="1">
                <a:spcBef>
                  <a:spcPct val="50000"/>
                </a:spcBef>
                <a:defRPr/>
              </a:pPr>
              <a:endParaRPr lang="it-IT" altLang="it-IT" b="1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eaLnBrk="1" hangingPunct="1">
                <a:spcBef>
                  <a:spcPct val="50000"/>
                </a:spcBef>
                <a:defRPr/>
              </a:pPr>
              <a:r>
                <a:rPr lang="it-IT" altLang="it-IT" sz="20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Perché?</a:t>
              </a:r>
            </a:p>
            <a:p>
              <a:pPr algn="ctr" eaLnBrk="1" hangingPunct="1">
                <a:spcBef>
                  <a:spcPct val="50000"/>
                </a:spcBef>
                <a:defRPr/>
              </a:pPr>
              <a:r>
                <a:rPr lang="it-IT" altLang="it-IT" sz="20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Cosa può essere cambiato?</a:t>
              </a:r>
            </a:p>
            <a:p>
              <a:pPr algn="ctr" eaLnBrk="1" hangingPunct="1">
                <a:spcBef>
                  <a:spcPct val="50000"/>
                </a:spcBef>
                <a:defRPr/>
              </a:pPr>
              <a:br>
                <a:rPr lang="it-IT" altLang="it-IT" sz="20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</a:br>
              <a:endParaRPr lang="it-IT" altLang="it-IT" sz="2000" b="1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26" name="Text Box 6">
              <a:extLst>
                <a:ext uri="{FF2B5EF4-FFF2-40B4-BE49-F238E27FC236}">
                  <a16:creationId xmlns:a16="http://schemas.microsoft.com/office/drawing/2014/main" id="{3087C4DE-39F0-D771-C837-C07CB6F7AC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2" y="1051"/>
              <a:ext cx="1565" cy="2133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>
              <a:prstShdw prst="shdw17" dist="71842" dir="2700000">
                <a:schemeClr val="tx1"/>
              </a:prstShdw>
            </a:effec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it-IT" altLang="it-IT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Teoria del cambiamento</a:t>
              </a:r>
            </a:p>
            <a:p>
              <a:pPr algn="ctr" eaLnBrk="1" hangingPunct="1">
                <a:spcBef>
                  <a:spcPct val="50000"/>
                </a:spcBef>
                <a:defRPr/>
              </a:pPr>
              <a:endParaRPr lang="it-IT" altLang="it-IT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eaLnBrk="1" hangingPunct="1">
                <a:spcBef>
                  <a:spcPct val="50000"/>
                </a:spcBef>
                <a:defRPr/>
              </a:pPr>
              <a:r>
                <a:rPr lang="it-IT" altLang="it-IT" sz="20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Quali strategie?</a:t>
              </a:r>
            </a:p>
            <a:p>
              <a:pPr algn="ctr" eaLnBrk="1" hangingPunct="1">
                <a:spcBef>
                  <a:spcPct val="50000"/>
                </a:spcBef>
                <a:defRPr/>
              </a:pPr>
              <a:r>
                <a:rPr lang="it-IT" altLang="it-IT" sz="20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Quali messaggi?</a:t>
              </a:r>
            </a:p>
            <a:p>
              <a:pPr algn="ctr" eaLnBrk="1" hangingPunct="1">
                <a:spcBef>
                  <a:spcPct val="50000"/>
                </a:spcBef>
                <a:defRPr/>
              </a:pPr>
              <a:r>
                <a:rPr lang="it-IT" altLang="it-IT" sz="20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Come e perché un programma dovrebbe funzionare</a:t>
              </a:r>
            </a:p>
          </p:txBody>
        </p:sp>
        <p:sp>
          <p:nvSpPr>
            <p:cNvPr id="5127" name="Text Box 7">
              <a:extLst>
                <a:ext uri="{FF2B5EF4-FFF2-40B4-BE49-F238E27FC236}">
                  <a16:creationId xmlns:a16="http://schemas.microsoft.com/office/drawing/2014/main" id="{C3C240C9-FC26-F2D8-F88D-752CBA02B0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4" y="959"/>
              <a:ext cx="1542" cy="2617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ts val="0"/>
                </a:spcBef>
                <a:defRPr/>
              </a:pPr>
              <a:r>
                <a:rPr lang="it-IT" altLang="it-IT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Problema</a:t>
              </a:r>
            </a:p>
            <a:p>
              <a:pPr algn="ctr" eaLnBrk="1" hangingPunct="1">
                <a:spcBef>
                  <a:spcPts val="0"/>
                </a:spcBef>
                <a:defRPr/>
              </a:pPr>
              <a:endParaRPr lang="it-IT" altLang="it-IT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eaLnBrk="1" hangingPunct="1">
                <a:spcBef>
                  <a:spcPts val="0"/>
                </a:spcBef>
                <a:defRPr/>
              </a:pPr>
              <a:r>
                <a:rPr lang="it-IT" altLang="it-IT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comportamento</a:t>
              </a:r>
            </a:p>
            <a:p>
              <a:pPr algn="ctr" eaLnBrk="1" hangingPunct="1">
                <a:spcBef>
                  <a:spcPts val="0"/>
                </a:spcBef>
                <a:defRPr/>
              </a:pPr>
              <a:r>
                <a:rPr lang="it-IT" altLang="it-IT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o </a:t>
              </a:r>
            </a:p>
            <a:p>
              <a:pPr algn="ctr" eaLnBrk="1" hangingPunct="1">
                <a:spcBef>
                  <a:spcPts val="0"/>
                </a:spcBef>
                <a:defRPr/>
              </a:pPr>
              <a:r>
                <a:rPr lang="it-IT" altLang="it-IT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situazione</a:t>
              </a:r>
            </a:p>
            <a:p>
              <a:pPr algn="ctr" eaLnBrk="1" hangingPunct="1">
                <a:spcBef>
                  <a:spcPts val="0"/>
                </a:spcBef>
                <a:defRPr/>
              </a:pPr>
              <a:r>
                <a:rPr lang="it-IT" altLang="it-IT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di salute</a:t>
              </a:r>
            </a:p>
            <a:p>
              <a:pPr algn="ctr" eaLnBrk="1" hangingPunct="1">
                <a:spcBef>
                  <a:spcPts val="0"/>
                </a:spcBef>
                <a:defRPr/>
              </a:pPr>
              <a:endParaRPr lang="it-IT" altLang="it-IT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eaLnBrk="1" hangingPunct="1">
                <a:spcBef>
                  <a:spcPts val="0"/>
                </a:spcBef>
                <a:defRPr/>
              </a:pPr>
              <a:endParaRPr lang="it-IT" altLang="it-IT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eaLnBrk="1" hangingPunct="1">
                <a:spcBef>
                  <a:spcPts val="0"/>
                </a:spcBef>
                <a:defRPr/>
              </a:pPr>
              <a:endParaRPr lang="it-IT" altLang="it-IT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eaLnBrk="1" hangingPunct="1">
                <a:spcBef>
                  <a:spcPts val="0"/>
                </a:spcBef>
                <a:defRPr/>
              </a:pPr>
              <a:endParaRPr lang="it-IT" altLang="it-IT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eaLnBrk="1" hangingPunct="1">
                <a:spcBef>
                  <a:spcPts val="0"/>
                </a:spcBef>
                <a:defRPr/>
              </a:pPr>
              <a:endParaRPr lang="it-IT" altLang="it-IT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710" name="AutoShape 8">
              <a:extLst>
                <a:ext uri="{FF2B5EF4-FFF2-40B4-BE49-F238E27FC236}">
                  <a16:creationId xmlns:a16="http://schemas.microsoft.com/office/drawing/2014/main" id="{5533E521-3C9B-39F4-7E0C-52715424D9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706"/>
              <a:ext cx="362" cy="182"/>
            </a:xfrm>
            <a:prstGeom prst="rightArrow">
              <a:avLst>
                <a:gd name="adj1" fmla="val 50000"/>
                <a:gd name="adj2" fmla="val 4972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711" name="AutoShape 9">
              <a:extLst>
                <a:ext uri="{FF2B5EF4-FFF2-40B4-BE49-F238E27FC236}">
                  <a16:creationId xmlns:a16="http://schemas.microsoft.com/office/drawing/2014/main" id="{8E646E1A-883C-3697-1258-1FA3E902BC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7" y="1706"/>
              <a:ext cx="362" cy="182"/>
            </a:xfrm>
            <a:prstGeom prst="rightArrow">
              <a:avLst>
                <a:gd name="adj1" fmla="val 50000"/>
                <a:gd name="adj2" fmla="val 4972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712" name="AutoShape 10">
              <a:extLst>
                <a:ext uri="{FF2B5EF4-FFF2-40B4-BE49-F238E27FC236}">
                  <a16:creationId xmlns:a16="http://schemas.microsoft.com/office/drawing/2014/main" id="{9BF81A13-0DE6-22BB-C98C-4DA19DB0254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787" y="2160"/>
              <a:ext cx="362" cy="182"/>
            </a:xfrm>
            <a:prstGeom prst="rightArrow">
              <a:avLst>
                <a:gd name="adj1" fmla="val 50000"/>
                <a:gd name="adj2" fmla="val 4972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713" name="AutoShape 11">
              <a:extLst>
                <a:ext uri="{FF2B5EF4-FFF2-40B4-BE49-F238E27FC236}">
                  <a16:creationId xmlns:a16="http://schemas.microsoft.com/office/drawing/2014/main" id="{8214B21A-5604-884B-71B5-E8EA483E341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064" y="2251"/>
              <a:ext cx="362" cy="182"/>
            </a:xfrm>
            <a:prstGeom prst="rightArrow">
              <a:avLst>
                <a:gd name="adj1" fmla="val 50000"/>
                <a:gd name="adj2" fmla="val 4972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714" name="Freeform 12">
              <a:extLst>
                <a:ext uri="{FF2B5EF4-FFF2-40B4-BE49-F238E27FC236}">
                  <a16:creationId xmlns:a16="http://schemas.microsoft.com/office/drawing/2014/main" id="{83BCD3DB-6C1B-089C-BE3D-9149131967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7" y="456"/>
              <a:ext cx="3924" cy="542"/>
            </a:xfrm>
            <a:custGeom>
              <a:avLst/>
              <a:gdLst>
                <a:gd name="T0" fmla="*/ 0 w 3924"/>
                <a:gd name="T1" fmla="*/ 479 h 542"/>
                <a:gd name="T2" fmla="*/ 532 w 3924"/>
                <a:gd name="T3" fmla="*/ 197 h 542"/>
                <a:gd name="T4" fmla="*/ 1339 w 3924"/>
                <a:gd name="T5" fmla="*/ 30 h 542"/>
                <a:gd name="T6" fmla="*/ 2683 w 3924"/>
                <a:gd name="T7" fmla="*/ 43 h 542"/>
                <a:gd name="T8" fmla="*/ 3553 w 3924"/>
                <a:gd name="T9" fmla="*/ 286 h 542"/>
                <a:gd name="T10" fmla="*/ 3924 w 3924"/>
                <a:gd name="T11" fmla="*/ 542 h 5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24" h="542">
                  <a:moveTo>
                    <a:pt x="0" y="479"/>
                  </a:moveTo>
                  <a:cubicBezTo>
                    <a:pt x="89" y="432"/>
                    <a:pt x="309" y="272"/>
                    <a:pt x="532" y="197"/>
                  </a:cubicBezTo>
                  <a:cubicBezTo>
                    <a:pt x="755" y="122"/>
                    <a:pt x="981" y="56"/>
                    <a:pt x="1339" y="30"/>
                  </a:cubicBezTo>
                  <a:cubicBezTo>
                    <a:pt x="1697" y="4"/>
                    <a:pt x="2314" y="0"/>
                    <a:pt x="2683" y="43"/>
                  </a:cubicBezTo>
                  <a:cubicBezTo>
                    <a:pt x="3052" y="86"/>
                    <a:pt x="3346" y="203"/>
                    <a:pt x="3553" y="286"/>
                  </a:cubicBezTo>
                  <a:cubicBezTo>
                    <a:pt x="3760" y="369"/>
                    <a:pt x="3847" y="489"/>
                    <a:pt x="3924" y="542"/>
                  </a:cubicBezTo>
                </a:path>
              </a:pathLst>
            </a:custGeom>
            <a:noFill/>
            <a:ln w="76200" cmpd="sng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prstShdw prst="shdw17" dist="53882" dir="2700000">
                <a:schemeClr val="tx1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9715" name="Freeform 13">
              <a:extLst>
                <a:ext uri="{FF2B5EF4-FFF2-40B4-BE49-F238E27FC236}">
                  <a16:creationId xmlns:a16="http://schemas.microsoft.com/office/drawing/2014/main" id="{A8D065CD-965C-28E1-4242-22CB5B88864B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383" y="3115"/>
              <a:ext cx="3924" cy="542"/>
            </a:xfrm>
            <a:custGeom>
              <a:avLst/>
              <a:gdLst>
                <a:gd name="T0" fmla="*/ 0 w 3924"/>
                <a:gd name="T1" fmla="*/ 479 h 542"/>
                <a:gd name="T2" fmla="*/ 532 w 3924"/>
                <a:gd name="T3" fmla="*/ 197 h 542"/>
                <a:gd name="T4" fmla="*/ 1339 w 3924"/>
                <a:gd name="T5" fmla="*/ 30 h 542"/>
                <a:gd name="T6" fmla="*/ 2683 w 3924"/>
                <a:gd name="T7" fmla="*/ 43 h 542"/>
                <a:gd name="T8" fmla="*/ 3553 w 3924"/>
                <a:gd name="T9" fmla="*/ 286 h 542"/>
                <a:gd name="T10" fmla="*/ 3924 w 3924"/>
                <a:gd name="T11" fmla="*/ 542 h 5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24" h="542">
                  <a:moveTo>
                    <a:pt x="0" y="479"/>
                  </a:moveTo>
                  <a:cubicBezTo>
                    <a:pt x="89" y="432"/>
                    <a:pt x="309" y="272"/>
                    <a:pt x="532" y="197"/>
                  </a:cubicBezTo>
                  <a:cubicBezTo>
                    <a:pt x="755" y="122"/>
                    <a:pt x="981" y="56"/>
                    <a:pt x="1339" y="30"/>
                  </a:cubicBezTo>
                  <a:cubicBezTo>
                    <a:pt x="1697" y="4"/>
                    <a:pt x="2314" y="0"/>
                    <a:pt x="2683" y="43"/>
                  </a:cubicBezTo>
                  <a:cubicBezTo>
                    <a:pt x="3052" y="86"/>
                    <a:pt x="3346" y="203"/>
                    <a:pt x="3553" y="286"/>
                  </a:cubicBezTo>
                  <a:cubicBezTo>
                    <a:pt x="3760" y="369"/>
                    <a:pt x="3847" y="489"/>
                    <a:pt x="3924" y="542"/>
                  </a:cubicBezTo>
                </a:path>
              </a:pathLst>
            </a:custGeom>
            <a:noFill/>
            <a:ln w="76200" cmpd="sng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prstShdw prst="shdw17" dist="53882" dir="2700000">
                <a:schemeClr val="tx1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134" name="Text Box 14">
            <a:extLst>
              <a:ext uri="{FF2B5EF4-FFF2-40B4-BE49-F238E27FC236}">
                <a16:creationId xmlns:a16="http://schemas.microsoft.com/office/drawing/2014/main" id="{A63AA7D7-6166-6CE1-527B-85DCDF89B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3038" y="1247775"/>
            <a:ext cx="2016125" cy="457200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b="1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valutazione</a:t>
            </a:r>
          </a:p>
        </p:txBody>
      </p:sp>
      <p:sp>
        <p:nvSpPr>
          <p:cNvPr id="5135" name="Text Box 15">
            <a:extLst>
              <a:ext uri="{FF2B5EF4-FFF2-40B4-BE49-F238E27FC236}">
                <a16:creationId xmlns:a16="http://schemas.microsoft.com/office/drawing/2014/main" id="{005CAA91-AB24-2CBC-9150-4E8C16F92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5725" y="6076950"/>
            <a:ext cx="2232025" cy="457200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progettazione</a:t>
            </a:r>
          </a:p>
        </p:txBody>
      </p:sp>
      <p:pic>
        <p:nvPicPr>
          <p:cNvPr id="20499" name="Picture 19" descr="Obesità infantile | Benessere.com">
            <a:extLst>
              <a:ext uri="{FF2B5EF4-FFF2-40B4-BE49-F238E27FC236}">
                <a16:creationId xmlns:a16="http://schemas.microsoft.com/office/drawing/2014/main" id="{914F23BB-753B-6F21-ADE1-70F41D16F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5" y="4421188"/>
            <a:ext cx="2038350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6" name="CasellaDiTesto 2">
            <a:extLst>
              <a:ext uri="{FF2B5EF4-FFF2-40B4-BE49-F238E27FC236}">
                <a16:creationId xmlns:a16="http://schemas.microsoft.com/office/drawing/2014/main" id="{91428D5E-C415-BEEF-BD8D-520E140F4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704975"/>
            <a:ext cx="6477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000">
                <a:latin typeface="Calibri" panose="020F0502020204030204" pitchFamily="34" charset="0"/>
                <a:cs typeface="Calibri" panose="020F0502020204030204" pitchFamily="34" charset="0"/>
              </a:rPr>
              <a:t>L.Green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4" grpId="0" animBg="1" autoUpdateAnimBg="0"/>
      <p:bldP spid="5135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>
            <a:extLst>
              <a:ext uri="{FF2B5EF4-FFF2-40B4-BE49-F238E27FC236}">
                <a16:creationId xmlns:a16="http://schemas.microsoft.com/office/drawing/2014/main" id="{CE04585E-B3E6-4EC4-FEFD-19C1143B3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4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2">
            <a:extLst>
              <a:ext uri="{FF2B5EF4-FFF2-40B4-BE49-F238E27FC236}">
                <a16:creationId xmlns:a16="http://schemas.microsoft.com/office/drawing/2014/main" id="{8D873611-F741-EB70-C386-092499166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" y="381000"/>
            <a:ext cx="5524974" cy="2000548"/>
          </a:xfrm>
          <a:prstGeom prst="rect">
            <a:avLst/>
          </a:prstGeom>
          <a:solidFill>
            <a:srgbClr val="FFFFCC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36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>
                <a:solidFill>
                  <a:srgbClr val="000000"/>
                </a:solidFill>
                <a:latin typeface="Tahoma" panose="020B0604030504040204" pitchFamily="34" charset="0"/>
              </a:rPr>
              <a:t>promozione della </a:t>
            </a:r>
            <a:r>
              <a:rPr lang="it-IT" altLang="it-IT" sz="4400" b="1">
                <a:solidFill>
                  <a:srgbClr val="800000"/>
                </a:solidFill>
                <a:latin typeface="Tahoma" panose="020B0604030504040204" pitchFamily="34" charset="0"/>
              </a:rPr>
              <a:t>salute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4400" b="1">
              <a:solidFill>
                <a:srgbClr val="800000"/>
              </a:solidFill>
              <a:latin typeface="Tahoma" panose="020B0604030504040204" pitchFamily="34" charset="0"/>
            </a:endParaRPr>
          </a:p>
        </p:txBody>
      </p:sp>
      <p:sp>
        <p:nvSpPr>
          <p:cNvPr id="7172" name="Oval 3">
            <a:extLst>
              <a:ext uri="{FF2B5EF4-FFF2-40B4-BE49-F238E27FC236}">
                <a16:creationId xmlns:a16="http://schemas.microsoft.com/office/drawing/2014/main" id="{3B01ABF0-22C5-4C82-01B7-23672E38B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685800"/>
            <a:ext cx="2057400" cy="1295400"/>
          </a:xfrm>
          <a:prstGeom prst="ellipse">
            <a:avLst/>
          </a:prstGeom>
          <a:noFill/>
          <a:ln w="5715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pic>
        <p:nvPicPr>
          <p:cNvPr id="8197" name="Picture 4">
            <a:extLst>
              <a:ext uri="{FF2B5EF4-FFF2-40B4-BE49-F238E27FC236}">
                <a16:creationId xmlns:a16="http://schemas.microsoft.com/office/drawing/2014/main" id="{2A5C10E8-A7E1-705C-2746-22387468F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2" y="3517903"/>
            <a:ext cx="4537075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C338E5A-D353-AAEE-04DA-6C9D39AE2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86003"/>
            <a:ext cx="91440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>
                <a:latin typeface="Calibri" panose="020F0502020204030204" pitchFamily="34" charset="0"/>
                <a:cs typeface="Calibri" panose="020F0502020204030204" pitchFamily="34" charset="0"/>
              </a:rPr>
              <a:t>La promozione della salute è il </a:t>
            </a:r>
            <a:r>
              <a:rPr lang="it-IT" altLang="it-IT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processo</a:t>
            </a:r>
            <a:r>
              <a:rPr lang="it-IT" altLang="it-IT">
                <a:latin typeface="Calibri" panose="020F0502020204030204" pitchFamily="34" charset="0"/>
                <a:cs typeface="Calibri" panose="020F0502020204030204" pitchFamily="34" charset="0"/>
              </a:rPr>
              <a:t> che consente alle persone di esercitare un maggiore </a:t>
            </a:r>
            <a:r>
              <a:rPr lang="it-IT" altLang="it-IT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controllo</a:t>
            </a:r>
            <a:r>
              <a:rPr lang="it-IT" altLang="it-IT">
                <a:latin typeface="Calibri" panose="020F0502020204030204" pitchFamily="34" charset="0"/>
                <a:cs typeface="Calibri" panose="020F0502020204030204" pitchFamily="34" charset="0"/>
              </a:rPr>
              <a:t> sulla propria salute e di </a:t>
            </a:r>
            <a:r>
              <a:rPr lang="it-IT" altLang="it-IT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migliorarla</a:t>
            </a:r>
            <a:r>
              <a:rPr lang="it-IT" altLang="it-IT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CasellaDiTesto 1">
            <a:extLst>
              <a:ext uri="{FF2B5EF4-FFF2-40B4-BE49-F238E27FC236}">
                <a16:creationId xmlns:a16="http://schemas.microsoft.com/office/drawing/2014/main" id="{FBC6F7EB-B169-8E5F-07BD-EFE309C49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922338"/>
            <a:ext cx="6408738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000">
                <a:latin typeface="Calibri" panose="020F0502020204030204" pitchFamily="34" charset="0"/>
                <a:cs typeface="Calibri" panose="020F0502020204030204" pitchFamily="34" charset="0"/>
              </a:rPr>
              <a:t>Teoria socio-cognitiva </a:t>
            </a:r>
            <a:r>
              <a:rPr lang="it-IT" altLang="it-IT" sz="1800">
                <a:latin typeface="Calibri" panose="020F0502020204030204" pitchFamily="34" charset="0"/>
                <a:cs typeface="Calibri" panose="020F0502020204030204" pitchFamily="34" charset="0"/>
              </a:rPr>
              <a:t>Bandura 1960</a:t>
            </a:r>
          </a:p>
        </p:txBody>
      </p:sp>
      <p:sp>
        <p:nvSpPr>
          <p:cNvPr id="69635" name="Text Box 21">
            <a:extLst>
              <a:ext uri="{FF2B5EF4-FFF2-40B4-BE49-F238E27FC236}">
                <a16:creationId xmlns:a16="http://schemas.microsoft.com/office/drawing/2014/main" id="{6F096F1C-913F-AD1F-D539-F8AE44961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it-IT" altLang="it-IT">
                <a:latin typeface="Calibri" panose="020F0502020204030204" pitchFamily="34" charset="0"/>
                <a:cs typeface="Calibri" panose="020F0502020204030204" pitchFamily="34" charset="0"/>
              </a:rPr>
              <a:t>Teorie causali - 1</a:t>
            </a:r>
          </a:p>
        </p:txBody>
      </p:sp>
      <p:pic>
        <p:nvPicPr>
          <p:cNvPr id="37895" name="Picture 7" descr="Social cognitive theory and physical activity: a systematic review and  meta‐analysis - Young - 2014 - Obesity Reviews - Wiley Online Library">
            <a:extLst>
              <a:ext uri="{FF2B5EF4-FFF2-40B4-BE49-F238E27FC236}">
                <a16:creationId xmlns:a16="http://schemas.microsoft.com/office/drawing/2014/main" id="{192427A0-C59D-B714-5831-2A3A5D598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1651000"/>
            <a:ext cx="8947150" cy="52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AutoShape 4">
            <a:extLst>
              <a:ext uri="{FF2B5EF4-FFF2-40B4-BE49-F238E27FC236}">
                <a16:creationId xmlns:a16="http://schemas.microsoft.com/office/drawing/2014/main" id="{3DC024BD-E0C7-1FD1-AC92-E9BD04DC7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38" y="4241800"/>
            <a:ext cx="1595437" cy="62706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3" descr="intreccio - L.E.D. - Laboratorio di Educazione al Dialogo">
            <a:extLst>
              <a:ext uri="{FF2B5EF4-FFF2-40B4-BE49-F238E27FC236}">
                <a16:creationId xmlns:a16="http://schemas.microsoft.com/office/drawing/2014/main" id="{D0CD87C3-244B-85F3-CD2E-9D950C13A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" r="15125" b="14098"/>
          <a:stretch>
            <a:fillRect/>
          </a:stretch>
        </p:blipFill>
        <p:spPr bwMode="auto">
          <a:xfrm rot="-10088107">
            <a:off x="85725" y="-93663"/>
            <a:ext cx="8972550" cy="393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ext Box 2">
            <a:extLst>
              <a:ext uri="{FF2B5EF4-FFF2-40B4-BE49-F238E27FC236}">
                <a16:creationId xmlns:a16="http://schemas.microsoft.com/office/drawing/2014/main" id="{C356239E-F170-4FBB-356F-2C189F81F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0325" y="3749675"/>
            <a:ext cx="6318250" cy="31083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it-IT" altLang="it-IT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				</a:t>
            </a:r>
            <a:r>
              <a:rPr lang="it-IT" altLang="it-IT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Il cambiamento non è un processo tutto o nulla, </a:t>
            </a:r>
            <a:br>
              <a:rPr lang="it-IT" altLang="it-IT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dicotomico, </a:t>
            </a:r>
            <a:br>
              <a:rPr lang="it-IT" altLang="it-IT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 una progressiva transizione </a:t>
            </a:r>
            <a:br>
              <a:rPr lang="it-IT" altLang="it-IT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attraverso una serie </a:t>
            </a:r>
            <a:br>
              <a:rPr lang="it-IT" altLang="it-IT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di cinque stadi </a:t>
            </a:r>
            <a:br>
              <a:rPr lang="it-IT" altLang="it-IT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identificabili anche se talvolta sovrapposti</a:t>
            </a:r>
          </a:p>
        </p:txBody>
      </p:sp>
      <p:sp>
        <p:nvSpPr>
          <p:cNvPr id="79876" name="Text Box 21">
            <a:extLst>
              <a:ext uri="{FF2B5EF4-FFF2-40B4-BE49-F238E27FC236}">
                <a16:creationId xmlns:a16="http://schemas.microsoft.com/office/drawing/2014/main" id="{0B8F0DD1-A278-639F-32A0-B51E00428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9525"/>
            <a:ext cx="9144000" cy="58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it-IT" altLang="it-IT">
                <a:latin typeface="Calibri" panose="020F0502020204030204" pitchFamily="34" charset="0"/>
                <a:cs typeface="Calibri" panose="020F0502020204030204" pitchFamily="34" charset="0"/>
              </a:rPr>
              <a:t>Teorie causali 6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64C2E13-3BE2-CDDB-1C41-54E89A5FEA0A}"/>
              </a:ext>
            </a:extLst>
          </p:cNvPr>
          <p:cNvSpPr txBox="1"/>
          <p:nvPr/>
        </p:nvSpPr>
        <p:spPr>
          <a:xfrm>
            <a:off x="401638" y="1058863"/>
            <a:ext cx="8742362" cy="163036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Modello </a:t>
            </a:r>
            <a:r>
              <a:rPr lang="it-IT" altLang="it-IT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transteorico</a:t>
            </a: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degli stadi del cambiamento  (TTM)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Di Clemente - </a:t>
            </a:r>
            <a:r>
              <a:rPr lang="it-IT" altLang="it-IT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Prochaska</a:t>
            </a:r>
            <a:r>
              <a:rPr lang="it-IT" altLang="it-IT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1982</a:t>
            </a:r>
          </a:p>
        </p:txBody>
      </p:sp>
      <p:grpSp>
        <p:nvGrpSpPr>
          <p:cNvPr id="48134" name="Gruppo 1">
            <a:extLst>
              <a:ext uri="{FF2B5EF4-FFF2-40B4-BE49-F238E27FC236}">
                <a16:creationId xmlns:a16="http://schemas.microsoft.com/office/drawing/2014/main" id="{1BF3ED26-1E61-ABC2-8BEB-D416BD732A05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3648075"/>
            <a:ext cx="2735262" cy="2592388"/>
            <a:chOff x="1475656" y="824731"/>
            <a:chExt cx="5976664" cy="5556597"/>
          </a:xfrm>
        </p:grpSpPr>
        <p:pic>
          <p:nvPicPr>
            <p:cNvPr id="79879" name="Picture 18" descr="Gráfico De Setores Circulares Ilustração Stock - Ilustração de setores,  gráfico: 38524920">
              <a:extLst>
                <a:ext uri="{FF2B5EF4-FFF2-40B4-BE49-F238E27FC236}">
                  <a16:creationId xmlns:a16="http://schemas.microsoft.com/office/drawing/2014/main" id="{7DC67B2E-9A22-4554-81CA-F400A2B2C4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24" t="4031" r="19299" b="6926"/>
            <a:stretch>
              <a:fillRect/>
            </a:stretch>
          </p:blipFill>
          <p:spPr bwMode="auto">
            <a:xfrm>
              <a:off x="1475656" y="824731"/>
              <a:ext cx="5976664" cy="5556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80" name="Picture 22" descr="disegno circolare con la freccia immagini grafiche vettoriali clipart  -text1468-CoolCLIPS.com">
              <a:extLst>
                <a:ext uri="{FF2B5EF4-FFF2-40B4-BE49-F238E27FC236}">
                  <a16:creationId xmlns:a16="http://schemas.microsoft.com/office/drawing/2014/main" id="{8D0DAAD0-CD1A-A5D7-7742-9DF915C40A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91"/>
            <a:stretch>
              <a:fillRect/>
            </a:stretch>
          </p:blipFill>
          <p:spPr bwMode="auto">
            <a:xfrm rot="-6512773">
              <a:off x="3235917" y="2081347"/>
              <a:ext cx="2072164" cy="2223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>
            <a:extLst>
              <a:ext uri="{FF2B5EF4-FFF2-40B4-BE49-F238E27FC236}">
                <a16:creationId xmlns:a16="http://schemas.microsoft.com/office/drawing/2014/main" id="{0B2234EB-AC2A-C7E6-8CBE-1CF52F9FB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762000"/>
            <a:ext cx="7924800" cy="439420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360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Fattori psicologici</a:t>
            </a:r>
          </a:p>
          <a:p>
            <a:pPr>
              <a:spcBef>
                <a:spcPct val="50000"/>
              </a:spcBef>
              <a:buFontTx/>
              <a:buNone/>
            </a:pPr>
            <a:endParaRPr lang="it-IT" altLang="it-IT" sz="3600">
              <a:solidFill>
                <a:srgbClr val="CC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50000"/>
              </a:spcBef>
            </a:pPr>
            <a:r>
              <a:rPr lang="it-IT" altLang="it-IT" sz="360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Bilancia decisionale </a:t>
            </a:r>
            <a:r>
              <a:rPr lang="it-IT" altLang="it-IT" sz="180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(Janis e Mann 1977)</a:t>
            </a:r>
          </a:p>
          <a:p>
            <a:pPr>
              <a:spcBef>
                <a:spcPct val="50000"/>
              </a:spcBef>
            </a:pPr>
            <a:r>
              <a:rPr lang="it-IT" altLang="it-IT" sz="360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Self efficacy </a:t>
            </a:r>
            <a:r>
              <a:rPr lang="it-IT" altLang="it-IT" sz="180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(Bandura 1992)</a:t>
            </a:r>
            <a:endParaRPr lang="it-IT" altLang="it-IT" sz="3600">
              <a:solidFill>
                <a:srgbClr val="00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50000"/>
              </a:spcBef>
            </a:pPr>
            <a:r>
              <a:rPr lang="it-IT" altLang="it-IT" sz="360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Locus of control </a:t>
            </a:r>
            <a:r>
              <a:rPr lang="it-IT" altLang="it-IT" sz="180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(Rotter 1966)</a:t>
            </a:r>
            <a:endParaRPr lang="it-IT" altLang="it-IT" sz="3600">
              <a:solidFill>
                <a:srgbClr val="00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it-IT" altLang="it-IT" sz="20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259" name="Text Box 21">
            <a:extLst>
              <a:ext uri="{FF2B5EF4-FFF2-40B4-BE49-F238E27FC236}">
                <a16:creationId xmlns:a16="http://schemas.microsoft.com/office/drawing/2014/main" id="{BE5C1AD7-608B-3FBC-8AF5-33D4DBE39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9525"/>
            <a:ext cx="9144000" cy="58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it-IT" altLang="it-IT">
                <a:latin typeface="Calibri" panose="020F0502020204030204" pitchFamily="34" charset="0"/>
                <a:cs typeface="Calibri" panose="020F0502020204030204" pitchFamily="34" charset="0"/>
              </a:rPr>
              <a:t>TTM</a:t>
            </a:r>
          </a:p>
        </p:txBody>
      </p:sp>
      <p:grpSp>
        <p:nvGrpSpPr>
          <p:cNvPr id="96260" name="Gruppo 4">
            <a:extLst>
              <a:ext uri="{FF2B5EF4-FFF2-40B4-BE49-F238E27FC236}">
                <a16:creationId xmlns:a16="http://schemas.microsoft.com/office/drawing/2014/main" id="{8A70F960-6D53-DB5D-1D67-3A3FF24142A2}"/>
              </a:ext>
            </a:extLst>
          </p:cNvPr>
          <p:cNvGrpSpPr>
            <a:grpSpLocks/>
          </p:cNvGrpSpPr>
          <p:nvPr/>
        </p:nvGrpSpPr>
        <p:grpSpPr bwMode="auto">
          <a:xfrm>
            <a:off x="6011863" y="4292600"/>
            <a:ext cx="3636962" cy="2725738"/>
            <a:chOff x="37885" y="549413"/>
            <a:chExt cx="3093955" cy="2231515"/>
          </a:xfrm>
        </p:grpSpPr>
        <p:pic>
          <p:nvPicPr>
            <p:cNvPr id="96261" name="Picture 18" descr="Gráfico De Setores Circulares Ilustração Stock - Ilustração de setores,  gráfico: 38524920">
              <a:extLst>
                <a:ext uri="{FF2B5EF4-FFF2-40B4-BE49-F238E27FC236}">
                  <a16:creationId xmlns:a16="http://schemas.microsoft.com/office/drawing/2014/main" id="{7A916CFD-88B1-5067-4AF2-8C2068A5FF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85" y="549413"/>
              <a:ext cx="3093955" cy="2231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262" name="Picture 22" descr="disegno circolare con la freccia immagini grafiche vettoriali clipart  -text1468-CoolCLIPS.com">
              <a:extLst>
                <a:ext uri="{FF2B5EF4-FFF2-40B4-BE49-F238E27FC236}">
                  <a16:creationId xmlns:a16="http://schemas.microsoft.com/office/drawing/2014/main" id="{D1912E0F-64B4-A32F-5AC1-4F65D6ECF0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91"/>
            <a:stretch>
              <a:fillRect/>
            </a:stretch>
          </p:blipFill>
          <p:spPr bwMode="auto">
            <a:xfrm rot="-6512773">
              <a:off x="908439" y="960571"/>
              <a:ext cx="966715" cy="1017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5" descr="curva di adozione e promozione di un blog">
            <a:extLst>
              <a:ext uri="{FF2B5EF4-FFF2-40B4-BE49-F238E27FC236}">
                <a16:creationId xmlns:a16="http://schemas.microsoft.com/office/drawing/2014/main" id="{A3F41157-7217-3671-D50B-B4C8FDCAC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1098550"/>
            <a:ext cx="9161463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CasellaDiTesto 5">
            <a:extLst>
              <a:ext uri="{FF2B5EF4-FFF2-40B4-BE49-F238E27FC236}">
                <a16:creationId xmlns:a16="http://schemas.microsoft.com/office/drawing/2014/main" id="{6B8B2C36-5AE7-2441-E52D-C547F6756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425" y="742950"/>
            <a:ext cx="6692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latin typeface="Calibri" panose="020F0502020204030204" pitchFamily="34" charset="0"/>
                <a:cs typeface="Calibri" panose="020F0502020204030204" pitchFamily="34" charset="0"/>
              </a:rPr>
              <a:t>Il passaggio da una fase a quella successiva tanto più difficile, o lungo, quanto meno si è “naturalmente” propensi al cambiamento</a:t>
            </a:r>
          </a:p>
        </p:txBody>
      </p:sp>
      <p:sp>
        <p:nvSpPr>
          <p:cNvPr id="114692" name="CasellaDiTesto 7">
            <a:extLst>
              <a:ext uri="{FF2B5EF4-FFF2-40B4-BE49-F238E27FC236}">
                <a16:creationId xmlns:a16="http://schemas.microsoft.com/office/drawing/2014/main" id="{8FEA3DEA-3A80-0312-0402-372DEE7B7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2046288"/>
            <a:ext cx="43386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zh-CN" sz="240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Gli individui di una popolazione sono diversi per la loro </a:t>
            </a:r>
            <a:r>
              <a:rPr lang="it-IT" altLang="zh-CN" sz="2400" b="1">
                <a:solidFill>
                  <a:srgbClr val="C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velocità</a:t>
            </a:r>
            <a:r>
              <a:rPr lang="it-IT" altLang="zh-CN" sz="240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br>
              <a:rPr lang="it-IT" altLang="zh-CN" sz="240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</a:br>
            <a:r>
              <a:rPr lang="it-IT" altLang="zh-CN" sz="240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di acquisizione dell’innovazione </a:t>
            </a:r>
            <a:endParaRPr lang="it-IT" altLang="it-IT" sz="2400"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14693" name="Text Box 6">
            <a:extLst>
              <a:ext uri="{FF2B5EF4-FFF2-40B4-BE49-F238E27FC236}">
                <a16:creationId xmlns:a16="http://schemas.microsoft.com/office/drawing/2014/main" id="{AAE94C37-CA91-46DB-E0EF-74E796399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463" y="23813"/>
            <a:ext cx="9161463" cy="584200"/>
          </a:xfrm>
          <a:prstGeom prst="rect">
            <a:avLst/>
          </a:prstGeom>
          <a:solidFill>
            <a:srgbClr val="00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it-IT" altLang="it-IT">
                <a:latin typeface="Calibri" panose="020F0502020204030204" pitchFamily="34" charset="0"/>
                <a:cs typeface="Calibri" panose="020F0502020204030204" pitchFamily="34" charset="0"/>
              </a:rPr>
              <a:t>Teoria della diffusione di una innovazione </a:t>
            </a:r>
            <a:r>
              <a:rPr lang="it-IT" altLang="it-IT" sz="2000">
                <a:latin typeface="Calibri" panose="020F0502020204030204" pitchFamily="34" charset="0"/>
                <a:cs typeface="Calibri" panose="020F0502020204030204" pitchFamily="34" charset="0"/>
              </a:rPr>
              <a:t>(Rogers 1983)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e Health Impact Pyramid. Thomas R. Frieden. A Framework for Public... |  Download Scientific Diagram">
            <a:extLst>
              <a:ext uri="{FF2B5EF4-FFF2-40B4-BE49-F238E27FC236}">
                <a16:creationId xmlns:a16="http://schemas.microsoft.com/office/drawing/2014/main" id="{D9592BA3-0158-46F8-B2F0-AEBD88A65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8" y="74890"/>
            <a:ext cx="8937284" cy="670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7" name="Rectangle 3">
            <a:extLst>
              <a:ext uri="{FF2B5EF4-FFF2-40B4-BE49-F238E27FC236}">
                <a16:creationId xmlns:a16="http://schemas.microsoft.com/office/drawing/2014/main" id="{7A5FC5A7-CDBA-4724-928D-9CB8DB396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0405" y="6214198"/>
            <a:ext cx="56134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solidFill>
                  <a:schemeClr val="bg1"/>
                </a:solidFill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https://www.ncbi.nlm.nih.gov/pmc/articles/PMC2836340/</a:t>
            </a:r>
            <a:r>
              <a:rPr lang="it-IT" altLang="it-IT" sz="1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36868" name="Text Box 6">
            <a:extLst>
              <a:ext uri="{FF2B5EF4-FFF2-40B4-BE49-F238E27FC236}">
                <a16:creationId xmlns:a16="http://schemas.microsoft.com/office/drawing/2014/main" id="{EF217FAB-185D-439D-9314-4DD50A543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-25399"/>
            <a:ext cx="9144000" cy="523220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r">
              <a:spcBef>
                <a:spcPct val="50000"/>
              </a:spcBef>
              <a:buFontTx/>
              <a:buNone/>
              <a:defRPr sz="2800">
                <a:solidFill>
                  <a:schemeClr val="bg1"/>
                </a:solidFill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it-IT" altLang="it-IT"/>
              <a:t>Piramide dell’impatto sulla salute (Frieden 2010) </a:t>
            </a:r>
          </a:p>
        </p:txBody>
      </p:sp>
      <p:sp>
        <p:nvSpPr>
          <p:cNvPr id="2" name="Freccia in giù 1">
            <a:extLst>
              <a:ext uri="{FF2B5EF4-FFF2-40B4-BE49-F238E27FC236}">
                <a16:creationId xmlns:a16="http://schemas.microsoft.com/office/drawing/2014/main" id="{BA50F6CD-2F88-48B9-845F-23EEC22AF08B}"/>
              </a:ext>
            </a:extLst>
          </p:cNvPr>
          <p:cNvSpPr/>
          <p:nvPr/>
        </p:nvSpPr>
        <p:spPr>
          <a:xfrm>
            <a:off x="613387" y="1993744"/>
            <a:ext cx="688940" cy="2992582"/>
          </a:xfrm>
          <a:prstGeom prst="downArrow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in giù 11">
            <a:extLst>
              <a:ext uri="{FF2B5EF4-FFF2-40B4-BE49-F238E27FC236}">
                <a16:creationId xmlns:a16="http://schemas.microsoft.com/office/drawing/2014/main" id="{1D0A2A38-7C38-44BB-80B0-45B89EE85A4A}"/>
              </a:ext>
            </a:extLst>
          </p:cNvPr>
          <p:cNvSpPr/>
          <p:nvPr/>
        </p:nvSpPr>
        <p:spPr>
          <a:xfrm rot="10800000">
            <a:off x="7529174" y="1932709"/>
            <a:ext cx="688940" cy="2992582"/>
          </a:xfrm>
          <a:prstGeom prst="downArrow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917BF609-9CE6-4880-A655-02F14B542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" t="13353" r="2679" b="2407"/>
          <a:stretch/>
        </p:blipFill>
        <p:spPr bwMode="auto">
          <a:xfrm>
            <a:off x="0" y="1772816"/>
            <a:ext cx="914400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3" name="Text Box 4">
            <a:extLst>
              <a:ext uri="{FF2B5EF4-FFF2-40B4-BE49-F238E27FC236}">
                <a16:creationId xmlns:a16="http://schemas.microsoft.com/office/drawing/2014/main" id="{9EA6DBC5-92AB-4377-876E-FC9EDE61A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42"/>
            <a:ext cx="9144000" cy="519113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it-IT" altLang="it-IT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sanità pubblica e nel sociale….</a:t>
            </a:r>
            <a:endParaRPr lang="it-IT" altLang="it-IT" sz="16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ttangolo arrotondato 1">
            <a:extLst>
              <a:ext uri="{FF2B5EF4-FFF2-40B4-BE49-F238E27FC236}">
                <a16:creationId xmlns:a16="http://schemas.microsoft.com/office/drawing/2014/main" id="{9C0E1F3C-096A-4EEF-B9ED-1F260A520664}"/>
              </a:ext>
            </a:extLst>
          </p:cNvPr>
          <p:cNvSpPr/>
          <p:nvPr/>
        </p:nvSpPr>
        <p:spPr>
          <a:xfrm>
            <a:off x="-31513" y="1949486"/>
            <a:ext cx="3059113" cy="4287825"/>
          </a:xfrm>
          <a:prstGeom prst="roundRect">
            <a:avLst>
              <a:gd name="adj" fmla="val 11685"/>
            </a:avLst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8" name="Rettangolo arrotondato 1">
            <a:extLst>
              <a:ext uri="{FF2B5EF4-FFF2-40B4-BE49-F238E27FC236}">
                <a16:creationId xmlns:a16="http://schemas.microsoft.com/office/drawing/2014/main" id="{76B5590D-9BFA-47B0-9917-035E21F730B9}"/>
              </a:ext>
            </a:extLst>
          </p:cNvPr>
          <p:cNvSpPr/>
          <p:nvPr/>
        </p:nvSpPr>
        <p:spPr>
          <a:xfrm>
            <a:off x="3107784" y="1933026"/>
            <a:ext cx="3120400" cy="4287825"/>
          </a:xfrm>
          <a:prstGeom prst="roundRect">
            <a:avLst>
              <a:gd name="adj" fmla="val 11685"/>
            </a:avLst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Rettangolo arrotondato 1">
            <a:extLst>
              <a:ext uri="{FF2B5EF4-FFF2-40B4-BE49-F238E27FC236}">
                <a16:creationId xmlns:a16="http://schemas.microsoft.com/office/drawing/2014/main" id="{43D782FA-0C68-40AD-8105-F2884F041E1E}"/>
              </a:ext>
            </a:extLst>
          </p:cNvPr>
          <p:cNvSpPr/>
          <p:nvPr/>
        </p:nvSpPr>
        <p:spPr>
          <a:xfrm>
            <a:off x="6300192" y="1933025"/>
            <a:ext cx="2755576" cy="4287825"/>
          </a:xfrm>
          <a:prstGeom prst="roundRect">
            <a:avLst>
              <a:gd name="adj" fmla="val 11685"/>
            </a:avLst>
          </a:prstGeom>
          <a:noFill/>
          <a:ln w="571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10" name="Picture 2060" descr="C:\Users\UTENTE\Pictures\oggetti\in costruzione tour eiffel.jpg">
            <a:extLst>
              <a:ext uri="{FF2B5EF4-FFF2-40B4-BE49-F238E27FC236}">
                <a16:creationId xmlns:a16="http://schemas.microsoft.com/office/drawing/2014/main" id="{417145E1-8DDC-4A0D-AEC4-D71E75A90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7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6607">
            <a:off x="660527" y="219938"/>
            <a:ext cx="1952288" cy="1562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85FE52D-EA3F-70E2-A497-61B61B95D0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13665">
            <a:off x="6473828" y="606528"/>
            <a:ext cx="1587298" cy="2237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9" name="Text Box 29">
            <a:extLst>
              <a:ext uri="{FF2B5EF4-FFF2-40B4-BE49-F238E27FC236}">
                <a16:creationId xmlns:a16="http://schemas.microsoft.com/office/drawing/2014/main" id="{28E2BCB7-F8B1-4DCA-9997-1A0843557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838200"/>
            <a:ext cx="80121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 dirty="0">
              <a:latin typeface="HelveticaNeueLT Std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 dirty="0">
              <a:latin typeface="HelveticaNeueLT Std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0963" name="Text Box 3">
            <a:extLst>
              <a:ext uri="{FF2B5EF4-FFF2-40B4-BE49-F238E27FC236}">
                <a16:creationId xmlns:a16="http://schemas.microsoft.com/office/drawing/2014/main" id="{38F7A41A-FC3F-47B1-809D-4C5E3D3B9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it-IT" altLang="it-IT" sz="2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 cycle management</a:t>
            </a:r>
            <a:endParaRPr lang="it-IT" altLang="it-IT" sz="16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965" name="Rettangolo 1">
            <a:extLst>
              <a:ext uri="{FF2B5EF4-FFF2-40B4-BE49-F238E27FC236}">
                <a16:creationId xmlns:a16="http://schemas.microsoft.com/office/drawing/2014/main" id="{714C78FA-73CA-48AC-91A9-696C57150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07113"/>
            <a:ext cx="57959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>
                <a:solidFill>
                  <a:schemeClr val="accent2"/>
                </a:solidFill>
                <a:hlinkClick r:id="rId2"/>
              </a:rPr>
              <a:t>http://fondistrutturali.formez.it/content/testi-corso-project-cycle-management-e-project-management</a:t>
            </a:r>
            <a:r>
              <a:rPr lang="it-IT" altLang="it-IT" sz="1800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808AB84-C2D7-4B7D-8623-A7620504E7BF}"/>
              </a:ext>
            </a:extLst>
          </p:cNvPr>
          <p:cNvSpPr txBox="1"/>
          <p:nvPr/>
        </p:nvSpPr>
        <p:spPr>
          <a:xfrm>
            <a:off x="114300" y="773817"/>
            <a:ext cx="89154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PCM è la metodologia e l’insieme di strumenti che la Commissione Europea ha introdotto agli inizi degli anni ’90 </a:t>
            </a:r>
            <a:br>
              <a:rPr lang="it-IT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 garantire una maggiore efficacia dei progetti e dei programmi finanziati attraverso i bandi europei e anche un miglioramento complessivo dei meccanismi di gestione dei programmi stessi.</a:t>
            </a:r>
          </a:p>
          <a:p>
            <a:r>
              <a:rPr 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Prevede 6 fasi standard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67" name="Picture 7">
            <a:extLst>
              <a:ext uri="{FF2B5EF4-FFF2-40B4-BE49-F238E27FC236}">
                <a16:creationId xmlns:a16="http://schemas.microsoft.com/office/drawing/2014/main" id="{A974A8FF-459A-4776-8E1E-F2D5EDCB13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26" b="100000" l="9875" r="89917">
                        <a14:foregroundMark x1="33056" y1="12450" x2="33056" y2="12450"/>
                        <a14:foregroundMark x1="28274" y1="13655" x2="28274" y2="13655"/>
                        <a14:foregroundMark x1="26611" y1="14056" x2="26611" y2="14056"/>
                        <a14:foregroundMark x1="27235" y1="12249" x2="27235" y2="12249"/>
                        <a14:foregroundMark x1="26611" y1="15663" x2="26611" y2="15663"/>
                        <a14:foregroundMark x1="26195" y1="12249" x2="26195" y2="12249"/>
                        <a14:foregroundMark x1="25780" y1="11847" x2="25780" y2="11847"/>
                        <a14:foregroundMark x1="24844" y1="12450" x2="24844" y2="12450"/>
                        <a14:foregroundMark x1="25260" y1="14659" x2="25260" y2="14659"/>
                        <a14:foregroundMark x1="25572" y1="16064" x2="25572" y2="16064"/>
                        <a14:foregroundMark x1="24636" y1="16265" x2="24636" y2="16265"/>
                        <a14:foregroundMark x1="24428" y1="14859" x2="24428" y2="14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99" r="13632"/>
          <a:stretch/>
        </p:blipFill>
        <p:spPr bwMode="auto">
          <a:xfrm>
            <a:off x="3908366" y="2679591"/>
            <a:ext cx="5235634" cy="383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156A67-6BD9-A383-6E7A-3DEE600E1151}"/>
              </a:ext>
            </a:extLst>
          </p:cNvPr>
          <p:cNvSpPr txBox="1"/>
          <p:nvPr/>
        </p:nvSpPr>
        <p:spPr>
          <a:xfrm>
            <a:off x="0" y="3312392"/>
            <a:ext cx="47563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hlinkClick r:id="rId5"/>
              </a:rPr>
              <a:t>Come strutturare un progetto: il processo </a:t>
            </a:r>
            <a:br>
              <a:rPr lang="it-IT" dirty="0">
                <a:hlinkClick r:id="rId5"/>
              </a:rPr>
            </a:br>
            <a:r>
              <a:rPr lang="it-IT" dirty="0">
                <a:hlinkClick r:id="rId5"/>
              </a:rPr>
              <a:t>e gli strumenti - Guida </a:t>
            </a:r>
            <a:r>
              <a:rPr lang="it-IT" dirty="0" err="1">
                <a:hlinkClick r:id="rId5"/>
              </a:rPr>
              <a:t>Europrogettazione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433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9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0" name="Object 1026">
            <a:extLst>
              <a:ext uri="{FF2B5EF4-FFF2-40B4-BE49-F238E27FC236}">
                <a16:creationId xmlns:a16="http://schemas.microsoft.com/office/drawing/2014/main" id="{2C30A086-F886-4B3F-9CA2-26070D809B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1520" y="980728"/>
          <a:ext cx="8839200" cy="361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" r:id="rId2" imgW="4572000" imgH="3429000" progId="PowerPoint.Slide.8">
                  <p:embed/>
                </p:oleObj>
              </mc:Choice>
              <mc:Fallback>
                <p:oleObj name="Diapositiva" r:id="rId2" imgW="4572000" imgH="3429000" progId="PowerPoint.Slide.8">
                  <p:embed/>
                  <p:pic>
                    <p:nvPicPr>
                      <p:cNvPr id="43010" name="Object 1026">
                        <a:extLst>
                          <a:ext uri="{FF2B5EF4-FFF2-40B4-BE49-F238E27FC236}">
                            <a16:creationId xmlns:a16="http://schemas.microsoft.com/office/drawing/2014/main" id="{2C30A086-F886-4B3F-9CA2-26070D809B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9525" r="6667" b="54286"/>
                      <a:stretch>
                        <a:fillRect/>
                      </a:stretch>
                    </p:blipFill>
                    <p:spPr bwMode="auto">
                      <a:xfrm>
                        <a:off x="251520" y="980728"/>
                        <a:ext cx="8839200" cy="361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1059">
            <a:extLst>
              <a:ext uri="{FF2B5EF4-FFF2-40B4-BE49-F238E27FC236}">
                <a16:creationId xmlns:a16="http://schemas.microsoft.com/office/drawing/2014/main" id="{E6CF191F-21AA-456A-936D-89584B8FE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2559174"/>
            <a:ext cx="3240360" cy="2088232"/>
          </a:xfrm>
          <a:prstGeom prst="roundRect">
            <a:avLst>
              <a:gd name="adj" fmla="val 9072"/>
            </a:avLst>
          </a:prstGeom>
          <a:noFill/>
          <a:ln w="1143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49C30336-E5CB-440D-A590-E6F64E537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it-IT" altLang="it-IT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 </a:t>
            </a:r>
            <a:r>
              <a:rPr lang="it-IT" altLang="it-IT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cycle</a:t>
            </a:r>
            <a:r>
              <a:rPr lang="it-IT" altLang="it-IT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management</a:t>
            </a:r>
            <a:endParaRPr lang="it-IT" altLang="it-IT" sz="16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 descr="Lalunachevuoi | LISTE NOZZE ONLINE: UN CONFRONTO">
            <a:extLst>
              <a:ext uri="{FF2B5EF4-FFF2-40B4-BE49-F238E27FC236}">
                <a16:creationId xmlns:a16="http://schemas.microsoft.com/office/drawing/2014/main" id="{72793F48-7626-47A8-BE68-F09C7FA82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5" b="89687" l="0" r="100000">
                        <a14:foregroundMark x1="71400" y1="27624" x2="71400" y2="27624"/>
                        <a14:foregroundMark x1="28900" y1="28913" x2="28900" y2="28913"/>
                        <a14:foregroundMark x1="86300" y1="34991" x2="86300" y2="34991"/>
                        <a14:foregroundMark x1="87000" y1="34991" x2="87000" y2="34991"/>
                        <a14:foregroundMark x1="86300" y1="32597" x2="86300" y2="32597"/>
                        <a14:foregroundMark x1="85500" y1="30755" x2="85500" y2="30755"/>
                        <a14:foregroundMark x1="81200" y1="26151" x2="81200" y2="26151"/>
                        <a14:foregroundMark x1="80200" y1="26151" x2="80200" y2="26151"/>
                        <a14:foregroundMark x1="83700" y1="28913" x2="83700" y2="28913"/>
                        <a14:foregroundMark x1="82000" y1="28545" x2="82000" y2="28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" t="2918" r="-651" b="34344"/>
          <a:stretch/>
        </p:blipFill>
        <p:spPr bwMode="auto">
          <a:xfrm>
            <a:off x="0" y="3761656"/>
            <a:ext cx="925252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05AB062-845B-579E-78BD-210D94678392}"/>
              </a:ext>
            </a:extLst>
          </p:cNvPr>
          <p:cNvSpPr txBox="1"/>
          <p:nvPr/>
        </p:nvSpPr>
        <p:spPr>
          <a:xfrm>
            <a:off x="7665707" y="2205231"/>
            <a:ext cx="144543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Comic Sans MS" panose="030F0702030302020204" pitchFamily="66" charset="0"/>
              </a:rPr>
              <a:t>identificazione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27A235DC-2AFB-DE67-7637-4EBAE4823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" t="4851" b="6950"/>
          <a:stretch>
            <a:fillRect/>
          </a:stretch>
        </p:blipFill>
        <p:spPr bwMode="auto">
          <a:xfrm>
            <a:off x="12700" y="523875"/>
            <a:ext cx="9131300" cy="633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3">
            <a:extLst>
              <a:ext uri="{FF2B5EF4-FFF2-40B4-BE49-F238E27FC236}">
                <a16:creationId xmlns:a16="http://schemas.microsoft.com/office/drawing/2014/main" id="{A2958E20-FD9B-E5DF-6C9D-B6352D040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it-IT" altLang="it-IT" sz="2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PCM – quadro logico</a:t>
            </a:r>
          </a:p>
        </p:txBody>
      </p:sp>
      <p:grpSp>
        <p:nvGrpSpPr>
          <p:cNvPr id="15360" name="Gruppo 15359">
            <a:extLst>
              <a:ext uri="{FF2B5EF4-FFF2-40B4-BE49-F238E27FC236}">
                <a16:creationId xmlns:a16="http://schemas.microsoft.com/office/drawing/2014/main" id="{EC8B55E5-8CD5-B1F3-F0FA-6AC0C7AC6D01}"/>
              </a:ext>
            </a:extLst>
          </p:cNvPr>
          <p:cNvGrpSpPr/>
          <p:nvPr/>
        </p:nvGrpSpPr>
        <p:grpSpPr>
          <a:xfrm>
            <a:off x="118602" y="505730"/>
            <a:ext cx="9023350" cy="1973262"/>
            <a:chOff x="107950" y="519113"/>
            <a:chExt cx="9023350" cy="1973262"/>
          </a:xfrm>
        </p:grpSpPr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67F63124-F5E5-8DF2-802C-ED6E1EA0514B}"/>
                </a:ext>
              </a:extLst>
            </p:cNvPr>
            <p:cNvSpPr/>
            <p:nvPr/>
          </p:nvSpPr>
          <p:spPr>
            <a:xfrm>
              <a:off x="107950" y="1844675"/>
              <a:ext cx="1871663" cy="647700"/>
            </a:xfrm>
            <a:prstGeom prst="rect">
              <a:avLst/>
            </a:prstGeom>
            <a:noFill/>
            <a:ln w="762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8DFB9972-CA2F-8E68-99CC-4B6DEB649D09}"/>
                </a:ext>
              </a:extLst>
            </p:cNvPr>
            <p:cNvSpPr txBox="1"/>
            <p:nvPr/>
          </p:nvSpPr>
          <p:spPr>
            <a:xfrm>
              <a:off x="2200276" y="519113"/>
              <a:ext cx="6931024" cy="19389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it-IT" sz="2000" b="0" i="0" u="none" strike="noStrike" baseline="0" dirty="0"/>
                <a:t>Descrive l’importanza per la società in generale dei </a:t>
              </a:r>
              <a:r>
                <a:rPr lang="it-IT" sz="2000" b="0" i="0" u="none" strike="noStrike" baseline="0" dirty="0">
                  <a:solidFill>
                    <a:srgbClr val="FF0000"/>
                  </a:solidFill>
                </a:rPr>
                <a:t>benefici di lunga durata</a:t>
              </a:r>
              <a:r>
                <a:rPr lang="it-IT" sz="2000" b="0" i="0" u="none" strike="noStrike" baseline="0" dirty="0"/>
                <a:t> per i gruppi beneficiari e i benefici più generali per altri gruppi.</a:t>
              </a:r>
            </a:p>
            <a:p>
              <a:pPr algn="l"/>
              <a:r>
                <a:rPr lang="it-IT" sz="2000" b="0" i="0" u="none" strike="noStrike" baseline="0" dirty="0"/>
                <a:t>Gli OG non saranno raggiunti dal solo e singolo progetto in questione ma richiederanno l’impatto di altri programmi e progetti.</a:t>
              </a:r>
              <a:endParaRPr lang="it-IT" sz="2000" dirty="0"/>
            </a:p>
          </p:txBody>
        </p:sp>
        <p:cxnSp>
          <p:nvCxnSpPr>
            <p:cNvPr id="5" name="Connettore diritto 4">
              <a:extLst>
                <a:ext uri="{FF2B5EF4-FFF2-40B4-BE49-F238E27FC236}">
                  <a16:creationId xmlns:a16="http://schemas.microsoft.com/office/drawing/2014/main" id="{B618A1C5-5FD5-301A-DECE-14BEC417D2C7}"/>
                </a:ext>
              </a:extLst>
            </p:cNvPr>
            <p:cNvCxnSpPr>
              <a:cxnSpLocks/>
              <a:stCxn id="3" idx="3"/>
              <a:endCxn id="2" idx="1"/>
            </p:cNvCxnSpPr>
            <p:nvPr/>
          </p:nvCxnSpPr>
          <p:spPr>
            <a:xfrm flipV="1">
              <a:off x="1979613" y="1488609"/>
              <a:ext cx="220663" cy="6799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61" name="Gruppo 15360">
            <a:extLst>
              <a:ext uri="{FF2B5EF4-FFF2-40B4-BE49-F238E27FC236}">
                <a16:creationId xmlns:a16="http://schemas.microsoft.com/office/drawing/2014/main" id="{4E04BAE6-2A28-839B-0E60-445ABE7DD3C8}"/>
              </a:ext>
            </a:extLst>
          </p:cNvPr>
          <p:cNvGrpSpPr/>
          <p:nvPr/>
        </p:nvGrpSpPr>
        <p:grpSpPr>
          <a:xfrm>
            <a:off x="174625" y="2587099"/>
            <a:ext cx="8947151" cy="1323439"/>
            <a:chOff x="174625" y="2587099"/>
            <a:chExt cx="8947151" cy="1323439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79F33E8B-8863-E946-B395-BBC41FF67403}"/>
                </a:ext>
              </a:extLst>
            </p:cNvPr>
            <p:cNvSpPr/>
            <p:nvPr/>
          </p:nvSpPr>
          <p:spPr>
            <a:xfrm>
              <a:off x="174625" y="2924175"/>
              <a:ext cx="1873250" cy="649288"/>
            </a:xfrm>
            <a:prstGeom prst="rect">
              <a:avLst/>
            </a:prstGeom>
            <a:noFill/>
            <a:ln w="762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87895250-BDA1-5133-3957-2BAB8EACD581}"/>
                </a:ext>
              </a:extLst>
            </p:cNvPr>
            <p:cNvSpPr txBox="1"/>
            <p:nvPr/>
          </p:nvSpPr>
          <p:spPr>
            <a:xfrm>
              <a:off x="2200276" y="2587099"/>
              <a:ext cx="6921500" cy="13234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000" b="0" i="0" u="none" strike="noStrike" baseline="0"/>
              </a:lvl1pPr>
            </a:lstStyle>
            <a:p>
              <a:r>
                <a:rPr lang="it-IT" dirty="0"/>
                <a:t>L’Obiettivo Specifico (OS) riguarda il </a:t>
              </a:r>
              <a:r>
                <a:rPr lang="it-IT" dirty="0">
                  <a:solidFill>
                    <a:srgbClr val="FF0000"/>
                  </a:solidFill>
                </a:rPr>
                <a:t>problema focale </a:t>
              </a:r>
              <a:r>
                <a:rPr lang="it-IT" dirty="0"/>
                <a:t>da risolvere nell’ambito del singolo progetto, e si definisce in termini di benefici che il gruppo destinatario deve ricevere dal progetto come risultato dell’uso dei servizi forniti dal programma.</a:t>
              </a:r>
            </a:p>
          </p:txBody>
        </p:sp>
        <p:cxnSp>
          <p:nvCxnSpPr>
            <p:cNvPr id="16" name="Connettore diritto 15">
              <a:extLst>
                <a:ext uri="{FF2B5EF4-FFF2-40B4-BE49-F238E27FC236}">
                  <a16:creationId xmlns:a16="http://schemas.microsoft.com/office/drawing/2014/main" id="{C498CB42-7CFC-F1F4-1FE3-BED325BA9275}"/>
                </a:ext>
              </a:extLst>
            </p:cNvPr>
            <p:cNvCxnSpPr>
              <a:stCxn id="6" idx="1"/>
              <a:endCxn id="8" idx="3"/>
            </p:cNvCxnSpPr>
            <p:nvPr/>
          </p:nvCxnSpPr>
          <p:spPr>
            <a:xfrm flipH="1">
              <a:off x="2047875" y="3248819"/>
              <a:ext cx="15240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64" name="Gruppo 15363">
            <a:extLst>
              <a:ext uri="{FF2B5EF4-FFF2-40B4-BE49-F238E27FC236}">
                <a16:creationId xmlns:a16="http://schemas.microsoft.com/office/drawing/2014/main" id="{A4A5F183-26D9-0FB6-C7C7-4E8B4D1DB97D}"/>
              </a:ext>
            </a:extLst>
          </p:cNvPr>
          <p:cNvGrpSpPr/>
          <p:nvPr/>
        </p:nvGrpSpPr>
        <p:grpSpPr>
          <a:xfrm>
            <a:off x="174625" y="4005263"/>
            <a:ext cx="8956675" cy="1199307"/>
            <a:chOff x="174625" y="4005263"/>
            <a:chExt cx="8956675" cy="1199307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C7000F40-5612-1143-D852-DCEEF0323018}"/>
                </a:ext>
              </a:extLst>
            </p:cNvPr>
            <p:cNvSpPr/>
            <p:nvPr/>
          </p:nvSpPr>
          <p:spPr>
            <a:xfrm>
              <a:off x="174625" y="4005263"/>
              <a:ext cx="1873250" cy="647700"/>
            </a:xfrm>
            <a:prstGeom prst="rect">
              <a:avLst/>
            </a:prstGeom>
            <a:noFill/>
            <a:ln w="762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D527FEE5-9EB6-8233-BB6B-C67E941F26FD}"/>
                </a:ext>
              </a:extLst>
            </p:cNvPr>
            <p:cNvSpPr txBox="1"/>
            <p:nvPr/>
          </p:nvSpPr>
          <p:spPr>
            <a:xfrm>
              <a:off x="2200276" y="4188907"/>
              <a:ext cx="6931024" cy="1015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000" b="0" i="0" u="none" strike="noStrike" baseline="0"/>
              </a:lvl1pPr>
            </a:lstStyle>
            <a:p>
              <a:r>
                <a:rPr lang="it-IT" dirty="0"/>
                <a:t>I Risultati Attesi rappresentano i </a:t>
              </a:r>
              <a:r>
                <a:rPr lang="it-IT" dirty="0">
                  <a:solidFill>
                    <a:srgbClr val="FF0000"/>
                  </a:solidFill>
                </a:rPr>
                <a:t>servizi</a:t>
              </a:r>
              <a:r>
                <a:rPr lang="it-IT" dirty="0"/>
                <a:t> che il progetto deve offrire al gruppo destinatario scelto. Chi gestisce il progetto è responsabile del raggiungimento dei risultati.</a:t>
              </a:r>
            </a:p>
          </p:txBody>
        </p:sp>
        <p:cxnSp>
          <p:nvCxnSpPr>
            <p:cNvPr id="22" name="Connettore diritto 21">
              <a:extLst>
                <a:ext uri="{FF2B5EF4-FFF2-40B4-BE49-F238E27FC236}">
                  <a16:creationId xmlns:a16="http://schemas.microsoft.com/office/drawing/2014/main" id="{ADCCC013-1348-A10B-9DDC-4E6753B8B45C}"/>
                </a:ext>
              </a:extLst>
            </p:cNvPr>
            <p:cNvCxnSpPr>
              <a:cxnSpLocks/>
              <a:stCxn id="19" idx="1"/>
              <a:endCxn id="9" idx="3"/>
            </p:cNvCxnSpPr>
            <p:nvPr/>
          </p:nvCxnSpPr>
          <p:spPr>
            <a:xfrm flipH="1" flipV="1">
              <a:off x="2047875" y="4329113"/>
              <a:ext cx="152401" cy="3676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65" name="Gruppo 15364">
            <a:extLst>
              <a:ext uri="{FF2B5EF4-FFF2-40B4-BE49-F238E27FC236}">
                <a16:creationId xmlns:a16="http://schemas.microsoft.com/office/drawing/2014/main" id="{DDF46DFC-8F57-C0CD-3B77-15E4291F6469}"/>
              </a:ext>
            </a:extLst>
          </p:cNvPr>
          <p:cNvGrpSpPr/>
          <p:nvPr/>
        </p:nvGrpSpPr>
        <p:grpSpPr>
          <a:xfrm>
            <a:off x="174625" y="5084763"/>
            <a:ext cx="8956675" cy="1066126"/>
            <a:chOff x="174625" y="5084763"/>
            <a:chExt cx="8956675" cy="1066126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98C4BB1B-31E3-00BC-2E15-9AECC7E1137F}"/>
                </a:ext>
              </a:extLst>
            </p:cNvPr>
            <p:cNvSpPr/>
            <p:nvPr/>
          </p:nvSpPr>
          <p:spPr>
            <a:xfrm>
              <a:off x="174625" y="5084763"/>
              <a:ext cx="1873250" cy="647700"/>
            </a:xfrm>
            <a:prstGeom prst="rect">
              <a:avLst/>
            </a:prstGeom>
            <a:noFill/>
            <a:ln w="762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5617412E-FDAB-A699-8A90-EC68C80E6CCA}"/>
                </a:ext>
              </a:extLst>
            </p:cNvPr>
            <p:cNvSpPr txBox="1"/>
            <p:nvPr/>
          </p:nvSpPr>
          <p:spPr>
            <a:xfrm>
              <a:off x="2295372" y="5443003"/>
              <a:ext cx="6835928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000" b="0" i="0" u="none" strike="noStrike" baseline="0"/>
              </a:lvl1pPr>
            </a:lstStyle>
            <a:p>
              <a:r>
                <a:rPr lang="it-IT" dirty="0"/>
                <a:t>Le Attività sono i </a:t>
              </a:r>
              <a:r>
                <a:rPr lang="it-IT" dirty="0">
                  <a:solidFill>
                    <a:srgbClr val="FF0000"/>
                  </a:solidFill>
                </a:rPr>
                <a:t>modi</a:t>
              </a:r>
              <a:r>
                <a:rPr lang="it-IT" dirty="0"/>
                <a:t> in cui i beni e i servizi saranno </a:t>
              </a:r>
              <a:r>
                <a:rPr lang="it-IT" dirty="0">
                  <a:solidFill>
                    <a:srgbClr val="FF0000"/>
                  </a:solidFill>
                </a:rPr>
                <a:t>distribuiti</a:t>
              </a:r>
              <a:r>
                <a:rPr lang="it-IT" dirty="0"/>
                <a:t> nell’ambito del progetto</a:t>
              </a:r>
            </a:p>
          </p:txBody>
        </p:sp>
        <p:cxnSp>
          <p:nvCxnSpPr>
            <p:cNvPr id="28" name="Connettore diritto 27">
              <a:extLst>
                <a:ext uri="{FF2B5EF4-FFF2-40B4-BE49-F238E27FC236}">
                  <a16:creationId xmlns:a16="http://schemas.microsoft.com/office/drawing/2014/main" id="{18FF6C39-802E-2536-D95D-5A591780850C}"/>
                </a:ext>
              </a:extLst>
            </p:cNvPr>
            <p:cNvCxnSpPr>
              <a:cxnSpLocks/>
              <a:stCxn id="24" idx="1"/>
            </p:cNvCxnSpPr>
            <p:nvPr/>
          </p:nvCxnSpPr>
          <p:spPr>
            <a:xfrm flipH="1" flipV="1">
              <a:off x="1979613" y="5408613"/>
              <a:ext cx="315759" cy="3883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magine 1">
            <a:extLst>
              <a:ext uri="{FF2B5EF4-FFF2-40B4-BE49-F238E27FC236}">
                <a16:creationId xmlns:a16="http://schemas.microsoft.com/office/drawing/2014/main" id="{79B0634B-6293-B139-CD69-D85CC9D8B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6" r="8853"/>
          <a:stretch>
            <a:fillRect/>
          </a:stretch>
        </p:blipFill>
        <p:spPr bwMode="auto">
          <a:xfrm>
            <a:off x="250825" y="903288"/>
            <a:ext cx="8785225" cy="593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CasellaDiTesto 2">
            <a:extLst>
              <a:ext uri="{FF2B5EF4-FFF2-40B4-BE49-F238E27FC236}">
                <a16:creationId xmlns:a16="http://schemas.microsoft.com/office/drawing/2014/main" id="{00ADA617-E681-9EE3-8696-9B2DC1FA5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4" y="652438"/>
            <a:ext cx="1535113" cy="120032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it-IT" alt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Fase 1</a:t>
            </a:r>
          </a:p>
          <a:p>
            <a:pPr algn="ctr">
              <a:defRPr/>
            </a:pPr>
            <a:r>
              <a:rPr lang="it-IT" alt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Analisi sociale</a:t>
            </a:r>
          </a:p>
          <a:p>
            <a:pPr algn="ctr">
              <a:defRPr/>
            </a:pPr>
            <a:br>
              <a:rPr lang="it-IT" altLang="it-IT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it-IT" alt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292" name="CasellaDiTesto 3">
            <a:extLst>
              <a:ext uri="{FF2B5EF4-FFF2-40B4-BE49-F238E27FC236}">
                <a16:creationId xmlns:a16="http://schemas.microsoft.com/office/drawing/2014/main" id="{80F784C6-4C32-3315-324B-4FD56D350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2882" y="652438"/>
            <a:ext cx="1657350" cy="120015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it-IT" alt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Fase 2</a:t>
            </a:r>
          </a:p>
          <a:p>
            <a:pPr algn="ctr">
              <a:defRPr/>
            </a:pPr>
            <a:r>
              <a:rPr lang="it-IT" alt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Analisi epidemiologica</a:t>
            </a:r>
          </a:p>
          <a:p>
            <a:pPr algn="ctr">
              <a:defRPr/>
            </a:pPr>
            <a:endParaRPr lang="it-IT" alt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293" name="CasellaDiTesto 4">
            <a:extLst>
              <a:ext uri="{FF2B5EF4-FFF2-40B4-BE49-F238E27FC236}">
                <a16:creationId xmlns:a16="http://schemas.microsoft.com/office/drawing/2014/main" id="{E5CA0E36-524F-D517-6CA1-DF539D225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4269" y="620688"/>
            <a:ext cx="1655763" cy="120173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>
            <a:defPPr>
              <a:defRPr lang="it-IT"/>
            </a:defPPr>
            <a:lvl1pPr algn="ctr"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it-IT" altLang="it-IT" dirty="0"/>
              <a:t>Fase 3</a:t>
            </a:r>
          </a:p>
          <a:p>
            <a:pPr>
              <a:defRPr/>
            </a:pPr>
            <a:r>
              <a:rPr lang="it-IT" altLang="it-IT" dirty="0"/>
              <a:t>Analisi educativa ed ecologica</a:t>
            </a:r>
          </a:p>
        </p:txBody>
      </p:sp>
      <p:sp>
        <p:nvSpPr>
          <p:cNvPr id="12294" name="CasellaDiTesto 5">
            <a:extLst>
              <a:ext uri="{FF2B5EF4-FFF2-40B4-BE49-F238E27FC236}">
                <a16:creationId xmlns:a16="http://schemas.microsoft.com/office/drawing/2014/main" id="{92D891E7-B756-5373-F926-578308918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620688"/>
            <a:ext cx="2065337" cy="120173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it-IT" alt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Fase 4</a:t>
            </a:r>
          </a:p>
          <a:p>
            <a:pPr algn="ctr">
              <a:defRPr/>
            </a:pPr>
            <a:r>
              <a:rPr lang="it-IT" alt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Sviluppo di programmi e politiche di salute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F763A080-5A3A-A4B0-2832-C63B3A98FB55}"/>
              </a:ext>
            </a:extLst>
          </p:cNvPr>
          <p:cNvGrpSpPr>
            <a:grpSpLocks/>
          </p:cNvGrpSpPr>
          <p:nvPr/>
        </p:nvGrpSpPr>
        <p:grpSpPr bwMode="auto">
          <a:xfrm>
            <a:off x="935038" y="5945188"/>
            <a:ext cx="7561262" cy="938212"/>
            <a:chOff x="935808" y="5945194"/>
            <a:chExt cx="7560417" cy="937570"/>
          </a:xfrm>
        </p:grpSpPr>
        <p:sp>
          <p:nvSpPr>
            <p:cNvPr id="12295" name="CasellaDiTesto 6">
              <a:extLst>
                <a:ext uri="{FF2B5EF4-FFF2-40B4-BE49-F238E27FC236}">
                  <a16:creationId xmlns:a16="http://schemas.microsoft.com/office/drawing/2014/main" id="{C7CFE5FA-E936-2997-2730-BFF8781145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5808" y="5960427"/>
              <a:ext cx="1655763" cy="9223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spAutoFit/>
            </a:bodyPr>
            <a:lstStyle>
              <a:defPPr>
                <a:defRPr lang="it-IT"/>
              </a:defPPr>
              <a:lvl1pPr algn="ctr">
                <a:defRPr sz="1800"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it-IT" altLang="it-IT" dirty="0"/>
                <a:t>Fase 5</a:t>
              </a:r>
            </a:p>
            <a:p>
              <a:pPr>
                <a:defRPr/>
              </a:pPr>
              <a:r>
                <a:rPr lang="it-IT" altLang="it-IT" dirty="0"/>
                <a:t>Valutazione di processo</a:t>
              </a:r>
            </a:p>
          </p:txBody>
        </p:sp>
        <p:sp>
          <p:nvSpPr>
            <p:cNvPr id="12296" name="CasellaDiTesto 7">
              <a:extLst>
                <a:ext uri="{FF2B5EF4-FFF2-40B4-BE49-F238E27FC236}">
                  <a16:creationId xmlns:a16="http://schemas.microsoft.com/office/drawing/2014/main" id="{37B30888-F0B1-BFB9-D8D4-737D5D9C91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0254" y="5945194"/>
              <a:ext cx="1655762" cy="9239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>
                <a:defRPr/>
              </a:pPr>
              <a:r>
                <a:rPr lang="it-IT" altLang="it-IT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Fase 6 Valutazione a breve termine</a:t>
              </a:r>
            </a:p>
          </p:txBody>
        </p:sp>
        <p:sp>
          <p:nvSpPr>
            <p:cNvPr id="12297" name="CasellaDiTesto 8">
              <a:extLst>
                <a:ext uri="{FF2B5EF4-FFF2-40B4-BE49-F238E27FC236}">
                  <a16:creationId xmlns:a16="http://schemas.microsoft.com/office/drawing/2014/main" id="{E4A258D4-61B9-2738-F10B-54C1CEE05A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40462" y="5945194"/>
              <a:ext cx="1655763" cy="9239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>
                <a:defRPr/>
              </a:pPr>
              <a:r>
                <a:rPr lang="it-IT" altLang="it-IT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Fase 8</a:t>
              </a:r>
            </a:p>
            <a:p>
              <a:pPr algn="ctr">
                <a:defRPr/>
              </a:pPr>
              <a:r>
                <a:rPr lang="it-IT" altLang="it-IT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Valutazione a lungo termine</a:t>
              </a:r>
            </a:p>
          </p:txBody>
        </p:sp>
        <p:sp>
          <p:nvSpPr>
            <p:cNvPr id="12298" name="CasellaDiTesto 9">
              <a:extLst>
                <a:ext uri="{FF2B5EF4-FFF2-40B4-BE49-F238E27FC236}">
                  <a16:creationId xmlns:a16="http://schemas.microsoft.com/office/drawing/2014/main" id="{83CB13F4-989A-3A6B-1D97-A3CAC25493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3560" y="5947582"/>
              <a:ext cx="1657350" cy="9223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>
                <a:defRPr/>
              </a:pPr>
              <a:r>
                <a:rPr lang="it-IT" altLang="it-IT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Fase 7</a:t>
              </a:r>
            </a:p>
            <a:p>
              <a:pPr algn="ctr">
                <a:defRPr/>
              </a:pPr>
              <a:r>
                <a:rPr lang="it-IT" altLang="it-IT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Valutazione intermedia</a:t>
              </a:r>
            </a:p>
          </p:txBody>
        </p:sp>
      </p:grpSp>
      <p:sp>
        <p:nvSpPr>
          <p:cNvPr id="12299" name="CasellaDiTesto 10">
            <a:extLst>
              <a:ext uri="{FF2B5EF4-FFF2-40B4-BE49-F238E27FC236}">
                <a16:creationId xmlns:a16="http://schemas.microsoft.com/office/drawing/2014/main" id="{FCEF2CC1-CD8B-E770-D3A1-39A9EAA6D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2065338"/>
            <a:ext cx="60706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600">
                <a:latin typeface="Calibri" panose="020F0502020204030204" pitchFamily="34" charset="0"/>
                <a:cs typeface="Calibri" panose="020F0502020204030204" pitchFamily="34" charset="0"/>
              </a:rPr>
              <a:t>Ruolo di </a:t>
            </a:r>
            <a:r>
              <a:rPr lang="it-IT" altLang="it-IT" sz="1800">
                <a:latin typeface="Calibri" panose="020F0502020204030204" pitchFamily="34" charset="0"/>
                <a:cs typeface="Calibri" panose="020F0502020204030204" pitchFamily="34" charset="0"/>
              </a:rPr>
              <a:t>PRECEDE: </a:t>
            </a:r>
            <a:r>
              <a:rPr lang="it-IT" altLang="it-IT" sz="1600">
                <a:latin typeface="Calibri" panose="020F0502020204030204" pitchFamily="34" charset="0"/>
                <a:cs typeface="Calibri" panose="020F0502020204030204" pitchFamily="34" charset="0"/>
              </a:rPr>
              <a:t>definire obiettivi misurabili e situazioni di partenza </a:t>
            </a:r>
          </a:p>
        </p:txBody>
      </p:sp>
      <p:sp>
        <p:nvSpPr>
          <p:cNvPr id="12300" name="CasellaDiTesto 11">
            <a:extLst>
              <a:ext uri="{FF2B5EF4-FFF2-40B4-BE49-F238E27FC236}">
                <a16:creationId xmlns:a16="http://schemas.microsoft.com/office/drawing/2014/main" id="{F7E9844B-1EEB-6350-61F6-015EC86D7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0363" y="4954588"/>
            <a:ext cx="5232400" cy="614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600">
                <a:latin typeface="Calibri" panose="020F0502020204030204" pitchFamily="34" charset="0"/>
                <a:cs typeface="Calibri" panose="020F0502020204030204" pitchFamily="34" charset="0"/>
              </a:rPr>
              <a:t>Ruolo di PROCEED</a:t>
            </a:r>
            <a:r>
              <a:rPr lang="it-IT" altLang="it-IT" sz="180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it-IT" altLang="it-IT" sz="1600">
                <a:latin typeface="Calibri" panose="020F0502020204030204" pitchFamily="34" charset="0"/>
                <a:cs typeface="Calibri" panose="020F0502020204030204" pitchFamily="34" charset="0"/>
              </a:rPr>
              <a:t>monitoraggio e miglioramento continuo della qualità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AA7D70E-807E-EA67-4114-67645C15A3BE}"/>
              </a:ext>
            </a:extLst>
          </p:cNvPr>
          <p:cNvSpPr txBox="1"/>
          <p:nvPr/>
        </p:nvSpPr>
        <p:spPr>
          <a:xfrm>
            <a:off x="7668344" y="3421416"/>
            <a:ext cx="1080120" cy="580787"/>
          </a:xfrm>
          <a:prstGeom prst="roundRect">
            <a:avLst>
              <a:gd name="adj" fmla="val 9313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Qualità della vita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9855808-58D4-CBA7-DBBE-6E5FAC28468D}"/>
              </a:ext>
            </a:extLst>
          </p:cNvPr>
          <p:cNvSpPr txBox="1"/>
          <p:nvPr/>
        </p:nvSpPr>
        <p:spPr>
          <a:xfrm>
            <a:off x="6143502" y="3275039"/>
            <a:ext cx="1080120" cy="580787"/>
          </a:xfrm>
          <a:prstGeom prst="roundRect">
            <a:avLst>
              <a:gd name="adj" fmla="val 9313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Salute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0207C21-5C4D-9EB1-0ADD-59DA474FC5E6}"/>
              </a:ext>
            </a:extLst>
          </p:cNvPr>
          <p:cNvSpPr txBox="1"/>
          <p:nvPr/>
        </p:nvSpPr>
        <p:spPr>
          <a:xfrm>
            <a:off x="4716016" y="2471203"/>
            <a:ext cx="1080120" cy="580787"/>
          </a:xfrm>
          <a:prstGeom prst="roundRect">
            <a:avLst>
              <a:gd name="adj" fmla="val 9313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Genetica 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C6D7127-B520-6AD4-7174-59A120C58CB7}"/>
              </a:ext>
            </a:extLst>
          </p:cNvPr>
          <p:cNvSpPr txBox="1"/>
          <p:nvPr/>
        </p:nvSpPr>
        <p:spPr>
          <a:xfrm>
            <a:off x="4694869" y="3313694"/>
            <a:ext cx="1080120" cy="580787"/>
          </a:xfrm>
          <a:prstGeom prst="roundRect">
            <a:avLst>
              <a:gd name="adj" fmla="val 9313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Comportamenti 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96AD59A-A915-0596-D99E-1FD87EBD3FEE}"/>
              </a:ext>
            </a:extLst>
          </p:cNvPr>
          <p:cNvSpPr txBox="1"/>
          <p:nvPr/>
        </p:nvSpPr>
        <p:spPr>
          <a:xfrm>
            <a:off x="4694869" y="4221088"/>
            <a:ext cx="1080120" cy="580787"/>
          </a:xfrm>
          <a:prstGeom prst="roundRect">
            <a:avLst>
              <a:gd name="adj" fmla="val 9313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Ambiente 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F12B44D-49B9-1901-F954-DE325E3F3E7B}"/>
              </a:ext>
            </a:extLst>
          </p:cNvPr>
          <p:cNvSpPr txBox="1"/>
          <p:nvPr/>
        </p:nvSpPr>
        <p:spPr>
          <a:xfrm>
            <a:off x="3102982" y="2439371"/>
            <a:ext cx="1080120" cy="580787"/>
          </a:xfrm>
          <a:prstGeom prst="roundRect">
            <a:avLst>
              <a:gd name="adj" fmla="val 9313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it-IT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Predispo</a:t>
            </a:r>
            <a:b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nenti</a:t>
            </a: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38E6A6A-72FB-52DA-539D-391A701E4B45}"/>
              </a:ext>
            </a:extLst>
          </p:cNvPr>
          <p:cNvSpPr txBox="1"/>
          <p:nvPr/>
        </p:nvSpPr>
        <p:spPr>
          <a:xfrm>
            <a:off x="3208132" y="3334622"/>
            <a:ext cx="1080120" cy="580787"/>
          </a:xfrm>
          <a:prstGeom prst="roundRect">
            <a:avLst>
              <a:gd name="adj" fmla="val 9313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Rinforzanti 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D5DCAFDE-2903-920E-F33C-DEFE39CBBAC5}"/>
              </a:ext>
            </a:extLst>
          </p:cNvPr>
          <p:cNvSpPr txBox="1"/>
          <p:nvPr/>
        </p:nvSpPr>
        <p:spPr>
          <a:xfrm>
            <a:off x="3168945" y="4247028"/>
            <a:ext cx="1080120" cy="580787"/>
          </a:xfrm>
          <a:prstGeom prst="roundRect">
            <a:avLst>
              <a:gd name="adj" fmla="val 9313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Abilitanti 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286941C-567C-181A-5E5A-B3B1BA04B837}"/>
              </a:ext>
            </a:extLst>
          </p:cNvPr>
          <p:cNvSpPr txBox="1"/>
          <p:nvPr/>
        </p:nvSpPr>
        <p:spPr>
          <a:xfrm>
            <a:off x="1259632" y="2564904"/>
            <a:ext cx="1287382" cy="580787"/>
          </a:xfrm>
          <a:prstGeom prst="roundRect">
            <a:avLst>
              <a:gd name="adj" fmla="val 9313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Strategie di intervento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767AC1DD-6334-88EC-1602-9F7C7C890770}"/>
              </a:ext>
            </a:extLst>
          </p:cNvPr>
          <p:cNvSpPr txBox="1"/>
          <p:nvPr/>
        </p:nvSpPr>
        <p:spPr>
          <a:xfrm>
            <a:off x="1259632" y="3212976"/>
            <a:ext cx="1287382" cy="784092"/>
          </a:xfrm>
          <a:prstGeom prst="roundRect">
            <a:avLst>
              <a:gd name="adj" fmla="val 9313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Strategie di implementa</a:t>
            </a:r>
            <a:b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zione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9CD92B12-2B00-C20F-13F9-46C0162D5EDC}"/>
              </a:ext>
            </a:extLst>
          </p:cNvPr>
          <p:cNvSpPr txBox="1"/>
          <p:nvPr/>
        </p:nvSpPr>
        <p:spPr>
          <a:xfrm>
            <a:off x="996934" y="4951482"/>
            <a:ext cx="1885796" cy="615553"/>
          </a:xfrm>
          <a:prstGeom prst="roundRect">
            <a:avLst>
              <a:gd name="adj" fmla="val 9313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Attuare e valutare le strategie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C0E5375C-0F66-F1CB-2EEA-EF66573858F3}"/>
              </a:ext>
            </a:extLst>
          </p:cNvPr>
          <p:cNvGrpSpPr>
            <a:grpSpLocks/>
          </p:cNvGrpSpPr>
          <p:nvPr/>
        </p:nvGrpSpPr>
        <p:grpSpPr bwMode="auto">
          <a:xfrm>
            <a:off x="373063" y="1773238"/>
            <a:ext cx="8642350" cy="4276725"/>
            <a:chOff x="359048" y="1267792"/>
            <a:chExt cx="8642623" cy="4276665"/>
          </a:xfrm>
        </p:grpSpPr>
        <p:sp>
          <p:nvSpPr>
            <p:cNvPr id="2" name="Rettangolo con angoli arrotondati 1">
              <a:extLst>
                <a:ext uri="{FF2B5EF4-FFF2-40B4-BE49-F238E27FC236}">
                  <a16:creationId xmlns:a16="http://schemas.microsoft.com/office/drawing/2014/main" id="{0F94E8BF-AEA4-CA87-B6A9-3B843416A467}"/>
                </a:ext>
              </a:extLst>
            </p:cNvPr>
            <p:cNvSpPr/>
            <p:nvPr/>
          </p:nvSpPr>
          <p:spPr>
            <a:xfrm>
              <a:off x="540029" y="1409077"/>
              <a:ext cx="8280662" cy="3975044"/>
            </a:xfrm>
            <a:prstGeom prst="roundRect">
              <a:avLst>
                <a:gd name="adj" fmla="val 21894"/>
              </a:avLst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4" name="Triangolo isoscele 3">
              <a:extLst>
                <a:ext uri="{FF2B5EF4-FFF2-40B4-BE49-F238E27FC236}">
                  <a16:creationId xmlns:a16="http://schemas.microsoft.com/office/drawing/2014/main" id="{9B829253-7FC4-BD51-F39A-5F51BA4375A4}"/>
                </a:ext>
              </a:extLst>
            </p:cNvPr>
            <p:cNvSpPr/>
            <p:nvPr/>
          </p:nvSpPr>
          <p:spPr>
            <a:xfrm rot="16200000" flipV="1">
              <a:off x="4297768" y="5269819"/>
              <a:ext cx="360358" cy="188919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" name="Triangolo isoscele 4">
              <a:extLst>
                <a:ext uri="{FF2B5EF4-FFF2-40B4-BE49-F238E27FC236}">
                  <a16:creationId xmlns:a16="http://schemas.microsoft.com/office/drawing/2014/main" id="{C897B94E-5536-EC58-C86C-06B10BF34636}"/>
                </a:ext>
              </a:extLst>
            </p:cNvPr>
            <p:cNvSpPr/>
            <p:nvPr/>
          </p:nvSpPr>
          <p:spPr>
            <a:xfrm rot="5400000" flipH="1" flipV="1">
              <a:off x="4201722" y="1354305"/>
              <a:ext cx="360357" cy="187331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6" name="Triangolo isoscele 5">
              <a:extLst>
                <a:ext uri="{FF2B5EF4-FFF2-40B4-BE49-F238E27FC236}">
                  <a16:creationId xmlns:a16="http://schemas.microsoft.com/office/drawing/2014/main" id="{CA835B7E-8ACB-B0CD-5FE6-9F3C79E8043B}"/>
                </a:ext>
              </a:extLst>
            </p:cNvPr>
            <p:cNvSpPr/>
            <p:nvPr/>
          </p:nvSpPr>
          <p:spPr>
            <a:xfrm rot="10800000" flipV="1">
              <a:off x="8641297" y="3309288"/>
              <a:ext cx="360374" cy="187322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7" name="Triangolo isoscele 6">
              <a:extLst>
                <a:ext uri="{FF2B5EF4-FFF2-40B4-BE49-F238E27FC236}">
                  <a16:creationId xmlns:a16="http://schemas.microsoft.com/office/drawing/2014/main" id="{209D5869-5A5D-2B84-3E72-D92F0576DF5E}"/>
                </a:ext>
              </a:extLst>
            </p:cNvPr>
            <p:cNvSpPr/>
            <p:nvPr/>
          </p:nvSpPr>
          <p:spPr>
            <a:xfrm flipV="1">
              <a:off x="359048" y="3334688"/>
              <a:ext cx="360373" cy="188909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95DDFE5-5953-F21F-D11E-FA9776869520}"/>
              </a:ext>
            </a:extLst>
          </p:cNvPr>
          <p:cNvSpPr txBox="1"/>
          <p:nvPr/>
        </p:nvSpPr>
        <p:spPr>
          <a:xfrm>
            <a:off x="107950" y="14288"/>
            <a:ext cx="9072563" cy="461962"/>
          </a:xfrm>
          <a:prstGeom prst="rect">
            <a:avLst/>
          </a:prstGeom>
          <a:solidFill>
            <a:schemeClr val="accent6"/>
          </a:solidFill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it-IT" altLang="it-IT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modello PRECEDE-PROCEED </a:t>
            </a:r>
            <a:r>
              <a:rPr lang="it-IT" alt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-2022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361A3AB-F481-22A0-7E6B-A5035FC36358}"/>
              </a:ext>
            </a:extLst>
          </p:cNvPr>
          <p:cNvSpPr txBox="1"/>
          <p:nvPr/>
        </p:nvSpPr>
        <p:spPr>
          <a:xfrm>
            <a:off x="1268394" y="4107009"/>
            <a:ext cx="1287382" cy="580787"/>
          </a:xfrm>
          <a:prstGeom prst="roundRect">
            <a:avLst>
              <a:gd name="adj" fmla="val 9313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Strategie di valutazione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9" grpId="0" animBg="1"/>
      <p:bldP spid="1230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99A1D243-2F8D-0D59-ACF2-2357179C8FE7}"/>
              </a:ext>
            </a:extLst>
          </p:cNvPr>
          <p:cNvSpPr txBox="1"/>
          <p:nvPr/>
        </p:nvSpPr>
        <p:spPr>
          <a:xfrm>
            <a:off x="1235075" y="768350"/>
            <a:ext cx="7127875" cy="5668963"/>
          </a:xfrm>
          <a:prstGeom prst="ellipse">
            <a:avLst/>
          </a:prstGeom>
          <a:solidFill>
            <a:srgbClr val="FFC000">
              <a:alpha val="50196"/>
            </a:srgbClr>
          </a:solidFill>
          <a:ln w="76200">
            <a:solidFill>
              <a:schemeClr val="accent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endParaRPr lang="it-IT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it-IT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it-IT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it-IT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it-IT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it-IT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it-IT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it-IT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66A3F84-253C-2886-325A-6F4B49F0B718}"/>
              </a:ext>
            </a:extLst>
          </p:cNvPr>
          <p:cNvSpPr txBox="1"/>
          <p:nvPr/>
        </p:nvSpPr>
        <p:spPr>
          <a:xfrm>
            <a:off x="1700213" y="1362075"/>
            <a:ext cx="3527425" cy="2900363"/>
          </a:xfrm>
          <a:prstGeom prst="ellipse">
            <a:avLst/>
          </a:prstGeom>
          <a:solidFill>
            <a:schemeClr val="accent1">
              <a:lumMod val="40000"/>
              <a:lumOff val="60000"/>
              <a:alpha val="50196"/>
            </a:schemeClr>
          </a:solidFill>
          <a:ln w="76200">
            <a:solidFill>
              <a:schemeClr val="accent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Dimensione </a:t>
            </a:r>
            <a:b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fisica</a:t>
            </a:r>
          </a:p>
          <a:p>
            <a:pPr>
              <a:defRPr/>
            </a:pPr>
            <a:endParaRPr lang="it-IT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it-IT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EB535EC-4008-3924-DE11-18624BF24A08}"/>
              </a:ext>
            </a:extLst>
          </p:cNvPr>
          <p:cNvSpPr txBox="1"/>
          <p:nvPr/>
        </p:nvSpPr>
        <p:spPr>
          <a:xfrm>
            <a:off x="4364038" y="1362075"/>
            <a:ext cx="3529012" cy="2900363"/>
          </a:xfrm>
          <a:prstGeom prst="ellipse">
            <a:avLst/>
          </a:prstGeom>
          <a:solidFill>
            <a:srgbClr val="FFFF66">
              <a:alpha val="49804"/>
            </a:srgbClr>
          </a:solidFill>
          <a:ln w="76200">
            <a:solidFill>
              <a:schemeClr val="accent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>
            <a:spAutoFit/>
          </a:bodyPr>
          <a:lstStyle/>
          <a:p>
            <a:pPr algn="r">
              <a:defRPr/>
            </a:pP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Dimensione </a:t>
            </a:r>
            <a:b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mentale</a:t>
            </a:r>
          </a:p>
          <a:p>
            <a:pPr algn="r">
              <a:defRPr/>
            </a:pPr>
            <a:endParaRPr lang="it-IT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it-IT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A5B08D6-E12B-93E3-DCC9-E324281F6A5D}"/>
              </a:ext>
            </a:extLst>
          </p:cNvPr>
          <p:cNvSpPr txBox="1"/>
          <p:nvPr/>
        </p:nvSpPr>
        <p:spPr>
          <a:xfrm>
            <a:off x="1700213" y="2822575"/>
            <a:ext cx="3527425" cy="2898775"/>
          </a:xfrm>
          <a:prstGeom prst="ellipse">
            <a:avLst/>
          </a:prstGeom>
          <a:solidFill>
            <a:srgbClr val="FF99CC">
              <a:alpha val="49804"/>
            </a:srgbClr>
          </a:solidFill>
          <a:ln w="76200">
            <a:solidFill>
              <a:schemeClr val="accent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it-IT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it-IT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Dimensione </a:t>
            </a:r>
            <a:b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sociale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3BED49A-28D1-5992-606A-BCEBDC470D02}"/>
              </a:ext>
            </a:extLst>
          </p:cNvPr>
          <p:cNvSpPr txBox="1"/>
          <p:nvPr/>
        </p:nvSpPr>
        <p:spPr>
          <a:xfrm>
            <a:off x="4364038" y="2822575"/>
            <a:ext cx="3529012" cy="2898775"/>
          </a:xfrm>
          <a:prstGeom prst="ellipse">
            <a:avLst/>
          </a:prstGeom>
          <a:solidFill>
            <a:srgbClr val="9966FF">
              <a:alpha val="49804"/>
            </a:srgbClr>
          </a:solidFill>
          <a:ln w="76200">
            <a:solidFill>
              <a:schemeClr val="accent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>
            <a:spAutoFit/>
          </a:bodyPr>
          <a:lstStyle/>
          <a:p>
            <a:pPr algn="r">
              <a:defRPr/>
            </a:pPr>
            <a:endParaRPr lang="it-IT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defRPr/>
            </a:pPr>
            <a:endParaRPr lang="it-IT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defRPr/>
            </a:pP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Dimensione </a:t>
            </a:r>
            <a:b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spirituale</a:t>
            </a:r>
          </a:p>
        </p:txBody>
      </p:sp>
      <p:sp>
        <p:nvSpPr>
          <p:cNvPr id="30727" name="CasellaDiTesto 7">
            <a:extLst>
              <a:ext uri="{FF2B5EF4-FFF2-40B4-BE49-F238E27FC236}">
                <a16:creationId xmlns:a16="http://schemas.microsoft.com/office/drawing/2014/main" id="{AF198700-A2F5-3DDE-65B4-C12F611D1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9575" y="6373813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2400">
                <a:latin typeface="Calibri" panose="020F0502020204030204" pitchFamily="34" charset="0"/>
                <a:cs typeface="Calibri" panose="020F0502020204030204" pitchFamily="34" charset="0"/>
              </a:rPr>
              <a:t>McKinsey Health Survey 2022</a:t>
            </a:r>
          </a:p>
        </p:txBody>
      </p:sp>
      <p:sp>
        <p:nvSpPr>
          <p:cNvPr id="30728" name="CasellaDiTesto 9">
            <a:extLst>
              <a:ext uri="{FF2B5EF4-FFF2-40B4-BE49-F238E27FC236}">
                <a16:creationId xmlns:a16="http://schemas.microsoft.com/office/drawing/2014/main" id="{7B7DF339-90C0-0413-2881-6AD7A5ECF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75" y="796925"/>
            <a:ext cx="1728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3600">
                <a:latin typeface="Calibri" panose="020F0502020204030204" pitchFamily="34" charset="0"/>
                <a:cs typeface="Calibri" panose="020F0502020204030204" pitchFamily="34" charset="0"/>
              </a:rPr>
              <a:t>Salute </a:t>
            </a:r>
          </a:p>
        </p:txBody>
      </p:sp>
      <p:sp>
        <p:nvSpPr>
          <p:cNvPr id="30729" name="Text Box 2">
            <a:extLst>
              <a:ext uri="{FF2B5EF4-FFF2-40B4-BE49-F238E27FC236}">
                <a16:creationId xmlns:a16="http://schemas.microsoft.com/office/drawing/2014/main" id="{AF2B3E41-FC6F-8CEB-4DCF-44993924D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" y="-26988"/>
            <a:ext cx="9144000" cy="5794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it-IT" altLang="it-IT">
                <a:latin typeface="Tahoma" panose="020B0604030504040204" pitchFamily="34" charset="0"/>
              </a:rPr>
              <a:t>Quale concetto di salute? - 3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D6A346A-10BB-8671-26EB-959141F1EA52}"/>
              </a:ext>
            </a:extLst>
          </p:cNvPr>
          <p:cNvSpPr txBox="1"/>
          <p:nvPr/>
        </p:nvSpPr>
        <p:spPr>
          <a:xfrm>
            <a:off x="3068009" y="1513698"/>
            <a:ext cx="2736304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it-IT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Problemi di salute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58E20054-80E9-C741-ABCD-F21AE1C74978}"/>
              </a:ext>
            </a:extLst>
          </p:cNvPr>
          <p:cNvGrpSpPr>
            <a:grpSpLocks/>
          </p:cNvGrpSpPr>
          <p:nvPr/>
        </p:nvGrpSpPr>
        <p:grpSpPr bwMode="auto">
          <a:xfrm>
            <a:off x="1763713" y="2136775"/>
            <a:ext cx="3168650" cy="2030413"/>
            <a:chOff x="1763688" y="2136775"/>
            <a:chExt cx="3168352" cy="2030575"/>
          </a:xfrm>
        </p:grpSpPr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D6AFE9CA-FA49-CBFF-942F-ACD66F20F375}"/>
                </a:ext>
              </a:extLst>
            </p:cNvPr>
            <p:cNvSpPr txBox="1"/>
            <p:nvPr/>
          </p:nvSpPr>
          <p:spPr>
            <a:xfrm>
              <a:off x="1763688" y="2597151"/>
              <a:ext cx="3168352" cy="1570199"/>
            </a:xfrm>
            <a:prstGeom prst="rect">
              <a:avLst/>
            </a:prstGeom>
            <a:solidFill>
              <a:srgbClr val="99FF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dirty="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Determinanti legati a specifici comportamenti individuali e collettivi</a:t>
              </a:r>
            </a:p>
          </p:txBody>
        </p:sp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202A04F6-047D-786C-D6C5-F702EA9BFE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43086" y="2136775"/>
              <a:ext cx="1007967" cy="487402"/>
            </a:xfrm>
            <a:prstGeom prst="straightConnector1">
              <a:avLst/>
            </a:prstGeom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sm"/>
              <a:tailEnd type="arrow" w="med" len="sm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6E70C566-AADD-C58D-7562-629388878BC8}"/>
              </a:ext>
            </a:extLst>
          </p:cNvPr>
          <p:cNvGrpSpPr>
            <a:grpSpLocks/>
          </p:cNvGrpSpPr>
          <p:nvPr/>
        </p:nvGrpSpPr>
        <p:grpSpPr bwMode="auto">
          <a:xfrm>
            <a:off x="1763713" y="4079875"/>
            <a:ext cx="3741737" cy="2373313"/>
            <a:chOff x="1763688" y="4079878"/>
            <a:chExt cx="3741757" cy="2373458"/>
          </a:xfrm>
        </p:grpSpPr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50C56832-BE46-03F7-57A3-3BDCCFD03A47}"/>
                </a:ext>
              </a:extLst>
            </p:cNvPr>
            <p:cNvSpPr txBox="1"/>
            <p:nvPr/>
          </p:nvSpPr>
          <p:spPr>
            <a:xfrm>
              <a:off x="1763688" y="4514344"/>
              <a:ext cx="2736304" cy="1938992"/>
            </a:xfrm>
            <a:prstGeom prst="rect">
              <a:avLst/>
            </a:prstGeom>
            <a:solidFill>
              <a:srgbClr val="CCCC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dirty="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Fattori che influenzano il comportamento o modificano l’ambiente</a:t>
              </a:r>
            </a:p>
          </p:txBody>
        </p: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D82F10F1-F015-B9FD-9EB6-D4C95EEF6BD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98730" y="4167196"/>
              <a:ext cx="1152531" cy="347683"/>
            </a:xfrm>
            <a:prstGeom prst="straightConnector1">
              <a:avLst/>
            </a:prstGeom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sm"/>
              <a:tailEnd type="arrow" w="med" len="sm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CF31114C-3C7A-9E97-EBD7-FA3CA62889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67162" y="4079878"/>
              <a:ext cx="1438283" cy="435002"/>
            </a:xfrm>
            <a:prstGeom prst="straightConnector1">
              <a:avLst/>
            </a:prstGeom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sm"/>
              <a:tailEnd type="arrow" w="med" len="sm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7805937C-2D5A-A199-4101-4ED70B6614BD}"/>
              </a:ext>
            </a:extLst>
          </p:cNvPr>
          <p:cNvGrpSpPr>
            <a:grpSpLocks/>
          </p:cNvGrpSpPr>
          <p:nvPr/>
        </p:nvGrpSpPr>
        <p:grpSpPr bwMode="auto">
          <a:xfrm>
            <a:off x="4500563" y="4514850"/>
            <a:ext cx="2951162" cy="460375"/>
            <a:chOff x="4500563" y="4514344"/>
            <a:chExt cx="2951757" cy="461665"/>
          </a:xfrm>
        </p:grpSpPr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428D626F-96B6-1AF8-3041-73A35872EDE8}"/>
                </a:ext>
              </a:extLst>
            </p:cNvPr>
            <p:cNvSpPr txBox="1"/>
            <p:nvPr/>
          </p:nvSpPr>
          <p:spPr>
            <a:xfrm>
              <a:off x="4716016" y="4514344"/>
              <a:ext cx="2736304" cy="461665"/>
            </a:xfrm>
            <a:prstGeom prst="rect">
              <a:avLst/>
            </a:prstGeom>
            <a:solidFill>
              <a:srgbClr val="CCCC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dirty="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Predisponenti </a:t>
              </a:r>
            </a:p>
          </p:txBody>
        </p:sp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id="{DE246D56-84B0-5DCA-54DA-7A45FA4851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00563" y="4745177"/>
              <a:ext cx="215944" cy="187850"/>
            </a:xfrm>
            <a:prstGeom prst="straightConnector1">
              <a:avLst/>
            </a:prstGeom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sm"/>
              <a:tailEnd type="arrow" w="med" len="sm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5CF74898-ED53-8DE5-499A-C2797332A997}"/>
              </a:ext>
            </a:extLst>
          </p:cNvPr>
          <p:cNvGrpSpPr>
            <a:grpSpLocks/>
          </p:cNvGrpSpPr>
          <p:nvPr/>
        </p:nvGrpSpPr>
        <p:grpSpPr bwMode="auto">
          <a:xfrm>
            <a:off x="4527550" y="5986463"/>
            <a:ext cx="2965450" cy="461962"/>
            <a:chOff x="4486275" y="5253007"/>
            <a:chExt cx="2966045" cy="461665"/>
          </a:xfrm>
        </p:grpSpPr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D93BA4E8-B32C-D70E-7A62-86691643040D}"/>
                </a:ext>
              </a:extLst>
            </p:cNvPr>
            <p:cNvSpPr txBox="1"/>
            <p:nvPr/>
          </p:nvSpPr>
          <p:spPr>
            <a:xfrm>
              <a:off x="4716016" y="5253007"/>
              <a:ext cx="2736304" cy="461665"/>
            </a:xfrm>
            <a:prstGeom prst="rect">
              <a:avLst/>
            </a:prstGeom>
            <a:solidFill>
              <a:srgbClr val="CCCC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dirty="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Abilitanti </a:t>
              </a:r>
            </a:p>
          </p:txBody>
        </p:sp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6BBBB476-3393-FFC0-3139-A26755FE1115}"/>
                </a:ext>
              </a:extLst>
            </p:cNvPr>
            <p:cNvCxnSpPr>
              <a:cxnSpLocks/>
            </p:cNvCxnSpPr>
            <p:nvPr/>
          </p:nvCxnSpPr>
          <p:spPr>
            <a:xfrm>
              <a:off x="4486275" y="5391030"/>
              <a:ext cx="230234" cy="92016"/>
            </a:xfrm>
            <a:prstGeom prst="straightConnector1">
              <a:avLst/>
            </a:prstGeom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sm"/>
              <a:tailEnd type="arrow" w="med" len="sm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517F8A6F-AA3F-96C9-1053-9EEB8D599F0E}"/>
              </a:ext>
            </a:extLst>
          </p:cNvPr>
          <p:cNvGrpSpPr>
            <a:grpSpLocks/>
          </p:cNvGrpSpPr>
          <p:nvPr/>
        </p:nvGrpSpPr>
        <p:grpSpPr bwMode="auto">
          <a:xfrm>
            <a:off x="4513263" y="5280025"/>
            <a:ext cx="2951162" cy="461963"/>
            <a:chOff x="4499992" y="5991670"/>
            <a:chExt cx="2952328" cy="461665"/>
          </a:xfrm>
        </p:grpSpPr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71B304A7-CC0F-006C-7974-6D4B1E8B670F}"/>
                </a:ext>
              </a:extLst>
            </p:cNvPr>
            <p:cNvSpPr txBox="1"/>
            <p:nvPr/>
          </p:nvSpPr>
          <p:spPr>
            <a:xfrm>
              <a:off x="4716016" y="5991670"/>
              <a:ext cx="2736304" cy="461665"/>
            </a:xfrm>
            <a:prstGeom prst="rect">
              <a:avLst/>
            </a:prstGeom>
            <a:solidFill>
              <a:srgbClr val="CCCC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dirty="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Rinforzanti </a:t>
              </a:r>
            </a:p>
          </p:txBody>
        </p:sp>
        <p:cxnSp>
          <p:nvCxnSpPr>
            <p:cNvPr id="21" name="Connettore 2 20">
              <a:extLst>
                <a:ext uri="{FF2B5EF4-FFF2-40B4-BE49-F238E27FC236}">
                  <a16:creationId xmlns:a16="http://schemas.microsoft.com/office/drawing/2014/main" id="{7528262A-A74C-A4FD-5291-5F0814057215}"/>
                </a:ext>
              </a:extLst>
            </p:cNvPr>
            <p:cNvCxnSpPr>
              <a:cxnSpLocks/>
            </p:cNvCxnSpPr>
            <p:nvPr/>
          </p:nvCxnSpPr>
          <p:spPr>
            <a:xfrm>
              <a:off x="4499992" y="5991670"/>
              <a:ext cx="215985" cy="231625"/>
            </a:xfrm>
            <a:prstGeom prst="straightConnector1">
              <a:avLst/>
            </a:prstGeom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sm"/>
              <a:tailEnd type="arrow" w="med" len="sm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F954A657-1539-B4A4-7FD1-F3954FABC41F}"/>
              </a:ext>
            </a:extLst>
          </p:cNvPr>
          <p:cNvGrpSpPr>
            <a:grpSpLocks/>
          </p:cNvGrpSpPr>
          <p:nvPr/>
        </p:nvGrpSpPr>
        <p:grpSpPr bwMode="auto">
          <a:xfrm>
            <a:off x="4865688" y="2136775"/>
            <a:ext cx="3883025" cy="2211388"/>
            <a:chOff x="4865688" y="2136775"/>
            <a:chExt cx="3882784" cy="2212000"/>
          </a:xfrm>
        </p:grpSpPr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9E6B4421-3440-6149-F5F6-F677BCC5E8B4}"/>
                </a:ext>
              </a:extLst>
            </p:cNvPr>
            <p:cNvSpPr txBox="1"/>
            <p:nvPr/>
          </p:nvSpPr>
          <p:spPr>
            <a:xfrm>
              <a:off x="5580120" y="2778577"/>
              <a:ext cx="3168352" cy="1570198"/>
            </a:xfrm>
            <a:prstGeom prst="rect">
              <a:avLst/>
            </a:prstGeom>
            <a:solidFill>
              <a:srgbClr val="99FF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dirty="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Determinanti legati all’ambiente fisico e/o sociale (condizioni di vita)</a:t>
              </a:r>
            </a:p>
          </p:txBody>
        </p:sp>
        <p:cxnSp>
          <p:nvCxnSpPr>
            <p:cNvPr id="11" name="Connettore 2 10">
              <a:extLst>
                <a:ext uri="{FF2B5EF4-FFF2-40B4-BE49-F238E27FC236}">
                  <a16:creationId xmlns:a16="http://schemas.microsoft.com/office/drawing/2014/main" id="{929BFBF6-4EDE-6C62-813C-B499ED75D76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65688" y="2136775"/>
              <a:ext cx="1435011" cy="641527"/>
            </a:xfrm>
            <a:prstGeom prst="straightConnector1">
              <a:avLst/>
            </a:prstGeom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sm"/>
              <a:tailEnd type="arrow" w="med" len="sm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EF461057-5087-153C-A475-14444A1204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32359" y="3083187"/>
              <a:ext cx="573051" cy="11116"/>
            </a:xfrm>
            <a:prstGeom prst="straightConnector1">
              <a:avLst/>
            </a:prstGeom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sm"/>
              <a:tailEnd type="arrow" w="med" len="sm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E2DE7B66-630C-EAE6-87E5-856A033FAEC2}"/>
                </a:ext>
              </a:extLst>
            </p:cNvPr>
            <p:cNvCxnSpPr>
              <a:cxnSpLocks/>
            </p:cNvCxnSpPr>
            <p:nvPr/>
          </p:nvCxnSpPr>
          <p:spPr>
            <a:xfrm>
              <a:off x="5006966" y="3378544"/>
              <a:ext cx="573052" cy="0"/>
            </a:xfrm>
            <a:prstGeom prst="straightConnector1">
              <a:avLst/>
            </a:prstGeom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sm"/>
              <a:tailEnd type="arrow" w="med" len="sm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34827" name="Text Box 2">
            <a:extLst>
              <a:ext uri="{FF2B5EF4-FFF2-40B4-BE49-F238E27FC236}">
                <a16:creationId xmlns:a16="http://schemas.microsoft.com/office/drawing/2014/main" id="{312B6956-BB00-ECA0-6F74-0D349E5DF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it-IT" altLang="it-IT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modello PRECEDE-PROCEED</a:t>
            </a:r>
            <a:endParaRPr lang="it-IT" altLang="it-IT" sz="16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D57E25AD-92D1-FC24-2B77-001FEB4EBEFB}"/>
              </a:ext>
            </a:extLst>
          </p:cNvPr>
          <p:cNvGrpSpPr>
            <a:grpSpLocks/>
          </p:cNvGrpSpPr>
          <p:nvPr/>
        </p:nvGrpSpPr>
        <p:grpSpPr bwMode="auto">
          <a:xfrm>
            <a:off x="104775" y="2136775"/>
            <a:ext cx="2952750" cy="1119188"/>
            <a:chOff x="104688" y="2136775"/>
            <a:chExt cx="2952837" cy="1118827"/>
          </a:xfrm>
        </p:grpSpPr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1EA41E17-F5B4-F4C2-D596-A9A2BE48C353}"/>
                </a:ext>
              </a:extLst>
            </p:cNvPr>
            <p:cNvSpPr txBox="1"/>
            <p:nvPr/>
          </p:nvSpPr>
          <p:spPr>
            <a:xfrm>
              <a:off x="104688" y="2793937"/>
              <a:ext cx="1512168" cy="461665"/>
            </a:xfrm>
            <a:prstGeom prst="rect">
              <a:avLst/>
            </a:prstGeom>
            <a:solidFill>
              <a:srgbClr val="99FF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dirty="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Genetica</a:t>
              </a:r>
            </a:p>
          </p:txBody>
        </p:sp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id="{3F2CA07A-AF1D-353E-DAB6-5BFF339FCB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6400" y="2136775"/>
              <a:ext cx="2151125" cy="639557"/>
            </a:xfrm>
            <a:prstGeom prst="straightConnector1">
              <a:avLst/>
            </a:prstGeom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sm"/>
              <a:tailEnd type="arrow" w="med" len="sm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D2D27815-DDC9-73B6-1DB7-9B309796C457}"/>
              </a:ext>
            </a:extLst>
          </p:cNvPr>
          <p:cNvSpPr txBox="1"/>
          <p:nvPr/>
        </p:nvSpPr>
        <p:spPr>
          <a:xfrm>
            <a:off x="3068009" y="601995"/>
            <a:ext cx="2736304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it-IT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Problemi di qualità della vita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Immagine 2">
            <a:extLst>
              <a:ext uri="{FF2B5EF4-FFF2-40B4-BE49-F238E27FC236}">
                <a16:creationId xmlns:a16="http://schemas.microsoft.com/office/drawing/2014/main" id="{E2E113AB-EB15-84F8-6D5C-1DBEA3135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8"/>
          <a:stretch>
            <a:fillRect/>
          </a:stretch>
        </p:blipFill>
        <p:spPr bwMode="auto">
          <a:xfrm>
            <a:off x="3492500" y="14288"/>
            <a:ext cx="5651500" cy="31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CasellaDiTesto 3">
            <a:extLst>
              <a:ext uri="{FF2B5EF4-FFF2-40B4-BE49-F238E27FC236}">
                <a16:creationId xmlns:a16="http://schemas.microsoft.com/office/drawing/2014/main" id="{8C29F65A-786B-A442-8904-2637B6A414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81025"/>
            <a:ext cx="27368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Tecnica del gruppo nominale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0FE9179-2905-6BA6-F961-85CCAABF5DF6}"/>
              </a:ext>
            </a:extLst>
          </p:cNvPr>
          <p:cNvSpPr/>
          <p:nvPr/>
        </p:nvSpPr>
        <p:spPr>
          <a:xfrm>
            <a:off x="428625" y="3394075"/>
            <a:ext cx="7732713" cy="317023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intervista di gruppo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moderatore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gruppo composto da un numero limitato di soggetti «esperti»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durata 60-90 minuti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fasi: produzione delle idee, raccolta, sistematizzazione, votazione, discussione dei risultati </a:t>
            </a:r>
          </a:p>
          <a:p>
            <a:pPr>
              <a:defRPr/>
            </a:pPr>
            <a:r>
              <a:rPr lang="it-IT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utile per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raggiungere il consenso del gruppo sulla priorità da assegnare </a:t>
            </a:r>
            <a:br>
              <a:rPr lang="it-IT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it-IT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ad una lista di problemi-soluzioni prodotta dagli stessi partecipanti (fase di avvio, fase di valutazione)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8C53607-EF43-0984-88DC-25AEA5984081}"/>
              </a:ext>
            </a:extLst>
          </p:cNvPr>
          <p:cNvSpPr txBox="1"/>
          <p:nvPr/>
        </p:nvSpPr>
        <p:spPr>
          <a:xfrm>
            <a:off x="395288" y="1662113"/>
            <a:ext cx="2736850" cy="1016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Nominal Group Technique &amp;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Multivoting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 - YouTube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magine 2">
            <a:extLst>
              <a:ext uri="{FF2B5EF4-FFF2-40B4-BE49-F238E27FC236}">
                <a16:creationId xmlns:a16="http://schemas.microsoft.com/office/drawing/2014/main" id="{080BEB75-67DF-D696-FAFA-4D6C4C357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8"/>
          <a:stretch>
            <a:fillRect/>
          </a:stretch>
        </p:blipFill>
        <p:spPr bwMode="auto">
          <a:xfrm>
            <a:off x="3492500" y="14288"/>
            <a:ext cx="5651500" cy="31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CasellaDiTesto 3">
            <a:extLst>
              <a:ext uri="{FF2B5EF4-FFF2-40B4-BE49-F238E27FC236}">
                <a16:creationId xmlns:a16="http://schemas.microsoft.com/office/drawing/2014/main" id="{1A10C304-A21E-D529-F75B-722B161CB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3" y="374650"/>
            <a:ext cx="27352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Focus group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4679E76-3005-F49E-EBEA-C0FEDE1BE695}"/>
              </a:ext>
            </a:extLst>
          </p:cNvPr>
          <p:cNvSpPr/>
          <p:nvPr/>
        </p:nvSpPr>
        <p:spPr>
          <a:xfrm>
            <a:off x="395288" y="2276475"/>
            <a:ext cx="7734300" cy="440213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intervista di gruppo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moderatore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gruppo composto da un numero limitato di soggetti (da un minimo di 6 ad un massimo di 10-12). 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focalizzata su un preciso argomento, con pochi punti di discussione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scaletta predefinita di domande</a:t>
            </a:r>
          </a:p>
          <a:p>
            <a:pPr>
              <a:defRPr/>
            </a:pPr>
            <a:endParaRPr lang="it-IT" sz="20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it-IT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utile per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rilevare opinioni complesse (non riassumibili in un grado di accordo o disaccordo con gli item di un questionario);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approfondire gli aspetti positivi/negativi di un fenomeno;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esplorare atteggiamenti, opinioni, aspettative, suggerimenti dei soggetti di riferimento di una organizzazione/comunità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esplorare il grado di consenso su di un particolare argomento. </a:t>
            </a:r>
          </a:p>
        </p:txBody>
      </p:sp>
      <p:sp>
        <p:nvSpPr>
          <p:cNvPr id="54277" name="CasellaDiTesto 9">
            <a:extLst>
              <a:ext uri="{FF2B5EF4-FFF2-40B4-BE49-F238E27FC236}">
                <a16:creationId xmlns:a16="http://schemas.microsoft.com/office/drawing/2014/main" id="{4D4A245D-B8A4-4489-F671-C71490D42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244600"/>
            <a:ext cx="2736850" cy="1016000"/>
          </a:xfrm>
          <a:prstGeom prst="rect">
            <a:avLst/>
          </a:prstGeom>
          <a:solidFill>
            <a:srgbClr val="D7A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latin typeface="Calibri" panose="020F0502020204030204" pitchFamily="34" charset="0"/>
                <a:cs typeface="Calibri" panose="020F0502020204030204" pitchFamily="34" charset="0"/>
              </a:rPr>
              <a:t>https://www.youtube.com/watch?v=3TwgVQIZPsw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Immagine 3">
            <a:extLst>
              <a:ext uri="{FF2B5EF4-FFF2-40B4-BE49-F238E27FC236}">
                <a16:creationId xmlns:a16="http://schemas.microsoft.com/office/drawing/2014/main" id="{22BE1E73-55DA-CE1E-69E9-02A923913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63" y="2565400"/>
            <a:ext cx="4256087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Rectangle 2">
            <a:extLst>
              <a:ext uri="{FF2B5EF4-FFF2-40B4-BE49-F238E27FC236}">
                <a16:creationId xmlns:a16="http://schemas.microsoft.com/office/drawing/2014/main" id="{B80F2058-7E00-8084-31DC-06162174C3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077200" cy="5827713"/>
          </a:xfrm>
        </p:spPr>
        <p:txBody>
          <a:bodyPr>
            <a:noAutofit/>
          </a:bodyPr>
          <a:lstStyle/>
          <a:p>
            <a:pPr marL="457200" indent="-457200" eaLnBrk="1" hangingPunct="1">
              <a:spcAft>
                <a:spcPts val="200"/>
              </a:spcAft>
              <a:defRPr/>
            </a:pPr>
            <a:r>
              <a:rPr lang="it-IT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IMPORTANZA del problema</a:t>
            </a:r>
          </a:p>
          <a:p>
            <a:pPr marL="1370013" lvl="2" eaLnBrk="1" hangingPunct="1">
              <a:spcAft>
                <a:spcPts val="200"/>
              </a:spcAft>
              <a:defRPr/>
            </a:pPr>
            <a:r>
              <a:rPr lang="it-IT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FREQUENZA/DIFFUSIONE  DEL PROBLEMA</a:t>
            </a:r>
          </a:p>
          <a:p>
            <a:pPr marL="1370013" lvl="2" eaLnBrk="1" hangingPunct="1">
              <a:spcAft>
                <a:spcPts val="200"/>
              </a:spcAft>
              <a:defRPr/>
            </a:pPr>
            <a:r>
              <a:rPr lang="it-IT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GRAVITA’ DEL PROBLEMA</a:t>
            </a:r>
          </a:p>
          <a:p>
            <a:pPr lvl="4" eaLnBrk="1" hangingPunct="1">
              <a:spcAft>
                <a:spcPts val="200"/>
              </a:spcAft>
              <a:defRPr/>
            </a:pPr>
            <a:r>
              <a:rPr lang="it-IT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Mortalità</a:t>
            </a:r>
          </a:p>
          <a:p>
            <a:pPr lvl="4" eaLnBrk="1" hangingPunct="1">
              <a:spcAft>
                <a:spcPts val="200"/>
              </a:spcAft>
              <a:defRPr/>
            </a:pPr>
            <a:r>
              <a:rPr lang="it-IT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Morbosità</a:t>
            </a:r>
          </a:p>
          <a:p>
            <a:pPr lvl="4" eaLnBrk="1" hangingPunct="1">
              <a:spcAft>
                <a:spcPts val="200"/>
              </a:spcAft>
              <a:defRPr/>
            </a:pPr>
            <a:r>
              <a:rPr lang="it-IT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Disabilità</a:t>
            </a:r>
          </a:p>
          <a:p>
            <a:pPr lvl="4" eaLnBrk="1" hangingPunct="1">
              <a:spcAft>
                <a:spcPts val="200"/>
              </a:spcAft>
              <a:defRPr/>
            </a:pPr>
            <a:r>
              <a:rPr lang="it-IT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Costi</a:t>
            </a:r>
          </a:p>
          <a:p>
            <a:pPr lvl="4" eaLnBrk="1" hangingPunct="1">
              <a:spcAft>
                <a:spcPts val="200"/>
              </a:spcAft>
              <a:defRPr/>
            </a:pPr>
            <a:r>
              <a:rPr lang="it-IT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Urgenza</a:t>
            </a:r>
          </a:p>
          <a:p>
            <a:pPr lvl="4" eaLnBrk="1" hangingPunct="1">
              <a:spcAft>
                <a:spcPts val="200"/>
              </a:spcAft>
              <a:defRPr/>
            </a:pPr>
            <a:r>
              <a:rPr lang="it-IT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Impatto sociale</a:t>
            </a:r>
          </a:p>
          <a:p>
            <a:pPr marL="457200" indent="-457200" eaLnBrk="1" hangingPunct="1">
              <a:spcBef>
                <a:spcPct val="30000"/>
              </a:spcBef>
              <a:spcAft>
                <a:spcPts val="200"/>
              </a:spcAft>
              <a:defRPr/>
            </a:pPr>
            <a:r>
              <a:rPr lang="it-IT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CHIARA RELAZIONE CAUSALE</a:t>
            </a:r>
          </a:p>
          <a:p>
            <a:pPr marL="457200" indent="-457200" eaLnBrk="1" hangingPunct="1">
              <a:spcBef>
                <a:spcPct val="30000"/>
              </a:spcBef>
              <a:spcAft>
                <a:spcPts val="200"/>
              </a:spcAft>
              <a:defRPr/>
            </a:pPr>
            <a:r>
              <a:rPr lang="it-IT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EFFICACIA della soluzione</a:t>
            </a:r>
          </a:p>
          <a:p>
            <a:pPr marL="457200" indent="-457200" eaLnBrk="1" hangingPunct="1">
              <a:spcBef>
                <a:spcPct val="30000"/>
              </a:spcBef>
              <a:spcAft>
                <a:spcPts val="200"/>
              </a:spcAft>
              <a:defRPr/>
            </a:pPr>
            <a:r>
              <a:rPr lang="it-IT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FATTIBILITA’ dell’intervento</a:t>
            </a:r>
          </a:p>
        </p:txBody>
      </p:sp>
      <p:sp>
        <p:nvSpPr>
          <p:cNvPr id="70660" name="Text Box 37">
            <a:extLst>
              <a:ext uri="{FF2B5EF4-FFF2-40B4-BE49-F238E27FC236}">
                <a16:creationId xmlns:a16="http://schemas.microsoft.com/office/drawing/2014/main" id="{9D3920B1-2577-2C16-E6CF-0BD0D71D0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it-IT" altLang="it-IT" sz="360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Scelta di priorita’ – criteri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1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1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1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1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12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12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12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12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120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responsabilità amministrativa approfondimento - lentepubblica.it">
            <a:extLst>
              <a:ext uri="{FF2B5EF4-FFF2-40B4-BE49-F238E27FC236}">
                <a16:creationId xmlns:a16="http://schemas.microsoft.com/office/drawing/2014/main" id="{F8E734C5-9C83-86D5-ACCC-0A483486B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3644900"/>
            <a:ext cx="47244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9875" name="Gruppo 1">
            <a:extLst>
              <a:ext uri="{FF2B5EF4-FFF2-40B4-BE49-F238E27FC236}">
                <a16:creationId xmlns:a16="http://schemas.microsoft.com/office/drawing/2014/main" id="{C0D81E01-6217-C4D8-5900-6AA0139D423A}"/>
              </a:ext>
            </a:extLst>
          </p:cNvPr>
          <p:cNvGrpSpPr>
            <a:grpSpLocks/>
          </p:cNvGrpSpPr>
          <p:nvPr/>
        </p:nvGrpSpPr>
        <p:grpSpPr bwMode="auto">
          <a:xfrm>
            <a:off x="180975" y="157163"/>
            <a:ext cx="4103688" cy="6440487"/>
            <a:chOff x="251520" y="525700"/>
            <a:chExt cx="3366540" cy="5927636"/>
          </a:xfrm>
        </p:grpSpPr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0DCC3CD6-F030-86B7-249E-3CDE0882773F}"/>
                </a:ext>
              </a:extLst>
            </p:cNvPr>
            <p:cNvSpPr txBox="1"/>
            <p:nvPr/>
          </p:nvSpPr>
          <p:spPr>
            <a:xfrm>
              <a:off x="251522" y="525700"/>
              <a:ext cx="3366538" cy="1895188"/>
            </a:xfrm>
            <a:prstGeom prst="roundRect">
              <a:avLst>
                <a:gd name="adj" fmla="val 4398"/>
              </a:avLst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it-IT" sz="1800" b="1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Fattori predisponenti</a:t>
              </a:r>
            </a:p>
            <a:p>
              <a:pPr indent="263525">
                <a:defRPr/>
              </a:pPr>
              <a:r>
                <a:rPr lang="it-IT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Conoscenze</a:t>
              </a:r>
            </a:p>
            <a:p>
              <a:pPr indent="263525">
                <a:defRPr/>
              </a:pPr>
              <a:r>
                <a:rPr lang="it-IT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Atteggiamenti</a:t>
              </a:r>
            </a:p>
            <a:p>
              <a:pPr indent="263525">
                <a:defRPr/>
              </a:pPr>
              <a:r>
                <a:rPr lang="it-IT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Convinzioni</a:t>
              </a:r>
            </a:p>
            <a:p>
              <a:pPr indent="263525">
                <a:defRPr/>
              </a:pPr>
              <a:r>
                <a:rPr lang="it-IT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Valori</a:t>
              </a:r>
            </a:p>
            <a:p>
              <a:pPr indent="263525">
                <a:defRPr/>
              </a:pPr>
              <a:r>
                <a:rPr lang="it-IT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Fiducia</a:t>
              </a:r>
            </a:p>
            <a:p>
              <a:pPr indent="263525">
                <a:defRPr/>
              </a:pPr>
              <a:r>
                <a:rPr lang="it-IT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Capacità </a:t>
              </a:r>
            </a:p>
          </p:txBody>
        </p:sp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C7BC3D54-EF56-928C-1422-DC1A89BE9A5D}"/>
                </a:ext>
              </a:extLst>
            </p:cNvPr>
            <p:cNvSpPr txBox="1"/>
            <p:nvPr/>
          </p:nvSpPr>
          <p:spPr>
            <a:xfrm>
              <a:off x="251520" y="2420888"/>
              <a:ext cx="3366539" cy="2088232"/>
            </a:xfrm>
            <a:prstGeom prst="roundRect">
              <a:avLst>
                <a:gd name="adj" fmla="val 4398"/>
              </a:avLst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it-IT" sz="1800" b="1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Fattori rinforzanti</a:t>
              </a:r>
            </a:p>
            <a:p>
              <a:pPr indent="263525">
                <a:defRPr/>
              </a:pPr>
              <a:r>
                <a:rPr lang="it-IT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Famiglia</a:t>
              </a:r>
            </a:p>
            <a:p>
              <a:pPr indent="263525">
                <a:defRPr/>
              </a:pPr>
              <a:r>
                <a:rPr lang="it-IT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Pari</a:t>
              </a:r>
            </a:p>
            <a:p>
              <a:pPr indent="263525">
                <a:defRPr/>
              </a:pPr>
              <a:r>
                <a:rPr lang="it-IT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Insegnanti</a:t>
              </a:r>
            </a:p>
            <a:p>
              <a:pPr indent="263525">
                <a:defRPr/>
              </a:pPr>
              <a:r>
                <a:rPr lang="it-IT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Datori di lavoro</a:t>
              </a:r>
            </a:p>
            <a:p>
              <a:pPr indent="263525">
                <a:defRPr/>
              </a:pPr>
              <a:r>
                <a:rPr lang="it-IT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Operatori sanitari</a:t>
              </a:r>
            </a:p>
            <a:p>
              <a:pPr indent="263525">
                <a:defRPr/>
              </a:pPr>
              <a:r>
                <a:rPr lang="it-IT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Leader comunitari</a:t>
              </a:r>
            </a:p>
            <a:p>
              <a:pPr indent="263525">
                <a:defRPr/>
              </a:pPr>
              <a:r>
                <a:rPr lang="it-IT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Decisori  </a:t>
              </a:r>
            </a:p>
          </p:txBody>
        </p:sp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96F2320E-3BED-222F-3918-73A3A1090BF4}"/>
                </a:ext>
              </a:extLst>
            </p:cNvPr>
            <p:cNvSpPr txBox="1"/>
            <p:nvPr/>
          </p:nvSpPr>
          <p:spPr>
            <a:xfrm>
              <a:off x="251522" y="4558148"/>
              <a:ext cx="3366538" cy="1895188"/>
            </a:xfrm>
            <a:prstGeom prst="roundRect">
              <a:avLst>
                <a:gd name="adj" fmla="val 4398"/>
              </a:avLst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it-IT" sz="1800" b="1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Fattori abilitanti</a:t>
              </a:r>
            </a:p>
            <a:p>
              <a:pPr marL="263525">
                <a:defRPr/>
              </a:pPr>
              <a:r>
                <a:rPr lang="it-IT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Disponibilità e accessibilità di risorse sanitarie</a:t>
              </a:r>
            </a:p>
            <a:p>
              <a:pPr marL="263525">
                <a:defRPr/>
              </a:pPr>
              <a:r>
                <a:rPr lang="it-IT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Normativa nazionale/locale, priorità e impegno per la salute</a:t>
              </a:r>
            </a:p>
            <a:p>
              <a:pPr marL="263525">
                <a:defRPr/>
              </a:pPr>
              <a:r>
                <a:rPr lang="it-IT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Capacità collegate alla salute</a:t>
              </a:r>
            </a:p>
          </p:txBody>
        </p:sp>
      </p:grpSp>
      <p:pic>
        <p:nvPicPr>
          <p:cNvPr id="12" name="Immagine 11">
            <a:extLst>
              <a:ext uri="{FF2B5EF4-FFF2-40B4-BE49-F238E27FC236}">
                <a16:creationId xmlns:a16="http://schemas.microsoft.com/office/drawing/2014/main" id="{5314DDE2-CDCA-B39A-1E7F-C33F6DA5B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50" y="39688"/>
            <a:ext cx="5187950" cy="503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ED621CE9-D3D3-94AD-F662-B2F3DA8CB22C}"/>
              </a:ext>
            </a:extLst>
          </p:cNvPr>
          <p:cNvGrpSpPr>
            <a:grpSpLocks/>
          </p:cNvGrpSpPr>
          <p:nvPr/>
        </p:nvGrpSpPr>
        <p:grpSpPr bwMode="auto">
          <a:xfrm>
            <a:off x="334963" y="4538663"/>
            <a:ext cx="5180012" cy="1762125"/>
            <a:chOff x="335538" y="-633139"/>
            <a:chExt cx="5180116" cy="1762983"/>
          </a:xfrm>
        </p:grpSpPr>
        <p:sp>
          <p:nvSpPr>
            <p:cNvPr id="6" name="Rettangolo con angoli arrotondati 5">
              <a:extLst>
                <a:ext uri="{FF2B5EF4-FFF2-40B4-BE49-F238E27FC236}">
                  <a16:creationId xmlns:a16="http://schemas.microsoft.com/office/drawing/2014/main" id="{A0B91FD9-2033-FC18-369F-78062247320A}"/>
                </a:ext>
              </a:extLst>
            </p:cNvPr>
            <p:cNvSpPr/>
            <p:nvPr/>
          </p:nvSpPr>
          <p:spPr>
            <a:xfrm>
              <a:off x="335538" y="697834"/>
              <a:ext cx="2736905" cy="432010"/>
            </a:xfrm>
            <a:prstGeom prst="round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grpSp>
          <p:nvGrpSpPr>
            <p:cNvPr id="79879" name="Gruppo 6">
              <a:extLst>
                <a:ext uri="{FF2B5EF4-FFF2-40B4-BE49-F238E27FC236}">
                  <a16:creationId xmlns:a16="http://schemas.microsoft.com/office/drawing/2014/main" id="{F894E5DD-510F-9365-3C7D-3CE669CEBC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59832" y="-633139"/>
              <a:ext cx="2455822" cy="1626979"/>
              <a:chOff x="2249858" y="21142"/>
              <a:chExt cx="2457106" cy="1626153"/>
            </a:xfrm>
          </p:grpSpPr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44F72B4D-6819-CEA7-F09D-5CC601679549}"/>
                  </a:ext>
                </a:extLst>
              </p:cNvPr>
              <p:cNvSpPr txBox="1"/>
              <p:nvPr/>
            </p:nvSpPr>
            <p:spPr>
              <a:xfrm>
                <a:off x="4203454" y="21142"/>
                <a:ext cx="503510" cy="563550"/>
              </a:xfrm>
              <a:prstGeom prst="ellipse">
                <a:avLst/>
              </a:prstGeom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it-IT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cxnSp>
            <p:nvCxnSpPr>
              <p:cNvPr id="9" name="Connettore 2 8">
                <a:extLst>
                  <a:ext uri="{FF2B5EF4-FFF2-40B4-BE49-F238E27FC236}">
                    <a16:creationId xmlns:a16="http://schemas.microsoft.com/office/drawing/2014/main" id="{C90F9D19-DC44-982C-45A3-8B2BB122CD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49769" y="297361"/>
                <a:ext cx="1953685" cy="1349347"/>
              </a:xfrm>
              <a:prstGeom prst="straightConnector1">
                <a:avLst/>
              </a:prstGeom>
              <a:ln w="76200">
                <a:solidFill>
                  <a:srgbClr val="FFFF00"/>
                </a:solidFill>
                <a:tailEnd type="triangle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4" descr="C:\Users\UTENTE\Pictures\vignette clip art e simboli\lampadina accesa.jpg">
            <a:extLst>
              <a:ext uri="{FF2B5EF4-FFF2-40B4-BE49-F238E27FC236}">
                <a16:creationId xmlns:a16="http://schemas.microsoft.com/office/drawing/2014/main" id="{60E74F40-A80E-F79B-BEE7-71A605679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287338"/>
            <a:ext cx="9144000" cy="627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Text Box 37">
            <a:extLst>
              <a:ext uri="{FF2B5EF4-FFF2-40B4-BE49-F238E27FC236}">
                <a16:creationId xmlns:a16="http://schemas.microsoft.com/office/drawing/2014/main" id="{F6A8A823-F18E-5AE7-2840-4D5D18FD0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it-IT" altLang="it-IT" sz="2800">
                <a:solidFill>
                  <a:srgbClr val="FFFF00"/>
                </a:solidFill>
                <a:latin typeface="HelveticaNeueLT Std" pitchFamily="34" charset="0"/>
              </a:rPr>
              <a:t>Obiettivi…</a:t>
            </a:r>
            <a:endParaRPr lang="it-IT" altLang="it-IT" sz="1600">
              <a:solidFill>
                <a:srgbClr val="FFFF00"/>
              </a:solidFill>
              <a:latin typeface="HelveticaNeueLT Std" pitchFamily="34" charset="0"/>
            </a:endParaRPr>
          </a:p>
        </p:txBody>
      </p:sp>
      <p:pic>
        <p:nvPicPr>
          <p:cNvPr id="35842" name="Picture 2" descr="Risultati immagini per obiettivi smart">
            <a:hlinkClick r:id="rId4"/>
            <a:extLst>
              <a:ext uri="{FF2B5EF4-FFF2-40B4-BE49-F238E27FC236}">
                <a16:creationId xmlns:a16="http://schemas.microsoft.com/office/drawing/2014/main" id="{C7BE622A-ECF6-42C8-7A0E-F167C9BBD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57225"/>
            <a:ext cx="6805612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3">
            <a:extLst>
              <a:ext uri="{FF2B5EF4-FFF2-40B4-BE49-F238E27FC236}">
                <a16:creationId xmlns:a16="http://schemas.microsoft.com/office/drawing/2014/main" id="{B1370364-87A1-B97B-4716-F13BA6365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5976" y="3867285"/>
            <a:ext cx="4483224" cy="2554545"/>
          </a:xfrm>
          <a:prstGeom prst="rect">
            <a:avLst/>
          </a:prstGeom>
          <a:solidFill>
            <a:srgbClr val="FFFF66">
              <a:alpha val="63922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  <a:defRPr/>
            </a:pPr>
            <a:r>
              <a:rPr lang="it-IT" altLang="it-IT" sz="2800" dirty="0">
                <a:latin typeface="HelveticaNeueLT Std" pitchFamily="34" charset="0"/>
              </a:rPr>
              <a:t>Specifici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it-IT" altLang="it-IT" sz="2800" dirty="0">
                <a:latin typeface="HelveticaNeueLT Std" pitchFamily="34" charset="0"/>
              </a:rPr>
              <a:t>Misurabili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it-IT" altLang="it-IT" sz="2800" dirty="0">
                <a:latin typeface="HelveticaNeueLT Std" pitchFamily="34" charset="0"/>
              </a:rPr>
              <a:t>Attuabili (Raggiungibili)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it-IT" altLang="it-IT" sz="2800" dirty="0">
                <a:latin typeface="HelveticaNeueLT Std" pitchFamily="34" charset="0"/>
              </a:rPr>
              <a:t>Realistici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it-IT" altLang="it-IT" sz="2800" dirty="0">
                <a:latin typeface="HelveticaNeueLT Std" pitchFamily="34" charset="0"/>
              </a:rPr>
              <a:t>Temporalmente definiti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F54F54BD-878E-FA6A-A7D1-C7B5C6763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" t="28967" r="3352" b="3340"/>
          <a:stretch>
            <a:fillRect/>
          </a:stretch>
        </p:blipFill>
        <p:spPr bwMode="auto">
          <a:xfrm>
            <a:off x="106363" y="1127125"/>
            <a:ext cx="878522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Immagine 1">
            <a:extLst>
              <a:ext uri="{FF2B5EF4-FFF2-40B4-BE49-F238E27FC236}">
                <a16:creationId xmlns:a16="http://schemas.microsoft.com/office/drawing/2014/main" id="{9BF34AE1-E07E-DF62-A6E6-1E80AF174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4518025"/>
            <a:ext cx="3059112" cy="2295525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3">
            <a:extLst>
              <a:ext uri="{FF2B5EF4-FFF2-40B4-BE49-F238E27FC236}">
                <a16:creationId xmlns:a16="http://schemas.microsoft.com/office/drawing/2014/main" id="{CEFB919F-2448-0DF7-98B3-2B487D3CA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0" r="3946"/>
          <a:stretch>
            <a:fillRect/>
          </a:stretch>
        </p:blipFill>
        <p:spPr bwMode="auto">
          <a:xfrm>
            <a:off x="6527800" y="4470400"/>
            <a:ext cx="2520950" cy="234315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5" name="Text Box 3">
            <a:extLst>
              <a:ext uri="{FF2B5EF4-FFF2-40B4-BE49-F238E27FC236}">
                <a16:creationId xmlns:a16="http://schemas.microsoft.com/office/drawing/2014/main" id="{650D8576-AC59-F382-1D35-C2326662B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it-IT" altLang="it-IT" sz="2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Progettazione operativa - Definizione del percorso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9">
            <a:extLst>
              <a:ext uri="{FF2B5EF4-FFF2-40B4-BE49-F238E27FC236}">
                <a16:creationId xmlns:a16="http://schemas.microsoft.com/office/drawing/2014/main" id="{D62C77AE-C70F-5126-9BA7-BCD2672754BC}"/>
              </a:ext>
            </a:extLst>
          </p:cNvPr>
          <p:cNvGrpSpPr>
            <a:grpSpLocks/>
          </p:cNvGrpSpPr>
          <p:nvPr/>
        </p:nvGrpSpPr>
        <p:grpSpPr bwMode="auto">
          <a:xfrm>
            <a:off x="231775" y="234950"/>
            <a:ext cx="8610600" cy="2438400"/>
            <a:chOff x="146" y="148"/>
            <a:chExt cx="5424" cy="1536"/>
          </a:xfrm>
        </p:grpSpPr>
        <p:pic>
          <p:nvPicPr>
            <p:cNvPr id="23559" name="Picture 2">
              <a:extLst>
                <a:ext uri="{FF2B5EF4-FFF2-40B4-BE49-F238E27FC236}">
                  <a16:creationId xmlns:a16="http://schemas.microsoft.com/office/drawing/2014/main" id="{522683FC-2361-85A6-4578-E6AF35CB4C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" y="148"/>
              <a:ext cx="1059" cy="1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560" name="Rectangle 5">
              <a:extLst>
                <a:ext uri="{FF2B5EF4-FFF2-40B4-BE49-F238E27FC236}">
                  <a16:creationId xmlns:a16="http://schemas.microsoft.com/office/drawing/2014/main" id="{9F337859-8D34-FF44-3D20-B7B4B9556D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0" y="192"/>
              <a:ext cx="245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>
                  <a:latin typeface="Tahoma" panose="020B0604030504040204" pitchFamily="34" charset="0"/>
                  <a:cs typeface="Arial" panose="020B0604020202020204" pitchFamily="34" charset="0"/>
                </a:rPr>
                <a:t>empowerment </a:t>
              </a:r>
              <a:r>
                <a:rPr lang="it-IT" altLang="it-IT" sz="2400" b="1">
                  <a:solidFill>
                    <a:srgbClr val="FF3300"/>
                  </a:solidFill>
                  <a:latin typeface="Tahoma" panose="020B0604030504040204" pitchFamily="34" charset="0"/>
                  <a:cs typeface="Arial" panose="020B0604020202020204" pitchFamily="34" charset="0"/>
                </a:rPr>
                <a:t>individuale</a:t>
              </a:r>
            </a:p>
          </p:txBody>
        </p:sp>
        <p:sp>
          <p:nvSpPr>
            <p:cNvPr id="23561" name="Rectangle 7">
              <a:extLst>
                <a:ext uri="{FF2B5EF4-FFF2-40B4-BE49-F238E27FC236}">
                  <a16:creationId xmlns:a16="http://schemas.microsoft.com/office/drawing/2014/main" id="{973E2D93-EA4B-8032-DDEB-B15BADE1C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672"/>
              <a:ext cx="3842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>
                  <a:latin typeface="Tahoma" panose="020B0604030504040204" pitchFamily="34" charset="0"/>
                  <a:cs typeface="Arial" panose="020B0604020202020204" pitchFamily="34" charset="0"/>
                </a:rPr>
                <a:t>capacità del singolo individuo di prendere decisioni e di assumere il controllo della propria vita</a:t>
              </a:r>
            </a:p>
          </p:txBody>
        </p:sp>
      </p:grpSp>
      <p:grpSp>
        <p:nvGrpSpPr>
          <p:cNvPr id="20490" name="Group 10">
            <a:extLst>
              <a:ext uri="{FF2B5EF4-FFF2-40B4-BE49-F238E27FC236}">
                <a16:creationId xmlns:a16="http://schemas.microsoft.com/office/drawing/2014/main" id="{19564531-6FCB-3EB9-8EE3-A2D17F6357BD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3573463"/>
            <a:ext cx="8915400" cy="3082925"/>
            <a:chOff x="144" y="2251"/>
            <a:chExt cx="5616" cy="1942"/>
          </a:xfrm>
        </p:grpSpPr>
        <p:pic>
          <p:nvPicPr>
            <p:cNvPr id="23556" name="Picture 3">
              <a:extLst>
                <a:ext uri="{FF2B5EF4-FFF2-40B4-BE49-F238E27FC236}">
                  <a16:creationId xmlns:a16="http://schemas.microsoft.com/office/drawing/2014/main" id="{DC1C87F2-AF58-3EBC-75BD-3904F9B205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24" r="16335"/>
            <a:stretch>
              <a:fillRect/>
            </a:stretch>
          </p:blipFill>
          <p:spPr bwMode="auto">
            <a:xfrm>
              <a:off x="3840" y="2448"/>
              <a:ext cx="1920" cy="17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557" name="Rectangle 6">
              <a:extLst>
                <a:ext uri="{FF2B5EF4-FFF2-40B4-BE49-F238E27FC236}">
                  <a16:creationId xmlns:a16="http://schemas.microsoft.com/office/drawing/2014/main" id="{9E7CB186-6CD3-A79F-7797-9C0C0173E6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2251"/>
              <a:ext cx="250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>
                  <a:latin typeface="Tahoma" panose="020B0604030504040204" pitchFamily="34" charset="0"/>
                  <a:cs typeface="Arial" panose="020B0604020202020204" pitchFamily="34" charset="0"/>
                </a:rPr>
                <a:t>empowerment di </a:t>
              </a:r>
              <a:r>
                <a:rPr lang="it-IT" altLang="it-IT" sz="2400" b="1">
                  <a:solidFill>
                    <a:srgbClr val="FF3300"/>
                  </a:solidFill>
                  <a:latin typeface="Tahoma" panose="020B0604030504040204" pitchFamily="34" charset="0"/>
                  <a:cs typeface="Arial" panose="020B0604020202020204" pitchFamily="34" charset="0"/>
                </a:rPr>
                <a:t>comunità</a:t>
              </a:r>
            </a:p>
          </p:txBody>
        </p:sp>
        <p:sp>
          <p:nvSpPr>
            <p:cNvPr id="23558" name="Rectangle 8">
              <a:extLst>
                <a:ext uri="{FF2B5EF4-FFF2-40B4-BE49-F238E27FC236}">
                  <a16:creationId xmlns:a16="http://schemas.microsoft.com/office/drawing/2014/main" id="{20436009-E57F-6975-3AD7-1F29C39EA7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2640"/>
              <a:ext cx="3731" cy="1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>
                  <a:latin typeface="Tahoma" panose="020B0604030504040204" pitchFamily="34" charset="0"/>
                  <a:cs typeface="Arial" panose="020B0604020202020204" pitchFamily="34" charset="0"/>
                </a:rPr>
                <a:t>L’empowerment di comunità, invece, si riferisce agli individui che agiscono a livello collettivo per riuscire a influenzare e controllare maggiormente i determinanti di salute e la qualità della vita nella propria comunità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7">
            <a:extLst>
              <a:ext uri="{FF2B5EF4-FFF2-40B4-BE49-F238E27FC236}">
                <a16:creationId xmlns:a16="http://schemas.microsoft.com/office/drawing/2014/main" id="{235460EE-5F0D-77AD-0594-63C21EBB6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296988"/>
            <a:ext cx="2736850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CasellaDiTesto 5">
            <a:extLst>
              <a:ext uri="{FF2B5EF4-FFF2-40B4-BE49-F238E27FC236}">
                <a16:creationId xmlns:a16="http://schemas.microsoft.com/office/drawing/2014/main" id="{14FAD971-A623-7470-AD15-A465617B2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1863" y="4351338"/>
            <a:ext cx="633095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>
                <a:solidFill>
                  <a:srgbClr val="4444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questa domanda nel 1951 </a:t>
            </a:r>
            <a:br>
              <a:rPr lang="it-IT" altLang="it-IT" sz="2800">
                <a:solidFill>
                  <a:srgbClr val="44444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sz="2800">
                <a:solidFill>
                  <a:srgbClr val="4444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dott. G.D.Weibe, psicologo della ricerca, riferendosi alla pubblicità radio/televisiva diede inizio a quello che poi diventerà </a:t>
            </a:r>
            <a:br>
              <a:rPr lang="it-IT" altLang="it-IT" sz="2800">
                <a:solidFill>
                  <a:srgbClr val="44444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sz="2800">
                <a:solidFill>
                  <a:srgbClr val="4444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“Social Marketing”. </a:t>
            </a:r>
          </a:p>
        </p:txBody>
      </p:sp>
      <p:sp>
        <p:nvSpPr>
          <p:cNvPr id="34820" name="Text Box 2">
            <a:extLst>
              <a:ext uri="{FF2B5EF4-FFF2-40B4-BE49-F238E27FC236}">
                <a16:creationId xmlns:a16="http://schemas.microsoft.com/office/drawing/2014/main" id="{D688B3BA-4982-534C-1886-9B25AD5EE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5875"/>
            <a:ext cx="9144000" cy="519113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it-IT" altLang="it-IT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MARKETING SOCIALE</a:t>
            </a:r>
            <a:endParaRPr lang="it-IT" altLang="it-IT" sz="16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821" name="Rectangle 3">
            <a:extLst>
              <a:ext uri="{FF2B5EF4-FFF2-40B4-BE49-F238E27FC236}">
                <a16:creationId xmlns:a16="http://schemas.microsoft.com/office/drawing/2014/main" id="{D719005E-0508-E1B9-2FF4-EF9D662563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0825" y="1617663"/>
            <a:ext cx="6330950" cy="1309687"/>
          </a:xfrm>
          <a:prstGeom prst="wedgeRoundRectCallout">
            <a:avLst>
              <a:gd name="adj1" fmla="val -54477"/>
              <a:gd name="adj2" fmla="val 100935"/>
              <a:gd name="adj3" fmla="val 16667"/>
            </a:avLst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it-IT" altLang="it-IT" sz="2800">
                <a:solidFill>
                  <a:srgbClr val="6969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“Why can’t you sell brotherhood like you sell soap?” </a:t>
            </a:r>
          </a:p>
        </p:txBody>
      </p:sp>
      <p:sp>
        <p:nvSpPr>
          <p:cNvPr id="9221" name="Rectangle 3">
            <a:extLst>
              <a:ext uri="{FF2B5EF4-FFF2-40B4-BE49-F238E27FC236}">
                <a16:creationId xmlns:a16="http://schemas.microsoft.com/office/drawing/2014/main" id="{CD06DD04-8EFF-875F-63E6-D5928E2EB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" y="1617663"/>
            <a:ext cx="6330950" cy="1309687"/>
          </a:xfrm>
          <a:prstGeom prst="wedgeRoundRectCallout">
            <a:avLst>
              <a:gd name="adj1" fmla="val -54083"/>
              <a:gd name="adj2" fmla="val 100949"/>
              <a:gd name="adj3" fmla="val 16667"/>
            </a:avLst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2800">
                <a:solidFill>
                  <a:srgbClr val="4444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it-IT" altLang="it-IT" sz="2800" b="1">
                <a:solidFill>
                  <a:srgbClr val="4444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Perché non puoi vendere la solidarietà come vendi una saponetta?”</a:t>
            </a:r>
            <a:endParaRPr lang="it-IT" altLang="it-IT" sz="2800" b="1">
              <a:solidFill>
                <a:srgbClr val="69696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  <p:bldP spid="92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6">
            <a:extLst>
              <a:ext uri="{FF2B5EF4-FFF2-40B4-BE49-F238E27FC236}">
                <a16:creationId xmlns:a16="http://schemas.microsoft.com/office/drawing/2014/main" id="{010E64B2-47C2-AEB9-1236-AC7924DF1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0" y="1276350"/>
            <a:ext cx="2998788" cy="34782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br>
              <a:rPr lang="it-IT" altLang="it-IT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CBE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Co-create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Building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Engage</a:t>
            </a:r>
          </a:p>
        </p:txBody>
      </p:sp>
      <p:pic>
        <p:nvPicPr>
          <p:cNvPr id="33795" name="Immagine 2">
            <a:extLst>
              <a:ext uri="{FF2B5EF4-FFF2-40B4-BE49-F238E27FC236}">
                <a16:creationId xmlns:a16="http://schemas.microsoft.com/office/drawing/2014/main" id="{691F283C-0E7B-4F96-1F65-EB13AB1A3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57313"/>
            <a:ext cx="5262562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CasellaDiTesto 3">
            <a:extLst>
              <a:ext uri="{FF2B5EF4-FFF2-40B4-BE49-F238E27FC236}">
                <a16:creationId xmlns:a16="http://schemas.microsoft.com/office/drawing/2014/main" id="{9D9976A3-1B6D-AD58-6EAD-F12E509E1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5353050"/>
            <a:ext cx="44275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800">
                <a:latin typeface="Arial" panose="020B0604020202020204" pitchFamily="34" charset="0"/>
              </a:rPr>
              <a:t>Modello di progettazione del </a:t>
            </a:r>
            <a:r>
              <a:rPr lang="it-IT" altLang="it-IT" sz="2800">
                <a:solidFill>
                  <a:srgbClr val="FF0000"/>
                </a:solidFill>
                <a:latin typeface="Arial" panose="020B0604020202020204" pitchFamily="34" charset="0"/>
              </a:rPr>
              <a:t>Marketing sociale</a:t>
            </a:r>
          </a:p>
        </p:txBody>
      </p:sp>
      <p:sp>
        <p:nvSpPr>
          <p:cNvPr id="33797" name="Text Box 2">
            <a:extLst>
              <a:ext uri="{FF2B5EF4-FFF2-40B4-BE49-F238E27FC236}">
                <a16:creationId xmlns:a16="http://schemas.microsoft.com/office/drawing/2014/main" id="{B252E4B2-E448-65BB-D500-AA7460018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it-IT" altLang="it-IT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modello CBE</a:t>
            </a:r>
            <a:endParaRPr lang="it-IT" altLang="it-IT" sz="16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9">
            <a:extLst>
              <a:ext uri="{FF2B5EF4-FFF2-40B4-BE49-F238E27FC236}">
                <a16:creationId xmlns:a16="http://schemas.microsoft.com/office/drawing/2014/main" id="{351A9F06-7B1D-E68E-0E2D-DAE7E70A5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it-IT" altLang="it-IT">
                <a:latin typeface="Tahoma" panose="020B0604030504040204" pitchFamily="34" charset="0"/>
              </a:rPr>
              <a:t>I tre fattori del Sense Of Coherence </a:t>
            </a:r>
          </a:p>
        </p:txBody>
      </p:sp>
      <p:pic>
        <p:nvPicPr>
          <p:cNvPr id="57347" name="Picture 7" descr="Figure 2 from A Critical Analysis of Antonovsky's Sense of Coherence Theory  in Relation to Mental Health and Mental Disorder and the Effect of a  Lifelong Learning Intervention on the Sense of">
            <a:extLst>
              <a:ext uri="{FF2B5EF4-FFF2-40B4-BE49-F238E27FC236}">
                <a16:creationId xmlns:a16="http://schemas.microsoft.com/office/drawing/2014/main" id="{BF35DB41-8734-77C4-F154-329608B3B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814388"/>
            <a:ext cx="7069137" cy="604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CasellaDiTesto 1">
            <a:extLst>
              <a:ext uri="{FF2B5EF4-FFF2-40B4-BE49-F238E27FC236}">
                <a16:creationId xmlns:a16="http://schemas.microsoft.com/office/drawing/2014/main" id="{20D34493-4AF4-7B44-B6C7-54FA98727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1557338"/>
            <a:ext cx="2592388" cy="460375"/>
          </a:xfrm>
          <a:prstGeom prst="rect">
            <a:avLst/>
          </a:prstGeom>
          <a:solidFill>
            <a:srgbClr val="99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>
                <a:latin typeface="Calibri" panose="020F0502020204030204" pitchFamily="34" charset="0"/>
                <a:cs typeface="Calibri" panose="020F0502020204030204" pitchFamily="34" charset="0"/>
              </a:rPr>
              <a:t>Comprensibilità </a:t>
            </a:r>
          </a:p>
        </p:txBody>
      </p:sp>
      <p:sp>
        <p:nvSpPr>
          <p:cNvPr id="57349" name="CasellaDiTesto 2">
            <a:extLst>
              <a:ext uri="{FF2B5EF4-FFF2-40B4-BE49-F238E27FC236}">
                <a16:creationId xmlns:a16="http://schemas.microsoft.com/office/drawing/2014/main" id="{34D07E01-F803-D62A-18DE-A286BFC74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111625"/>
            <a:ext cx="2232025" cy="460375"/>
          </a:xfrm>
          <a:prstGeom prst="rect">
            <a:avLst/>
          </a:prstGeom>
          <a:solidFill>
            <a:srgbClr val="89B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>
                <a:latin typeface="Calibri" panose="020F0502020204030204" pitchFamily="34" charset="0"/>
                <a:cs typeface="Calibri" panose="020F0502020204030204" pitchFamily="34" charset="0"/>
              </a:rPr>
              <a:t>Significatività  </a:t>
            </a:r>
          </a:p>
        </p:txBody>
      </p:sp>
      <p:sp>
        <p:nvSpPr>
          <p:cNvPr id="57350" name="CasellaDiTesto 3">
            <a:extLst>
              <a:ext uri="{FF2B5EF4-FFF2-40B4-BE49-F238E27FC236}">
                <a16:creationId xmlns:a16="http://schemas.microsoft.com/office/drawing/2014/main" id="{08421A98-990D-1047-17FA-1E8B2CBE1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4081463"/>
            <a:ext cx="2016125" cy="460375"/>
          </a:xfrm>
          <a:prstGeom prst="rect">
            <a:avLst/>
          </a:prstGeom>
          <a:solidFill>
            <a:srgbClr val="CAFF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>
                <a:latin typeface="Calibri" panose="020F0502020204030204" pitchFamily="34" charset="0"/>
                <a:cs typeface="Calibri" panose="020F0502020204030204" pitchFamily="34" charset="0"/>
              </a:rPr>
              <a:t>Affrontabilità 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Le 4P-7P del Marketing Mix - MarketingeImpresa">
            <a:extLst>
              <a:ext uri="{FF2B5EF4-FFF2-40B4-BE49-F238E27FC236}">
                <a16:creationId xmlns:a16="http://schemas.microsoft.com/office/drawing/2014/main" id="{16EBD5CB-DD6C-E3D8-FF72-B3E19F7DB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1" t="5656" r="3333" b="5051"/>
          <a:stretch>
            <a:fillRect/>
          </a:stretch>
        </p:blipFill>
        <p:spPr bwMode="auto">
          <a:xfrm>
            <a:off x="41275" y="690563"/>
            <a:ext cx="8188325" cy="612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5671898-2A51-850B-37B8-2904092DB4CE}"/>
              </a:ext>
            </a:extLst>
          </p:cNvPr>
          <p:cNvSpPr txBox="1"/>
          <p:nvPr/>
        </p:nvSpPr>
        <p:spPr>
          <a:xfrm>
            <a:off x="623888" y="820738"/>
            <a:ext cx="1744662" cy="584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prodotto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1AD677F-46C1-7878-FC62-A00855761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4388" y="820738"/>
            <a:ext cx="2335212" cy="5842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>
                <a:latin typeface="Calibri" panose="020F0502020204030204" pitchFamily="34" charset="0"/>
                <a:cs typeface="Calibri" panose="020F0502020204030204" pitchFamily="34" charset="0"/>
              </a:rPr>
              <a:t>promozione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86C103D-4DDA-09CD-6A00-9B0DB9762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9350" y="6091238"/>
            <a:ext cx="1746250" cy="5842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>
                <a:latin typeface="Calibri" panose="020F0502020204030204" pitchFamily="34" charset="0"/>
                <a:cs typeface="Calibri" panose="020F0502020204030204" pitchFamily="34" charset="0"/>
              </a:rPr>
              <a:t>prezzo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E9B0E58-13E5-5972-A468-671E2499B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3825" y="5164138"/>
            <a:ext cx="2333625" cy="585787"/>
          </a:xfrm>
          <a:prstGeom prst="rect">
            <a:avLst/>
          </a:prstGeom>
          <a:solidFill>
            <a:srgbClr val="FF5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>
                <a:latin typeface="Calibri" panose="020F0502020204030204" pitchFamily="34" charset="0"/>
                <a:cs typeface="Calibri" panose="020F0502020204030204" pitchFamily="34" charset="0"/>
              </a:rPr>
              <a:t>distribuzione</a:t>
            </a:r>
          </a:p>
        </p:txBody>
      </p:sp>
      <p:sp>
        <p:nvSpPr>
          <p:cNvPr id="46087" name="Text Box 2">
            <a:extLst>
              <a:ext uri="{FF2B5EF4-FFF2-40B4-BE49-F238E27FC236}">
                <a16:creationId xmlns:a16="http://schemas.microsoft.com/office/drawing/2014/main" id="{23AAE494-C4C8-34AA-9796-A25223549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>
              <a:buFontTx/>
              <a:buNone/>
            </a:pPr>
            <a:r>
              <a:rPr lang="it-IT" altLang="it-IT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Gli strumenti del Marketing Mix: le “4 P”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>
            <a:extLst>
              <a:ext uri="{FF2B5EF4-FFF2-40B4-BE49-F238E27FC236}">
                <a16:creationId xmlns:a16="http://schemas.microsoft.com/office/drawing/2014/main" id="{1EF02FC6-2E9A-A622-CD30-0BF0CFCD5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r="3062"/>
          <a:stretch>
            <a:fillRect/>
          </a:stretch>
        </p:blipFill>
        <p:spPr bwMode="auto">
          <a:xfrm>
            <a:off x="755650" y="1920875"/>
            <a:ext cx="8353425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Immagine 1">
            <a:extLst>
              <a:ext uri="{FF2B5EF4-FFF2-40B4-BE49-F238E27FC236}">
                <a16:creationId xmlns:a16="http://schemas.microsoft.com/office/drawing/2014/main" id="{3E7A4105-3A1C-52E2-6C86-B359D689C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4365">
            <a:off x="-131763" y="271463"/>
            <a:ext cx="2187576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pccitygdwuyr\Documenti\Immagini\comunita.jpg">
            <a:extLst>
              <a:ext uri="{FF2B5EF4-FFF2-40B4-BE49-F238E27FC236}">
                <a16:creationId xmlns:a16="http://schemas.microsoft.com/office/drawing/2014/main" id="{95E393E5-5D35-0987-AF3C-45A240550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6613"/>
            <a:ext cx="4267200" cy="320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j0316552">
            <a:extLst>
              <a:ext uri="{FF2B5EF4-FFF2-40B4-BE49-F238E27FC236}">
                <a16:creationId xmlns:a16="http://schemas.microsoft.com/office/drawing/2014/main" id="{209FA25F-1F65-1A5D-B6D2-9BC78EE47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33788"/>
            <a:ext cx="4267200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4">
            <a:extLst>
              <a:ext uri="{FF2B5EF4-FFF2-40B4-BE49-F238E27FC236}">
                <a16:creationId xmlns:a16="http://schemas.microsoft.com/office/drawing/2014/main" id="{3746E610-C7FB-D7B6-D1D1-6991AA986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9813" y="838200"/>
            <a:ext cx="4114800" cy="491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66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it-IT" altLang="it-IT" sz="4400">
              <a:solidFill>
                <a:srgbClr val="CC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it-IT" altLang="it-IT" sz="440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valutazione degli interventi di promozione della salute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it-IT" altLang="it-IT" sz="4400">
              <a:solidFill>
                <a:srgbClr val="CC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it-IT" altLang="it-IT" sz="4400">
              <a:solidFill>
                <a:srgbClr val="CC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3">
            <a:extLst>
              <a:ext uri="{FF2B5EF4-FFF2-40B4-BE49-F238E27FC236}">
                <a16:creationId xmlns:a16="http://schemas.microsoft.com/office/drawing/2014/main" id="{FC912CDB-39D8-8A83-6949-ADA9D3265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72200"/>
            <a:ext cx="9144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>
                <a:solidFill>
                  <a:srgbClr val="000000"/>
                </a:solidFill>
                <a:latin typeface="Tahoma" panose="020B0604030504040204" pitchFamily="34" charset="0"/>
              </a:rPr>
              <a:t>DoRS - Glossario dei termini di promozione della salute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>
                <a:solidFill>
                  <a:srgbClr val="000000"/>
                </a:solidFill>
                <a:latin typeface="Tahoma" panose="020B0604030504040204" pitchFamily="34" charset="0"/>
              </a:rPr>
              <a:t>Allegato alla griglia per l’individuazione delle buone pratiche di prevenzione e promozione della salute </a:t>
            </a:r>
          </a:p>
        </p:txBody>
      </p:sp>
      <p:sp>
        <p:nvSpPr>
          <p:cNvPr id="58371" name="Text Box 4">
            <a:extLst>
              <a:ext uri="{FF2B5EF4-FFF2-40B4-BE49-F238E27FC236}">
                <a16:creationId xmlns:a16="http://schemas.microsoft.com/office/drawing/2014/main" id="{CF262B0D-0736-74C8-F0AD-E9FB693CC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1484313"/>
            <a:ext cx="8137525" cy="4079875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it-IT" altLang="it-IT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Risultati: </a:t>
            </a:r>
            <a:r>
              <a:rPr lang="it-IT" altLang="it-IT" b="1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cambiamenti</a:t>
            </a:r>
            <a:r>
              <a:rPr lang="it-IT" altLang="it-IT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it-IT" altLang="it-IT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nelle peculiarità e nelle capacità personali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it-IT" altLang="it-IT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nelle azioni e nelle norme sociali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it-IT" altLang="it-IT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nelle prassi organizzative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it-IT" altLang="it-IT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nelle politiche pubbliche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b="1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attribuibili</a:t>
            </a:r>
            <a:r>
              <a:rPr lang="it-IT" altLang="it-IT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>
                <a:latin typeface="Calibri" panose="020F0502020204030204" pitchFamily="34" charset="0"/>
                <a:cs typeface="Calibri" panose="020F0502020204030204" pitchFamily="34" charset="0"/>
              </a:rPr>
              <a:t>all'attività</a:t>
            </a:r>
            <a:r>
              <a:rPr lang="it-IT" altLang="it-IT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promozione della salute</a:t>
            </a:r>
          </a:p>
        </p:txBody>
      </p:sp>
      <p:pic>
        <p:nvPicPr>
          <p:cNvPr id="58372" name="Picture 2054">
            <a:extLst>
              <a:ext uri="{FF2B5EF4-FFF2-40B4-BE49-F238E27FC236}">
                <a16:creationId xmlns:a16="http://schemas.microsoft.com/office/drawing/2014/main" id="{BCA082E1-E4C5-534D-3EA2-059475682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213100"/>
            <a:ext cx="2555875" cy="134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3" name="Text Box 10">
            <a:extLst>
              <a:ext uri="{FF2B5EF4-FFF2-40B4-BE49-F238E27FC236}">
                <a16:creationId xmlns:a16="http://schemas.microsoft.com/office/drawing/2014/main" id="{BB63E8A3-AEE5-2E13-C3F4-7BB7CA34C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solidFill>
            <a:srgbClr val="00F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it-IT" altLang="it-IT" sz="2800">
                <a:latin typeface="Calibri" panose="020F0502020204030204" pitchFamily="34" charset="0"/>
                <a:cs typeface="Calibri" panose="020F0502020204030204" pitchFamily="34" charset="0"/>
              </a:rPr>
              <a:t>Valutazione e promozione della salute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112">
            <a:extLst>
              <a:ext uri="{FF2B5EF4-FFF2-40B4-BE49-F238E27FC236}">
                <a16:creationId xmlns:a16="http://schemas.microsoft.com/office/drawing/2014/main" id="{646F755B-76E9-44C5-1F79-412DD01E4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441325"/>
            <a:ext cx="5638801" cy="194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72A53423-CE9B-72B3-6D58-1F491461688B}"/>
              </a:ext>
            </a:extLst>
          </p:cNvPr>
          <p:cNvGrpSpPr>
            <a:grpSpLocks/>
          </p:cNvGrpSpPr>
          <p:nvPr/>
        </p:nvGrpSpPr>
        <p:grpSpPr bwMode="auto">
          <a:xfrm>
            <a:off x="0" y="2071688"/>
            <a:ext cx="8813800" cy="4789487"/>
            <a:chOff x="64" y="1296"/>
            <a:chExt cx="5552" cy="3017"/>
          </a:xfrm>
        </p:grpSpPr>
        <p:grpSp>
          <p:nvGrpSpPr>
            <p:cNvPr id="62493" name="Group 3">
              <a:extLst>
                <a:ext uri="{FF2B5EF4-FFF2-40B4-BE49-F238E27FC236}">
                  <a16:creationId xmlns:a16="http://schemas.microsoft.com/office/drawing/2014/main" id="{CFB332F2-60DA-72CE-37C1-A699A37C22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" y="1296"/>
              <a:ext cx="5552" cy="3017"/>
              <a:chOff x="64" y="1296"/>
              <a:chExt cx="5552" cy="3017"/>
            </a:xfrm>
          </p:grpSpPr>
          <p:sp>
            <p:nvSpPr>
              <p:cNvPr id="62504" name="Oval 4">
                <a:extLst>
                  <a:ext uri="{FF2B5EF4-FFF2-40B4-BE49-F238E27FC236}">
                    <a16:creationId xmlns:a16="http://schemas.microsoft.com/office/drawing/2014/main" id="{B75C5F8A-4B54-B55C-B7BE-5A4F96F9C5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1296"/>
                <a:ext cx="5232" cy="2592"/>
              </a:xfrm>
              <a:prstGeom prst="ellipse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solidFill>
                    <a:srgbClr val="0000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62505" name="Line 5">
                <a:extLst>
                  <a:ext uri="{FF2B5EF4-FFF2-40B4-BE49-F238E27FC236}">
                    <a16:creationId xmlns:a16="http://schemas.microsoft.com/office/drawing/2014/main" id="{48263A5A-0F9C-A3A8-D8A7-E3857AFA9B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1536"/>
                <a:ext cx="0" cy="196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506" name="Line 6">
                <a:extLst>
                  <a:ext uri="{FF2B5EF4-FFF2-40B4-BE49-F238E27FC236}">
                    <a16:creationId xmlns:a16="http://schemas.microsoft.com/office/drawing/2014/main" id="{58766C68-F9C4-9EAD-1C15-DD19B681FE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3504"/>
                <a:ext cx="355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507" name="Line 7">
                <a:extLst>
                  <a:ext uri="{FF2B5EF4-FFF2-40B4-BE49-F238E27FC236}">
                    <a16:creationId xmlns:a16="http://schemas.microsoft.com/office/drawing/2014/main" id="{FE6A55B4-ED23-4B38-4344-BF8AD8CB5C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3798"/>
                <a:ext cx="3408" cy="42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508" name="Line 8">
                <a:extLst>
                  <a:ext uri="{FF2B5EF4-FFF2-40B4-BE49-F238E27FC236}">
                    <a16:creationId xmlns:a16="http://schemas.microsoft.com/office/drawing/2014/main" id="{258041DB-E222-3985-CCD6-0A14BCBFAE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812" y="1560"/>
                <a:ext cx="4" cy="1944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509" name="Text Box 9">
                <a:extLst>
                  <a:ext uri="{FF2B5EF4-FFF2-40B4-BE49-F238E27FC236}">
                    <a16:creationId xmlns:a16="http://schemas.microsoft.com/office/drawing/2014/main" id="{F2E25877-CCC8-2C57-8D17-5BB2FB5C3B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3936"/>
                <a:ext cx="158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it-IT" altLang="it-IT" sz="18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unità di tempo</a:t>
                </a:r>
              </a:p>
            </p:txBody>
          </p:sp>
          <p:sp>
            <p:nvSpPr>
              <p:cNvPr id="62510" name="Text Box 10">
                <a:extLst>
                  <a:ext uri="{FF2B5EF4-FFF2-40B4-BE49-F238E27FC236}">
                    <a16:creationId xmlns:a16="http://schemas.microsoft.com/office/drawing/2014/main" id="{A2444F74-66D5-40BD-F6BA-ACB4BC4AB2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flipV="1">
                <a:off x="134" y="1311"/>
                <a:ext cx="291" cy="2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it-IT" altLang="it-IT" sz="18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% obiettivi raggiunti</a:t>
                </a:r>
              </a:p>
            </p:txBody>
          </p:sp>
          <p:sp>
            <p:nvSpPr>
              <p:cNvPr id="62511" name="Text Box 11">
                <a:extLst>
                  <a:ext uri="{FF2B5EF4-FFF2-40B4-BE49-F238E27FC236}">
                    <a16:creationId xmlns:a16="http://schemas.microsoft.com/office/drawing/2014/main" id="{551E47BA-405B-13A6-FF5A-EFB5E6D7E4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" y="4080"/>
                <a:ext cx="158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it-IT" altLang="it-IT" sz="18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Mod da Nutbeam, 2003</a:t>
                </a:r>
              </a:p>
            </p:txBody>
          </p:sp>
        </p:grpSp>
        <p:sp>
          <p:nvSpPr>
            <p:cNvPr id="62494" name="Line 12">
              <a:extLst>
                <a:ext uri="{FF2B5EF4-FFF2-40B4-BE49-F238E27FC236}">
                  <a16:creationId xmlns:a16="http://schemas.microsoft.com/office/drawing/2014/main" id="{1FC7E206-E139-2861-5DD1-6B9E2BDD97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8" y="1536"/>
              <a:ext cx="0" cy="19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495" name="Line 13">
              <a:extLst>
                <a:ext uri="{FF2B5EF4-FFF2-40B4-BE49-F238E27FC236}">
                  <a16:creationId xmlns:a16="http://schemas.microsoft.com/office/drawing/2014/main" id="{5E9316BB-302C-1A5F-E652-54F95ED2BD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1536"/>
              <a:ext cx="0" cy="19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496" name="Line 14">
              <a:extLst>
                <a:ext uri="{FF2B5EF4-FFF2-40B4-BE49-F238E27FC236}">
                  <a16:creationId xmlns:a16="http://schemas.microsoft.com/office/drawing/2014/main" id="{4B2F5A4C-2F48-70E3-05D3-52B5D5FAC9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1536"/>
              <a:ext cx="0" cy="19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497" name="Line 15">
              <a:extLst>
                <a:ext uri="{FF2B5EF4-FFF2-40B4-BE49-F238E27FC236}">
                  <a16:creationId xmlns:a16="http://schemas.microsoft.com/office/drawing/2014/main" id="{9A2777F2-3BAF-EE3D-C5AD-BF531E8029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0" y="1536"/>
              <a:ext cx="0" cy="19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498" name="Line 16">
              <a:extLst>
                <a:ext uri="{FF2B5EF4-FFF2-40B4-BE49-F238E27FC236}">
                  <a16:creationId xmlns:a16="http://schemas.microsoft.com/office/drawing/2014/main" id="{D8D12E07-FF8A-4666-5CAC-656D0BE967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1536"/>
              <a:ext cx="0" cy="19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499" name="Text Box 17">
              <a:extLst>
                <a:ext uri="{FF2B5EF4-FFF2-40B4-BE49-F238E27FC236}">
                  <a16:creationId xmlns:a16="http://schemas.microsoft.com/office/drawing/2014/main" id="{6C6CFE05-7579-1B5C-F2DF-C6499BFFBB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2" y="3600"/>
              <a:ext cx="20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1800">
                  <a:solidFill>
                    <a:srgbClr val="000000"/>
                  </a:solidFill>
                  <a:latin typeface="Tahoma" panose="020B0604030504040204" pitchFamily="34" charset="0"/>
                </a:rPr>
                <a:t>1</a:t>
              </a:r>
            </a:p>
          </p:txBody>
        </p:sp>
        <p:sp>
          <p:nvSpPr>
            <p:cNvPr id="62500" name="Text Box 18">
              <a:extLst>
                <a:ext uri="{FF2B5EF4-FFF2-40B4-BE49-F238E27FC236}">
                  <a16:creationId xmlns:a16="http://schemas.microsoft.com/office/drawing/2014/main" id="{647B4C14-9A85-882E-61A0-3B45E46F5F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6" y="3600"/>
              <a:ext cx="20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1800">
                  <a:solidFill>
                    <a:srgbClr val="000000"/>
                  </a:solidFill>
                  <a:latin typeface="Tahoma" panose="020B0604030504040204" pitchFamily="34" charset="0"/>
                </a:rPr>
                <a:t>2</a:t>
              </a:r>
            </a:p>
          </p:txBody>
        </p:sp>
        <p:sp>
          <p:nvSpPr>
            <p:cNvPr id="62501" name="Text Box 19">
              <a:extLst>
                <a:ext uri="{FF2B5EF4-FFF2-40B4-BE49-F238E27FC236}">
                  <a16:creationId xmlns:a16="http://schemas.microsoft.com/office/drawing/2014/main" id="{5E88D87A-FAD9-4321-E69D-D4DA62315B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3591"/>
              <a:ext cx="20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1800">
                  <a:solidFill>
                    <a:srgbClr val="000000"/>
                  </a:solidFill>
                  <a:latin typeface="Tahoma" panose="020B0604030504040204" pitchFamily="34" charset="0"/>
                </a:rPr>
                <a:t>3</a:t>
              </a:r>
            </a:p>
          </p:txBody>
        </p:sp>
        <p:sp>
          <p:nvSpPr>
            <p:cNvPr id="62502" name="Text Box 20">
              <a:extLst>
                <a:ext uri="{FF2B5EF4-FFF2-40B4-BE49-F238E27FC236}">
                  <a16:creationId xmlns:a16="http://schemas.microsoft.com/office/drawing/2014/main" id="{FD17DCA2-6009-AFBF-6A45-C4A129546E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4" y="3591"/>
              <a:ext cx="20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1800">
                  <a:solidFill>
                    <a:srgbClr val="000000"/>
                  </a:solidFill>
                  <a:latin typeface="Tahoma" panose="020B0604030504040204" pitchFamily="34" charset="0"/>
                </a:rPr>
                <a:t>4</a:t>
              </a:r>
            </a:p>
          </p:txBody>
        </p:sp>
        <p:sp>
          <p:nvSpPr>
            <p:cNvPr id="62503" name="Text Box 21">
              <a:extLst>
                <a:ext uri="{FF2B5EF4-FFF2-40B4-BE49-F238E27FC236}">
                  <a16:creationId xmlns:a16="http://schemas.microsoft.com/office/drawing/2014/main" id="{81E506A3-DF41-8C66-EE66-BC6F11EDA6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8" y="3591"/>
              <a:ext cx="20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1800">
                  <a:solidFill>
                    <a:srgbClr val="000000"/>
                  </a:solidFill>
                  <a:latin typeface="Tahoma" panose="020B0604030504040204" pitchFamily="34" charset="0"/>
                </a:rPr>
                <a:t>5</a:t>
              </a:r>
            </a:p>
          </p:txBody>
        </p:sp>
      </p:grpSp>
      <p:grpSp>
        <p:nvGrpSpPr>
          <p:cNvPr id="4" name="Group 22">
            <a:extLst>
              <a:ext uri="{FF2B5EF4-FFF2-40B4-BE49-F238E27FC236}">
                <a16:creationId xmlns:a16="http://schemas.microsoft.com/office/drawing/2014/main" id="{4A690B67-E7B6-ABEA-DBF3-B830C42891AA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1857375"/>
            <a:ext cx="5410200" cy="3689350"/>
            <a:chOff x="1152" y="1180"/>
            <a:chExt cx="3408" cy="2324"/>
          </a:xfrm>
        </p:grpSpPr>
        <p:sp>
          <p:nvSpPr>
            <p:cNvPr id="62489" name="Freeform 23">
              <a:extLst>
                <a:ext uri="{FF2B5EF4-FFF2-40B4-BE49-F238E27FC236}">
                  <a16:creationId xmlns:a16="http://schemas.microsoft.com/office/drawing/2014/main" id="{2E404D6A-3368-0D8F-508B-ADA217A6D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1640"/>
              <a:ext cx="3408" cy="1864"/>
            </a:xfrm>
            <a:custGeom>
              <a:avLst/>
              <a:gdLst>
                <a:gd name="T0" fmla="*/ 0 w 3408"/>
                <a:gd name="T1" fmla="*/ 1864 h 1864"/>
                <a:gd name="T2" fmla="*/ 624 w 3408"/>
                <a:gd name="T3" fmla="*/ 472 h 1864"/>
                <a:gd name="T4" fmla="*/ 1440 w 3408"/>
                <a:gd name="T5" fmla="*/ 40 h 1864"/>
                <a:gd name="T6" fmla="*/ 2592 w 3408"/>
                <a:gd name="T7" fmla="*/ 712 h 1864"/>
                <a:gd name="T8" fmla="*/ 3408 w 3408"/>
                <a:gd name="T9" fmla="*/ 760 h 18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08"/>
                <a:gd name="T16" fmla="*/ 0 h 1864"/>
                <a:gd name="T17" fmla="*/ 3408 w 3408"/>
                <a:gd name="T18" fmla="*/ 1864 h 18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08" h="1864">
                  <a:moveTo>
                    <a:pt x="0" y="1864"/>
                  </a:moveTo>
                  <a:cubicBezTo>
                    <a:pt x="192" y="1320"/>
                    <a:pt x="384" y="776"/>
                    <a:pt x="624" y="472"/>
                  </a:cubicBezTo>
                  <a:cubicBezTo>
                    <a:pt x="864" y="168"/>
                    <a:pt x="1112" y="0"/>
                    <a:pt x="1440" y="40"/>
                  </a:cubicBezTo>
                  <a:cubicBezTo>
                    <a:pt x="1768" y="80"/>
                    <a:pt x="2264" y="592"/>
                    <a:pt x="2592" y="712"/>
                  </a:cubicBezTo>
                  <a:cubicBezTo>
                    <a:pt x="2920" y="832"/>
                    <a:pt x="3272" y="752"/>
                    <a:pt x="3408" y="760"/>
                  </a:cubicBezTo>
                </a:path>
              </a:pathLst>
            </a:custGeom>
            <a:noFill/>
            <a:ln w="28575" cmpd="sng">
              <a:solidFill>
                <a:srgbClr val="00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0435" name="Text Box 24">
              <a:extLst>
                <a:ext uri="{FF2B5EF4-FFF2-40B4-BE49-F238E27FC236}">
                  <a16:creationId xmlns:a16="http://schemas.microsoft.com/office/drawing/2014/main" id="{87C051B9-D1BE-98CC-9C69-2407AD3239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0" y="1180"/>
              <a:ext cx="1136" cy="5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  <a:defRPr/>
              </a:pPr>
              <a:r>
                <a:rPr lang="it-IT" altLang="it-IT" sz="1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Consapevolezza </a:t>
              </a:r>
              <a:br>
                <a:rPr lang="it-IT" altLang="it-IT" sz="1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it-IT" altLang="it-IT" sz="1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partecipazione</a:t>
              </a:r>
              <a:br>
                <a:rPr lang="it-IT" altLang="it-IT" sz="1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it-IT" altLang="it-IT" sz="1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soddisfazione</a:t>
              </a:r>
            </a:p>
          </p:txBody>
        </p:sp>
      </p:grpSp>
      <p:grpSp>
        <p:nvGrpSpPr>
          <p:cNvPr id="5" name="Group 25">
            <a:extLst>
              <a:ext uri="{FF2B5EF4-FFF2-40B4-BE49-F238E27FC236}">
                <a16:creationId xmlns:a16="http://schemas.microsoft.com/office/drawing/2014/main" id="{B91BB46D-6AEE-EB03-243E-4C8F2DF24468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2819400"/>
            <a:ext cx="5715000" cy="2743200"/>
            <a:chOff x="1152" y="1776"/>
            <a:chExt cx="3600" cy="1728"/>
          </a:xfrm>
        </p:grpSpPr>
        <p:sp>
          <p:nvSpPr>
            <p:cNvPr id="62485" name="Freeform 26">
              <a:extLst>
                <a:ext uri="{FF2B5EF4-FFF2-40B4-BE49-F238E27FC236}">
                  <a16:creationId xmlns:a16="http://schemas.microsoft.com/office/drawing/2014/main" id="{43FE8526-F625-87C4-3CD1-87A5F5253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2080"/>
              <a:ext cx="2976" cy="1424"/>
            </a:xfrm>
            <a:custGeom>
              <a:avLst/>
              <a:gdLst>
                <a:gd name="T0" fmla="*/ 0 w 2976"/>
                <a:gd name="T1" fmla="*/ 1424 h 1424"/>
                <a:gd name="T2" fmla="*/ 1632 w 2976"/>
                <a:gd name="T3" fmla="*/ 224 h 1424"/>
                <a:gd name="T4" fmla="*/ 2976 w 2976"/>
                <a:gd name="T5" fmla="*/ 80 h 1424"/>
                <a:gd name="T6" fmla="*/ 0 60000 65536"/>
                <a:gd name="T7" fmla="*/ 0 60000 65536"/>
                <a:gd name="T8" fmla="*/ 0 60000 65536"/>
                <a:gd name="T9" fmla="*/ 0 w 2976"/>
                <a:gd name="T10" fmla="*/ 0 h 1424"/>
                <a:gd name="T11" fmla="*/ 2976 w 2976"/>
                <a:gd name="T12" fmla="*/ 1424 h 14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76" h="1424">
                  <a:moveTo>
                    <a:pt x="0" y="1424"/>
                  </a:moveTo>
                  <a:cubicBezTo>
                    <a:pt x="568" y="936"/>
                    <a:pt x="1136" y="448"/>
                    <a:pt x="1632" y="224"/>
                  </a:cubicBezTo>
                  <a:cubicBezTo>
                    <a:pt x="2128" y="0"/>
                    <a:pt x="2752" y="104"/>
                    <a:pt x="2976" y="80"/>
                  </a:cubicBezTo>
                </a:path>
              </a:pathLst>
            </a:custGeom>
            <a:noFill/>
            <a:ln w="28575" cmpd="sng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" name="Text Box 27">
              <a:extLst>
                <a:ext uri="{FF2B5EF4-FFF2-40B4-BE49-F238E27FC236}">
                  <a16:creationId xmlns:a16="http://schemas.microsoft.com/office/drawing/2014/main" id="{3C417980-7547-DE14-4D50-891D0C15C1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8" y="1776"/>
              <a:ext cx="1344" cy="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txBody>
            <a:bodyPr>
              <a:spAutoFit/>
            </a:bodyPr>
            <a:lstStyle>
              <a:defPPr>
                <a:defRPr lang="it-IT"/>
              </a:defPPr>
              <a:lvl1pPr eaLnBrk="1" hangingPunct="1">
                <a:spcBef>
                  <a:spcPct val="50000"/>
                </a:spcBef>
                <a:buFontTx/>
                <a:buNone/>
                <a:defRPr sz="18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/>
              </a:lvl2pPr>
              <a:lvl3pPr marL="1143000" indent="-228600">
                <a:spcBef>
                  <a:spcPct val="20000"/>
                </a:spcBef>
                <a:buChar char="•"/>
              </a:lvl3pPr>
              <a:lvl4pPr marL="1600200" indent="-228600">
                <a:spcBef>
                  <a:spcPct val="20000"/>
                </a:spcBef>
                <a:buChar char="–"/>
                <a:defRPr sz="2000"/>
              </a:lvl4pPr>
              <a:lvl5pPr marL="2057400" indent="-228600">
                <a:spcBef>
                  <a:spcPct val="20000"/>
                </a:spcBef>
                <a:buChar char="»"/>
                <a:defRPr sz="2000"/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/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/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/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/>
              </a:lvl9pPr>
            </a:lstStyle>
            <a:p>
              <a:pPr>
                <a:defRPr/>
              </a:pPr>
              <a:r>
                <a:rPr lang="it-IT" altLang="it-IT" dirty="0"/>
                <a:t>Impatto sui</a:t>
              </a:r>
              <a:br>
                <a:rPr lang="it-IT" altLang="it-IT" dirty="0"/>
              </a:br>
              <a:r>
                <a:rPr lang="it-IT" altLang="it-IT" dirty="0"/>
                <a:t>determinanti PAR</a:t>
              </a:r>
            </a:p>
          </p:txBody>
        </p:sp>
      </p:grpSp>
      <p:grpSp>
        <p:nvGrpSpPr>
          <p:cNvPr id="6" name="Group 28">
            <a:extLst>
              <a:ext uri="{FF2B5EF4-FFF2-40B4-BE49-F238E27FC236}">
                <a16:creationId xmlns:a16="http://schemas.microsoft.com/office/drawing/2014/main" id="{D07A8782-71DC-87C4-C510-1C9F70C9B6AF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3962400"/>
            <a:ext cx="7418388" cy="1625600"/>
            <a:chOff x="1152" y="2480"/>
            <a:chExt cx="4673" cy="1024"/>
          </a:xfrm>
        </p:grpSpPr>
        <p:sp>
          <p:nvSpPr>
            <p:cNvPr id="62481" name="Freeform 29">
              <a:extLst>
                <a:ext uri="{FF2B5EF4-FFF2-40B4-BE49-F238E27FC236}">
                  <a16:creationId xmlns:a16="http://schemas.microsoft.com/office/drawing/2014/main" id="{018F69CE-52BE-7B04-381F-869AA5606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2640"/>
              <a:ext cx="3264" cy="864"/>
            </a:xfrm>
            <a:custGeom>
              <a:avLst/>
              <a:gdLst>
                <a:gd name="T0" fmla="*/ 0 w 3264"/>
                <a:gd name="T1" fmla="*/ 864 h 864"/>
                <a:gd name="T2" fmla="*/ 1680 w 3264"/>
                <a:gd name="T3" fmla="*/ 720 h 864"/>
                <a:gd name="T4" fmla="*/ 3264 w 3264"/>
                <a:gd name="T5" fmla="*/ 0 h 864"/>
                <a:gd name="T6" fmla="*/ 0 60000 65536"/>
                <a:gd name="T7" fmla="*/ 0 60000 65536"/>
                <a:gd name="T8" fmla="*/ 0 60000 65536"/>
                <a:gd name="T9" fmla="*/ 0 w 3264"/>
                <a:gd name="T10" fmla="*/ 0 h 864"/>
                <a:gd name="T11" fmla="*/ 3264 w 3264"/>
                <a:gd name="T12" fmla="*/ 864 h 8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64" h="864">
                  <a:moveTo>
                    <a:pt x="0" y="864"/>
                  </a:moveTo>
                  <a:cubicBezTo>
                    <a:pt x="568" y="864"/>
                    <a:pt x="1136" y="864"/>
                    <a:pt x="1680" y="720"/>
                  </a:cubicBezTo>
                  <a:cubicBezTo>
                    <a:pt x="2224" y="576"/>
                    <a:pt x="3000" y="120"/>
                    <a:pt x="3264" y="0"/>
                  </a:cubicBezTo>
                </a:path>
              </a:pathLst>
            </a:custGeom>
            <a:noFill/>
            <a:ln w="28575" cmpd="sng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0431" name="Text Box 30">
              <a:extLst>
                <a:ext uri="{FF2B5EF4-FFF2-40B4-BE49-F238E27FC236}">
                  <a16:creationId xmlns:a16="http://schemas.microsoft.com/office/drawing/2014/main" id="{A08E5E07-3BFC-AE98-D9FC-134696970D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1" y="2480"/>
              <a:ext cx="1584" cy="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txBody>
            <a:bodyPr>
              <a:spAutoFit/>
            </a:bodyPr>
            <a:lstStyle>
              <a:defPPr>
                <a:defRPr lang="it-IT"/>
              </a:defPPr>
              <a:lvl1pPr eaLnBrk="1" hangingPunct="1">
                <a:spcBef>
                  <a:spcPct val="50000"/>
                </a:spcBef>
                <a:buFontTx/>
                <a:buNone/>
                <a:defRPr sz="18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/>
              </a:lvl2pPr>
              <a:lvl3pPr marL="1143000" indent="-228600">
                <a:spcBef>
                  <a:spcPct val="20000"/>
                </a:spcBef>
                <a:buChar char="•"/>
              </a:lvl3pPr>
              <a:lvl4pPr marL="1600200" indent="-228600">
                <a:spcBef>
                  <a:spcPct val="20000"/>
                </a:spcBef>
                <a:buChar char="–"/>
                <a:defRPr sz="2000"/>
              </a:lvl4pPr>
              <a:lvl5pPr marL="2057400" indent="-228600">
                <a:spcBef>
                  <a:spcPct val="20000"/>
                </a:spcBef>
                <a:buChar char="»"/>
                <a:defRPr sz="2000"/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/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/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/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/>
              </a:lvl9pPr>
            </a:lstStyle>
            <a:p>
              <a:pPr>
                <a:defRPr/>
              </a:pPr>
              <a:r>
                <a:rPr lang="it-IT" altLang="it-IT" dirty="0"/>
                <a:t>Cambiamenti nei comportamenti a rischio e di protezione</a:t>
              </a:r>
            </a:p>
          </p:txBody>
        </p:sp>
      </p:grpSp>
      <p:grpSp>
        <p:nvGrpSpPr>
          <p:cNvPr id="7" name="Group 31">
            <a:extLst>
              <a:ext uri="{FF2B5EF4-FFF2-40B4-BE49-F238E27FC236}">
                <a16:creationId xmlns:a16="http://schemas.microsoft.com/office/drawing/2014/main" id="{E3399B42-51B1-9450-2D4A-DD8FD3972F4E}"/>
              </a:ext>
            </a:extLst>
          </p:cNvPr>
          <p:cNvGrpSpPr>
            <a:grpSpLocks/>
          </p:cNvGrpSpPr>
          <p:nvPr/>
        </p:nvGrpSpPr>
        <p:grpSpPr bwMode="auto">
          <a:xfrm>
            <a:off x="5461000" y="5083175"/>
            <a:ext cx="3917950" cy="641350"/>
            <a:chOff x="3264" y="3186"/>
            <a:chExt cx="2468" cy="404"/>
          </a:xfrm>
        </p:grpSpPr>
        <p:sp>
          <p:nvSpPr>
            <p:cNvPr id="62477" name="Freeform 32">
              <a:extLst>
                <a:ext uri="{FF2B5EF4-FFF2-40B4-BE49-F238E27FC236}">
                  <a16:creationId xmlns:a16="http://schemas.microsoft.com/office/drawing/2014/main" id="{A6539506-4F5B-053D-F2D4-A40F0834AA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4" y="3216"/>
              <a:ext cx="1200" cy="288"/>
            </a:xfrm>
            <a:custGeom>
              <a:avLst/>
              <a:gdLst>
                <a:gd name="T0" fmla="*/ 0 w 1200"/>
                <a:gd name="T1" fmla="*/ 288 h 288"/>
                <a:gd name="T2" fmla="*/ 720 w 1200"/>
                <a:gd name="T3" fmla="*/ 192 h 288"/>
                <a:gd name="T4" fmla="*/ 1200 w 1200"/>
                <a:gd name="T5" fmla="*/ 0 h 288"/>
                <a:gd name="T6" fmla="*/ 0 60000 65536"/>
                <a:gd name="T7" fmla="*/ 0 60000 65536"/>
                <a:gd name="T8" fmla="*/ 0 60000 65536"/>
                <a:gd name="T9" fmla="*/ 0 w 1200"/>
                <a:gd name="T10" fmla="*/ 0 h 288"/>
                <a:gd name="T11" fmla="*/ 1200 w 120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00" h="288">
                  <a:moveTo>
                    <a:pt x="0" y="288"/>
                  </a:moveTo>
                  <a:cubicBezTo>
                    <a:pt x="260" y="264"/>
                    <a:pt x="520" y="240"/>
                    <a:pt x="720" y="192"/>
                  </a:cubicBezTo>
                  <a:cubicBezTo>
                    <a:pt x="920" y="144"/>
                    <a:pt x="1128" y="32"/>
                    <a:pt x="1200" y="0"/>
                  </a:cubicBezTo>
                </a:path>
              </a:pathLst>
            </a:custGeom>
            <a:noFill/>
            <a:ln w="28575" cmpd="sng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Text Box 33">
              <a:extLst>
                <a:ext uri="{FF2B5EF4-FFF2-40B4-BE49-F238E27FC236}">
                  <a16:creationId xmlns:a16="http://schemas.microsoft.com/office/drawing/2014/main" id="{6185F810-4C34-EB8B-9FF9-01C1811C11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2" y="3186"/>
              <a:ext cx="1440" cy="4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  <a:defRPr/>
              </a:pPr>
              <a:r>
                <a:rPr lang="it-IT" altLang="it-IT" sz="1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Cambiamenti stato </a:t>
              </a:r>
              <a:br>
                <a:rPr lang="it-IT" altLang="it-IT" sz="1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it-IT" altLang="it-IT" sz="1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 salute e malattia</a:t>
              </a:r>
            </a:p>
          </p:txBody>
        </p:sp>
      </p:grpSp>
      <p:sp>
        <p:nvSpPr>
          <p:cNvPr id="71715" name="AutoShape 35">
            <a:extLst>
              <a:ext uri="{FF2B5EF4-FFF2-40B4-BE49-F238E27FC236}">
                <a16:creationId xmlns:a16="http://schemas.microsoft.com/office/drawing/2014/main" id="{95DA8F95-CF02-42FE-C5FC-01D21B445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8313" y="6054725"/>
            <a:ext cx="2286000" cy="685800"/>
          </a:xfrm>
          <a:prstGeom prst="wedgeEllipseCallout">
            <a:avLst>
              <a:gd name="adj1" fmla="val -20826"/>
              <a:gd name="adj2" fmla="val -106228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it-IT" altLang="it-IT" sz="1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normopeso</a:t>
            </a:r>
          </a:p>
        </p:txBody>
      </p:sp>
      <p:sp>
        <p:nvSpPr>
          <p:cNvPr id="71716" name="AutoShape 36">
            <a:extLst>
              <a:ext uri="{FF2B5EF4-FFF2-40B4-BE49-F238E27FC236}">
                <a16:creationId xmlns:a16="http://schemas.microsoft.com/office/drawing/2014/main" id="{BA85EEE7-88A4-9A46-863E-481AC2E96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675" y="1295400"/>
            <a:ext cx="2600325" cy="1600200"/>
          </a:xfrm>
          <a:prstGeom prst="wedgeEllipseCallout">
            <a:avLst>
              <a:gd name="adj1" fmla="val -10516"/>
              <a:gd name="adj2" fmla="val 116161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1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ogni giorno…</a:t>
            </a:r>
            <a:br>
              <a:rPr lang="it-IT" altLang="it-IT" sz="1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sz="1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porzioni frutta e verdura</a:t>
            </a:r>
            <a:br>
              <a:rPr lang="it-IT" altLang="it-IT" sz="1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sz="1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30’ attività fisica</a:t>
            </a:r>
          </a:p>
        </p:txBody>
      </p:sp>
      <p:sp>
        <p:nvSpPr>
          <p:cNvPr id="71718" name="AutoShape 38">
            <a:extLst>
              <a:ext uri="{FF2B5EF4-FFF2-40B4-BE49-F238E27FC236}">
                <a16:creationId xmlns:a16="http://schemas.microsoft.com/office/drawing/2014/main" id="{B0499B11-F207-E996-8055-474AE571A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19200"/>
            <a:ext cx="2895600" cy="1182688"/>
          </a:xfrm>
          <a:prstGeom prst="wedgeEllipseCallout">
            <a:avLst>
              <a:gd name="adj1" fmla="val 52579"/>
              <a:gd name="adj2" fmla="val 32762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1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coinvolgimento attivo degli studenti</a:t>
            </a:r>
          </a:p>
        </p:txBody>
      </p:sp>
      <p:sp>
        <p:nvSpPr>
          <p:cNvPr id="62475" name="Text Box 10">
            <a:extLst>
              <a:ext uri="{FF2B5EF4-FFF2-40B4-BE49-F238E27FC236}">
                <a16:creationId xmlns:a16="http://schemas.microsoft.com/office/drawing/2014/main" id="{F2722FD1-93A1-15C6-F1AF-4A977222F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solidFill>
            <a:srgbClr val="00F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it-IT" altLang="it-IT" sz="2800">
                <a:latin typeface="Calibri" panose="020F0502020204030204" pitchFamily="34" charset="0"/>
                <a:cs typeface="Calibri" panose="020F0502020204030204" pitchFamily="34" charset="0"/>
              </a:rPr>
              <a:t>Valutazione e promozione della salute</a:t>
            </a:r>
          </a:p>
        </p:txBody>
      </p:sp>
      <p:sp>
        <p:nvSpPr>
          <p:cNvPr id="71717" name="AutoShape 37">
            <a:extLst>
              <a:ext uri="{FF2B5EF4-FFF2-40B4-BE49-F238E27FC236}">
                <a16:creationId xmlns:a16="http://schemas.microsoft.com/office/drawing/2014/main" id="{2EB798D3-CD39-DBED-627B-7CD23B0CB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7063" y="339725"/>
            <a:ext cx="2417762" cy="2398713"/>
          </a:xfrm>
          <a:prstGeom prst="wedgeEllipseCallout">
            <a:avLst>
              <a:gd name="adj1" fmla="val 33553"/>
              <a:gd name="adj2" fmla="val 57903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1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credenze - preferenze</a:t>
            </a:r>
            <a:br>
              <a:rPr lang="it-IT" altLang="it-IT" sz="1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sz="1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scelte con senso critico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1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disponibilità </a:t>
            </a:r>
            <a:br>
              <a:rPr lang="it-IT" altLang="it-IT" sz="1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sz="1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costo cibi</a:t>
            </a:r>
            <a:br>
              <a:rPr lang="it-IT" altLang="it-IT" sz="1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sz="1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mense salutari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1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1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1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1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5" grpId="0" animBg="1" autoUpdateAnimBg="0"/>
      <p:bldP spid="71716" grpId="0" animBg="1" autoUpdateAnimBg="0"/>
      <p:bldP spid="71718" grpId="0" animBg="1" autoUpdateAnimBg="0"/>
      <p:bldP spid="71717" grpId="0" animBg="1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>
            <a:extLst>
              <a:ext uri="{FF2B5EF4-FFF2-40B4-BE49-F238E27FC236}">
                <a16:creationId xmlns:a16="http://schemas.microsoft.com/office/drawing/2014/main" id="{0B2723B6-2BFA-D6E8-C439-CBA9F0CC6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902200"/>
            <a:ext cx="4079875" cy="195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0530" name="Text Box 2">
            <a:extLst>
              <a:ext uri="{FF2B5EF4-FFF2-40B4-BE49-F238E27FC236}">
                <a16:creationId xmlns:a16="http://schemas.microsoft.com/office/drawing/2014/main" id="{D174253F-6A5E-63C6-BF28-21533C18F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42925"/>
            <a:ext cx="7010400" cy="526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Atteso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it-IT" altLang="it-IT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 cosa mi aspetto di ottenere?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8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altLang="it-IT" sz="2800">
              <a:solidFill>
                <a:srgbClr val="FF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altLang="it-IT" sz="28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80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Indicatore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it-IT" altLang="it-IT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come posso misurare questi elementi?</a:t>
            </a:r>
          </a:p>
          <a:p>
            <a:pPr lvl="1">
              <a:spcBef>
                <a:spcPct val="0"/>
              </a:spcBef>
              <a:buFontTx/>
              <a:buNone/>
            </a:pPr>
            <a:endParaRPr lang="it-IT" altLang="it-IT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altLang="it-IT" sz="2800">
              <a:solidFill>
                <a:srgbClr val="FF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altLang="it-IT" sz="2800">
              <a:solidFill>
                <a:srgbClr val="FF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80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it-IT" altLang="it-IT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che livello mi dichiaro soddisfatto?</a:t>
            </a:r>
          </a:p>
        </p:txBody>
      </p:sp>
      <p:sp>
        <p:nvSpPr>
          <p:cNvPr id="150531" name="Text Box 3">
            <a:extLst>
              <a:ext uri="{FF2B5EF4-FFF2-40B4-BE49-F238E27FC236}">
                <a16:creationId xmlns:a16="http://schemas.microsoft.com/office/drawing/2014/main" id="{C9423811-2DD4-D3E2-AA2D-26CCF8923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417638"/>
            <a:ext cx="65532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i="1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capacità di scegliere, in un apposito catalogo,</a:t>
            </a:r>
            <a:br>
              <a:rPr lang="it-IT" altLang="it-IT" sz="2400" i="1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sz="2400" i="1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cibi per un pasto “bilanciato”</a:t>
            </a:r>
          </a:p>
        </p:txBody>
      </p:sp>
      <p:sp>
        <p:nvSpPr>
          <p:cNvPr id="150533" name="Text Box 5">
            <a:extLst>
              <a:ext uri="{FF2B5EF4-FFF2-40B4-BE49-F238E27FC236}">
                <a16:creationId xmlns:a16="http://schemas.microsoft.com/office/drawing/2014/main" id="{CE20D039-FFAE-00EE-398F-D352572D9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643313"/>
            <a:ext cx="64008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i="1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4 prove, il n° di volte in cui il pasto prescelto risulta bilanciato almeno al 90%</a:t>
            </a:r>
          </a:p>
        </p:txBody>
      </p:sp>
      <p:sp>
        <p:nvSpPr>
          <p:cNvPr id="150534" name="Text Box 6">
            <a:extLst>
              <a:ext uri="{FF2B5EF4-FFF2-40B4-BE49-F238E27FC236}">
                <a16:creationId xmlns:a16="http://schemas.microsoft.com/office/drawing/2014/main" id="{39CE1216-981C-245A-8000-F1091A562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695950"/>
            <a:ext cx="6324600" cy="830263"/>
          </a:xfrm>
          <a:prstGeom prst="rect">
            <a:avLst/>
          </a:prstGeom>
          <a:solidFill>
            <a:schemeClr val="bg1">
              <a:alpha val="6980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lvl="1" eaLnBrk="1" hangingPunct="1">
              <a:spcBef>
                <a:spcPct val="50000"/>
              </a:spcBef>
              <a:buFontTx/>
              <a:buNone/>
            </a:pPr>
            <a:r>
              <a:rPr lang="it-IT" altLang="it-IT" sz="2400" i="1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ogni ragazzo deve costruire pasti corretti in almeno 2 delle 4 prove </a:t>
            </a:r>
          </a:p>
        </p:txBody>
      </p:sp>
      <p:sp>
        <p:nvSpPr>
          <p:cNvPr id="67591" name="Text Box 10">
            <a:extLst>
              <a:ext uri="{FF2B5EF4-FFF2-40B4-BE49-F238E27FC236}">
                <a16:creationId xmlns:a16="http://schemas.microsoft.com/office/drawing/2014/main" id="{1C8A5749-B160-D27C-0ACF-B2D87139B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solidFill>
            <a:srgbClr val="00F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it-IT" altLang="it-IT" sz="2800">
                <a:latin typeface="Calibri" panose="020F0502020204030204" pitchFamily="34" charset="0"/>
                <a:cs typeface="Calibri" panose="020F0502020204030204" pitchFamily="34" charset="0"/>
              </a:rPr>
              <a:t>Valutazione e promozione della salute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0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0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0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05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05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505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0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50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50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0" grpId="0" build="p" autoUpdateAnimBg="0"/>
      <p:bldP spid="150531" grpId="0" autoUpdateAnimBg="0"/>
      <p:bldP spid="150533" grpId="0" autoUpdateAnimBg="0"/>
      <p:bldP spid="150534" grpId="0" animBg="1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Immagine 1">
            <a:extLst>
              <a:ext uri="{FF2B5EF4-FFF2-40B4-BE49-F238E27FC236}">
                <a16:creationId xmlns:a16="http://schemas.microsoft.com/office/drawing/2014/main" id="{BFCC5D40-FDFF-F170-4585-185CE52CF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81"/>
          <a:stretch>
            <a:fillRect/>
          </a:stretch>
        </p:blipFill>
        <p:spPr bwMode="auto">
          <a:xfrm>
            <a:off x="0" y="-49213"/>
            <a:ext cx="9109075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D588B16D-79DD-17C8-86C1-5AAF177FAF38}"/>
              </a:ext>
            </a:extLst>
          </p:cNvPr>
          <p:cNvGrpSpPr>
            <a:grpSpLocks/>
          </p:cNvGrpSpPr>
          <p:nvPr/>
        </p:nvGrpSpPr>
        <p:grpSpPr bwMode="auto">
          <a:xfrm>
            <a:off x="5003800" y="3141663"/>
            <a:ext cx="4014788" cy="3630612"/>
            <a:chOff x="5004048" y="3140968"/>
            <a:chExt cx="4015181" cy="3631554"/>
          </a:xfrm>
        </p:grpSpPr>
        <p:sp>
          <p:nvSpPr>
            <p:cNvPr id="10" name="Rettangolo con angoli arrotondati 9">
              <a:extLst>
                <a:ext uri="{FF2B5EF4-FFF2-40B4-BE49-F238E27FC236}">
                  <a16:creationId xmlns:a16="http://schemas.microsoft.com/office/drawing/2014/main" id="{A36B70BA-B234-7313-E0F8-98C3677CC2F9}"/>
                </a:ext>
              </a:extLst>
            </p:cNvPr>
            <p:cNvSpPr/>
            <p:nvPr/>
          </p:nvSpPr>
          <p:spPr>
            <a:xfrm>
              <a:off x="5004048" y="3140968"/>
              <a:ext cx="3886580" cy="363155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80906" name="CasellaDiTesto 11">
              <a:extLst>
                <a:ext uri="{FF2B5EF4-FFF2-40B4-BE49-F238E27FC236}">
                  <a16:creationId xmlns:a16="http://schemas.microsoft.com/office/drawing/2014/main" id="{BC75BFAF-8439-DDFC-B051-20CB70D4D2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4088" y="5667609"/>
              <a:ext cx="365514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4400" b="1">
                  <a:solidFill>
                    <a:srgbClr val="6600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Buona pratica</a:t>
              </a:r>
            </a:p>
          </p:txBody>
        </p:sp>
      </p:grpSp>
      <p:sp>
        <p:nvSpPr>
          <p:cNvPr id="80900" name="Text Box 3">
            <a:extLst>
              <a:ext uri="{FF2B5EF4-FFF2-40B4-BE49-F238E27FC236}">
                <a16:creationId xmlns:a16="http://schemas.microsoft.com/office/drawing/2014/main" id="{21396598-E5E5-D6FE-0096-A5E8EABDC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274638"/>
            <a:ext cx="9144000" cy="1754187"/>
          </a:xfrm>
          <a:prstGeom prst="rect">
            <a:avLst/>
          </a:prstGeom>
          <a:solidFill>
            <a:srgbClr val="66FFFF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it-IT" altLang="it-IT" sz="3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 allora quando un progetto/un’azione </a:t>
            </a:r>
            <a:br>
              <a:rPr lang="it-IT" altLang="it-IT" sz="3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sz="3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 promozione della salute </a:t>
            </a:r>
            <a:br>
              <a:rPr lang="it-IT" altLang="it-IT" sz="3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sz="3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può essere definito “buono”?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EAB334DB-43F6-FD25-43EC-1D82E0495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9688" y="3983038"/>
            <a:ext cx="28876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Trasferibilità</a:t>
            </a: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660B05F8-F1E2-9F64-6F6C-B8B046D8A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3181350"/>
            <a:ext cx="2887663" cy="2486025"/>
          </a:xfrm>
          <a:prstGeom prst="wedgeRoundRectCallout">
            <a:avLst>
              <a:gd name="adj1" fmla="val -99250"/>
              <a:gd name="adj2" fmla="val -77674"/>
              <a:gd name="adj3" fmla="val 16667"/>
            </a:avLst>
          </a:prstGeom>
          <a:solidFill>
            <a:schemeClr val="bg1">
              <a:alpha val="50000"/>
            </a:schemeClr>
          </a:solidFill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it-IT" altLang="it-IT" sz="2800">
                <a:latin typeface="Calibri" panose="020F0502020204030204" pitchFamily="34" charset="0"/>
                <a:cs typeface="Calibri" panose="020F0502020204030204" pitchFamily="34" charset="0"/>
              </a:rPr>
              <a:t>Se funziona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it-IT" altLang="it-IT" sz="2800">
                <a:latin typeface="Calibri" panose="020F0502020204030204" pitchFamily="34" charset="0"/>
                <a:cs typeface="Calibri" panose="020F0502020204030204" pitchFamily="34" charset="0"/>
              </a:rPr>
              <a:t>Se funziona qui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it-IT" altLang="it-IT" sz="2800">
                <a:latin typeface="Calibri" panose="020F0502020204030204" pitchFamily="34" charset="0"/>
                <a:cs typeface="Calibri" panose="020F0502020204030204" pitchFamily="34" charset="0"/>
              </a:rPr>
              <a:t>Se funziona con i mezzi che ho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DF189B1-6392-0FD6-8D76-157B972D5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9688" y="3257550"/>
            <a:ext cx="3143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Efficacia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1D51B9E-4607-04F4-D3B4-49113EDD9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2388" y="4773613"/>
            <a:ext cx="25638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b="1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Sostenibilità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uiExpand="1" build="p" animBg="1" autoUpdateAnimBg="0"/>
      <p:bldP spid="9" grpId="0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Scatola nera • Matrimonio da Sogno">
            <a:extLst>
              <a:ext uri="{FF2B5EF4-FFF2-40B4-BE49-F238E27FC236}">
                <a16:creationId xmlns:a16="http://schemas.microsoft.com/office/drawing/2014/main" id="{972DF361-3569-9982-3D83-89EE8E2B4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413" y="720725"/>
            <a:ext cx="1984375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2" descr="Scatola REGALO LUSSO BIANCO NERO GRIGIO magnetico per tutte le occasioni  regali di alta qualità | eBay">
            <a:extLst>
              <a:ext uri="{FF2B5EF4-FFF2-40B4-BE49-F238E27FC236}">
                <a16:creationId xmlns:a16="http://schemas.microsoft.com/office/drawing/2014/main" id="{626CE58A-2AA5-1323-A5FC-FD648D7AD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860425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12" descr="Immagine correlata">
            <a:extLst>
              <a:ext uri="{FF2B5EF4-FFF2-40B4-BE49-F238E27FC236}">
                <a16:creationId xmlns:a16="http://schemas.microsoft.com/office/drawing/2014/main" id="{4650C1A0-55D4-915E-917B-77F69A27D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2822575"/>
            <a:ext cx="6057900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Rectangle 8">
            <a:extLst>
              <a:ext uri="{FF2B5EF4-FFF2-40B4-BE49-F238E27FC236}">
                <a16:creationId xmlns:a16="http://schemas.microsoft.com/office/drawing/2014/main" id="{19675076-97BC-B6CE-7BEC-F5674E687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810000"/>
            <a:ext cx="6781800" cy="2554288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>
                <a:solidFill>
                  <a:srgbClr val="333333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Non basta solo chiedersi se l’intervento funziona, ma</a:t>
            </a:r>
          </a:p>
          <a:p>
            <a:pPr>
              <a:spcBef>
                <a:spcPct val="0"/>
              </a:spcBef>
            </a:pPr>
            <a:r>
              <a:rPr lang="it-IT" altLang="it-IT">
                <a:solidFill>
                  <a:srgbClr val="333333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it-IT" altLang="it-IT" b="1" u="sng">
                <a:solidFill>
                  <a:srgbClr val="FF0066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cosa</a:t>
            </a:r>
            <a:r>
              <a:rPr lang="it-IT" altLang="it-IT">
                <a:solidFill>
                  <a:srgbClr val="221B4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it-IT" altLang="it-IT">
                <a:solidFill>
                  <a:srgbClr val="333333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dell’intervento funziona,</a:t>
            </a:r>
          </a:p>
          <a:p>
            <a:pPr>
              <a:spcBef>
                <a:spcPct val="0"/>
              </a:spcBef>
            </a:pPr>
            <a:r>
              <a:rPr lang="it-IT" altLang="it-IT">
                <a:solidFill>
                  <a:srgbClr val="333333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per</a:t>
            </a:r>
            <a:r>
              <a:rPr lang="it-IT" altLang="it-IT">
                <a:solidFill>
                  <a:srgbClr val="221B4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it-IT" altLang="it-IT" b="1" u="sng">
                <a:solidFill>
                  <a:srgbClr val="FF0066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chi</a:t>
            </a:r>
            <a:r>
              <a:rPr lang="it-IT" altLang="it-IT">
                <a:solidFill>
                  <a:srgbClr val="333333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,</a:t>
            </a:r>
          </a:p>
          <a:p>
            <a:pPr>
              <a:spcBef>
                <a:spcPct val="0"/>
              </a:spcBef>
            </a:pPr>
            <a:r>
              <a:rPr lang="it-IT" altLang="it-IT">
                <a:solidFill>
                  <a:srgbClr val="333333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in quale</a:t>
            </a:r>
            <a:r>
              <a:rPr lang="it-IT" altLang="it-IT">
                <a:solidFill>
                  <a:srgbClr val="221B4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it-IT" altLang="it-IT" b="1" u="sng">
                <a:solidFill>
                  <a:srgbClr val="FF0066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contesto</a:t>
            </a:r>
            <a:r>
              <a:rPr lang="it-IT" altLang="it-IT">
                <a:solidFill>
                  <a:srgbClr val="333333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7046" name="Text Box 4">
            <a:extLst>
              <a:ext uri="{FF2B5EF4-FFF2-40B4-BE49-F238E27FC236}">
                <a16:creationId xmlns:a16="http://schemas.microsoft.com/office/drawing/2014/main" id="{ED8DDC47-26BF-10A5-0870-5508B2DCB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347913"/>
            <a:ext cx="1371600" cy="64135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Situazione iniziale</a:t>
            </a:r>
          </a:p>
        </p:txBody>
      </p:sp>
      <p:sp>
        <p:nvSpPr>
          <p:cNvPr id="87047" name="Text Box 5">
            <a:extLst>
              <a:ext uri="{FF2B5EF4-FFF2-40B4-BE49-F238E27FC236}">
                <a16:creationId xmlns:a16="http://schemas.microsoft.com/office/drawing/2014/main" id="{4C294833-4773-331E-98BB-520B78196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2438400"/>
            <a:ext cx="1371600" cy="366713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Intervento </a:t>
            </a:r>
          </a:p>
        </p:txBody>
      </p:sp>
      <p:sp>
        <p:nvSpPr>
          <p:cNvPr id="87048" name="Text Box 6">
            <a:extLst>
              <a:ext uri="{FF2B5EF4-FFF2-40B4-BE49-F238E27FC236}">
                <a16:creationId xmlns:a16="http://schemas.microsoft.com/office/drawing/2014/main" id="{CAADDBE1-9B17-6CAD-1B19-049B516C1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2362200"/>
            <a:ext cx="1371600" cy="64135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Risultato</a:t>
            </a:r>
            <a:br>
              <a:rPr lang="it-IT" altLang="it-IT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Outcome </a:t>
            </a:r>
          </a:p>
        </p:txBody>
      </p:sp>
      <p:sp>
        <p:nvSpPr>
          <p:cNvPr id="87049" name="AutoShape 7">
            <a:extLst>
              <a:ext uri="{FF2B5EF4-FFF2-40B4-BE49-F238E27FC236}">
                <a16:creationId xmlns:a16="http://schemas.microsoft.com/office/drawing/2014/main" id="{CBE7B5F8-75C5-3240-5D6B-C957C9E47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95513"/>
            <a:ext cx="1066800" cy="838200"/>
          </a:xfrm>
          <a:prstGeom prst="rightArrow">
            <a:avLst>
              <a:gd name="adj1" fmla="val 50000"/>
              <a:gd name="adj2" fmla="val 3181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050" name="AutoShape 8">
            <a:extLst>
              <a:ext uri="{FF2B5EF4-FFF2-40B4-BE49-F238E27FC236}">
                <a16:creationId xmlns:a16="http://schemas.microsoft.com/office/drawing/2014/main" id="{6DCCC5D7-5DB8-052C-5842-0CC6CF1AD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209800"/>
            <a:ext cx="1066800" cy="838200"/>
          </a:xfrm>
          <a:prstGeom prst="rightArrow">
            <a:avLst>
              <a:gd name="adj1" fmla="val 50000"/>
              <a:gd name="adj2" fmla="val 3181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051" name="TextBox 6">
            <a:extLst>
              <a:ext uri="{FF2B5EF4-FFF2-40B4-BE49-F238E27FC236}">
                <a16:creationId xmlns:a16="http://schemas.microsoft.com/office/drawing/2014/main" id="{66477CB3-14B2-20B9-D6E6-8FA8BBA56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04800"/>
            <a:ext cx="7710488" cy="579438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b="1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Buone pratiche - </a:t>
            </a:r>
            <a:r>
              <a:rPr lang="it-IT" altLang="it-IT" b="1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aprire la “scatola nera”</a:t>
            </a:r>
            <a:endParaRPr lang="en-US" altLang="it-IT" b="1">
              <a:solidFill>
                <a:srgbClr val="CC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2" grpId="0" animBg="1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">
            <a:extLst>
              <a:ext uri="{FF2B5EF4-FFF2-40B4-BE49-F238E27FC236}">
                <a16:creationId xmlns:a16="http://schemas.microsoft.com/office/drawing/2014/main" id="{50E25F19-E22C-DF83-5566-48233C643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228600"/>
            <a:ext cx="6065838" cy="57943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>
                <a:solidFill>
                  <a:srgbClr val="000000"/>
                </a:solidFill>
                <a:hlinkClick r:id="rId2"/>
              </a:rPr>
              <a:t>http://www.retepromozionesalute.it</a:t>
            </a:r>
            <a:r>
              <a:rPr lang="it-IT" altLang="it-IT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99331" name="Immagine 2">
            <a:extLst>
              <a:ext uri="{FF2B5EF4-FFF2-40B4-BE49-F238E27FC236}">
                <a16:creationId xmlns:a16="http://schemas.microsoft.com/office/drawing/2014/main" id="{FB91C01B-0EB7-3A6B-278B-84E901B39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10780" r="15350" b="3778"/>
          <a:stretch>
            <a:fillRect/>
          </a:stretch>
        </p:blipFill>
        <p:spPr bwMode="auto">
          <a:xfrm>
            <a:off x="0" y="1125538"/>
            <a:ext cx="4135438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2" name="Immagine 4">
            <a:extLst>
              <a:ext uri="{FF2B5EF4-FFF2-40B4-BE49-F238E27FC236}">
                <a16:creationId xmlns:a16="http://schemas.microsoft.com/office/drawing/2014/main" id="{FC39011E-32F7-32BF-48A6-F00F38469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9381" r="15350" b="3778"/>
          <a:stretch>
            <a:fillRect/>
          </a:stretch>
        </p:blipFill>
        <p:spPr bwMode="auto">
          <a:xfrm>
            <a:off x="4763" y="2852738"/>
            <a:ext cx="413543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38C637CB-B9AF-A760-B603-9EA98EE021EC}"/>
              </a:ext>
            </a:extLst>
          </p:cNvPr>
          <p:cNvGrpSpPr>
            <a:grpSpLocks/>
          </p:cNvGrpSpPr>
          <p:nvPr/>
        </p:nvGrpSpPr>
        <p:grpSpPr bwMode="auto">
          <a:xfrm>
            <a:off x="4106863" y="981075"/>
            <a:ext cx="4572000" cy="4241800"/>
            <a:chOff x="4106838" y="981075"/>
            <a:chExt cx="4572000" cy="4242346"/>
          </a:xfrm>
        </p:grpSpPr>
        <p:sp>
          <p:nvSpPr>
            <p:cNvPr id="99335" name="CasellaDiTesto 3">
              <a:extLst>
                <a:ext uri="{FF2B5EF4-FFF2-40B4-BE49-F238E27FC236}">
                  <a16:creationId xmlns:a16="http://schemas.microsoft.com/office/drawing/2014/main" id="{35B9D465-0E8E-C38F-3580-69C2081063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6838" y="981075"/>
              <a:ext cx="4572000" cy="10156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>
                  <a:hlinkClick r:id="rId5"/>
                </a:rPr>
                <a:t>UN MIGLIO AL GIORNO INTORNO ALLA SCUOLA (in Catalogo) (retepromozionesalute.it)</a:t>
              </a:r>
              <a:endParaRPr lang="it-IT" altLang="it-IT" sz="2000"/>
            </a:p>
          </p:txBody>
        </p:sp>
        <p:pic>
          <p:nvPicPr>
            <p:cNvPr id="99336" name="Immagine 5">
              <a:extLst>
                <a:ext uri="{FF2B5EF4-FFF2-40B4-BE49-F238E27FC236}">
                  <a16:creationId xmlns:a16="http://schemas.microsoft.com/office/drawing/2014/main" id="{7FEB5E03-4690-4460-707E-3CF7BE8C24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1" t="10782" r="17830" b="5194"/>
            <a:stretch>
              <a:fillRect/>
            </a:stretch>
          </p:blipFill>
          <p:spPr bwMode="auto">
            <a:xfrm>
              <a:off x="4106838" y="1996738"/>
              <a:ext cx="4572000" cy="3226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7163E1C1-F9CC-A0DA-D934-2008A3EA9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5" t="15096" r="34250" b="12183"/>
          <a:stretch>
            <a:fillRect/>
          </a:stretch>
        </p:blipFill>
        <p:spPr bwMode="auto">
          <a:xfrm rot="-936543">
            <a:off x="5600700" y="4159250"/>
            <a:ext cx="2736850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>
            <a:extLst>
              <a:ext uri="{FF2B5EF4-FFF2-40B4-BE49-F238E27FC236}">
                <a16:creationId xmlns:a16="http://schemas.microsoft.com/office/drawing/2014/main" id="{25DE3F2E-7B19-29E6-D4C0-35D53940D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28125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352584BF-391C-09E6-FEDA-18C545B5CC0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9128125" cy="584200"/>
          </a:xfrm>
          <a:solidFill>
            <a:schemeClr val="accent1"/>
          </a:solidFill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it-IT" kern="1200" dirty="0">
                <a:latin typeface="Tahoma" panose="020B0604030504040204" pitchFamily="34" charset="0"/>
              </a:rPr>
              <a:t>One Health (</a:t>
            </a:r>
            <a:r>
              <a:rPr lang="en-US" altLang="it-IT" kern="1200" dirty="0" err="1">
                <a:latin typeface="Tahoma" panose="020B0604030504040204" pitchFamily="34" charset="0"/>
              </a:rPr>
              <a:t>una</a:t>
            </a:r>
            <a:r>
              <a:rPr lang="en-US" altLang="it-IT" kern="1200" dirty="0">
                <a:latin typeface="Tahoma" panose="020B0604030504040204" pitchFamily="34" charset="0"/>
              </a:rPr>
              <a:t> sola salute)</a:t>
            </a:r>
          </a:p>
        </p:txBody>
      </p:sp>
      <p:sp>
        <p:nvSpPr>
          <p:cNvPr id="4100" name="Text Box 4">
            <a:extLst>
              <a:ext uri="{FF2B5EF4-FFF2-40B4-BE49-F238E27FC236}">
                <a16:creationId xmlns:a16="http://schemas.microsoft.com/office/drawing/2014/main" id="{55D55B11-031F-0913-CBA9-8385C51B7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5" y="6321425"/>
            <a:ext cx="8101013" cy="5810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it-IT" sz="1059" dirty="0"/>
              <a:t>One Health High-Level Expert Panel (OHHLEP), </a:t>
            </a:r>
            <a:r>
              <a:rPr lang="en-US" altLang="it-IT" sz="1059" dirty="0" err="1"/>
              <a:t>Adisasmito</a:t>
            </a:r>
            <a:r>
              <a:rPr lang="en-US" altLang="it-IT" sz="1059" dirty="0"/>
              <a:t> WB, </a:t>
            </a:r>
            <a:r>
              <a:rPr lang="en-US" altLang="it-IT" sz="1059" dirty="0" err="1"/>
              <a:t>Almuhairi</a:t>
            </a:r>
            <a:r>
              <a:rPr lang="en-US" altLang="it-IT" sz="1059" dirty="0"/>
              <a:t> S, </a:t>
            </a:r>
            <a:r>
              <a:rPr lang="en-US" altLang="it-IT" sz="1059" dirty="0" err="1"/>
              <a:t>Behravesh</a:t>
            </a:r>
            <a:r>
              <a:rPr lang="en-US" altLang="it-IT" sz="1059" dirty="0"/>
              <a:t> CB, </a:t>
            </a:r>
            <a:r>
              <a:rPr lang="en-US" altLang="it-IT" sz="1059" dirty="0" err="1"/>
              <a:t>Bilivogui</a:t>
            </a:r>
            <a:r>
              <a:rPr lang="en-US" altLang="it-IT" sz="1059" dirty="0"/>
              <a:t> P, et al. (2022) One Health: A new definition for a sustainable and healthy future. PLOS Pathogens 18(6): e1010537. https://doi.org/10.1371/journal.ppat.1010537</a:t>
            </a:r>
          </a:p>
          <a:p>
            <a:pPr eaLnBrk="1" hangingPunct="1">
              <a:defRPr/>
            </a:pPr>
            <a:r>
              <a:rPr lang="en-US" altLang="it-IT" sz="1059" dirty="0">
                <a:hlinkClick r:id="rId3"/>
              </a:rPr>
              <a:t>https://journals.plos.org/plospathogens/article?id=10.1371/journal.ppat.1010537</a:t>
            </a:r>
            <a:endParaRPr lang="en-US" altLang="it-IT" sz="1059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A529D197-8694-CC70-1AE9-C6AD71DF4530}"/>
              </a:ext>
            </a:extLst>
          </p:cNvPr>
          <p:cNvSpPr/>
          <p:nvPr/>
        </p:nvSpPr>
        <p:spPr>
          <a:xfrm>
            <a:off x="547688" y="2276475"/>
            <a:ext cx="8201025" cy="262890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5363" name="CasellaDiTesto 12">
            <a:extLst>
              <a:ext uri="{FF2B5EF4-FFF2-40B4-BE49-F238E27FC236}">
                <a16:creationId xmlns:a16="http://schemas.microsoft.com/office/drawing/2014/main" id="{7B85189B-6610-F4B0-CF84-04BF57827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688" y="2947988"/>
            <a:ext cx="130492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Assenza di malattia</a:t>
            </a:r>
          </a:p>
        </p:txBody>
      </p:sp>
      <p:sp>
        <p:nvSpPr>
          <p:cNvPr id="15364" name="CasellaDiTesto 13">
            <a:extLst>
              <a:ext uri="{FF2B5EF4-FFF2-40B4-BE49-F238E27FC236}">
                <a16:creationId xmlns:a16="http://schemas.microsoft.com/office/drawing/2014/main" id="{C8083A4A-24B1-2DBD-A410-D767FEA1F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375" y="2916238"/>
            <a:ext cx="1306513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Inizio della malattia</a:t>
            </a:r>
          </a:p>
        </p:txBody>
      </p:sp>
      <p:sp>
        <p:nvSpPr>
          <p:cNvPr id="15365" name="CasellaDiTesto 14">
            <a:extLst>
              <a:ext uri="{FF2B5EF4-FFF2-40B4-BE49-F238E27FC236}">
                <a16:creationId xmlns:a16="http://schemas.microsoft.com/office/drawing/2014/main" id="{ABC6D241-6EF8-92BA-D5E2-E9232E92A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4575" y="2936875"/>
            <a:ext cx="1544638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Inizio dei segni e dei sintomi</a:t>
            </a:r>
          </a:p>
        </p:txBody>
      </p:sp>
      <p:sp>
        <p:nvSpPr>
          <p:cNvPr id="15366" name="CasellaDiTesto 15">
            <a:extLst>
              <a:ext uri="{FF2B5EF4-FFF2-40B4-BE49-F238E27FC236}">
                <a16:creationId xmlns:a16="http://schemas.microsoft.com/office/drawing/2014/main" id="{67AE11B4-13E4-9855-97ED-4CBB2607E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6513" y="3133725"/>
            <a:ext cx="16716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Malattia conclamata</a:t>
            </a:r>
          </a:p>
        </p:txBody>
      </p:sp>
      <p:sp>
        <p:nvSpPr>
          <p:cNvPr id="15367" name="CasellaDiTesto 16">
            <a:extLst>
              <a:ext uri="{FF2B5EF4-FFF2-40B4-BE49-F238E27FC236}">
                <a16:creationId xmlns:a16="http://schemas.microsoft.com/office/drawing/2014/main" id="{029980B4-25A5-68DD-BD28-593E349A9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1963" y="2906713"/>
            <a:ext cx="1306512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Esiti della malattia</a:t>
            </a:r>
          </a:p>
        </p:txBody>
      </p:sp>
      <p:sp>
        <p:nvSpPr>
          <p:cNvPr id="18" name="AutoShape 1046">
            <a:extLst>
              <a:ext uri="{FF2B5EF4-FFF2-40B4-BE49-F238E27FC236}">
                <a16:creationId xmlns:a16="http://schemas.microsoft.com/office/drawing/2014/main" id="{C982CE1C-B062-D49C-8E45-4A458657F343}"/>
              </a:ext>
            </a:extLst>
          </p:cNvPr>
          <p:cNvSpPr>
            <a:spLocks noChangeArrowheads="1"/>
          </p:cNvSpPr>
          <p:nvPr/>
        </p:nvSpPr>
        <p:spPr bwMode="auto">
          <a:xfrm rot="-1285071">
            <a:off x="201613" y="1157288"/>
            <a:ext cx="2476500" cy="4413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000" b="1" i="1">
                <a:latin typeface="Calibri" panose="020F0502020204030204" pitchFamily="34" charset="0"/>
                <a:cs typeface="Calibri" panose="020F0502020204030204" pitchFamily="34" charset="0"/>
              </a:rPr>
              <a:t>costituzionali</a:t>
            </a:r>
            <a:endParaRPr lang="it-IT" altLang="it-IT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AutoShape 1047">
            <a:extLst>
              <a:ext uri="{FF2B5EF4-FFF2-40B4-BE49-F238E27FC236}">
                <a16:creationId xmlns:a16="http://schemas.microsoft.com/office/drawing/2014/main" id="{AC5D114E-715D-F79B-9F4F-15A5D570FAA0}"/>
              </a:ext>
            </a:extLst>
          </p:cNvPr>
          <p:cNvSpPr>
            <a:spLocks noChangeArrowheads="1"/>
          </p:cNvSpPr>
          <p:nvPr/>
        </p:nvSpPr>
        <p:spPr bwMode="auto">
          <a:xfrm rot="-1285071">
            <a:off x="1408113" y="1127125"/>
            <a:ext cx="2476500" cy="4413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000" b="1" i="1">
                <a:latin typeface="Calibri" panose="020F0502020204030204" pitchFamily="34" charset="0"/>
                <a:cs typeface="Calibri" panose="020F0502020204030204" pitchFamily="34" charset="0"/>
              </a:rPr>
              <a:t>comportamentali</a:t>
            </a:r>
            <a:endParaRPr lang="it-IT" altLang="it-IT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AutoShape 1048">
            <a:extLst>
              <a:ext uri="{FF2B5EF4-FFF2-40B4-BE49-F238E27FC236}">
                <a16:creationId xmlns:a16="http://schemas.microsoft.com/office/drawing/2014/main" id="{B057364A-145C-0A96-C98F-33D059AFD527}"/>
              </a:ext>
            </a:extLst>
          </p:cNvPr>
          <p:cNvSpPr>
            <a:spLocks noChangeArrowheads="1"/>
          </p:cNvSpPr>
          <p:nvPr/>
        </p:nvSpPr>
        <p:spPr bwMode="auto">
          <a:xfrm rot="-1285071">
            <a:off x="2517775" y="1123950"/>
            <a:ext cx="2476500" cy="4413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000" b="1" i="1">
                <a:latin typeface="Calibri" panose="020F0502020204030204" pitchFamily="34" charset="0"/>
                <a:cs typeface="Calibri" panose="020F0502020204030204" pitchFamily="34" charset="0"/>
              </a:rPr>
              <a:t>ambientali</a:t>
            </a:r>
            <a:endParaRPr lang="it-IT" altLang="it-IT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" name="Group 1065">
            <a:extLst>
              <a:ext uri="{FF2B5EF4-FFF2-40B4-BE49-F238E27FC236}">
                <a16:creationId xmlns:a16="http://schemas.microsoft.com/office/drawing/2014/main" id="{BD233210-3505-E06D-FBC8-4A15A6EBF9C0}"/>
              </a:ext>
            </a:extLst>
          </p:cNvPr>
          <p:cNvGrpSpPr>
            <a:grpSpLocks/>
          </p:cNvGrpSpPr>
          <p:nvPr/>
        </p:nvGrpSpPr>
        <p:grpSpPr bwMode="auto">
          <a:xfrm>
            <a:off x="3933220" y="1917183"/>
            <a:ext cx="3276600" cy="990600"/>
            <a:chOff x="192" y="1776"/>
            <a:chExt cx="2064" cy="624"/>
          </a:xfrm>
          <a:solidFill>
            <a:srgbClr val="FFFFFF"/>
          </a:solidFill>
        </p:grpSpPr>
        <p:sp>
          <p:nvSpPr>
            <p:cNvPr id="22" name="AutoShape 1035">
              <a:extLst>
                <a:ext uri="{FF2B5EF4-FFF2-40B4-BE49-F238E27FC236}">
                  <a16:creationId xmlns:a16="http://schemas.microsoft.com/office/drawing/2014/main" id="{F4423631-2398-2B1E-A029-A250FC4E9E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1776"/>
              <a:ext cx="2064" cy="384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it-IT" altLang="it-IT" sz="20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sistema di assistenza</a:t>
              </a:r>
              <a:endParaRPr lang="it-IT" altLang="it-IT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AutoShape 1036">
              <a:extLst>
                <a:ext uri="{FF2B5EF4-FFF2-40B4-BE49-F238E27FC236}">
                  <a16:creationId xmlns:a16="http://schemas.microsoft.com/office/drawing/2014/main" id="{D6658AFB-5D21-32D5-C4B9-34C8B3F08A7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88" y="2160"/>
              <a:ext cx="192" cy="240"/>
            </a:xfrm>
            <a:prstGeom prst="triangle">
              <a:avLst>
                <a:gd name="adj" fmla="val 50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it-IT" altLang="it-IT" sz="24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AutoShape 1037">
              <a:extLst>
                <a:ext uri="{FF2B5EF4-FFF2-40B4-BE49-F238E27FC236}">
                  <a16:creationId xmlns:a16="http://schemas.microsoft.com/office/drawing/2014/main" id="{F146CBDB-10E4-B966-FFDD-F6936600A5A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80" y="2160"/>
              <a:ext cx="192" cy="240"/>
            </a:xfrm>
            <a:prstGeom prst="triangle">
              <a:avLst>
                <a:gd name="adj" fmla="val 50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it-IT" altLang="it-IT" sz="24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AutoShape 1038">
              <a:extLst>
                <a:ext uri="{FF2B5EF4-FFF2-40B4-BE49-F238E27FC236}">
                  <a16:creationId xmlns:a16="http://schemas.microsoft.com/office/drawing/2014/main" id="{2C42FB49-8B36-FBC9-4B82-B1257963A3B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672" y="2160"/>
              <a:ext cx="192" cy="240"/>
            </a:xfrm>
            <a:prstGeom prst="triangle">
              <a:avLst>
                <a:gd name="adj" fmla="val 50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it-IT" altLang="it-IT" sz="24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AutoShape 1039">
              <a:extLst>
                <a:ext uri="{FF2B5EF4-FFF2-40B4-BE49-F238E27FC236}">
                  <a16:creationId xmlns:a16="http://schemas.microsoft.com/office/drawing/2014/main" id="{3BF68FC7-FA2D-FB6A-33E4-2AF894EFCAC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864" y="2160"/>
              <a:ext cx="192" cy="240"/>
            </a:xfrm>
            <a:prstGeom prst="triangle">
              <a:avLst>
                <a:gd name="adj" fmla="val 50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it-IT" altLang="it-IT" sz="24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AutoShape 1040">
              <a:extLst>
                <a:ext uri="{FF2B5EF4-FFF2-40B4-BE49-F238E27FC236}">
                  <a16:creationId xmlns:a16="http://schemas.microsoft.com/office/drawing/2014/main" id="{D5529950-2635-35B0-ADF8-EADBC336B73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056" y="2160"/>
              <a:ext cx="192" cy="240"/>
            </a:xfrm>
            <a:prstGeom prst="triangle">
              <a:avLst>
                <a:gd name="adj" fmla="val 50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it-IT" altLang="it-IT" sz="24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AutoShape 1041">
              <a:extLst>
                <a:ext uri="{FF2B5EF4-FFF2-40B4-BE49-F238E27FC236}">
                  <a16:creationId xmlns:a16="http://schemas.microsoft.com/office/drawing/2014/main" id="{47A2B100-7468-EEDE-9268-1A241FC9F71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248" y="2160"/>
              <a:ext cx="192" cy="240"/>
            </a:xfrm>
            <a:prstGeom prst="triangle">
              <a:avLst>
                <a:gd name="adj" fmla="val 50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it-IT" altLang="it-IT" sz="24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AutoShape 1042">
              <a:extLst>
                <a:ext uri="{FF2B5EF4-FFF2-40B4-BE49-F238E27FC236}">
                  <a16:creationId xmlns:a16="http://schemas.microsoft.com/office/drawing/2014/main" id="{6CA8B216-AFDE-E7B6-E2A3-318BE4E853B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440" y="2160"/>
              <a:ext cx="192" cy="240"/>
            </a:xfrm>
            <a:prstGeom prst="triangle">
              <a:avLst>
                <a:gd name="adj" fmla="val 50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it-IT" altLang="it-IT" sz="24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AutoShape 1043">
              <a:extLst>
                <a:ext uri="{FF2B5EF4-FFF2-40B4-BE49-F238E27FC236}">
                  <a16:creationId xmlns:a16="http://schemas.microsoft.com/office/drawing/2014/main" id="{A37538AC-EC87-DCCF-9841-3040D8B1D5B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632" y="2160"/>
              <a:ext cx="192" cy="240"/>
            </a:xfrm>
            <a:prstGeom prst="triangle">
              <a:avLst>
                <a:gd name="adj" fmla="val 50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it-IT" altLang="it-IT" sz="24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AutoShape 1044">
              <a:extLst>
                <a:ext uri="{FF2B5EF4-FFF2-40B4-BE49-F238E27FC236}">
                  <a16:creationId xmlns:a16="http://schemas.microsoft.com/office/drawing/2014/main" id="{74C5DB76-1E69-F881-A723-D23591355B6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824" y="2160"/>
              <a:ext cx="192" cy="240"/>
            </a:xfrm>
            <a:prstGeom prst="triangle">
              <a:avLst>
                <a:gd name="adj" fmla="val 50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it-IT" altLang="it-IT" sz="24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AutoShape 1045">
              <a:extLst>
                <a:ext uri="{FF2B5EF4-FFF2-40B4-BE49-F238E27FC236}">
                  <a16:creationId xmlns:a16="http://schemas.microsoft.com/office/drawing/2014/main" id="{4656D4F6-ED66-AA26-3ADF-FBAE6C4309B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016" y="2160"/>
              <a:ext cx="192" cy="240"/>
            </a:xfrm>
            <a:prstGeom prst="triangle">
              <a:avLst>
                <a:gd name="adj" fmla="val 50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it-IT" altLang="it-IT" sz="24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3" name="AutoShape 1060">
            <a:extLst>
              <a:ext uri="{FF2B5EF4-FFF2-40B4-BE49-F238E27FC236}">
                <a16:creationId xmlns:a16="http://schemas.microsoft.com/office/drawing/2014/main" id="{603C5D7C-DAB6-18A5-58B7-F43FC83502A8}"/>
              </a:ext>
            </a:extLst>
          </p:cNvPr>
          <p:cNvSpPr>
            <a:spLocks noChangeArrowheads="1"/>
          </p:cNvSpPr>
          <p:nvPr/>
        </p:nvSpPr>
        <p:spPr bwMode="auto">
          <a:xfrm rot="-1285071">
            <a:off x="4149725" y="1157288"/>
            <a:ext cx="1828800" cy="4413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000" b="1" i="1">
                <a:latin typeface="Calibri" panose="020F0502020204030204" pitchFamily="34" charset="0"/>
                <a:cs typeface="Calibri" panose="020F0502020204030204" pitchFamily="34" charset="0"/>
              </a:rPr>
              <a:t>diagnosi</a:t>
            </a:r>
            <a:endParaRPr lang="it-IT" altLang="it-IT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AutoShape 1061">
            <a:extLst>
              <a:ext uri="{FF2B5EF4-FFF2-40B4-BE49-F238E27FC236}">
                <a16:creationId xmlns:a16="http://schemas.microsoft.com/office/drawing/2014/main" id="{376CE9C8-7355-3DB5-9D57-B541856C447D}"/>
              </a:ext>
            </a:extLst>
          </p:cNvPr>
          <p:cNvSpPr>
            <a:spLocks noChangeArrowheads="1"/>
          </p:cNvSpPr>
          <p:nvPr/>
        </p:nvSpPr>
        <p:spPr bwMode="auto">
          <a:xfrm rot="-1285071">
            <a:off x="5445125" y="1157288"/>
            <a:ext cx="1714500" cy="4413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000" b="1" i="1">
                <a:latin typeface="Calibri" panose="020F0502020204030204" pitchFamily="34" charset="0"/>
                <a:cs typeface="Calibri" panose="020F0502020204030204" pitchFamily="34" charset="0"/>
              </a:rPr>
              <a:t>cure</a:t>
            </a:r>
          </a:p>
        </p:txBody>
      </p:sp>
      <p:sp>
        <p:nvSpPr>
          <p:cNvPr id="35" name="AutoShape 1062">
            <a:extLst>
              <a:ext uri="{FF2B5EF4-FFF2-40B4-BE49-F238E27FC236}">
                <a16:creationId xmlns:a16="http://schemas.microsoft.com/office/drawing/2014/main" id="{E3986587-421B-7E9B-3698-0C028690BE1B}"/>
              </a:ext>
            </a:extLst>
          </p:cNvPr>
          <p:cNvSpPr>
            <a:spLocks noChangeArrowheads="1"/>
          </p:cNvSpPr>
          <p:nvPr/>
        </p:nvSpPr>
        <p:spPr bwMode="auto">
          <a:xfrm rot="-1285071">
            <a:off x="6511925" y="1171575"/>
            <a:ext cx="2057400" cy="4413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000" b="1" i="1">
                <a:latin typeface="Calibri" panose="020F0502020204030204" pitchFamily="34" charset="0"/>
                <a:cs typeface="Calibri" panose="020F0502020204030204" pitchFamily="34" charset="0"/>
              </a:rPr>
              <a:t>riabilitazione</a:t>
            </a:r>
            <a:endParaRPr lang="it-IT" altLang="it-IT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6" name="Group 1065">
            <a:extLst>
              <a:ext uri="{FF2B5EF4-FFF2-40B4-BE49-F238E27FC236}">
                <a16:creationId xmlns:a16="http://schemas.microsoft.com/office/drawing/2014/main" id="{920553C7-28D3-C9E0-809D-7231CD64C0C1}"/>
              </a:ext>
            </a:extLst>
          </p:cNvPr>
          <p:cNvGrpSpPr>
            <a:grpSpLocks/>
          </p:cNvGrpSpPr>
          <p:nvPr/>
        </p:nvGrpSpPr>
        <p:grpSpPr bwMode="auto">
          <a:xfrm>
            <a:off x="461090" y="1916832"/>
            <a:ext cx="3276600" cy="990600"/>
            <a:chOff x="192" y="1776"/>
            <a:chExt cx="2064" cy="624"/>
          </a:xfrm>
          <a:solidFill>
            <a:srgbClr val="FFFFFF"/>
          </a:solidFill>
        </p:grpSpPr>
        <p:sp>
          <p:nvSpPr>
            <p:cNvPr id="37" name="AutoShape 1035">
              <a:extLst>
                <a:ext uri="{FF2B5EF4-FFF2-40B4-BE49-F238E27FC236}">
                  <a16:creationId xmlns:a16="http://schemas.microsoft.com/office/drawing/2014/main" id="{14B6A959-4499-7667-0DB2-832507DB2A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1776"/>
              <a:ext cx="2064" cy="384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it-IT" altLang="it-IT" sz="20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Azione dei determinanti</a:t>
              </a:r>
              <a:endParaRPr lang="it-IT" altLang="it-IT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AutoShape 1036">
              <a:extLst>
                <a:ext uri="{FF2B5EF4-FFF2-40B4-BE49-F238E27FC236}">
                  <a16:creationId xmlns:a16="http://schemas.microsoft.com/office/drawing/2014/main" id="{2A3F5D42-F45E-E72E-3C95-B343C31042A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88" y="2160"/>
              <a:ext cx="192" cy="240"/>
            </a:xfrm>
            <a:prstGeom prst="triangle">
              <a:avLst>
                <a:gd name="adj" fmla="val 50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it-IT" altLang="it-IT" sz="24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AutoShape 1037">
              <a:extLst>
                <a:ext uri="{FF2B5EF4-FFF2-40B4-BE49-F238E27FC236}">
                  <a16:creationId xmlns:a16="http://schemas.microsoft.com/office/drawing/2014/main" id="{BA40ED6F-A2B3-4B17-47B9-44626FFFE55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80" y="2160"/>
              <a:ext cx="192" cy="240"/>
            </a:xfrm>
            <a:prstGeom prst="triangle">
              <a:avLst>
                <a:gd name="adj" fmla="val 50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it-IT" altLang="it-IT" sz="24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AutoShape 1038">
              <a:extLst>
                <a:ext uri="{FF2B5EF4-FFF2-40B4-BE49-F238E27FC236}">
                  <a16:creationId xmlns:a16="http://schemas.microsoft.com/office/drawing/2014/main" id="{961509C8-0D13-C01F-6D10-190A83C5A1D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672" y="2160"/>
              <a:ext cx="192" cy="240"/>
            </a:xfrm>
            <a:prstGeom prst="triangle">
              <a:avLst>
                <a:gd name="adj" fmla="val 50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it-IT" altLang="it-IT" sz="24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AutoShape 1039">
              <a:extLst>
                <a:ext uri="{FF2B5EF4-FFF2-40B4-BE49-F238E27FC236}">
                  <a16:creationId xmlns:a16="http://schemas.microsoft.com/office/drawing/2014/main" id="{86A52757-77E2-704B-023E-14251021DFD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864" y="2160"/>
              <a:ext cx="192" cy="240"/>
            </a:xfrm>
            <a:prstGeom prst="triangle">
              <a:avLst>
                <a:gd name="adj" fmla="val 50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it-IT" altLang="it-IT" sz="24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AutoShape 1040">
              <a:extLst>
                <a:ext uri="{FF2B5EF4-FFF2-40B4-BE49-F238E27FC236}">
                  <a16:creationId xmlns:a16="http://schemas.microsoft.com/office/drawing/2014/main" id="{1014FA49-241C-AF2D-9EA4-954FE8139F3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056" y="2160"/>
              <a:ext cx="192" cy="240"/>
            </a:xfrm>
            <a:prstGeom prst="triangle">
              <a:avLst>
                <a:gd name="adj" fmla="val 50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it-IT" altLang="it-IT" sz="24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AutoShape 1041">
              <a:extLst>
                <a:ext uri="{FF2B5EF4-FFF2-40B4-BE49-F238E27FC236}">
                  <a16:creationId xmlns:a16="http://schemas.microsoft.com/office/drawing/2014/main" id="{0CB7AD13-BA12-A86F-B7E9-1F23BF30830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248" y="2160"/>
              <a:ext cx="192" cy="240"/>
            </a:xfrm>
            <a:prstGeom prst="triangle">
              <a:avLst>
                <a:gd name="adj" fmla="val 50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it-IT" altLang="it-IT" sz="24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AutoShape 1042">
              <a:extLst>
                <a:ext uri="{FF2B5EF4-FFF2-40B4-BE49-F238E27FC236}">
                  <a16:creationId xmlns:a16="http://schemas.microsoft.com/office/drawing/2014/main" id="{F3CD2F64-1449-5C5D-5968-5C41094305D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440" y="2160"/>
              <a:ext cx="192" cy="240"/>
            </a:xfrm>
            <a:prstGeom prst="triangle">
              <a:avLst>
                <a:gd name="adj" fmla="val 50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it-IT" altLang="it-IT" sz="24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AutoShape 1043">
              <a:extLst>
                <a:ext uri="{FF2B5EF4-FFF2-40B4-BE49-F238E27FC236}">
                  <a16:creationId xmlns:a16="http://schemas.microsoft.com/office/drawing/2014/main" id="{8CCE0E6B-2595-1779-255C-538FAF13299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632" y="2160"/>
              <a:ext cx="192" cy="240"/>
            </a:xfrm>
            <a:prstGeom prst="triangle">
              <a:avLst>
                <a:gd name="adj" fmla="val 50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it-IT" altLang="it-IT" sz="24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AutoShape 1044">
              <a:extLst>
                <a:ext uri="{FF2B5EF4-FFF2-40B4-BE49-F238E27FC236}">
                  <a16:creationId xmlns:a16="http://schemas.microsoft.com/office/drawing/2014/main" id="{E60AEBD7-936D-A594-126E-2B770997601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824" y="2160"/>
              <a:ext cx="192" cy="240"/>
            </a:xfrm>
            <a:prstGeom prst="triangle">
              <a:avLst>
                <a:gd name="adj" fmla="val 50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it-IT" altLang="it-IT" sz="24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AutoShape 1045">
              <a:extLst>
                <a:ext uri="{FF2B5EF4-FFF2-40B4-BE49-F238E27FC236}">
                  <a16:creationId xmlns:a16="http://schemas.microsoft.com/office/drawing/2014/main" id="{1DB116F1-C03F-915C-F17A-9496E078F9A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016" y="2160"/>
              <a:ext cx="192" cy="240"/>
            </a:xfrm>
            <a:prstGeom prst="triangle">
              <a:avLst>
                <a:gd name="adj" fmla="val 50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it-IT" altLang="it-IT" sz="24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376" name="Gruppo 59">
            <a:extLst>
              <a:ext uri="{FF2B5EF4-FFF2-40B4-BE49-F238E27FC236}">
                <a16:creationId xmlns:a16="http://schemas.microsoft.com/office/drawing/2014/main" id="{C6A4FA7E-BB42-A9DF-FC77-5C34A58EEC3F}"/>
              </a:ext>
            </a:extLst>
          </p:cNvPr>
          <p:cNvGrpSpPr>
            <a:grpSpLocks/>
          </p:cNvGrpSpPr>
          <p:nvPr/>
        </p:nvGrpSpPr>
        <p:grpSpPr bwMode="auto">
          <a:xfrm>
            <a:off x="650875" y="3038475"/>
            <a:ext cx="2217738" cy="3416300"/>
            <a:chOff x="501518" y="2996555"/>
            <a:chExt cx="2218307" cy="3417726"/>
          </a:xfrm>
        </p:grpSpPr>
        <p:graphicFrame>
          <p:nvGraphicFramePr>
            <p:cNvPr id="15386" name="Object 37">
              <a:extLst>
                <a:ext uri="{FF2B5EF4-FFF2-40B4-BE49-F238E27FC236}">
                  <a16:creationId xmlns:a16="http://schemas.microsoft.com/office/drawing/2014/main" id="{5BF6C06F-9958-5C0C-7D1D-46E426CBF3C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24425" y="2996555"/>
            <a:ext cx="1295400" cy="1111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Art" r:id="rId2" imgW="4039354" imgH="3468986" progId="MS_ClipArt_Gallery.2">
                    <p:embed/>
                  </p:oleObj>
                </mc:Choice>
                <mc:Fallback>
                  <p:oleObj name="ClipArt" r:id="rId2" imgW="4039354" imgH="3468986" progId="MS_ClipArt_Gallery.2">
                    <p:embed/>
                    <p:pic>
                      <p:nvPicPr>
                        <p:cNvPr id="15386" name="Object 37">
                          <a:extLst>
                            <a:ext uri="{FF2B5EF4-FFF2-40B4-BE49-F238E27FC236}">
                              <a16:creationId xmlns:a16="http://schemas.microsoft.com/office/drawing/2014/main" id="{5BF6C06F-9958-5C0C-7D1D-46E426CBF3C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24425" y="2996555"/>
                          <a:ext cx="1295400" cy="1111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387" name="AutoShape 38">
              <a:extLst>
                <a:ext uri="{FF2B5EF4-FFF2-40B4-BE49-F238E27FC236}">
                  <a16:creationId xmlns:a16="http://schemas.microsoft.com/office/drawing/2014/main" id="{66BB82FD-E540-0CF3-225D-AA5E081A34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237641">
              <a:off x="501518" y="5652281"/>
              <a:ext cx="1905000" cy="76200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FF66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2000" i="1">
                  <a:latin typeface="Calibri" panose="020F0502020204030204" pitchFamily="34" charset="0"/>
                  <a:cs typeface="Calibri" panose="020F0502020204030204" pitchFamily="34" charset="0"/>
                </a:rPr>
                <a:t>Prevenzione</a:t>
              </a:r>
              <a:br>
                <a:rPr lang="it-IT" altLang="it-IT" sz="2000" i="1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it-IT" altLang="it-IT" sz="2000" i="1">
                  <a:latin typeface="Calibri" panose="020F0502020204030204" pitchFamily="34" charset="0"/>
                  <a:cs typeface="Calibri" panose="020F0502020204030204" pitchFamily="34" charset="0"/>
                </a:rPr>
                <a:t>primaria</a:t>
              </a:r>
              <a:endParaRPr lang="it-IT" altLang="it-IT"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5388" name="AutoShape 39">
              <a:extLst>
                <a:ext uri="{FF2B5EF4-FFF2-40B4-BE49-F238E27FC236}">
                  <a16:creationId xmlns:a16="http://schemas.microsoft.com/office/drawing/2014/main" id="{2A2F3413-EF4B-3101-4B3F-F93AB4D1D2B4}"/>
                </a:ext>
              </a:extLst>
            </p:cNvPr>
            <p:cNvCxnSpPr>
              <a:cxnSpLocks noChangeShapeType="1"/>
              <a:endCxn id="15387" idx="1"/>
            </p:cNvCxnSpPr>
            <p:nvPr/>
          </p:nvCxnSpPr>
          <p:spPr bwMode="auto">
            <a:xfrm rot="5400000">
              <a:off x="186838" y="4483548"/>
              <a:ext cx="2261031" cy="1509544"/>
            </a:xfrm>
            <a:prstGeom prst="curvedConnector4">
              <a:avLst>
                <a:gd name="adj1" fmla="val 34153"/>
                <a:gd name="adj2" fmla="val 115144"/>
              </a:avLst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377" name="Gruppo 60">
            <a:extLst>
              <a:ext uri="{FF2B5EF4-FFF2-40B4-BE49-F238E27FC236}">
                <a16:creationId xmlns:a16="http://schemas.microsoft.com/office/drawing/2014/main" id="{1E183416-D224-2458-2B48-D926D875B754}"/>
              </a:ext>
            </a:extLst>
          </p:cNvPr>
          <p:cNvGrpSpPr>
            <a:grpSpLocks/>
          </p:cNvGrpSpPr>
          <p:nvPr/>
        </p:nvGrpSpPr>
        <p:grpSpPr bwMode="auto">
          <a:xfrm>
            <a:off x="2962275" y="2952750"/>
            <a:ext cx="2339975" cy="3536950"/>
            <a:chOff x="2961501" y="2952548"/>
            <a:chExt cx="2340617" cy="3537933"/>
          </a:xfrm>
        </p:grpSpPr>
        <p:graphicFrame>
          <p:nvGraphicFramePr>
            <p:cNvPr id="15383" name="Object 40">
              <a:extLst>
                <a:ext uri="{FF2B5EF4-FFF2-40B4-BE49-F238E27FC236}">
                  <a16:creationId xmlns:a16="http://schemas.microsoft.com/office/drawing/2014/main" id="{3492DD99-A209-32A2-D404-4ACB4E08FBD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61501" y="2952548"/>
            <a:ext cx="1219200" cy="1046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Art" r:id="rId4" imgW="4039354" imgH="3468986" progId="MS_ClipArt_Gallery.2">
                    <p:embed/>
                  </p:oleObj>
                </mc:Choice>
                <mc:Fallback>
                  <p:oleObj name="ClipArt" r:id="rId4" imgW="4039354" imgH="3468986" progId="MS_ClipArt_Gallery.2">
                    <p:embed/>
                    <p:pic>
                      <p:nvPicPr>
                        <p:cNvPr id="15383" name="Object 40">
                          <a:extLst>
                            <a:ext uri="{FF2B5EF4-FFF2-40B4-BE49-F238E27FC236}">
                              <a16:creationId xmlns:a16="http://schemas.microsoft.com/office/drawing/2014/main" id="{3492DD99-A209-32A2-D404-4ACB4E08FBD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61501" y="2952548"/>
                          <a:ext cx="1219200" cy="10461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384" name="AutoShape 41">
              <a:extLst>
                <a:ext uri="{FF2B5EF4-FFF2-40B4-BE49-F238E27FC236}">
                  <a16:creationId xmlns:a16="http://schemas.microsoft.com/office/drawing/2014/main" id="{0C75478B-4FEB-9BD2-F4CE-5FB8DE37E28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237641">
              <a:off x="3397118" y="5728481"/>
              <a:ext cx="1905000" cy="76200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FF66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2000" i="1">
                  <a:latin typeface="Calibri" panose="020F0502020204030204" pitchFamily="34" charset="0"/>
                  <a:cs typeface="Calibri" panose="020F0502020204030204" pitchFamily="34" charset="0"/>
                </a:rPr>
                <a:t>Prevenzione</a:t>
              </a:r>
              <a:br>
                <a:rPr lang="it-IT" altLang="it-IT" sz="2000" i="1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it-IT" altLang="it-IT" sz="2000" i="1">
                  <a:latin typeface="Calibri" panose="020F0502020204030204" pitchFamily="34" charset="0"/>
                  <a:cs typeface="Calibri" panose="020F0502020204030204" pitchFamily="34" charset="0"/>
                </a:rPr>
                <a:t>secondaria</a:t>
              </a:r>
              <a:endParaRPr lang="it-IT" altLang="it-IT"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5385" name="AutoShape 42">
              <a:extLst>
                <a:ext uri="{FF2B5EF4-FFF2-40B4-BE49-F238E27FC236}">
                  <a16:creationId xmlns:a16="http://schemas.microsoft.com/office/drawing/2014/main" id="{F44439E7-C71D-FC64-6820-C57CA8F3B268}"/>
                </a:ext>
              </a:extLst>
            </p:cNvPr>
            <p:cNvCxnSpPr>
              <a:cxnSpLocks noChangeShapeType="1"/>
              <a:endCxn id="15384" idx="1"/>
            </p:cNvCxnSpPr>
            <p:nvPr/>
          </p:nvCxnSpPr>
          <p:spPr bwMode="auto">
            <a:xfrm rot="5400000">
              <a:off x="2291479" y="5165413"/>
              <a:ext cx="2446325" cy="112920"/>
            </a:xfrm>
            <a:prstGeom prst="curvedConnector4">
              <a:avLst>
                <a:gd name="adj1" fmla="val 35352"/>
                <a:gd name="adj2" fmla="val 302444"/>
              </a:avLst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378" name="Gruppo 61">
            <a:extLst>
              <a:ext uri="{FF2B5EF4-FFF2-40B4-BE49-F238E27FC236}">
                <a16:creationId xmlns:a16="http://schemas.microsoft.com/office/drawing/2014/main" id="{AD855742-20E6-F99B-DC2C-987A7B92D48E}"/>
              </a:ext>
            </a:extLst>
          </p:cNvPr>
          <p:cNvGrpSpPr>
            <a:grpSpLocks/>
          </p:cNvGrpSpPr>
          <p:nvPr/>
        </p:nvGrpSpPr>
        <p:grpSpPr bwMode="auto">
          <a:xfrm>
            <a:off x="6140450" y="3038475"/>
            <a:ext cx="1905000" cy="3070225"/>
            <a:chOff x="6140318" y="3038517"/>
            <a:chExt cx="1905000" cy="3070964"/>
          </a:xfrm>
        </p:grpSpPr>
        <p:graphicFrame>
          <p:nvGraphicFramePr>
            <p:cNvPr id="15380" name="Object 43">
              <a:extLst>
                <a:ext uri="{FF2B5EF4-FFF2-40B4-BE49-F238E27FC236}">
                  <a16:creationId xmlns:a16="http://schemas.microsoft.com/office/drawing/2014/main" id="{66A2EFDC-C420-6AE9-7520-28FB0A09E6F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165611" y="3038517"/>
            <a:ext cx="1219200" cy="1046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Art" r:id="rId5" imgW="4039354" imgH="3468986" progId="MS_ClipArt_Gallery.2">
                    <p:embed/>
                  </p:oleObj>
                </mc:Choice>
                <mc:Fallback>
                  <p:oleObj name="ClipArt" r:id="rId5" imgW="4039354" imgH="3468986" progId="MS_ClipArt_Gallery.2">
                    <p:embed/>
                    <p:pic>
                      <p:nvPicPr>
                        <p:cNvPr id="15380" name="Object 43">
                          <a:extLst>
                            <a:ext uri="{FF2B5EF4-FFF2-40B4-BE49-F238E27FC236}">
                              <a16:creationId xmlns:a16="http://schemas.microsoft.com/office/drawing/2014/main" id="{66A2EFDC-C420-6AE9-7520-28FB0A09E6F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65611" y="3038517"/>
                          <a:ext cx="1219200" cy="10461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381" name="AutoShape 44">
              <a:extLst>
                <a:ext uri="{FF2B5EF4-FFF2-40B4-BE49-F238E27FC236}">
                  <a16:creationId xmlns:a16="http://schemas.microsoft.com/office/drawing/2014/main" id="{9D418FB3-DF12-7072-B782-FBBA822E4F5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237641">
              <a:off x="6140318" y="5347481"/>
              <a:ext cx="1905000" cy="76200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FF66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2000" i="1">
                  <a:latin typeface="Calibri" panose="020F0502020204030204" pitchFamily="34" charset="0"/>
                  <a:cs typeface="Calibri" panose="020F0502020204030204" pitchFamily="34" charset="0"/>
                </a:rPr>
                <a:t>Prevenzione</a:t>
              </a:r>
              <a:br>
                <a:rPr lang="it-IT" altLang="it-IT" sz="2000" i="1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it-IT" altLang="it-IT" sz="2000" i="1">
                  <a:latin typeface="Calibri" panose="020F0502020204030204" pitchFamily="34" charset="0"/>
                  <a:cs typeface="Calibri" panose="020F0502020204030204" pitchFamily="34" charset="0"/>
                </a:rPr>
                <a:t>terziaria</a:t>
              </a:r>
              <a:endParaRPr lang="it-IT" altLang="it-IT"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5382" name="AutoShape 45">
              <a:extLst>
                <a:ext uri="{FF2B5EF4-FFF2-40B4-BE49-F238E27FC236}">
                  <a16:creationId xmlns:a16="http://schemas.microsoft.com/office/drawing/2014/main" id="{6D15FFEB-6FB9-8394-869B-D96BEFB1A620}"/>
                </a:ext>
              </a:extLst>
            </p:cNvPr>
            <p:cNvCxnSpPr>
              <a:cxnSpLocks noChangeShapeType="1"/>
              <a:endCxn id="15381" idx="1"/>
            </p:cNvCxnSpPr>
            <p:nvPr/>
          </p:nvCxnSpPr>
          <p:spPr bwMode="auto">
            <a:xfrm rot="5400000">
              <a:off x="5498618" y="4787443"/>
              <a:ext cx="1979356" cy="573830"/>
            </a:xfrm>
            <a:prstGeom prst="curvedConnector4">
              <a:avLst>
                <a:gd name="adj1" fmla="val 31898"/>
                <a:gd name="adj2" fmla="val 139838"/>
              </a:avLst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5379" name="Text Box 2">
            <a:extLst>
              <a:ext uri="{FF2B5EF4-FFF2-40B4-BE49-F238E27FC236}">
                <a16:creationId xmlns:a16="http://schemas.microsoft.com/office/drawing/2014/main" id="{8EDFC8BB-121E-7B7D-AD08-CE138F6C4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it-IT" altLang="it-IT">
                <a:latin typeface="Tahoma" panose="020B0604030504040204" pitchFamily="34" charset="0"/>
              </a:rPr>
              <a:t>Storia naturale della malattia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33" grpId="0" animBg="1"/>
      <p:bldP spid="3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>
            <a:extLst>
              <a:ext uri="{FF2B5EF4-FFF2-40B4-BE49-F238E27FC236}">
                <a16:creationId xmlns:a16="http://schemas.microsoft.com/office/drawing/2014/main" id="{85943E20-839C-9E7C-3EC2-784181C52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it-IT" altLang="it-IT">
                <a:latin typeface="Tahoma" panose="020B0604030504040204" pitchFamily="34" charset="0"/>
              </a:rPr>
              <a:t>Le malattie infettive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0ACBAF7A-85C2-911F-BB7C-4144649E39F2}"/>
              </a:ext>
            </a:extLst>
          </p:cNvPr>
          <p:cNvGrpSpPr>
            <a:grpSpLocks/>
          </p:cNvGrpSpPr>
          <p:nvPr/>
        </p:nvGrpSpPr>
        <p:grpSpPr bwMode="auto">
          <a:xfrm>
            <a:off x="668338" y="406400"/>
            <a:ext cx="5722937" cy="5597525"/>
            <a:chOff x="650429" y="380999"/>
            <a:chExt cx="5721928" cy="5597236"/>
          </a:xfrm>
        </p:grpSpPr>
        <p:sp>
          <p:nvSpPr>
            <p:cNvPr id="17" name="Cerchio parziale 16">
              <a:extLst>
                <a:ext uri="{FF2B5EF4-FFF2-40B4-BE49-F238E27FC236}">
                  <a16:creationId xmlns:a16="http://schemas.microsoft.com/office/drawing/2014/main" id="{DE115E5B-9965-3E47-95F2-37D8CB0A1D1F}"/>
                </a:ext>
              </a:extLst>
            </p:cNvPr>
            <p:cNvSpPr/>
            <p:nvPr/>
          </p:nvSpPr>
          <p:spPr>
            <a:xfrm rot="8053943">
              <a:off x="712775" y="318653"/>
              <a:ext cx="5597236" cy="5721928"/>
            </a:xfrm>
            <a:prstGeom prst="pie">
              <a:avLst>
                <a:gd name="adj1" fmla="val 489945"/>
                <a:gd name="adj2" fmla="val 7940749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20508" name="CasellaDiTesto 15">
              <a:extLst>
                <a:ext uri="{FF2B5EF4-FFF2-40B4-BE49-F238E27FC236}">
                  <a16:creationId xmlns:a16="http://schemas.microsoft.com/office/drawing/2014/main" id="{06FCA945-6E43-B059-10E3-DB7E91421B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2872" y="648957"/>
              <a:ext cx="2196315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40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agente</a:t>
              </a:r>
            </a:p>
          </p:txBody>
        </p:sp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ADA7DBAD-6238-6FE7-70FC-517467E82813}"/>
              </a:ext>
            </a:extLst>
          </p:cNvPr>
          <p:cNvGrpSpPr>
            <a:grpSpLocks/>
          </p:cNvGrpSpPr>
          <p:nvPr/>
        </p:nvGrpSpPr>
        <p:grpSpPr bwMode="auto">
          <a:xfrm>
            <a:off x="969963" y="320675"/>
            <a:ext cx="5721350" cy="5597525"/>
            <a:chOff x="946312" y="380999"/>
            <a:chExt cx="5721928" cy="5597236"/>
          </a:xfrm>
        </p:grpSpPr>
        <p:grpSp>
          <p:nvGrpSpPr>
            <p:cNvPr id="20503" name="Gruppo 2">
              <a:extLst>
                <a:ext uri="{FF2B5EF4-FFF2-40B4-BE49-F238E27FC236}">
                  <a16:creationId xmlns:a16="http://schemas.microsoft.com/office/drawing/2014/main" id="{AB8630F7-ADED-B57A-CE92-D31B9C3BD8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46312" y="380999"/>
              <a:ext cx="5721928" cy="5597236"/>
              <a:chOff x="946312" y="380999"/>
              <a:chExt cx="5721928" cy="5597236"/>
            </a:xfrm>
          </p:grpSpPr>
          <p:sp>
            <p:nvSpPr>
              <p:cNvPr id="18" name="Cerchio parziale 17">
                <a:extLst>
                  <a:ext uri="{FF2B5EF4-FFF2-40B4-BE49-F238E27FC236}">
                    <a16:creationId xmlns:a16="http://schemas.microsoft.com/office/drawing/2014/main" id="{A3F88648-95A0-B398-DEED-02EA8A6F279C}"/>
                  </a:ext>
                </a:extLst>
              </p:cNvPr>
              <p:cNvSpPr/>
              <p:nvPr/>
            </p:nvSpPr>
            <p:spPr>
              <a:xfrm rot="16200000">
                <a:off x="1008657" y="318653"/>
                <a:ext cx="5597236" cy="5721928"/>
              </a:xfrm>
              <a:prstGeom prst="pie">
                <a:avLst>
                  <a:gd name="adj1" fmla="val 21446934"/>
                  <a:gd name="adj2" fmla="val 7028300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20506" name="CasellaDiTesto 20">
                <a:extLst>
                  <a:ext uri="{FF2B5EF4-FFF2-40B4-BE49-F238E27FC236}">
                    <a16:creationId xmlns:a16="http://schemas.microsoft.com/office/drawing/2014/main" id="{3CCD0975-EA8D-EE0E-CB68-1A4CCE63F2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11871" y="807952"/>
                <a:ext cx="2196315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it-IT" altLang="it-IT" sz="4000" b="1">
                    <a:solidFill>
                      <a:srgbClr val="0000C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ospite</a:t>
                </a:r>
              </a:p>
            </p:txBody>
          </p:sp>
        </p:grpSp>
        <p:sp>
          <p:nvSpPr>
            <p:cNvPr id="20504" name="CasellaDiTesto 5">
              <a:extLst>
                <a:ext uri="{FF2B5EF4-FFF2-40B4-BE49-F238E27FC236}">
                  <a16:creationId xmlns:a16="http://schemas.microsoft.com/office/drawing/2014/main" id="{934BD77C-C106-A66E-60D6-9817B2312A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7123" y="1529909"/>
              <a:ext cx="1981200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Caratteristiche</a:t>
              </a:r>
              <a:r>
                <a:rPr lang="it-IT" altLang="it-IT" sz="1600">
                  <a:latin typeface="Tahoma" panose="020B060403050404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demografiche, biologiche, </a:t>
              </a:r>
              <a:br>
                <a:rPr lang="it-IT" altLang="it-IT" sz="1600">
                  <a:latin typeface="Tahoma" panose="020B060403050404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</a:br>
              <a:r>
                <a:rPr lang="it-IT" altLang="it-IT" sz="1600">
                  <a:latin typeface="Tahoma" panose="020B060403050404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socio-economiche, comportamentali</a:t>
              </a:r>
            </a:p>
          </p:txBody>
        </p:sp>
      </p:grp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605C300-390A-92CA-AE44-48A42DEC7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5563" y="1470025"/>
            <a:ext cx="1766887" cy="11811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latin typeface="Calibri" panose="020F0502020204030204" pitchFamily="34" charset="0"/>
                <a:cs typeface="Calibri" panose="020F0502020204030204" pitchFamily="34" charset="0"/>
              </a:rPr>
              <a:t>Determinanti endogeni</a:t>
            </a:r>
            <a:br>
              <a:rPr lang="it-IT" altLang="it-IT" sz="240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it-IT" altLang="it-IT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7B1623D9-BC52-BE22-9EC5-D69AF497DE22}"/>
              </a:ext>
            </a:extLst>
          </p:cNvPr>
          <p:cNvGrpSpPr>
            <a:grpSpLocks/>
          </p:cNvGrpSpPr>
          <p:nvPr/>
        </p:nvGrpSpPr>
        <p:grpSpPr bwMode="auto">
          <a:xfrm>
            <a:off x="892175" y="457200"/>
            <a:ext cx="5597525" cy="5722938"/>
            <a:chOff x="869648" y="767817"/>
            <a:chExt cx="5597236" cy="5721928"/>
          </a:xfrm>
        </p:grpSpPr>
        <p:sp>
          <p:nvSpPr>
            <p:cNvPr id="15" name="Cerchio parziale 14">
              <a:extLst>
                <a:ext uri="{FF2B5EF4-FFF2-40B4-BE49-F238E27FC236}">
                  <a16:creationId xmlns:a16="http://schemas.microsoft.com/office/drawing/2014/main" id="{DD3B4140-4D74-8CC7-633F-85660209F654}"/>
                </a:ext>
              </a:extLst>
            </p:cNvPr>
            <p:cNvSpPr/>
            <p:nvPr/>
          </p:nvSpPr>
          <p:spPr>
            <a:xfrm rot="518990">
              <a:off x="869648" y="767817"/>
              <a:ext cx="5597236" cy="5721928"/>
            </a:xfrm>
            <a:prstGeom prst="pie">
              <a:avLst>
                <a:gd name="adj1" fmla="val 1271644"/>
                <a:gd name="adj2" fmla="val 7940749"/>
              </a:avLst>
            </a:prstGeom>
            <a:solidFill>
              <a:srgbClr val="FF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20501" name="CasellaDiTesto 19">
              <a:extLst>
                <a:ext uri="{FF2B5EF4-FFF2-40B4-BE49-F238E27FC236}">
                  <a16:creationId xmlns:a16="http://schemas.microsoft.com/office/drawing/2014/main" id="{4AB11D94-4BFB-E8AA-A8A0-6F85E614C3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6231" y="4408337"/>
              <a:ext cx="2196315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4000" b="1">
                  <a:solidFill>
                    <a:srgbClr val="6600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ambiente</a:t>
              </a:r>
            </a:p>
          </p:txBody>
        </p:sp>
        <p:sp>
          <p:nvSpPr>
            <p:cNvPr id="20502" name="CasellaDiTesto 31">
              <a:extLst>
                <a:ext uri="{FF2B5EF4-FFF2-40B4-BE49-F238E27FC236}">
                  <a16:creationId xmlns:a16="http://schemas.microsoft.com/office/drawing/2014/main" id="{47BBC36D-8A4B-11A5-BA78-55EAA4FDF6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7763" y="5227467"/>
              <a:ext cx="277582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Fisico, biologico e sociale</a:t>
              </a:r>
            </a:p>
          </p:txBody>
        </p:sp>
      </p:grp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C3C15579-5137-5555-42E5-867300676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5346700"/>
            <a:ext cx="1766888" cy="11811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latin typeface="Calibri" panose="020F0502020204030204" pitchFamily="34" charset="0"/>
                <a:cs typeface="Calibri" panose="020F0502020204030204" pitchFamily="34" charset="0"/>
              </a:rPr>
              <a:t>Determinanti esogeni</a:t>
            </a:r>
            <a:br>
              <a:rPr lang="it-IT" altLang="it-IT" sz="240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it-IT" altLang="it-IT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FF787F6-C09F-08B6-B5E3-4249E26ED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6900" y="4479925"/>
            <a:ext cx="34671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2400"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it-IT" altLang="it-IT" sz="2400" b="1">
                <a:latin typeface="Calibri" panose="020F0502020204030204" pitchFamily="34" charset="0"/>
                <a:cs typeface="Calibri" panose="020F0502020204030204" pitchFamily="34" charset="0"/>
              </a:rPr>
              <a:t>Triade epidemiologica</a:t>
            </a:r>
            <a:r>
              <a:rPr lang="it-IT" altLang="it-IT" sz="2400">
                <a:latin typeface="Calibri" panose="020F0502020204030204" pitchFamily="34" charset="0"/>
                <a:cs typeface="Calibri" panose="020F0502020204030204" pitchFamily="34" charset="0"/>
              </a:rPr>
              <a:t>»: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2400">
                <a:latin typeface="Calibri" panose="020F0502020204030204" pitchFamily="34" charset="0"/>
                <a:cs typeface="Calibri" panose="020F0502020204030204" pitchFamily="34" charset="0"/>
              </a:rPr>
              <a:t>interazione </a:t>
            </a:r>
            <a:br>
              <a:rPr lang="it-IT" altLang="it-IT" sz="24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sz="2400">
                <a:latin typeface="Calibri" panose="020F0502020204030204" pitchFamily="34" charset="0"/>
                <a:cs typeface="Calibri" panose="020F0502020204030204" pitchFamily="34" charset="0"/>
              </a:rPr>
              <a:t>tra agente morboso ed individuo ospite </a:t>
            </a:r>
            <a:br>
              <a:rPr lang="it-IT" altLang="it-IT" sz="24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sz="2400">
                <a:latin typeface="Calibri" panose="020F0502020204030204" pitchFamily="34" charset="0"/>
                <a:cs typeface="Calibri" panose="020F0502020204030204" pitchFamily="34" charset="0"/>
              </a:rPr>
              <a:t>in un contesto ambientale che modula l’incontro.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4BD7F44B-6969-873C-094A-099A05965168}"/>
              </a:ext>
            </a:extLst>
          </p:cNvPr>
          <p:cNvGrpSpPr>
            <a:grpSpLocks/>
          </p:cNvGrpSpPr>
          <p:nvPr/>
        </p:nvGrpSpPr>
        <p:grpSpPr bwMode="auto">
          <a:xfrm>
            <a:off x="655638" y="461963"/>
            <a:ext cx="5594350" cy="5438775"/>
            <a:chOff x="6210454" y="599370"/>
            <a:chExt cx="5594993" cy="5438911"/>
          </a:xfrm>
        </p:grpSpPr>
        <p:pic>
          <p:nvPicPr>
            <p:cNvPr id="7" name="Picture 2" descr="Malattie infettive | Seremi">
              <a:extLst>
                <a:ext uri="{FF2B5EF4-FFF2-40B4-BE49-F238E27FC236}">
                  <a16:creationId xmlns:a16="http://schemas.microsoft.com/office/drawing/2014/main" id="{D3F138A4-5E15-24D8-8AAE-33B0833762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325699">
              <a:off x="6210454" y="599370"/>
              <a:ext cx="5594993" cy="5438911"/>
            </a:xfrm>
            <a:prstGeom prst="pie">
              <a:avLst>
                <a:gd name="adj1" fmla="val 8149872"/>
                <a:gd name="adj2" fmla="val 15687257"/>
              </a:avLst>
            </a:prstGeom>
            <a:noFill/>
          </p:spPr>
        </p:pic>
        <p:sp>
          <p:nvSpPr>
            <p:cNvPr id="20499" name="CasellaDiTesto 9">
              <a:extLst>
                <a:ext uri="{FF2B5EF4-FFF2-40B4-BE49-F238E27FC236}">
                  <a16:creationId xmlns:a16="http://schemas.microsoft.com/office/drawing/2014/main" id="{7106A30C-7FC8-9999-8C24-9055D2FFF1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58385" y="1104830"/>
              <a:ext cx="2196315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40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agente</a:t>
              </a:r>
            </a:p>
          </p:txBody>
        </p:sp>
      </p:grp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321586FA-E526-DF79-E6D0-37459B621D0D}"/>
              </a:ext>
            </a:extLst>
          </p:cNvPr>
          <p:cNvSpPr>
            <a:spLocks noChangeArrowheads="1"/>
          </p:cNvSpPr>
          <p:nvPr/>
        </p:nvSpPr>
        <p:spPr bwMode="auto">
          <a:xfrm rot="-1488094">
            <a:off x="-123825" y="1401763"/>
            <a:ext cx="2728913" cy="270033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latin typeface="Calibri" panose="020F0502020204030204" pitchFamily="34" charset="0"/>
                <a:cs typeface="Calibri" panose="020F0502020204030204" pitchFamily="34" charset="0"/>
              </a:rPr>
              <a:t>Determinante primario, </a:t>
            </a:r>
            <a:r>
              <a:rPr lang="it-IT" altLang="it-IT" sz="2400" b="1">
                <a:latin typeface="Calibri" panose="020F0502020204030204" pitchFamily="34" charset="0"/>
                <a:cs typeface="Calibri" panose="020F0502020204030204" pitchFamily="34" charset="0"/>
              </a:rPr>
              <a:t>necessario</a:t>
            </a:r>
            <a:r>
              <a:rPr lang="it-IT" altLang="it-IT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it-IT" altLang="it-IT" sz="24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sz="2400">
                <a:latin typeface="Calibri" panose="020F0502020204030204" pitchFamily="34" charset="0"/>
                <a:cs typeface="Calibri" panose="020F0502020204030204" pitchFamily="34" charset="0"/>
              </a:rPr>
              <a:t>ma non sufficiente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8E5424C6-AE27-EC72-75D8-99F5F705F039}"/>
              </a:ext>
            </a:extLst>
          </p:cNvPr>
          <p:cNvGrpSpPr>
            <a:grpSpLocks/>
          </p:cNvGrpSpPr>
          <p:nvPr/>
        </p:nvGrpSpPr>
        <p:grpSpPr bwMode="auto">
          <a:xfrm>
            <a:off x="1162050" y="1530350"/>
            <a:ext cx="4610100" cy="3433763"/>
            <a:chOff x="1161835" y="1530080"/>
            <a:chExt cx="4610706" cy="3434528"/>
          </a:xfrm>
        </p:grpSpPr>
        <p:sp>
          <p:nvSpPr>
            <p:cNvPr id="19" name="Freccia a destra 18">
              <a:extLst>
                <a:ext uri="{FF2B5EF4-FFF2-40B4-BE49-F238E27FC236}">
                  <a16:creationId xmlns:a16="http://schemas.microsoft.com/office/drawing/2014/main" id="{3F57738E-0A12-F934-9AD0-EF3F7187437A}"/>
                </a:ext>
              </a:extLst>
            </p:cNvPr>
            <p:cNvSpPr/>
            <p:nvPr/>
          </p:nvSpPr>
          <p:spPr>
            <a:xfrm>
              <a:off x="3021042" y="1530080"/>
              <a:ext cx="1273342" cy="681190"/>
            </a:xfrm>
            <a:prstGeom prst="rightArrow">
              <a:avLst/>
            </a:prstGeom>
            <a:solidFill>
              <a:srgbClr val="C00000">
                <a:alpha val="5215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3" name="Freccia a destra 22">
              <a:extLst>
                <a:ext uri="{FF2B5EF4-FFF2-40B4-BE49-F238E27FC236}">
                  <a16:creationId xmlns:a16="http://schemas.microsoft.com/office/drawing/2014/main" id="{44A81B16-F069-4DA2-8A62-39108B28A918}"/>
                </a:ext>
              </a:extLst>
            </p:cNvPr>
            <p:cNvSpPr/>
            <p:nvPr/>
          </p:nvSpPr>
          <p:spPr>
            <a:xfrm flipH="1">
              <a:off x="3006752" y="2209681"/>
              <a:ext cx="1274931" cy="681190"/>
            </a:xfrm>
            <a:prstGeom prst="rightArrow">
              <a:avLst/>
            </a:prstGeom>
            <a:solidFill>
              <a:srgbClr val="C00000">
                <a:alpha val="5215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4" name="Freccia a destra 23">
              <a:extLst>
                <a:ext uri="{FF2B5EF4-FFF2-40B4-BE49-F238E27FC236}">
                  <a16:creationId xmlns:a16="http://schemas.microsoft.com/office/drawing/2014/main" id="{408A8D18-4F6F-0F21-5CFA-7147BC17D897}"/>
                </a:ext>
              </a:extLst>
            </p:cNvPr>
            <p:cNvSpPr/>
            <p:nvPr/>
          </p:nvSpPr>
          <p:spPr>
            <a:xfrm rot="17832346">
              <a:off x="4301471" y="3279133"/>
              <a:ext cx="1273459" cy="681128"/>
            </a:xfrm>
            <a:prstGeom prst="rightArrow">
              <a:avLst/>
            </a:prstGeom>
            <a:solidFill>
              <a:srgbClr val="C00000">
                <a:alpha val="5215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5" name="Freccia a destra 24">
              <a:extLst>
                <a:ext uri="{FF2B5EF4-FFF2-40B4-BE49-F238E27FC236}">
                  <a16:creationId xmlns:a16="http://schemas.microsoft.com/office/drawing/2014/main" id="{71E6FA48-A8E3-195F-B312-E7ED0C7A7005}"/>
                </a:ext>
              </a:extLst>
            </p:cNvPr>
            <p:cNvSpPr/>
            <p:nvPr/>
          </p:nvSpPr>
          <p:spPr>
            <a:xfrm rot="17832346" flipH="1">
              <a:off x="4795248" y="3563358"/>
              <a:ext cx="1273459" cy="681127"/>
            </a:xfrm>
            <a:prstGeom prst="rightArrow">
              <a:avLst/>
            </a:prstGeom>
            <a:solidFill>
              <a:srgbClr val="C00000">
                <a:alpha val="5215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6" name="Freccia a destra 25">
              <a:extLst>
                <a:ext uri="{FF2B5EF4-FFF2-40B4-BE49-F238E27FC236}">
                  <a16:creationId xmlns:a16="http://schemas.microsoft.com/office/drawing/2014/main" id="{F154C221-3CD7-9537-0A62-0114A96F70BD}"/>
                </a:ext>
              </a:extLst>
            </p:cNvPr>
            <p:cNvSpPr/>
            <p:nvPr/>
          </p:nvSpPr>
          <p:spPr>
            <a:xfrm rot="2645702">
              <a:off x="1646087" y="3932503"/>
              <a:ext cx="1274930" cy="682777"/>
            </a:xfrm>
            <a:prstGeom prst="rightArrow">
              <a:avLst/>
            </a:prstGeom>
            <a:solidFill>
              <a:srgbClr val="C00000">
                <a:alpha val="5215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dirty="0"/>
            </a:p>
          </p:txBody>
        </p:sp>
        <p:sp>
          <p:nvSpPr>
            <p:cNvPr id="27" name="Freccia a destra 26">
              <a:extLst>
                <a:ext uri="{FF2B5EF4-FFF2-40B4-BE49-F238E27FC236}">
                  <a16:creationId xmlns:a16="http://schemas.microsoft.com/office/drawing/2014/main" id="{7B216F2A-3ED4-CD6B-E4B4-CF1B5929040C}"/>
                </a:ext>
              </a:extLst>
            </p:cNvPr>
            <p:cNvSpPr/>
            <p:nvPr/>
          </p:nvSpPr>
          <p:spPr>
            <a:xfrm rot="2645702" flipH="1">
              <a:off x="1161835" y="4283418"/>
              <a:ext cx="1274931" cy="681190"/>
            </a:xfrm>
            <a:prstGeom prst="rightArrow">
              <a:avLst/>
            </a:prstGeom>
            <a:solidFill>
              <a:srgbClr val="C00000">
                <a:alpha val="5215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  <p:bldP spid="5" grpId="0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rada Vettoriali, Illustrazioni E Clipart">
            <a:extLst>
              <a:ext uri="{FF2B5EF4-FFF2-40B4-BE49-F238E27FC236}">
                <a16:creationId xmlns:a16="http://schemas.microsoft.com/office/drawing/2014/main" id="{88E74DFF-4DC6-1B1E-677F-46C381C38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25784">
            <a:off x="3201987" y="1384301"/>
            <a:ext cx="3584575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Visualizza immagine di origine">
            <a:extLst>
              <a:ext uri="{FF2B5EF4-FFF2-40B4-BE49-F238E27FC236}">
                <a16:creationId xmlns:a16="http://schemas.microsoft.com/office/drawing/2014/main" id="{ECEB6012-CC2A-6913-7EEE-1BBA884F8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630988" y="981075"/>
            <a:ext cx="1647825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erchio parziale 7">
            <a:extLst>
              <a:ext uri="{FF2B5EF4-FFF2-40B4-BE49-F238E27FC236}">
                <a16:creationId xmlns:a16="http://schemas.microsoft.com/office/drawing/2014/main" id="{88EEAFFB-11F7-81E0-415A-3ACB36347AB6}"/>
              </a:ext>
            </a:extLst>
          </p:cNvPr>
          <p:cNvSpPr/>
          <p:nvPr/>
        </p:nvSpPr>
        <p:spPr>
          <a:xfrm rot="8053943">
            <a:off x="712787" y="319088"/>
            <a:ext cx="5597525" cy="5721350"/>
          </a:xfrm>
          <a:prstGeom prst="pie">
            <a:avLst>
              <a:gd name="adj1" fmla="val 489945"/>
              <a:gd name="adj2" fmla="val 794074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749" name="Text Box 2">
            <a:extLst>
              <a:ext uri="{FF2B5EF4-FFF2-40B4-BE49-F238E27FC236}">
                <a16:creationId xmlns:a16="http://schemas.microsoft.com/office/drawing/2014/main" id="{23DD8CE0-047A-5486-0E53-7A5F96227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it-IT" altLang="it-IT">
                <a:latin typeface="Tahoma" panose="020B0604030504040204" pitchFamily="34" charset="0"/>
              </a:rPr>
              <a:t>Le malattie infettive</a:t>
            </a:r>
          </a:p>
        </p:txBody>
      </p:sp>
      <p:sp>
        <p:nvSpPr>
          <p:cNvPr id="31750" name="CasellaDiTesto 8">
            <a:extLst>
              <a:ext uri="{FF2B5EF4-FFF2-40B4-BE49-F238E27FC236}">
                <a16:creationId xmlns:a16="http://schemas.microsoft.com/office/drawing/2014/main" id="{E4236D38-F986-728C-49D2-40377B89D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1163" y="768350"/>
            <a:ext cx="21955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40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agente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4BB70E2-A5A7-C341-4BAC-83102171A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816" y="3838575"/>
            <a:ext cx="2782206" cy="2765644"/>
          </a:xfrm>
          <a:prstGeom prst="ellipse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3B30436-5944-4505-2289-C983CF276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2176463"/>
            <a:ext cx="482441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4400" b="1">
                <a:latin typeface="Calibri" panose="020F0502020204030204" pitchFamily="34" charset="0"/>
                <a:cs typeface="Calibri" panose="020F0502020204030204" pitchFamily="34" charset="0"/>
              </a:rPr>
              <a:t>Vie di trasmissione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l metro da sarto permette di misurare con precisione">
            <a:extLst>
              <a:ext uri="{FF2B5EF4-FFF2-40B4-BE49-F238E27FC236}">
                <a16:creationId xmlns:a16="http://schemas.microsoft.com/office/drawing/2014/main" id="{4DC780C4-CE8B-48A0-6D0E-EB9FABDA1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492375"/>
            <a:ext cx="7620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CasellaDiTesto 2">
            <a:extLst>
              <a:ext uri="{FF2B5EF4-FFF2-40B4-BE49-F238E27FC236}">
                <a16:creationId xmlns:a16="http://schemas.microsoft.com/office/drawing/2014/main" id="{A6CA5CAA-B2C7-D5F2-4313-7627F0A65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1628775"/>
            <a:ext cx="51482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36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Come si misura la salute?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38</TotalTime>
  <Words>2160</Words>
  <Application>Microsoft Office PowerPoint</Application>
  <PresentationFormat>Presentazione su schermo (4:3)</PresentationFormat>
  <Paragraphs>407</Paragraphs>
  <Slides>48</Slides>
  <Notes>5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48</vt:i4>
      </vt:variant>
    </vt:vector>
  </HeadingPairs>
  <TitlesOfParts>
    <vt:vector size="61" baseType="lpstr">
      <vt:lpstr>Arial</vt:lpstr>
      <vt:lpstr>Arial Black</vt:lpstr>
      <vt:lpstr>Calibri</vt:lpstr>
      <vt:lpstr>Calibri Light</vt:lpstr>
      <vt:lpstr>Comic Sans MS</vt:lpstr>
      <vt:lpstr>HelveticaNeueLT Std</vt:lpstr>
      <vt:lpstr>Papyrus</vt:lpstr>
      <vt:lpstr>Tahoma</vt:lpstr>
      <vt:lpstr>Times New Roman</vt:lpstr>
      <vt:lpstr>Tema di Office</vt:lpstr>
      <vt:lpstr>Struttura predefinita</vt:lpstr>
      <vt:lpstr>Microsoft Clip Gallery</vt:lpstr>
      <vt:lpstr>Diapositiva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Maria Elena Coffano</dc:creator>
  <cp:lastModifiedBy>Maria Elena Coffano</cp:lastModifiedBy>
  <cp:revision>1</cp:revision>
  <dcterms:created xsi:type="dcterms:W3CDTF">2024-01-02T16:03:12Z</dcterms:created>
  <dcterms:modified xsi:type="dcterms:W3CDTF">2024-01-02T16:41:39Z</dcterms:modified>
</cp:coreProperties>
</file>