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6" r:id="rId17"/>
    <p:sldId id="271" r:id="rId18"/>
    <p:sldId id="272" r:id="rId19"/>
    <p:sldId id="273" r:id="rId20"/>
    <p:sldId id="274" r:id="rId21"/>
    <p:sldId id="275" r:id="rId22"/>
    <p:sldId id="278" r:id="rId23"/>
    <p:sldId id="277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R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426" autoAdjust="0"/>
    <p:restoredTop sz="94660"/>
  </p:normalViewPr>
  <p:slideViewPr>
    <p:cSldViewPr snapToGrid="0">
      <p:cViewPr>
        <p:scale>
          <a:sx n="49" d="100"/>
          <a:sy n="49" d="100"/>
        </p:scale>
        <p:origin x="528" y="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BBAAE6-458B-40DA-9107-16834DECE8B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E47F37F-80B4-4A39-BCDE-DC9061D51E3B}">
      <dgm:prSet/>
      <dgm:spPr/>
      <dgm:t>
        <a:bodyPr/>
        <a:lstStyle/>
        <a:p>
          <a:r>
            <a:rPr lang="it-IT"/>
            <a:t>This section focuses on</a:t>
          </a:r>
          <a:endParaRPr lang="en-US"/>
        </a:p>
      </dgm:t>
    </dgm:pt>
    <dgm:pt modelId="{507717D8-5C4C-4ABF-8887-4C85CF7DB005}" type="parTrans" cxnId="{DEDCC482-BF40-4B5A-9D02-403C6AB1CD45}">
      <dgm:prSet/>
      <dgm:spPr/>
      <dgm:t>
        <a:bodyPr/>
        <a:lstStyle/>
        <a:p>
          <a:endParaRPr lang="en-US"/>
        </a:p>
      </dgm:t>
    </dgm:pt>
    <dgm:pt modelId="{91ED1067-D756-4BA2-884D-9E51E2FBF9AC}" type="sibTrans" cxnId="{DEDCC482-BF40-4B5A-9D02-403C6AB1CD45}">
      <dgm:prSet/>
      <dgm:spPr/>
      <dgm:t>
        <a:bodyPr/>
        <a:lstStyle/>
        <a:p>
          <a:endParaRPr lang="en-US"/>
        </a:p>
      </dgm:t>
    </dgm:pt>
    <dgm:pt modelId="{857318D4-BEAD-4713-8BCD-88F646612B9E}">
      <dgm:prSet/>
      <dgm:spPr/>
      <dgm:t>
        <a:bodyPr/>
        <a:lstStyle/>
        <a:p>
          <a:r>
            <a:rPr lang="it-IT"/>
            <a:t>Experimental results and tested hypotheses to explore what they may imply for the specific research field</a:t>
          </a:r>
          <a:endParaRPr lang="en-US"/>
        </a:p>
      </dgm:t>
    </dgm:pt>
    <dgm:pt modelId="{D10BD2AF-EA89-4241-8BE0-52A6DC5F3A9A}" type="parTrans" cxnId="{9444E44E-F8C6-4731-B131-DF05038799BF}">
      <dgm:prSet/>
      <dgm:spPr/>
      <dgm:t>
        <a:bodyPr/>
        <a:lstStyle/>
        <a:p>
          <a:endParaRPr lang="en-US"/>
        </a:p>
      </dgm:t>
    </dgm:pt>
    <dgm:pt modelId="{1E754695-868C-433E-ADF6-98313BCDCFFD}" type="sibTrans" cxnId="{9444E44E-F8C6-4731-B131-DF05038799BF}">
      <dgm:prSet/>
      <dgm:spPr/>
      <dgm:t>
        <a:bodyPr/>
        <a:lstStyle/>
        <a:p>
          <a:endParaRPr lang="en-US"/>
        </a:p>
      </dgm:t>
    </dgm:pt>
    <dgm:pt modelId="{31D3C921-85C9-44BF-AC12-217211C8B7C1}">
      <dgm:prSet/>
      <dgm:spPr/>
      <dgm:t>
        <a:bodyPr/>
        <a:lstStyle/>
        <a:p>
          <a:r>
            <a:rPr lang="it-IT"/>
            <a:t>Why they matter to the scientific community</a:t>
          </a:r>
          <a:endParaRPr lang="en-US"/>
        </a:p>
      </dgm:t>
    </dgm:pt>
    <dgm:pt modelId="{945372BA-B104-4673-A036-0DCFBB7F613B}" type="parTrans" cxnId="{3A48493E-D8BF-43ED-92B0-E1B680AE646B}">
      <dgm:prSet/>
      <dgm:spPr/>
      <dgm:t>
        <a:bodyPr/>
        <a:lstStyle/>
        <a:p>
          <a:endParaRPr lang="en-US"/>
        </a:p>
      </dgm:t>
    </dgm:pt>
    <dgm:pt modelId="{3714ED5A-755E-4046-87EA-049BF460CA11}" type="sibTrans" cxnId="{3A48493E-D8BF-43ED-92B0-E1B680AE646B}">
      <dgm:prSet/>
      <dgm:spPr/>
      <dgm:t>
        <a:bodyPr/>
        <a:lstStyle/>
        <a:p>
          <a:endParaRPr lang="en-US"/>
        </a:p>
      </dgm:t>
    </dgm:pt>
    <dgm:pt modelId="{4D733977-A909-4BC4-A9E8-55CA3D7845E0}">
      <dgm:prSet/>
      <dgm:spPr/>
      <dgm:t>
        <a:bodyPr/>
        <a:lstStyle/>
        <a:p>
          <a:r>
            <a:rPr lang="it-IT"/>
            <a:t>Which direction they indicate for future investigations</a:t>
          </a:r>
          <a:endParaRPr lang="en-US"/>
        </a:p>
      </dgm:t>
    </dgm:pt>
    <dgm:pt modelId="{0D018433-F55E-4DC7-8515-270CD4947434}" type="parTrans" cxnId="{E302BB32-5F09-416E-9E30-F67826111448}">
      <dgm:prSet/>
      <dgm:spPr/>
      <dgm:t>
        <a:bodyPr/>
        <a:lstStyle/>
        <a:p>
          <a:endParaRPr lang="en-US"/>
        </a:p>
      </dgm:t>
    </dgm:pt>
    <dgm:pt modelId="{AB8A6235-9417-4C07-82DE-315999E47166}" type="sibTrans" cxnId="{E302BB32-5F09-416E-9E30-F67826111448}">
      <dgm:prSet/>
      <dgm:spPr/>
      <dgm:t>
        <a:bodyPr/>
        <a:lstStyle/>
        <a:p>
          <a:endParaRPr lang="en-US"/>
        </a:p>
      </dgm:t>
    </dgm:pt>
    <dgm:pt modelId="{5459CDD3-D64E-491B-BEB8-F261A0FAB8C8}" type="pres">
      <dgm:prSet presAssocID="{A1BBAAE6-458B-40DA-9107-16834DECE8B2}" presName="linear" presStyleCnt="0">
        <dgm:presLayoutVars>
          <dgm:animLvl val="lvl"/>
          <dgm:resizeHandles val="exact"/>
        </dgm:presLayoutVars>
      </dgm:prSet>
      <dgm:spPr/>
    </dgm:pt>
    <dgm:pt modelId="{D0F9ED0E-A733-401E-8A32-B61B8B8E86E2}" type="pres">
      <dgm:prSet presAssocID="{1E47F37F-80B4-4A39-BCDE-DC9061D51E3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A9B81D1-B87E-486F-8F9C-EB8EAE64C291}" type="pres">
      <dgm:prSet presAssocID="{91ED1067-D756-4BA2-884D-9E51E2FBF9AC}" presName="spacer" presStyleCnt="0"/>
      <dgm:spPr/>
    </dgm:pt>
    <dgm:pt modelId="{86CA51CF-C490-4EDA-9E04-D4C015DC2615}" type="pres">
      <dgm:prSet presAssocID="{857318D4-BEAD-4713-8BCD-88F646612B9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BD14562-6A5F-4036-8C38-33D2BFF37B90}" type="pres">
      <dgm:prSet presAssocID="{1E754695-868C-433E-ADF6-98313BCDCFFD}" presName="spacer" presStyleCnt="0"/>
      <dgm:spPr/>
    </dgm:pt>
    <dgm:pt modelId="{9CA741A1-E496-4D66-ACDF-99971D10CE4A}" type="pres">
      <dgm:prSet presAssocID="{31D3C921-85C9-44BF-AC12-217211C8B7C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F3C488A-EFB8-41F3-8D91-7BF424D36C76}" type="pres">
      <dgm:prSet presAssocID="{3714ED5A-755E-4046-87EA-049BF460CA11}" presName="spacer" presStyleCnt="0"/>
      <dgm:spPr/>
    </dgm:pt>
    <dgm:pt modelId="{FD897F30-44EF-40FB-8291-F362BF64D393}" type="pres">
      <dgm:prSet presAssocID="{4D733977-A909-4BC4-A9E8-55CA3D7845E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9564F2A-BB11-4AB3-8A4B-8DFCC9E0648A}" type="presOf" srcId="{A1BBAAE6-458B-40DA-9107-16834DECE8B2}" destId="{5459CDD3-D64E-491B-BEB8-F261A0FAB8C8}" srcOrd="0" destOrd="0" presId="urn:microsoft.com/office/officeart/2005/8/layout/vList2"/>
    <dgm:cxn modelId="{E302BB32-5F09-416E-9E30-F67826111448}" srcId="{A1BBAAE6-458B-40DA-9107-16834DECE8B2}" destId="{4D733977-A909-4BC4-A9E8-55CA3D7845E0}" srcOrd="3" destOrd="0" parTransId="{0D018433-F55E-4DC7-8515-270CD4947434}" sibTransId="{AB8A6235-9417-4C07-82DE-315999E47166}"/>
    <dgm:cxn modelId="{3A48493E-D8BF-43ED-92B0-E1B680AE646B}" srcId="{A1BBAAE6-458B-40DA-9107-16834DECE8B2}" destId="{31D3C921-85C9-44BF-AC12-217211C8B7C1}" srcOrd="2" destOrd="0" parTransId="{945372BA-B104-4673-A036-0DCFBB7F613B}" sibTransId="{3714ED5A-755E-4046-87EA-049BF460CA11}"/>
    <dgm:cxn modelId="{9444E44E-F8C6-4731-B131-DF05038799BF}" srcId="{A1BBAAE6-458B-40DA-9107-16834DECE8B2}" destId="{857318D4-BEAD-4713-8BCD-88F646612B9E}" srcOrd="1" destOrd="0" parTransId="{D10BD2AF-EA89-4241-8BE0-52A6DC5F3A9A}" sibTransId="{1E754695-868C-433E-ADF6-98313BCDCFFD}"/>
    <dgm:cxn modelId="{606A7F5A-52E0-4110-9423-6562776169F9}" type="presOf" srcId="{4D733977-A909-4BC4-A9E8-55CA3D7845E0}" destId="{FD897F30-44EF-40FB-8291-F362BF64D393}" srcOrd="0" destOrd="0" presId="urn:microsoft.com/office/officeart/2005/8/layout/vList2"/>
    <dgm:cxn modelId="{DEDCC482-BF40-4B5A-9D02-403C6AB1CD45}" srcId="{A1BBAAE6-458B-40DA-9107-16834DECE8B2}" destId="{1E47F37F-80B4-4A39-BCDE-DC9061D51E3B}" srcOrd="0" destOrd="0" parTransId="{507717D8-5C4C-4ABF-8887-4C85CF7DB005}" sibTransId="{91ED1067-D756-4BA2-884D-9E51E2FBF9AC}"/>
    <dgm:cxn modelId="{0F5D95A6-2886-49AA-BAA3-70F59B39BC0E}" type="presOf" srcId="{1E47F37F-80B4-4A39-BCDE-DC9061D51E3B}" destId="{D0F9ED0E-A733-401E-8A32-B61B8B8E86E2}" srcOrd="0" destOrd="0" presId="urn:microsoft.com/office/officeart/2005/8/layout/vList2"/>
    <dgm:cxn modelId="{99B7A9D0-EBD2-41B5-A5E7-21EF4095B614}" type="presOf" srcId="{31D3C921-85C9-44BF-AC12-217211C8B7C1}" destId="{9CA741A1-E496-4D66-ACDF-99971D10CE4A}" srcOrd="0" destOrd="0" presId="urn:microsoft.com/office/officeart/2005/8/layout/vList2"/>
    <dgm:cxn modelId="{47D44EF1-F12D-4879-9FEA-5FEA4B216192}" type="presOf" srcId="{857318D4-BEAD-4713-8BCD-88F646612B9E}" destId="{86CA51CF-C490-4EDA-9E04-D4C015DC2615}" srcOrd="0" destOrd="0" presId="urn:microsoft.com/office/officeart/2005/8/layout/vList2"/>
    <dgm:cxn modelId="{EF5A0E3F-8416-40B9-98DE-708C1261E4D8}" type="presParOf" srcId="{5459CDD3-D64E-491B-BEB8-F261A0FAB8C8}" destId="{D0F9ED0E-A733-401E-8A32-B61B8B8E86E2}" srcOrd="0" destOrd="0" presId="urn:microsoft.com/office/officeart/2005/8/layout/vList2"/>
    <dgm:cxn modelId="{E61AC1A8-2AC1-427D-BE60-E6BAFF24015D}" type="presParOf" srcId="{5459CDD3-D64E-491B-BEB8-F261A0FAB8C8}" destId="{9A9B81D1-B87E-486F-8F9C-EB8EAE64C291}" srcOrd="1" destOrd="0" presId="urn:microsoft.com/office/officeart/2005/8/layout/vList2"/>
    <dgm:cxn modelId="{CF923A4C-2395-49CE-9428-8F3BDA071B0E}" type="presParOf" srcId="{5459CDD3-D64E-491B-BEB8-F261A0FAB8C8}" destId="{86CA51CF-C490-4EDA-9E04-D4C015DC2615}" srcOrd="2" destOrd="0" presId="urn:microsoft.com/office/officeart/2005/8/layout/vList2"/>
    <dgm:cxn modelId="{9641441B-D5C8-428E-BB78-311917F60C07}" type="presParOf" srcId="{5459CDD3-D64E-491B-BEB8-F261A0FAB8C8}" destId="{2BD14562-6A5F-4036-8C38-33D2BFF37B90}" srcOrd="3" destOrd="0" presId="urn:microsoft.com/office/officeart/2005/8/layout/vList2"/>
    <dgm:cxn modelId="{9DEFFE27-1CF1-4794-97C6-08C63D9F6FE1}" type="presParOf" srcId="{5459CDD3-D64E-491B-BEB8-F261A0FAB8C8}" destId="{9CA741A1-E496-4D66-ACDF-99971D10CE4A}" srcOrd="4" destOrd="0" presId="urn:microsoft.com/office/officeart/2005/8/layout/vList2"/>
    <dgm:cxn modelId="{E4BF41FA-F366-4925-99B7-42A3C6067F09}" type="presParOf" srcId="{5459CDD3-D64E-491B-BEB8-F261A0FAB8C8}" destId="{9F3C488A-EFB8-41F3-8D91-7BF424D36C76}" srcOrd="5" destOrd="0" presId="urn:microsoft.com/office/officeart/2005/8/layout/vList2"/>
    <dgm:cxn modelId="{F4DED21E-C8B2-43FA-8781-B0DF196079AD}" type="presParOf" srcId="{5459CDD3-D64E-491B-BEB8-F261A0FAB8C8}" destId="{FD897F30-44EF-40FB-8291-F362BF64D39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DD69DF-2434-420B-97F0-51493289244F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3F83B75-24C9-4B24-BD4F-D6341DAE2BF1}">
      <dgm:prSet/>
      <dgm:spPr/>
      <dgm:t>
        <a:bodyPr/>
        <a:lstStyle/>
        <a:p>
          <a:r>
            <a:rPr lang="it-IT"/>
            <a:t>It improves clarity</a:t>
          </a:r>
          <a:endParaRPr lang="en-US"/>
        </a:p>
      </dgm:t>
    </dgm:pt>
    <dgm:pt modelId="{5471392E-2419-4979-A3DD-B67473443C9F}" type="parTrans" cxnId="{361652D2-29AE-419E-9516-663E7F4F37EB}">
      <dgm:prSet/>
      <dgm:spPr/>
      <dgm:t>
        <a:bodyPr/>
        <a:lstStyle/>
        <a:p>
          <a:endParaRPr lang="en-US"/>
        </a:p>
      </dgm:t>
    </dgm:pt>
    <dgm:pt modelId="{A33949D8-504C-4A76-8EF2-5AB0708F7BE6}" type="sibTrans" cxnId="{361652D2-29AE-419E-9516-663E7F4F37EB}">
      <dgm:prSet/>
      <dgm:spPr/>
      <dgm:t>
        <a:bodyPr/>
        <a:lstStyle/>
        <a:p>
          <a:endParaRPr lang="en-US"/>
        </a:p>
      </dgm:t>
    </dgm:pt>
    <dgm:pt modelId="{3FBA361F-34F1-4C3C-BCDB-3C99DB977821}">
      <dgm:prSet/>
      <dgm:spPr/>
      <dgm:t>
        <a:bodyPr/>
        <a:lstStyle/>
        <a:p>
          <a:r>
            <a:rPr lang="it-IT"/>
            <a:t>It demands the author(s) to order the information into sections</a:t>
          </a:r>
          <a:endParaRPr lang="en-US"/>
        </a:p>
      </dgm:t>
    </dgm:pt>
    <dgm:pt modelId="{1DF72253-1E56-4EFE-BD21-7850BAD8E694}" type="parTrans" cxnId="{699F741E-D2A6-4331-B8C5-BD9B84331275}">
      <dgm:prSet/>
      <dgm:spPr/>
      <dgm:t>
        <a:bodyPr/>
        <a:lstStyle/>
        <a:p>
          <a:endParaRPr lang="en-US"/>
        </a:p>
      </dgm:t>
    </dgm:pt>
    <dgm:pt modelId="{D8602A2A-0EB1-4CBC-AF78-0DE036D55FE3}" type="sibTrans" cxnId="{699F741E-D2A6-4331-B8C5-BD9B84331275}">
      <dgm:prSet/>
      <dgm:spPr/>
      <dgm:t>
        <a:bodyPr/>
        <a:lstStyle/>
        <a:p>
          <a:endParaRPr lang="en-US"/>
        </a:p>
      </dgm:t>
    </dgm:pt>
    <dgm:pt modelId="{1D3E579E-E796-461B-9655-7A835B7BEF56}">
      <dgm:prSet/>
      <dgm:spPr/>
      <dgm:t>
        <a:bodyPr/>
        <a:lstStyle/>
        <a:p>
          <a:r>
            <a:rPr lang="it-IT"/>
            <a:t>It increases reading speed</a:t>
          </a:r>
          <a:endParaRPr lang="en-US"/>
        </a:p>
      </dgm:t>
    </dgm:pt>
    <dgm:pt modelId="{E01FB1BB-D749-465E-92A3-08FF2CBE428E}" type="parTrans" cxnId="{77AF908A-EED1-4ABB-8B1E-A6365ED38498}">
      <dgm:prSet/>
      <dgm:spPr/>
      <dgm:t>
        <a:bodyPr/>
        <a:lstStyle/>
        <a:p>
          <a:endParaRPr lang="en-US"/>
        </a:p>
      </dgm:t>
    </dgm:pt>
    <dgm:pt modelId="{7935697D-2A29-40C3-A17E-65F053A043AF}" type="sibTrans" cxnId="{77AF908A-EED1-4ABB-8B1E-A6365ED38498}">
      <dgm:prSet/>
      <dgm:spPr/>
      <dgm:t>
        <a:bodyPr/>
        <a:lstStyle/>
        <a:p>
          <a:endParaRPr lang="en-US"/>
        </a:p>
      </dgm:t>
    </dgm:pt>
    <dgm:pt modelId="{DD273E77-0B31-4A46-8ED8-84D77EB16C31}">
      <dgm:prSet/>
      <dgm:spPr/>
      <dgm:t>
        <a:bodyPr/>
        <a:lstStyle/>
        <a:p>
          <a:r>
            <a:rPr lang="it-IT"/>
            <a:t>It provides, under specific headings all significant information</a:t>
          </a:r>
          <a:endParaRPr lang="en-US"/>
        </a:p>
      </dgm:t>
    </dgm:pt>
    <dgm:pt modelId="{AA75C907-7DC9-42F3-8EE3-38D29D651166}" type="parTrans" cxnId="{56D09858-6330-48F8-BAAE-8DF32951ABC7}">
      <dgm:prSet/>
      <dgm:spPr/>
      <dgm:t>
        <a:bodyPr/>
        <a:lstStyle/>
        <a:p>
          <a:endParaRPr lang="en-US"/>
        </a:p>
      </dgm:t>
    </dgm:pt>
    <dgm:pt modelId="{F9988D98-C395-4277-B87F-22C1540BA97C}" type="sibTrans" cxnId="{56D09858-6330-48F8-BAAE-8DF32951ABC7}">
      <dgm:prSet/>
      <dgm:spPr/>
      <dgm:t>
        <a:bodyPr/>
        <a:lstStyle/>
        <a:p>
          <a:endParaRPr lang="en-US"/>
        </a:p>
      </dgm:t>
    </dgm:pt>
    <dgm:pt modelId="{4FBD4778-2E33-4D88-B832-004812986DB3}">
      <dgm:prSet/>
      <dgm:spPr/>
      <dgm:t>
        <a:bodyPr/>
        <a:lstStyle/>
        <a:p>
          <a:r>
            <a:rPr lang="it-IT"/>
            <a:t>It helps readers to rapidly search through the sections</a:t>
          </a:r>
          <a:endParaRPr lang="en-US"/>
        </a:p>
      </dgm:t>
    </dgm:pt>
    <dgm:pt modelId="{31980F87-9364-43FB-991E-9D864BB27C51}" type="parTrans" cxnId="{9A9712FE-3395-48D8-99A2-26AEFD79BE7B}">
      <dgm:prSet/>
      <dgm:spPr/>
      <dgm:t>
        <a:bodyPr/>
        <a:lstStyle/>
        <a:p>
          <a:endParaRPr lang="en-US"/>
        </a:p>
      </dgm:t>
    </dgm:pt>
    <dgm:pt modelId="{46FA7651-EAB7-46E7-A77C-94FC20AE1643}" type="sibTrans" cxnId="{9A9712FE-3395-48D8-99A2-26AEFD79BE7B}">
      <dgm:prSet/>
      <dgm:spPr/>
      <dgm:t>
        <a:bodyPr/>
        <a:lstStyle/>
        <a:p>
          <a:endParaRPr lang="en-US"/>
        </a:p>
      </dgm:t>
    </dgm:pt>
    <dgm:pt modelId="{99AB3704-E017-471F-88F6-07EBA866AD65}">
      <dgm:prSet/>
      <dgm:spPr/>
      <dgm:t>
        <a:bodyPr/>
        <a:lstStyle/>
        <a:p>
          <a:r>
            <a:rPr lang="it-IT"/>
            <a:t>It allows readers to skip unecessary steps and leads you directly to the appropriate section the reader needs</a:t>
          </a:r>
          <a:endParaRPr lang="en-US"/>
        </a:p>
      </dgm:t>
    </dgm:pt>
    <dgm:pt modelId="{85AEFC07-53D7-4A3D-90E4-01ABAAD5F834}" type="parTrans" cxnId="{D4C6E582-AC99-4CB0-A204-3DCB3D542332}">
      <dgm:prSet/>
      <dgm:spPr/>
      <dgm:t>
        <a:bodyPr/>
        <a:lstStyle/>
        <a:p>
          <a:endParaRPr lang="en-US"/>
        </a:p>
      </dgm:t>
    </dgm:pt>
    <dgm:pt modelId="{38AC18FE-B8A3-4C78-BF7C-B6282EE79487}" type="sibTrans" cxnId="{D4C6E582-AC99-4CB0-A204-3DCB3D542332}">
      <dgm:prSet/>
      <dgm:spPr/>
      <dgm:t>
        <a:bodyPr/>
        <a:lstStyle/>
        <a:p>
          <a:endParaRPr lang="en-US"/>
        </a:p>
      </dgm:t>
    </dgm:pt>
    <dgm:pt modelId="{CB7ACDCE-0268-4577-A42E-4AEEED9E96A8}" type="pres">
      <dgm:prSet presAssocID="{63DD69DF-2434-420B-97F0-51493289244F}" presName="diagram" presStyleCnt="0">
        <dgm:presLayoutVars>
          <dgm:dir/>
          <dgm:resizeHandles val="exact"/>
        </dgm:presLayoutVars>
      </dgm:prSet>
      <dgm:spPr/>
    </dgm:pt>
    <dgm:pt modelId="{90362FE3-5372-42AA-A0C0-66B3CEA3E6EA}" type="pres">
      <dgm:prSet presAssocID="{B3F83B75-24C9-4B24-BD4F-D6341DAE2BF1}" presName="node" presStyleLbl="node1" presStyleIdx="0" presStyleCnt="6">
        <dgm:presLayoutVars>
          <dgm:bulletEnabled val="1"/>
        </dgm:presLayoutVars>
      </dgm:prSet>
      <dgm:spPr/>
    </dgm:pt>
    <dgm:pt modelId="{9C68474A-2A18-45C7-82F2-F18C1E475499}" type="pres">
      <dgm:prSet presAssocID="{A33949D8-504C-4A76-8EF2-5AB0708F7BE6}" presName="sibTrans" presStyleCnt="0"/>
      <dgm:spPr/>
    </dgm:pt>
    <dgm:pt modelId="{AC5E2832-B481-4392-B836-A284D4DA1D9A}" type="pres">
      <dgm:prSet presAssocID="{3FBA361F-34F1-4C3C-BCDB-3C99DB977821}" presName="node" presStyleLbl="node1" presStyleIdx="1" presStyleCnt="6">
        <dgm:presLayoutVars>
          <dgm:bulletEnabled val="1"/>
        </dgm:presLayoutVars>
      </dgm:prSet>
      <dgm:spPr/>
    </dgm:pt>
    <dgm:pt modelId="{6ED928A9-31D8-497A-95C8-7323789EC559}" type="pres">
      <dgm:prSet presAssocID="{D8602A2A-0EB1-4CBC-AF78-0DE036D55FE3}" presName="sibTrans" presStyleCnt="0"/>
      <dgm:spPr/>
    </dgm:pt>
    <dgm:pt modelId="{3F929A1B-9C9A-46D9-B36F-09B28C06A92F}" type="pres">
      <dgm:prSet presAssocID="{1D3E579E-E796-461B-9655-7A835B7BEF56}" presName="node" presStyleLbl="node1" presStyleIdx="2" presStyleCnt="6">
        <dgm:presLayoutVars>
          <dgm:bulletEnabled val="1"/>
        </dgm:presLayoutVars>
      </dgm:prSet>
      <dgm:spPr/>
    </dgm:pt>
    <dgm:pt modelId="{7121CF1B-8547-43AF-8288-38F57025F135}" type="pres">
      <dgm:prSet presAssocID="{7935697D-2A29-40C3-A17E-65F053A043AF}" presName="sibTrans" presStyleCnt="0"/>
      <dgm:spPr/>
    </dgm:pt>
    <dgm:pt modelId="{BBBE43DA-C22D-4ADF-8709-FCCBCE6B32F5}" type="pres">
      <dgm:prSet presAssocID="{DD273E77-0B31-4A46-8ED8-84D77EB16C31}" presName="node" presStyleLbl="node1" presStyleIdx="3" presStyleCnt="6">
        <dgm:presLayoutVars>
          <dgm:bulletEnabled val="1"/>
        </dgm:presLayoutVars>
      </dgm:prSet>
      <dgm:spPr/>
    </dgm:pt>
    <dgm:pt modelId="{8C740AA5-1915-44E0-A672-A68AD45087FF}" type="pres">
      <dgm:prSet presAssocID="{F9988D98-C395-4277-B87F-22C1540BA97C}" presName="sibTrans" presStyleCnt="0"/>
      <dgm:spPr/>
    </dgm:pt>
    <dgm:pt modelId="{8BA67325-2221-43F0-B8B3-9355BA0BE118}" type="pres">
      <dgm:prSet presAssocID="{4FBD4778-2E33-4D88-B832-004812986DB3}" presName="node" presStyleLbl="node1" presStyleIdx="4" presStyleCnt="6">
        <dgm:presLayoutVars>
          <dgm:bulletEnabled val="1"/>
        </dgm:presLayoutVars>
      </dgm:prSet>
      <dgm:spPr/>
    </dgm:pt>
    <dgm:pt modelId="{F97E1DC1-EE2F-45B9-8981-B3061AA64F8E}" type="pres">
      <dgm:prSet presAssocID="{46FA7651-EAB7-46E7-A77C-94FC20AE1643}" presName="sibTrans" presStyleCnt="0"/>
      <dgm:spPr/>
    </dgm:pt>
    <dgm:pt modelId="{CC8DF481-AEAD-4432-808C-4D22C0946247}" type="pres">
      <dgm:prSet presAssocID="{99AB3704-E017-471F-88F6-07EBA866AD65}" presName="node" presStyleLbl="node1" presStyleIdx="5" presStyleCnt="6">
        <dgm:presLayoutVars>
          <dgm:bulletEnabled val="1"/>
        </dgm:presLayoutVars>
      </dgm:prSet>
      <dgm:spPr/>
    </dgm:pt>
  </dgm:ptLst>
  <dgm:cxnLst>
    <dgm:cxn modelId="{699F741E-D2A6-4331-B8C5-BD9B84331275}" srcId="{63DD69DF-2434-420B-97F0-51493289244F}" destId="{3FBA361F-34F1-4C3C-BCDB-3C99DB977821}" srcOrd="1" destOrd="0" parTransId="{1DF72253-1E56-4EFE-BD21-7850BAD8E694}" sibTransId="{D8602A2A-0EB1-4CBC-AF78-0DE036D55FE3}"/>
    <dgm:cxn modelId="{718CD527-E3FB-47E7-845B-A48807CDBA4E}" type="presOf" srcId="{DD273E77-0B31-4A46-8ED8-84D77EB16C31}" destId="{BBBE43DA-C22D-4ADF-8709-FCCBCE6B32F5}" srcOrd="0" destOrd="0" presId="urn:microsoft.com/office/officeart/2005/8/layout/default"/>
    <dgm:cxn modelId="{B2F52C30-6AE4-4D35-9E4C-553FB4FA7929}" type="presOf" srcId="{4FBD4778-2E33-4D88-B832-004812986DB3}" destId="{8BA67325-2221-43F0-B8B3-9355BA0BE118}" srcOrd="0" destOrd="0" presId="urn:microsoft.com/office/officeart/2005/8/layout/default"/>
    <dgm:cxn modelId="{A2EB1354-8D81-477C-B1AE-531E3FA2B468}" type="presOf" srcId="{3FBA361F-34F1-4C3C-BCDB-3C99DB977821}" destId="{AC5E2832-B481-4392-B836-A284D4DA1D9A}" srcOrd="0" destOrd="0" presId="urn:microsoft.com/office/officeart/2005/8/layout/default"/>
    <dgm:cxn modelId="{56D09858-6330-48F8-BAAE-8DF32951ABC7}" srcId="{63DD69DF-2434-420B-97F0-51493289244F}" destId="{DD273E77-0B31-4A46-8ED8-84D77EB16C31}" srcOrd="3" destOrd="0" parTransId="{AA75C907-7DC9-42F3-8EE3-38D29D651166}" sibTransId="{F9988D98-C395-4277-B87F-22C1540BA97C}"/>
    <dgm:cxn modelId="{130A3E59-9A4A-40C2-9216-DE3CFCACC955}" type="presOf" srcId="{99AB3704-E017-471F-88F6-07EBA866AD65}" destId="{CC8DF481-AEAD-4432-808C-4D22C0946247}" srcOrd="0" destOrd="0" presId="urn:microsoft.com/office/officeart/2005/8/layout/default"/>
    <dgm:cxn modelId="{D4C6E582-AC99-4CB0-A204-3DCB3D542332}" srcId="{63DD69DF-2434-420B-97F0-51493289244F}" destId="{99AB3704-E017-471F-88F6-07EBA866AD65}" srcOrd="5" destOrd="0" parTransId="{85AEFC07-53D7-4A3D-90E4-01ABAAD5F834}" sibTransId="{38AC18FE-B8A3-4C78-BF7C-B6282EE79487}"/>
    <dgm:cxn modelId="{77AF908A-EED1-4ABB-8B1E-A6365ED38498}" srcId="{63DD69DF-2434-420B-97F0-51493289244F}" destId="{1D3E579E-E796-461B-9655-7A835B7BEF56}" srcOrd="2" destOrd="0" parTransId="{E01FB1BB-D749-465E-92A3-08FF2CBE428E}" sibTransId="{7935697D-2A29-40C3-A17E-65F053A043AF}"/>
    <dgm:cxn modelId="{E5CCC1AF-2061-4B15-8DAF-6766A0D70541}" type="presOf" srcId="{B3F83B75-24C9-4B24-BD4F-D6341DAE2BF1}" destId="{90362FE3-5372-42AA-A0C0-66B3CEA3E6EA}" srcOrd="0" destOrd="0" presId="urn:microsoft.com/office/officeart/2005/8/layout/default"/>
    <dgm:cxn modelId="{FA412EB1-EE42-4E34-A38D-E7296DE2E172}" type="presOf" srcId="{1D3E579E-E796-461B-9655-7A835B7BEF56}" destId="{3F929A1B-9C9A-46D9-B36F-09B28C06A92F}" srcOrd="0" destOrd="0" presId="urn:microsoft.com/office/officeart/2005/8/layout/default"/>
    <dgm:cxn modelId="{361652D2-29AE-419E-9516-663E7F4F37EB}" srcId="{63DD69DF-2434-420B-97F0-51493289244F}" destId="{B3F83B75-24C9-4B24-BD4F-D6341DAE2BF1}" srcOrd="0" destOrd="0" parTransId="{5471392E-2419-4979-A3DD-B67473443C9F}" sibTransId="{A33949D8-504C-4A76-8EF2-5AB0708F7BE6}"/>
    <dgm:cxn modelId="{21EECCDF-3F5D-431B-93E9-843AAD5ED222}" type="presOf" srcId="{63DD69DF-2434-420B-97F0-51493289244F}" destId="{CB7ACDCE-0268-4577-A42E-4AEEED9E96A8}" srcOrd="0" destOrd="0" presId="urn:microsoft.com/office/officeart/2005/8/layout/default"/>
    <dgm:cxn modelId="{9A9712FE-3395-48D8-99A2-26AEFD79BE7B}" srcId="{63DD69DF-2434-420B-97F0-51493289244F}" destId="{4FBD4778-2E33-4D88-B832-004812986DB3}" srcOrd="4" destOrd="0" parTransId="{31980F87-9364-43FB-991E-9D864BB27C51}" sibTransId="{46FA7651-EAB7-46E7-A77C-94FC20AE1643}"/>
    <dgm:cxn modelId="{787C1E24-A460-43BD-A1E4-6957DA8624D4}" type="presParOf" srcId="{CB7ACDCE-0268-4577-A42E-4AEEED9E96A8}" destId="{90362FE3-5372-42AA-A0C0-66B3CEA3E6EA}" srcOrd="0" destOrd="0" presId="urn:microsoft.com/office/officeart/2005/8/layout/default"/>
    <dgm:cxn modelId="{69B27881-BDFC-4821-B21D-A4B061C7639A}" type="presParOf" srcId="{CB7ACDCE-0268-4577-A42E-4AEEED9E96A8}" destId="{9C68474A-2A18-45C7-82F2-F18C1E475499}" srcOrd="1" destOrd="0" presId="urn:microsoft.com/office/officeart/2005/8/layout/default"/>
    <dgm:cxn modelId="{ABEC85A5-9240-4C65-A5D8-A211CA395E62}" type="presParOf" srcId="{CB7ACDCE-0268-4577-A42E-4AEEED9E96A8}" destId="{AC5E2832-B481-4392-B836-A284D4DA1D9A}" srcOrd="2" destOrd="0" presId="urn:microsoft.com/office/officeart/2005/8/layout/default"/>
    <dgm:cxn modelId="{1A01F1E9-EAF1-46EC-8AF0-FD8DBD45E6E7}" type="presParOf" srcId="{CB7ACDCE-0268-4577-A42E-4AEEED9E96A8}" destId="{6ED928A9-31D8-497A-95C8-7323789EC559}" srcOrd="3" destOrd="0" presId="urn:microsoft.com/office/officeart/2005/8/layout/default"/>
    <dgm:cxn modelId="{6E6E470D-AA61-4D02-8F37-AFA0FCD8A86B}" type="presParOf" srcId="{CB7ACDCE-0268-4577-A42E-4AEEED9E96A8}" destId="{3F929A1B-9C9A-46D9-B36F-09B28C06A92F}" srcOrd="4" destOrd="0" presId="urn:microsoft.com/office/officeart/2005/8/layout/default"/>
    <dgm:cxn modelId="{418934C4-6AFA-47B4-9FEC-F73467EC7636}" type="presParOf" srcId="{CB7ACDCE-0268-4577-A42E-4AEEED9E96A8}" destId="{7121CF1B-8547-43AF-8288-38F57025F135}" srcOrd="5" destOrd="0" presId="urn:microsoft.com/office/officeart/2005/8/layout/default"/>
    <dgm:cxn modelId="{855B7FC9-D15E-4BB4-9BEB-08E16E0F3A19}" type="presParOf" srcId="{CB7ACDCE-0268-4577-A42E-4AEEED9E96A8}" destId="{BBBE43DA-C22D-4ADF-8709-FCCBCE6B32F5}" srcOrd="6" destOrd="0" presId="urn:microsoft.com/office/officeart/2005/8/layout/default"/>
    <dgm:cxn modelId="{0CEFB123-98F1-4530-893F-6DD4DECAB0FA}" type="presParOf" srcId="{CB7ACDCE-0268-4577-A42E-4AEEED9E96A8}" destId="{8C740AA5-1915-44E0-A672-A68AD45087FF}" srcOrd="7" destOrd="0" presId="urn:microsoft.com/office/officeart/2005/8/layout/default"/>
    <dgm:cxn modelId="{0D4D0065-2DD3-48E3-AC94-3BBEB45DB312}" type="presParOf" srcId="{CB7ACDCE-0268-4577-A42E-4AEEED9E96A8}" destId="{8BA67325-2221-43F0-B8B3-9355BA0BE118}" srcOrd="8" destOrd="0" presId="urn:microsoft.com/office/officeart/2005/8/layout/default"/>
    <dgm:cxn modelId="{9B4D2D4B-F821-45FC-917A-843F37752AFC}" type="presParOf" srcId="{CB7ACDCE-0268-4577-A42E-4AEEED9E96A8}" destId="{F97E1DC1-EE2F-45B9-8981-B3061AA64F8E}" srcOrd="9" destOrd="0" presId="urn:microsoft.com/office/officeart/2005/8/layout/default"/>
    <dgm:cxn modelId="{1C20D74C-C945-4CA9-BE56-AA48977C71BF}" type="presParOf" srcId="{CB7ACDCE-0268-4577-A42E-4AEEED9E96A8}" destId="{CC8DF481-AEAD-4432-808C-4D22C0946247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0D61D4-90E1-4295-88EE-4E6F5EE001D9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C28E694-3A45-4B64-BAF5-F37995F59E15}">
      <dgm:prSet/>
      <dgm:spPr/>
      <dgm:t>
        <a:bodyPr/>
        <a:lstStyle/>
        <a:p>
          <a:r>
            <a:rPr lang="it-IT"/>
            <a:t>What active reading is</a:t>
          </a:r>
          <a:endParaRPr lang="en-US"/>
        </a:p>
      </dgm:t>
    </dgm:pt>
    <dgm:pt modelId="{876BCE87-4EBF-4C8D-BB37-160F6F380325}" type="parTrans" cxnId="{3F7C2B5F-92B2-40A6-9B8E-B91F63B31123}">
      <dgm:prSet/>
      <dgm:spPr/>
      <dgm:t>
        <a:bodyPr/>
        <a:lstStyle/>
        <a:p>
          <a:endParaRPr lang="en-US"/>
        </a:p>
      </dgm:t>
    </dgm:pt>
    <dgm:pt modelId="{7CCE930A-1AF3-4E07-B05C-0AFA5FC94AF4}" type="sibTrans" cxnId="{3F7C2B5F-92B2-40A6-9B8E-B91F63B31123}">
      <dgm:prSet/>
      <dgm:spPr/>
      <dgm:t>
        <a:bodyPr/>
        <a:lstStyle/>
        <a:p>
          <a:endParaRPr lang="en-US"/>
        </a:p>
      </dgm:t>
    </dgm:pt>
    <dgm:pt modelId="{A9CC6BCB-5F4D-44A9-8518-7FEF033813D3}">
      <dgm:prSet/>
      <dgm:spPr/>
      <dgm:t>
        <a:bodyPr/>
        <a:lstStyle/>
        <a:p>
          <a:r>
            <a:rPr lang="it-IT"/>
            <a:t>Scanning</a:t>
          </a:r>
          <a:endParaRPr lang="en-US"/>
        </a:p>
      </dgm:t>
    </dgm:pt>
    <dgm:pt modelId="{BBF8DDA1-DB20-427C-8806-FBA9EE8E4074}" type="parTrans" cxnId="{B9F398E2-66BC-47E9-9DA9-65F1B321E8EF}">
      <dgm:prSet/>
      <dgm:spPr/>
      <dgm:t>
        <a:bodyPr/>
        <a:lstStyle/>
        <a:p>
          <a:endParaRPr lang="en-US"/>
        </a:p>
      </dgm:t>
    </dgm:pt>
    <dgm:pt modelId="{58D2CAB8-78AC-4E0B-AEEA-E0B649764AF6}" type="sibTrans" cxnId="{B9F398E2-66BC-47E9-9DA9-65F1B321E8EF}">
      <dgm:prSet/>
      <dgm:spPr/>
      <dgm:t>
        <a:bodyPr/>
        <a:lstStyle/>
        <a:p>
          <a:endParaRPr lang="en-US"/>
        </a:p>
      </dgm:t>
    </dgm:pt>
    <dgm:pt modelId="{0D2526CE-38F1-4BAB-92B1-E154C0F9DB5D}">
      <dgm:prSet/>
      <dgm:spPr/>
      <dgm:t>
        <a:bodyPr/>
        <a:lstStyle/>
        <a:p>
          <a:r>
            <a:rPr lang="it-IT"/>
            <a:t>Skimming</a:t>
          </a:r>
          <a:endParaRPr lang="en-US"/>
        </a:p>
      </dgm:t>
    </dgm:pt>
    <dgm:pt modelId="{7A6C6A2A-78F5-40A2-A10D-966738BC6A27}" type="parTrans" cxnId="{14F69C3F-285D-4BEA-BAC0-8F96A5F23FE3}">
      <dgm:prSet/>
      <dgm:spPr/>
      <dgm:t>
        <a:bodyPr/>
        <a:lstStyle/>
        <a:p>
          <a:endParaRPr lang="en-US"/>
        </a:p>
      </dgm:t>
    </dgm:pt>
    <dgm:pt modelId="{3A83AAB5-5827-408A-A62D-A350D422EE18}" type="sibTrans" cxnId="{14F69C3F-285D-4BEA-BAC0-8F96A5F23FE3}">
      <dgm:prSet/>
      <dgm:spPr/>
      <dgm:t>
        <a:bodyPr/>
        <a:lstStyle/>
        <a:p>
          <a:endParaRPr lang="en-US"/>
        </a:p>
      </dgm:t>
    </dgm:pt>
    <dgm:pt modelId="{C4F1B058-F4ED-4979-8229-C9894A17F010}">
      <dgm:prSet/>
      <dgm:spPr/>
      <dgm:t>
        <a:bodyPr/>
        <a:lstStyle/>
        <a:p>
          <a:r>
            <a:rPr lang="it-IT"/>
            <a:t>Abstract </a:t>
          </a:r>
          <a:endParaRPr lang="en-US"/>
        </a:p>
      </dgm:t>
    </dgm:pt>
    <dgm:pt modelId="{DF46D855-01F8-4FB7-A31A-80F2ADD050E3}" type="parTrans" cxnId="{0E0A6416-4825-4B81-A798-96688DCCC76A}">
      <dgm:prSet/>
      <dgm:spPr/>
      <dgm:t>
        <a:bodyPr/>
        <a:lstStyle/>
        <a:p>
          <a:endParaRPr lang="en-US"/>
        </a:p>
      </dgm:t>
    </dgm:pt>
    <dgm:pt modelId="{1735D881-1FDC-4CC3-A99F-ECC212F9B981}" type="sibTrans" cxnId="{0E0A6416-4825-4B81-A798-96688DCCC76A}">
      <dgm:prSet/>
      <dgm:spPr/>
      <dgm:t>
        <a:bodyPr/>
        <a:lstStyle/>
        <a:p>
          <a:endParaRPr lang="en-US"/>
        </a:p>
      </dgm:t>
    </dgm:pt>
    <dgm:pt modelId="{A6C502C8-4DC3-4440-96CF-CB62BDCC2485}" type="pres">
      <dgm:prSet presAssocID="{BA0D61D4-90E1-4295-88EE-4E6F5EE001D9}" presName="matrix" presStyleCnt="0">
        <dgm:presLayoutVars>
          <dgm:chMax val="1"/>
          <dgm:dir/>
          <dgm:resizeHandles val="exact"/>
        </dgm:presLayoutVars>
      </dgm:prSet>
      <dgm:spPr/>
    </dgm:pt>
    <dgm:pt modelId="{238E3EF3-09DC-45DB-9300-E382C85CCF95}" type="pres">
      <dgm:prSet presAssocID="{BA0D61D4-90E1-4295-88EE-4E6F5EE001D9}" presName="diamond" presStyleLbl="bgShp" presStyleIdx="0" presStyleCnt="1"/>
      <dgm:spPr/>
    </dgm:pt>
    <dgm:pt modelId="{39DDA419-ADA0-4855-979D-1CAE9D9A65AA}" type="pres">
      <dgm:prSet presAssocID="{BA0D61D4-90E1-4295-88EE-4E6F5EE001D9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5C352CB-553A-41BE-A5FB-125DEBD96AC2}" type="pres">
      <dgm:prSet presAssocID="{BA0D61D4-90E1-4295-88EE-4E6F5EE001D9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7D0F12E8-1388-4B19-82DD-DAFF667EDFAC}" type="pres">
      <dgm:prSet presAssocID="{BA0D61D4-90E1-4295-88EE-4E6F5EE001D9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4B36490-45DB-4115-8B28-BC2F2811DA8B}" type="pres">
      <dgm:prSet presAssocID="{BA0D61D4-90E1-4295-88EE-4E6F5EE001D9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0E0A6416-4825-4B81-A798-96688DCCC76A}" srcId="{BA0D61D4-90E1-4295-88EE-4E6F5EE001D9}" destId="{C4F1B058-F4ED-4979-8229-C9894A17F010}" srcOrd="3" destOrd="0" parTransId="{DF46D855-01F8-4FB7-A31A-80F2ADD050E3}" sibTransId="{1735D881-1FDC-4CC3-A99F-ECC212F9B981}"/>
    <dgm:cxn modelId="{BA8DB622-092A-4916-B4F3-8F3E7944C0D8}" type="presOf" srcId="{BA0D61D4-90E1-4295-88EE-4E6F5EE001D9}" destId="{A6C502C8-4DC3-4440-96CF-CB62BDCC2485}" srcOrd="0" destOrd="0" presId="urn:microsoft.com/office/officeart/2005/8/layout/matrix3"/>
    <dgm:cxn modelId="{73B28937-3EDA-4D09-9CE9-9EBCD8EDC018}" type="presOf" srcId="{A9CC6BCB-5F4D-44A9-8518-7FEF033813D3}" destId="{85C352CB-553A-41BE-A5FB-125DEBD96AC2}" srcOrd="0" destOrd="0" presId="urn:microsoft.com/office/officeart/2005/8/layout/matrix3"/>
    <dgm:cxn modelId="{14F69C3F-285D-4BEA-BAC0-8F96A5F23FE3}" srcId="{BA0D61D4-90E1-4295-88EE-4E6F5EE001D9}" destId="{0D2526CE-38F1-4BAB-92B1-E154C0F9DB5D}" srcOrd="2" destOrd="0" parTransId="{7A6C6A2A-78F5-40A2-A10D-966738BC6A27}" sibTransId="{3A83AAB5-5827-408A-A62D-A350D422EE18}"/>
    <dgm:cxn modelId="{3F7C2B5F-92B2-40A6-9B8E-B91F63B31123}" srcId="{BA0D61D4-90E1-4295-88EE-4E6F5EE001D9}" destId="{9C28E694-3A45-4B64-BAF5-F37995F59E15}" srcOrd="0" destOrd="0" parTransId="{876BCE87-4EBF-4C8D-BB37-160F6F380325}" sibTransId="{7CCE930A-1AF3-4E07-B05C-0AFA5FC94AF4}"/>
    <dgm:cxn modelId="{122AE963-EC1B-401B-A625-B308D30B2470}" type="presOf" srcId="{0D2526CE-38F1-4BAB-92B1-E154C0F9DB5D}" destId="{7D0F12E8-1388-4B19-82DD-DAFF667EDFAC}" srcOrd="0" destOrd="0" presId="urn:microsoft.com/office/officeart/2005/8/layout/matrix3"/>
    <dgm:cxn modelId="{9884EC88-09BB-41DD-A8A0-1D22F86EBB55}" type="presOf" srcId="{9C28E694-3A45-4B64-BAF5-F37995F59E15}" destId="{39DDA419-ADA0-4855-979D-1CAE9D9A65AA}" srcOrd="0" destOrd="0" presId="urn:microsoft.com/office/officeart/2005/8/layout/matrix3"/>
    <dgm:cxn modelId="{C74D5D9A-9052-40C1-B21D-785A93A1C892}" type="presOf" srcId="{C4F1B058-F4ED-4979-8229-C9894A17F010}" destId="{74B36490-45DB-4115-8B28-BC2F2811DA8B}" srcOrd="0" destOrd="0" presId="urn:microsoft.com/office/officeart/2005/8/layout/matrix3"/>
    <dgm:cxn modelId="{B9F398E2-66BC-47E9-9DA9-65F1B321E8EF}" srcId="{BA0D61D4-90E1-4295-88EE-4E6F5EE001D9}" destId="{A9CC6BCB-5F4D-44A9-8518-7FEF033813D3}" srcOrd="1" destOrd="0" parTransId="{BBF8DDA1-DB20-427C-8806-FBA9EE8E4074}" sibTransId="{58D2CAB8-78AC-4E0B-AEEA-E0B649764AF6}"/>
    <dgm:cxn modelId="{7E9F7FD5-58F9-4844-BB73-40E77CDB3636}" type="presParOf" srcId="{A6C502C8-4DC3-4440-96CF-CB62BDCC2485}" destId="{238E3EF3-09DC-45DB-9300-E382C85CCF95}" srcOrd="0" destOrd="0" presId="urn:microsoft.com/office/officeart/2005/8/layout/matrix3"/>
    <dgm:cxn modelId="{00D4C040-9247-447D-8310-9488B14F49F7}" type="presParOf" srcId="{A6C502C8-4DC3-4440-96CF-CB62BDCC2485}" destId="{39DDA419-ADA0-4855-979D-1CAE9D9A65AA}" srcOrd="1" destOrd="0" presId="urn:microsoft.com/office/officeart/2005/8/layout/matrix3"/>
    <dgm:cxn modelId="{5C4E9D90-39DA-47DE-BD57-43B194B19C19}" type="presParOf" srcId="{A6C502C8-4DC3-4440-96CF-CB62BDCC2485}" destId="{85C352CB-553A-41BE-A5FB-125DEBD96AC2}" srcOrd="2" destOrd="0" presId="urn:microsoft.com/office/officeart/2005/8/layout/matrix3"/>
    <dgm:cxn modelId="{B2A4DC0A-9828-4343-8A22-3E46BB04AE93}" type="presParOf" srcId="{A6C502C8-4DC3-4440-96CF-CB62BDCC2485}" destId="{7D0F12E8-1388-4B19-82DD-DAFF667EDFAC}" srcOrd="3" destOrd="0" presId="urn:microsoft.com/office/officeart/2005/8/layout/matrix3"/>
    <dgm:cxn modelId="{6A909D1F-5B36-44A9-A374-588BB9DFFDE0}" type="presParOf" srcId="{A6C502C8-4DC3-4440-96CF-CB62BDCC2485}" destId="{74B36490-45DB-4115-8B28-BC2F2811DA8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F9ED0E-A733-401E-8A32-B61B8B8E86E2}">
      <dsp:nvSpPr>
        <dsp:cNvPr id="0" name=""/>
        <dsp:cNvSpPr/>
      </dsp:nvSpPr>
      <dsp:spPr>
        <a:xfrm>
          <a:off x="0" y="516987"/>
          <a:ext cx="7012370" cy="86910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This section focuses on</a:t>
          </a:r>
          <a:endParaRPr lang="en-US" sz="2300" kern="1200"/>
        </a:p>
      </dsp:txBody>
      <dsp:txXfrm>
        <a:off x="42426" y="559413"/>
        <a:ext cx="6927518" cy="784256"/>
      </dsp:txXfrm>
    </dsp:sp>
    <dsp:sp modelId="{86CA51CF-C490-4EDA-9E04-D4C015DC2615}">
      <dsp:nvSpPr>
        <dsp:cNvPr id="0" name=""/>
        <dsp:cNvSpPr/>
      </dsp:nvSpPr>
      <dsp:spPr>
        <a:xfrm>
          <a:off x="0" y="1452336"/>
          <a:ext cx="7012370" cy="869108"/>
        </a:xfrm>
        <a:prstGeom prst="roundRect">
          <a:avLst/>
        </a:prstGeom>
        <a:solidFill>
          <a:schemeClr val="accent2">
            <a:hueOff val="-508419"/>
            <a:satOff val="-139"/>
            <a:lumOff val="2353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Experimental results and tested hypotheses to explore what they may imply for the specific research field</a:t>
          </a:r>
          <a:endParaRPr lang="en-US" sz="2300" kern="1200"/>
        </a:p>
      </dsp:txBody>
      <dsp:txXfrm>
        <a:off x="42426" y="1494762"/>
        <a:ext cx="6927518" cy="784256"/>
      </dsp:txXfrm>
    </dsp:sp>
    <dsp:sp modelId="{9CA741A1-E496-4D66-ACDF-99971D10CE4A}">
      <dsp:nvSpPr>
        <dsp:cNvPr id="0" name=""/>
        <dsp:cNvSpPr/>
      </dsp:nvSpPr>
      <dsp:spPr>
        <a:xfrm>
          <a:off x="0" y="2387685"/>
          <a:ext cx="7012370" cy="869108"/>
        </a:xfrm>
        <a:prstGeom prst="roundRect">
          <a:avLst/>
        </a:prstGeom>
        <a:solidFill>
          <a:schemeClr val="accent2">
            <a:hueOff val="-1016838"/>
            <a:satOff val="-279"/>
            <a:lumOff val="4705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Why they matter to the scientific community</a:t>
          </a:r>
          <a:endParaRPr lang="en-US" sz="2300" kern="1200"/>
        </a:p>
      </dsp:txBody>
      <dsp:txXfrm>
        <a:off x="42426" y="2430111"/>
        <a:ext cx="6927518" cy="784256"/>
      </dsp:txXfrm>
    </dsp:sp>
    <dsp:sp modelId="{FD897F30-44EF-40FB-8291-F362BF64D393}">
      <dsp:nvSpPr>
        <dsp:cNvPr id="0" name=""/>
        <dsp:cNvSpPr/>
      </dsp:nvSpPr>
      <dsp:spPr>
        <a:xfrm>
          <a:off x="0" y="3323034"/>
          <a:ext cx="7012370" cy="869108"/>
        </a:xfrm>
        <a:prstGeom prst="roundRect">
          <a:avLst/>
        </a:prstGeom>
        <a:solidFill>
          <a:schemeClr val="accent2">
            <a:hueOff val="-1525257"/>
            <a:satOff val="-418"/>
            <a:lumOff val="7058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Which direction they indicate for future investigations</a:t>
          </a:r>
          <a:endParaRPr lang="en-US" sz="2300" kern="1200"/>
        </a:p>
      </dsp:txBody>
      <dsp:txXfrm>
        <a:off x="42426" y="3365460"/>
        <a:ext cx="6927518" cy="7842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362FE3-5372-42AA-A0C0-66B3CEA3E6EA}">
      <dsp:nvSpPr>
        <dsp:cNvPr id="0" name=""/>
        <dsp:cNvSpPr/>
      </dsp:nvSpPr>
      <dsp:spPr>
        <a:xfrm>
          <a:off x="827246" y="2750"/>
          <a:ext cx="2929830" cy="175789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/>
            <a:t>It improves clarity</a:t>
          </a:r>
          <a:endParaRPr lang="en-US" sz="2100" kern="1200"/>
        </a:p>
      </dsp:txBody>
      <dsp:txXfrm>
        <a:off x="827246" y="2750"/>
        <a:ext cx="2929830" cy="1757898"/>
      </dsp:txXfrm>
    </dsp:sp>
    <dsp:sp modelId="{AC5E2832-B481-4392-B836-A284D4DA1D9A}">
      <dsp:nvSpPr>
        <dsp:cNvPr id="0" name=""/>
        <dsp:cNvSpPr/>
      </dsp:nvSpPr>
      <dsp:spPr>
        <a:xfrm>
          <a:off x="4050059" y="2750"/>
          <a:ext cx="2929830" cy="1757898"/>
        </a:xfrm>
        <a:prstGeom prst="rect">
          <a:avLst/>
        </a:prstGeom>
        <a:solidFill>
          <a:schemeClr val="accent5">
            <a:hueOff val="-298981"/>
            <a:satOff val="84"/>
            <a:lumOff val="-1412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/>
            <a:t>It demands the author(s) to order the information into sections</a:t>
          </a:r>
          <a:endParaRPr lang="en-US" sz="2100" kern="1200"/>
        </a:p>
      </dsp:txBody>
      <dsp:txXfrm>
        <a:off x="4050059" y="2750"/>
        <a:ext cx="2929830" cy="1757898"/>
      </dsp:txXfrm>
    </dsp:sp>
    <dsp:sp modelId="{3F929A1B-9C9A-46D9-B36F-09B28C06A92F}">
      <dsp:nvSpPr>
        <dsp:cNvPr id="0" name=""/>
        <dsp:cNvSpPr/>
      </dsp:nvSpPr>
      <dsp:spPr>
        <a:xfrm>
          <a:off x="7272873" y="2750"/>
          <a:ext cx="2929830" cy="1757898"/>
        </a:xfrm>
        <a:prstGeom prst="rect">
          <a:avLst/>
        </a:prstGeom>
        <a:solidFill>
          <a:schemeClr val="accent5">
            <a:hueOff val="-597962"/>
            <a:satOff val="167"/>
            <a:lumOff val="-2823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/>
            <a:t>It increases reading speed</a:t>
          </a:r>
          <a:endParaRPr lang="en-US" sz="2100" kern="1200"/>
        </a:p>
      </dsp:txBody>
      <dsp:txXfrm>
        <a:off x="7272873" y="2750"/>
        <a:ext cx="2929830" cy="1757898"/>
      </dsp:txXfrm>
    </dsp:sp>
    <dsp:sp modelId="{BBBE43DA-C22D-4ADF-8709-FCCBCE6B32F5}">
      <dsp:nvSpPr>
        <dsp:cNvPr id="0" name=""/>
        <dsp:cNvSpPr/>
      </dsp:nvSpPr>
      <dsp:spPr>
        <a:xfrm>
          <a:off x="827246" y="2053632"/>
          <a:ext cx="2929830" cy="1757898"/>
        </a:xfrm>
        <a:prstGeom prst="rect">
          <a:avLst/>
        </a:prstGeom>
        <a:solidFill>
          <a:schemeClr val="accent5">
            <a:hueOff val="-896943"/>
            <a:satOff val="251"/>
            <a:lumOff val="-4235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/>
            <a:t>It provides, under specific headings all significant information</a:t>
          </a:r>
          <a:endParaRPr lang="en-US" sz="2100" kern="1200"/>
        </a:p>
      </dsp:txBody>
      <dsp:txXfrm>
        <a:off x="827246" y="2053632"/>
        <a:ext cx="2929830" cy="1757898"/>
      </dsp:txXfrm>
    </dsp:sp>
    <dsp:sp modelId="{8BA67325-2221-43F0-B8B3-9355BA0BE118}">
      <dsp:nvSpPr>
        <dsp:cNvPr id="0" name=""/>
        <dsp:cNvSpPr/>
      </dsp:nvSpPr>
      <dsp:spPr>
        <a:xfrm>
          <a:off x="4050059" y="2053632"/>
          <a:ext cx="2929830" cy="1757898"/>
        </a:xfrm>
        <a:prstGeom prst="rect">
          <a:avLst/>
        </a:prstGeom>
        <a:solidFill>
          <a:schemeClr val="accent5">
            <a:hueOff val="-1195923"/>
            <a:satOff val="334"/>
            <a:lumOff val="-5646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/>
            <a:t>It helps readers to rapidly search through the sections</a:t>
          </a:r>
          <a:endParaRPr lang="en-US" sz="2100" kern="1200"/>
        </a:p>
      </dsp:txBody>
      <dsp:txXfrm>
        <a:off x="4050059" y="2053632"/>
        <a:ext cx="2929830" cy="1757898"/>
      </dsp:txXfrm>
    </dsp:sp>
    <dsp:sp modelId="{CC8DF481-AEAD-4432-808C-4D22C0946247}">
      <dsp:nvSpPr>
        <dsp:cNvPr id="0" name=""/>
        <dsp:cNvSpPr/>
      </dsp:nvSpPr>
      <dsp:spPr>
        <a:xfrm>
          <a:off x="7272873" y="2053632"/>
          <a:ext cx="2929830" cy="1757898"/>
        </a:xfrm>
        <a:prstGeom prst="rect">
          <a:avLst/>
        </a:prstGeom>
        <a:solidFill>
          <a:schemeClr val="accent5">
            <a:hueOff val="-1494904"/>
            <a:satOff val="418"/>
            <a:lumOff val="-7058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/>
            <a:t>It allows readers to skip unecessary steps and leads you directly to the appropriate section the reader needs</a:t>
          </a:r>
          <a:endParaRPr lang="en-US" sz="2100" kern="1200"/>
        </a:p>
      </dsp:txBody>
      <dsp:txXfrm>
        <a:off x="7272873" y="2053632"/>
        <a:ext cx="2929830" cy="17578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8E3EF3-09DC-45DB-9300-E382C85CCF95}">
      <dsp:nvSpPr>
        <dsp:cNvPr id="0" name=""/>
        <dsp:cNvSpPr/>
      </dsp:nvSpPr>
      <dsp:spPr>
        <a:xfrm>
          <a:off x="1151619" y="0"/>
          <a:ext cx="4709131" cy="4709131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DDA419-ADA0-4855-979D-1CAE9D9A65AA}">
      <dsp:nvSpPr>
        <dsp:cNvPr id="0" name=""/>
        <dsp:cNvSpPr/>
      </dsp:nvSpPr>
      <dsp:spPr>
        <a:xfrm>
          <a:off x="1598986" y="447367"/>
          <a:ext cx="1836561" cy="183656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/>
            <a:t>What active reading is</a:t>
          </a:r>
          <a:endParaRPr lang="en-US" sz="2700" kern="1200"/>
        </a:p>
      </dsp:txBody>
      <dsp:txXfrm>
        <a:off x="1688640" y="537021"/>
        <a:ext cx="1657253" cy="1657253"/>
      </dsp:txXfrm>
    </dsp:sp>
    <dsp:sp modelId="{85C352CB-553A-41BE-A5FB-125DEBD96AC2}">
      <dsp:nvSpPr>
        <dsp:cNvPr id="0" name=""/>
        <dsp:cNvSpPr/>
      </dsp:nvSpPr>
      <dsp:spPr>
        <a:xfrm>
          <a:off x="3576821" y="447367"/>
          <a:ext cx="1836561" cy="183656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/>
            <a:t>Scanning</a:t>
          </a:r>
          <a:endParaRPr lang="en-US" sz="2700" kern="1200"/>
        </a:p>
      </dsp:txBody>
      <dsp:txXfrm>
        <a:off x="3666475" y="537021"/>
        <a:ext cx="1657253" cy="1657253"/>
      </dsp:txXfrm>
    </dsp:sp>
    <dsp:sp modelId="{7D0F12E8-1388-4B19-82DD-DAFF667EDFAC}">
      <dsp:nvSpPr>
        <dsp:cNvPr id="0" name=""/>
        <dsp:cNvSpPr/>
      </dsp:nvSpPr>
      <dsp:spPr>
        <a:xfrm>
          <a:off x="1598986" y="2425202"/>
          <a:ext cx="1836561" cy="183656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/>
            <a:t>Skimming</a:t>
          </a:r>
          <a:endParaRPr lang="en-US" sz="2700" kern="1200"/>
        </a:p>
      </dsp:txBody>
      <dsp:txXfrm>
        <a:off x="1688640" y="2514856"/>
        <a:ext cx="1657253" cy="1657253"/>
      </dsp:txXfrm>
    </dsp:sp>
    <dsp:sp modelId="{74B36490-45DB-4115-8B28-BC2F2811DA8B}">
      <dsp:nvSpPr>
        <dsp:cNvPr id="0" name=""/>
        <dsp:cNvSpPr/>
      </dsp:nvSpPr>
      <dsp:spPr>
        <a:xfrm>
          <a:off x="3576821" y="2425202"/>
          <a:ext cx="1836561" cy="183656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/>
            <a:t>Abstract </a:t>
          </a:r>
          <a:endParaRPr lang="en-US" sz="2700" kern="1200"/>
        </a:p>
      </dsp:txBody>
      <dsp:txXfrm>
        <a:off x="3666475" y="2514856"/>
        <a:ext cx="1657253" cy="16572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RW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923A44-6399-456A-94E0-57656B352E4D}" type="datetimeFigureOut">
              <a:rPr lang="en-RW" smtClean="0"/>
              <a:t>10/03/2021</a:t>
            </a:fld>
            <a:endParaRPr lang="en-RW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RW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RW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RW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3A72C-903F-490A-A3E4-F5C84247E373}" type="slidenum">
              <a:rPr lang="en-RW" smtClean="0"/>
              <a:t>‹N›</a:t>
            </a:fld>
            <a:endParaRPr lang="en-RW"/>
          </a:p>
        </p:txBody>
      </p:sp>
    </p:spTree>
    <p:extLst>
      <p:ext uri="{BB962C8B-B14F-4D97-AF65-F5344CB8AC3E}">
        <p14:creationId xmlns:p14="http://schemas.microsoft.com/office/powerpoint/2010/main" val="2372968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CAA8-B8F0-4035-AA1B-1E109F91034A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966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5846-54C6-47E4-B738-A63CBCEC6C54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25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19056-07E5-4C91-BE3C-BA5D963FFC6B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677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AA6A4-18D8-4FBF-A809-3241FD63FA0A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292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B77E-CB54-4492-A0B6-D7C7D63A121F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67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89300-AB64-41F1-8BA4-FAEE218D4424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68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847E-FE38-4018-8BFC-39EB7CEAAD64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13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FF8CC-E458-407E-A9E6-D9B1FD24866D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255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03750-D899-4EE9-B3BA-C7ED6DF73F54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515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7446858C-85E0-4541-BA93-06A3E2DBC1F2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117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1B67-C192-4312-9423-40C81585B788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CMaurizio@iusto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304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1E49571-8DCA-42A7-99DB-060DBE0D378A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13189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19" r:id="rId6"/>
    <p:sldLayoutId id="2147483715" r:id="rId7"/>
    <p:sldLayoutId id="2147483716" r:id="rId8"/>
    <p:sldLayoutId id="2147483717" r:id="rId9"/>
    <p:sldLayoutId id="2147483718" r:id="rId10"/>
    <p:sldLayoutId id="2147483720" r:id="rId11"/>
  </p:sldLayoutIdLst>
  <p:hf hd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binged.it/3qCZLLr" TargetMode="External"/><Relationship Id="rId2" Type="http://schemas.openxmlformats.org/officeDocument/2006/relationships/hyperlink" Target="http://binged.it/3epBZjD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binged.it/3kT5cVD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binged.it/38l2Cm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binged.it/30ktApH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B4480E-B7FF-4481-890E-043A69AE6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mmagine digitale di gocce colorate">
            <a:extLst>
              <a:ext uri="{FF2B5EF4-FFF2-40B4-BE49-F238E27FC236}">
                <a16:creationId xmlns:a16="http://schemas.microsoft.com/office/drawing/2014/main" id="{6908DB2C-924F-4047-9B53-07F0CEA705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283" b="1244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4C13BAB-7C00-4D21-A857-E3D41C0A2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068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F1FF39A-AC3C-4066-9D4C-519AA2281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068" y="601201"/>
            <a:ext cx="3702134" cy="5791132"/>
          </a:xfrm>
          <a:prstGeom prst="rect">
            <a:avLst/>
          </a:prstGeom>
          <a:solidFill>
            <a:srgbClr val="465359">
              <a:alpha val="97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A60656E-1D4D-494B-B745-743DA2CE8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1" y="1524001"/>
            <a:ext cx="3208866" cy="3478384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rgbClr val="FFFFFF"/>
                </a:solidFill>
              </a:rPr>
              <a:t>SCIENTIFIC PAPERS</a:t>
            </a:r>
            <a:endParaRPr lang="en-RW" dirty="0">
              <a:solidFill>
                <a:srgbClr val="FFFFFF"/>
              </a:solidFill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1675834-8102-4631-B4BC-B53EEFF0AB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1" y="5145513"/>
            <a:ext cx="3208866" cy="738820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rgbClr val="FFFFFF">
                    <a:alpha val="75000"/>
                  </a:srgbClr>
                </a:solidFill>
              </a:rPr>
              <a:t>Main aspects</a:t>
            </a:r>
            <a:endParaRPr lang="en-RW" dirty="0">
              <a:solidFill>
                <a:srgbClr val="FFFFFF">
                  <a:alpha val="75000"/>
                </a:srgb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3D136D4-253F-42E2-B5AC-09B975726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EF6ED4-270E-4C67-B653-620E5FF98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521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954B40-5739-44B1-B01A-A4DA4053402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dirty="0"/>
              <a:t>ORIGINAL RESEARCH PAPERS</a:t>
            </a:r>
            <a:endParaRPr lang="en-RW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49D90E-AB02-4253-A37B-B1CAA5E40F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They are written by </a:t>
            </a:r>
            <a:r>
              <a:rPr lang="it-IT" dirty="0" err="1"/>
              <a:t>researchers</a:t>
            </a:r>
            <a:r>
              <a:rPr lang="it-IT" dirty="0"/>
              <a:t> </a:t>
            </a:r>
            <a:r>
              <a:rPr lang="it-IT" dirty="0" err="1"/>
              <a:t>who</a:t>
            </a:r>
            <a:r>
              <a:rPr lang="it-IT" dirty="0"/>
              <a:t> report in </a:t>
            </a:r>
            <a:r>
              <a:rPr lang="it-IT" dirty="0" err="1"/>
              <a:t>detail</a:t>
            </a:r>
            <a:r>
              <a:rPr lang="it-IT" dirty="0"/>
              <a:t> what they did and fund. They state</a:t>
            </a:r>
          </a:p>
          <a:p>
            <a:pPr>
              <a:buFontTx/>
              <a:buChar char="-"/>
            </a:pPr>
            <a:r>
              <a:rPr lang="it-IT" dirty="0"/>
              <a:t>Their </a:t>
            </a:r>
            <a:r>
              <a:rPr lang="it-IT" dirty="0" err="1"/>
              <a:t>hypotheses</a:t>
            </a:r>
            <a:r>
              <a:rPr lang="it-IT" dirty="0"/>
              <a:t>, methods and </a:t>
            </a:r>
            <a:r>
              <a:rPr lang="it-IT" dirty="0" err="1"/>
              <a:t>findings</a:t>
            </a:r>
            <a:endParaRPr lang="it-IT" dirty="0"/>
          </a:p>
          <a:p>
            <a:pPr>
              <a:buFontTx/>
              <a:buChar char="-"/>
            </a:pPr>
            <a:r>
              <a:rPr lang="it-IT" dirty="0"/>
              <a:t>Their </a:t>
            </a:r>
            <a:r>
              <a:rPr lang="it-IT" dirty="0" err="1"/>
              <a:t>interpretation</a:t>
            </a:r>
            <a:r>
              <a:rPr lang="it-IT" dirty="0"/>
              <a:t> of the results</a:t>
            </a:r>
            <a:endParaRPr lang="en-RW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2509A97-535C-464E-9E17-7C94E2D19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27D667F-FCD1-4C08-9E90-74A21C80E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222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86B86F-CA5C-461B-BCEC-47A12DBA287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dirty="0"/>
              <a:t>CLINICAL CASE STUDIES</a:t>
            </a:r>
            <a:endParaRPr lang="en-RW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E56535-79FB-4C93-B218-C6DA34BCA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They present </a:t>
            </a:r>
            <a:r>
              <a:rPr lang="it-IT" dirty="0" err="1"/>
              <a:t>real</a:t>
            </a:r>
            <a:r>
              <a:rPr lang="it-IT" dirty="0"/>
              <a:t> </a:t>
            </a:r>
            <a:r>
              <a:rPr lang="it-IT" dirty="0" err="1"/>
              <a:t>patients</a:t>
            </a:r>
            <a:r>
              <a:rPr lang="it-IT" dirty="0"/>
              <a:t>’ </a:t>
            </a:r>
            <a:r>
              <a:rPr lang="it-IT" dirty="0" err="1"/>
              <a:t>cases</a:t>
            </a:r>
            <a:r>
              <a:rPr lang="it-IT" dirty="0"/>
              <a:t>, </a:t>
            </a:r>
            <a:r>
              <a:rPr lang="it-IT" dirty="0" err="1"/>
              <a:t>derived</a:t>
            </a:r>
            <a:r>
              <a:rPr lang="it-IT" dirty="0"/>
              <a:t> from </a:t>
            </a:r>
            <a:r>
              <a:rPr lang="it-IT" dirty="0" err="1"/>
              <a:t>clinical</a:t>
            </a:r>
            <a:r>
              <a:rPr lang="it-IT" dirty="0"/>
              <a:t> practice to contribute to shed light on </a:t>
            </a:r>
            <a:r>
              <a:rPr lang="it-IT" dirty="0" err="1"/>
              <a:t>exixting</a:t>
            </a:r>
            <a:r>
              <a:rPr lang="it-IT" dirty="0"/>
              <a:t> knowledge</a:t>
            </a:r>
          </a:p>
          <a:p>
            <a:r>
              <a:rPr lang="it-IT" dirty="0"/>
              <a:t>They support a </a:t>
            </a:r>
            <a:r>
              <a:rPr lang="it-IT" dirty="0" err="1"/>
              <a:t>hypothesis</a:t>
            </a:r>
            <a:r>
              <a:rPr lang="it-IT" dirty="0"/>
              <a:t>, based on the assessment and the </a:t>
            </a:r>
            <a:r>
              <a:rPr lang="it-IT" dirty="0" err="1"/>
              <a:t>discussion</a:t>
            </a:r>
            <a:r>
              <a:rPr lang="it-IT" dirty="0"/>
              <a:t> of risks, </a:t>
            </a:r>
            <a:r>
              <a:rPr lang="it-IT" dirty="0" err="1"/>
              <a:t>psychiatric</a:t>
            </a:r>
            <a:r>
              <a:rPr lang="it-IT" dirty="0"/>
              <a:t> </a:t>
            </a:r>
            <a:r>
              <a:rPr lang="it-IT" dirty="0" err="1"/>
              <a:t>symptoms</a:t>
            </a:r>
            <a:r>
              <a:rPr lang="it-IT" dirty="0"/>
              <a:t>, </a:t>
            </a:r>
            <a:r>
              <a:rPr lang="it-IT" dirty="0" err="1"/>
              <a:t>diagnosis</a:t>
            </a:r>
            <a:r>
              <a:rPr lang="it-IT" dirty="0"/>
              <a:t>, relapse rate</a:t>
            </a:r>
          </a:p>
          <a:p>
            <a:r>
              <a:rPr lang="it-IT" dirty="0"/>
              <a:t>These </a:t>
            </a:r>
            <a:r>
              <a:rPr lang="it-IT" dirty="0" err="1"/>
              <a:t>cases</a:t>
            </a:r>
            <a:r>
              <a:rPr lang="it-IT" dirty="0"/>
              <a:t> should be supported by a high degree of </a:t>
            </a:r>
            <a:r>
              <a:rPr lang="it-IT" dirty="0" err="1"/>
              <a:t>professional</a:t>
            </a:r>
            <a:r>
              <a:rPr lang="it-IT" dirty="0"/>
              <a:t> </a:t>
            </a:r>
            <a:r>
              <a:rPr lang="it-IT" dirty="0" err="1"/>
              <a:t>experience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CBEA123-50A8-4663-AE8B-A0070F16F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6BD9D71-AFE7-458E-A98A-65D2FF709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6344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153943-F47F-484D-BD54-49124AC3687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dirty="0"/>
              <a:t>CLINICAL TRIALS</a:t>
            </a:r>
            <a:endParaRPr lang="en-RW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A8EAB8-6186-4791-86E1-C5E95F48E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These are reports on </a:t>
            </a:r>
            <a:r>
              <a:rPr lang="it-IT" dirty="0" err="1"/>
              <a:t>controlled</a:t>
            </a:r>
            <a:r>
              <a:rPr lang="it-IT" dirty="0"/>
              <a:t> perspective </a:t>
            </a:r>
            <a:r>
              <a:rPr lang="it-IT" dirty="0" err="1"/>
              <a:t>studie</a:t>
            </a:r>
            <a:endParaRPr lang="it-IT" dirty="0"/>
          </a:p>
          <a:p>
            <a:r>
              <a:rPr lang="it-IT" dirty="0" err="1"/>
              <a:t>Tehy</a:t>
            </a:r>
            <a:r>
              <a:rPr lang="it-IT" dirty="0"/>
              <a:t> </a:t>
            </a:r>
            <a:r>
              <a:rPr lang="it-IT" dirty="0" err="1"/>
              <a:t>describe</a:t>
            </a:r>
            <a:r>
              <a:rPr lang="it-IT" dirty="0"/>
              <a:t> their </a:t>
            </a:r>
            <a:r>
              <a:rPr lang="it-IT" dirty="0" err="1"/>
              <a:t>methodology</a:t>
            </a:r>
            <a:r>
              <a:rPr lang="it-IT" dirty="0"/>
              <a:t>, </a:t>
            </a:r>
            <a:r>
              <a:rPr lang="it-IT" dirty="0" err="1"/>
              <a:t>implementation</a:t>
            </a:r>
            <a:r>
              <a:rPr lang="it-IT" dirty="0"/>
              <a:t> and </a:t>
            </a:r>
            <a:r>
              <a:rPr lang="it-IT" dirty="0" err="1"/>
              <a:t>findings</a:t>
            </a:r>
            <a:endParaRPr lang="it-IT" dirty="0"/>
          </a:p>
          <a:p>
            <a:r>
              <a:rPr lang="it-IT" dirty="0"/>
              <a:t>They are carried out to test scientifica </a:t>
            </a:r>
            <a:r>
              <a:rPr lang="it-IT" dirty="0" err="1"/>
              <a:t>hypotheses</a:t>
            </a:r>
            <a:r>
              <a:rPr lang="it-IT" dirty="0"/>
              <a:t> </a:t>
            </a:r>
            <a:r>
              <a:rPr lang="it-IT" dirty="0" err="1"/>
              <a:t>across</a:t>
            </a:r>
            <a:r>
              <a:rPr lang="it-IT" dirty="0"/>
              <a:t> large samples over time</a:t>
            </a:r>
          </a:p>
          <a:p>
            <a:r>
              <a:rPr lang="it-IT" dirty="0"/>
              <a:t>They are </a:t>
            </a:r>
            <a:r>
              <a:rPr lang="it-IT" dirty="0" err="1"/>
              <a:t>complex</a:t>
            </a:r>
            <a:r>
              <a:rPr lang="it-IT" dirty="0"/>
              <a:t>, </a:t>
            </a:r>
            <a:r>
              <a:rPr lang="it-IT" dirty="0" err="1"/>
              <a:t>longitudinal</a:t>
            </a:r>
            <a:r>
              <a:rPr lang="it-IT" dirty="0"/>
              <a:t> and need both </a:t>
            </a:r>
            <a:r>
              <a:rPr lang="it-IT" dirty="0" err="1"/>
              <a:t>experience</a:t>
            </a:r>
            <a:r>
              <a:rPr lang="it-IT" dirty="0"/>
              <a:t> and </a:t>
            </a:r>
            <a:r>
              <a:rPr lang="it-IT" dirty="0" err="1"/>
              <a:t>clinical</a:t>
            </a:r>
            <a:r>
              <a:rPr lang="it-IT" dirty="0"/>
              <a:t> </a:t>
            </a:r>
            <a:r>
              <a:rPr lang="it-IT" dirty="0" err="1"/>
              <a:t>skliss</a:t>
            </a:r>
            <a:endParaRPr lang="en-RW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CEDEAB9-A995-4077-A115-1796C4A5B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BD1D0F8-0DEB-4F31-A4D4-18492CC7D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333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5678CA-46AF-4A54-8C9D-1B947E6A505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it-IT" dirty="0"/>
              <a:t>Paper </a:t>
            </a:r>
            <a:r>
              <a:rPr lang="it-IT" dirty="0" err="1"/>
              <a:t>typologies</a:t>
            </a:r>
            <a:endParaRPr lang="en-RW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878707-38CB-4900-B63C-207FD4DF5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007" y="1817271"/>
            <a:ext cx="11029615" cy="3634486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                                    </a:t>
            </a:r>
            <a:endParaRPr lang="en-RW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9AA69DE-ABB9-4CE6-8CF8-24B05B87D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532" y="6040027"/>
            <a:ext cx="6917210" cy="365125"/>
          </a:xfrm>
        </p:spPr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C029D26-7761-4A77-A37C-1B972C194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13</a:t>
            </a:fld>
            <a:endParaRPr lang="en-US" dirty="0"/>
          </a:p>
        </p:txBody>
      </p:sp>
      <p:sp>
        <p:nvSpPr>
          <p:cNvPr id="6" name="Elaborazione alternativa 5">
            <a:extLst>
              <a:ext uri="{FF2B5EF4-FFF2-40B4-BE49-F238E27FC236}">
                <a16:creationId xmlns:a16="http://schemas.microsoft.com/office/drawing/2014/main" id="{37F2D516-20D2-4489-A3BA-B531080D03F2}"/>
              </a:ext>
            </a:extLst>
          </p:cNvPr>
          <p:cNvSpPr/>
          <p:nvPr/>
        </p:nvSpPr>
        <p:spPr>
          <a:xfrm>
            <a:off x="716989" y="3346755"/>
            <a:ext cx="2164814" cy="649122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SCIENTIFIC PAPERS</a:t>
            </a:r>
            <a:endParaRPr lang="en-RW" dirty="0"/>
          </a:p>
        </p:txBody>
      </p:sp>
      <p:sp>
        <p:nvSpPr>
          <p:cNvPr id="7" name="Freccia a destra 6">
            <a:extLst>
              <a:ext uri="{FF2B5EF4-FFF2-40B4-BE49-F238E27FC236}">
                <a16:creationId xmlns:a16="http://schemas.microsoft.com/office/drawing/2014/main" id="{F9F16881-4297-4E87-BDF1-554F035B8D6F}"/>
              </a:ext>
            </a:extLst>
          </p:cNvPr>
          <p:cNvSpPr/>
          <p:nvPr/>
        </p:nvSpPr>
        <p:spPr>
          <a:xfrm rot="19661095">
            <a:off x="2854673" y="2734322"/>
            <a:ext cx="668216" cy="576216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W"/>
          </a:p>
        </p:txBody>
      </p:sp>
      <p:sp>
        <p:nvSpPr>
          <p:cNvPr id="8" name="Freccia a destra 7">
            <a:extLst>
              <a:ext uri="{FF2B5EF4-FFF2-40B4-BE49-F238E27FC236}">
                <a16:creationId xmlns:a16="http://schemas.microsoft.com/office/drawing/2014/main" id="{E0189CE7-DF44-473D-9584-7B590923D394}"/>
              </a:ext>
            </a:extLst>
          </p:cNvPr>
          <p:cNvSpPr/>
          <p:nvPr/>
        </p:nvSpPr>
        <p:spPr>
          <a:xfrm rot="1563125">
            <a:off x="2806221" y="4342220"/>
            <a:ext cx="596786" cy="484632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W"/>
          </a:p>
        </p:txBody>
      </p:sp>
      <p:sp>
        <p:nvSpPr>
          <p:cNvPr id="9" name="Elaborazione 8">
            <a:extLst>
              <a:ext uri="{FF2B5EF4-FFF2-40B4-BE49-F238E27FC236}">
                <a16:creationId xmlns:a16="http://schemas.microsoft.com/office/drawing/2014/main" id="{33E304FD-68E9-4EBE-B20B-580AD8783797}"/>
              </a:ext>
            </a:extLst>
          </p:cNvPr>
          <p:cNvSpPr/>
          <p:nvPr/>
        </p:nvSpPr>
        <p:spPr>
          <a:xfrm>
            <a:off x="3600191" y="2311121"/>
            <a:ext cx="1779305" cy="612648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DESCRIPTIVE</a:t>
            </a:r>
            <a:endParaRPr lang="en-RW" dirty="0"/>
          </a:p>
        </p:txBody>
      </p:sp>
      <p:sp>
        <p:nvSpPr>
          <p:cNvPr id="10" name="Elaborazione 9">
            <a:extLst>
              <a:ext uri="{FF2B5EF4-FFF2-40B4-BE49-F238E27FC236}">
                <a16:creationId xmlns:a16="http://schemas.microsoft.com/office/drawing/2014/main" id="{4E3CC0D7-EAFB-4C88-9986-CCFB7B645426}"/>
              </a:ext>
            </a:extLst>
          </p:cNvPr>
          <p:cNvSpPr/>
          <p:nvPr/>
        </p:nvSpPr>
        <p:spPr>
          <a:xfrm>
            <a:off x="3600191" y="4839109"/>
            <a:ext cx="1607242" cy="612648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EMPIRICAL</a:t>
            </a:r>
            <a:endParaRPr lang="en-RW" dirty="0"/>
          </a:p>
        </p:txBody>
      </p:sp>
      <p:sp>
        <p:nvSpPr>
          <p:cNvPr id="11" name="Elaborazione 10">
            <a:extLst>
              <a:ext uri="{FF2B5EF4-FFF2-40B4-BE49-F238E27FC236}">
                <a16:creationId xmlns:a16="http://schemas.microsoft.com/office/drawing/2014/main" id="{DC9C181B-BAA7-4249-ACA5-CB676B2D107E}"/>
              </a:ext>
            </a:extLst>
          </p:cNvPr>
          <p:cNvSpPr/>
          <p:nvPr/>
        </p:nvSpPr>
        <p:spPr>
          <a:xfrm>
            <a:off x="6584000" y="2194226"/>
            <a:ext cx="2060679" cy="52181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LITERATURE REVIEWS</a:t>
            </a:r>
            <a:endParaRPr lang="en-RW" dirty="0"/>
          </a:p>
        </p:txBody>
      </p:sp>
      <p:sp>
        <p:nvSpPr>
          <p:cNvPr id="12" name="Elaborazione 11">
            <a:extLst>
              <a:ext uri="{FF2B5EF4-FFF2-40B4-BE49-F238E27FC236}">
                <a16:creationId xmlns:a16="http://schemas.microsoft.com/office/drawing/2014/main" id="{2CA911DC-6358-4FB5-BB96-426E3AFAFA69}"/>
              </a:ext>
            </a:extLst>
          </p:cNvPr>
          <p:cNvSpPr/>
          <p:nvPr/>
        </p:nvSpPr>
        <p:spPr>
          <a:xfrm>
            <a:off x="6570421" y="2829611"/>
            <a:ext cx="1855961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THEORETICAL PAPERS</a:t>
            </a:r>
            <a:endParaRPr lang="en-RW" dirty="0"/>
          </a:p>
        </p:txBody>
      </p:sp>
      <p:sp>
        <p:nvSpPr>
          <p:cNvPr id="14" name="Elaborazione 13">
            <a:extLst>
              <a:ext uri="{FF2B5EF4-FFF2-40B4-BE49-F238E27FC236}">
                <a16:creationId xmlns:a16="http://schemas.microsoft.com/office/drawing/2014/main" id="{E726D3A5-D10D-4A1B-8F9E-1E94640129E5}"/>
              </a:ext>
            </a:extLst>
          </p:cNvPr>
          <p:cNvSpPr/>
          <p:nvPr/>
        </p:nvSpPr>
        <p:spPr>
          <a:xfrm>
            <a:off x="6570421" y="3544747"/>
            <a:ext cx="1944739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TARGET ARTICLES</a:t>
            </a:r>
            <a:endParaRPr lang="en-RW" dirty="0"/>
          </a:p>
        </p:txBody>
      </p:sp>
      <p:cxnSp>
        <p:nvCxnSpPr>
          <p:cNvPr id="16" name="Connettore 2 15">
            <a:extLst>
              <a:ext uri="{FF2B5EF4-FFF2-40B4-BE49-F238E27FC236}">
                <a16:creationId xmlns:a16="http://schemas.microsoft.com/office/drawing/2014/main" id="{6315892C-C891-4C88-BEC9-C6A91DEEE714}"/>
              </a:ext>
            </a:extLst>
          </p:cNvPr>
          <p:cNvCxnSpPr/>
          <p:nvPr/>
        </p:nvCxnSpPr>
        <p:spPr>
          <a:xfrm flipV="1">
            <a:off x="5450574" y="2576781"/>
            <a:ext cx="887240" cy="3063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8FFDECBC-9E14-4320-9023-49D34BE0C9BC}"/>
              </a:ext>
            </a:extLst>
          </p:cNvPr>
          <p:cNvCxnSpPr/>
          <p:nvPr/>
        </p:nvCxnSpPr>
        <p:spPr>
          <a:xfrm>
            <a:off x="5450245" y="2906245"/>
            <a:ext cx="887569" cy="2121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98333076-8C93-43CE-B2DA-2C8E5C29ECB8}"/>
              </a:ext>
            </a:extLst>
          </p:cNvPr>
          <p:cNvCxnSpPr/>
          <p:nvPr/>
        </p:nvCxnSpPr>
        <p:spPr>
          <a:xfrm>
            <a:off x="5472627" y="2923769"/>
            <a:ext cx="887733" cy="6491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laborazione 20">
            <a:extLst>
              <a:ext uri="{FF2B5EF4-FFF2-40B4-BE49-F238E27FC236}">
                <a16:creationId xmlns:a16="http://schemas.microsoft.com/office/drawing/2014/main" id="{34B1E6B7-1529-4D62-AD16-D474D8AE78F3}"/>
              </a:ext>
            </a:extLst>
          </p:cNvPr>
          <p:cNvSpPr/>
          <p:nvPr/>
        </p:nvSpPr>
        <p:spPr>
          <a:xfrm>
            <a:off x="6341585" y="4345947"/>
            <a:ext cx="2254314" cy="69749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ORIGINAL RESEARCH PAPERS</a:t>
            </a:r>
            <a:endParaRPr lang="en-RW" dirty="0"/>
          </a:p>
        </p:txBody>
      </p:sp>
      <p:sp>
        <p:nvSpPr>
          <p:cNvPr id="22" name="Elaborazione 21">
            <a:extLst>
              <a:ext uri="{FF2B5EF4-FFF2-40B4-BE49-F238E27FC236}">
                <a16:creationId xmlns:a16="http://schemas.microsoft.com/office/drawing/2014/main" id="{41AA5109-8C57-4D67-8387-573599A2401F}"/>
              </a:ext>
            </a:extLst>
          </p:cNvPr>
          <p:cNvSpPr/>
          <p:nvPr/>
        </p:nvSpPr>
        <p:spPr>
          <a:xfrm>
            <a:off x="6418907" y="5151357"/>
            <a:ext cx="1801640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CASE STUDIES</a:t>
            </a:r>
            <a:endParaRPr lang="en-RW" dirty="0"/>
          </a:p>
        </p:txBody>
      </p:sp>
      <p:sp>
        <p:nvSpPr>
          <p:cNvPr id="23" name="Elaborazione 22">
            <a:extLst>
              <a:ext uri="{FF2B5EF4-FFF2-40B4-BE49-F238E27FC236}">
                <a16:creationId xmlns:a16="http://schemas.microsoft.com/office/drawing/2014/main" id="{0231D9B3-F078-48A8-AAF1-5D4CCA6B00A8}"/>
              </a:ext>
            </a:extLst>
          </p:cNvPr>
          <p:cNvSpPr/>
          <p:nvPr/>
        </p:nvSpPr>
        <p:spPr>
          <a:xfrm>
            <a:off x="6422324" y="5898310"/>
            <a:ext cx="2173575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CLINICAL TRIALS</a:t>
            </a:r>
            <a:endParaRPr lang="en-RW" dirty="0"/>
          </a:p>
        </p:txBody>
      </p:sp>
      <p:cxnSp>
        <p:nvCxnSpPr>
          <p:cNvPr id="25" name="Connettore 2 24">
            <a:extLst>
              <a:ext uri="{FF2B5EF4-FFF2-40B4-BE49-F238E27FC236}">
                <a16:creationId xmlns:a16="http://schemas.microsoft.com/office/drawing/2014/main" id="{8C2DC7D6-7BE5-4E15-9906-0B57834DD83A}"/>
              </a:ext>
            </a:extLst>
          </p:cNvPr>
          <p:cNvCxnSpPr/>
          <p:nvPr/>
        </p:nvCxnSpPr>
        <p:spPr>
          <a:xfrm flipV="1">
            <a:off x="5347113" y="4830561"/>
            <a:ext cx="715903" cy="3487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>
            <a:extLst>
              <a:ext uri="{FF2B5EF4-FFF2-40B4-BE49-F238E27FC236}">
                <a16:creationId xmlns:a16="http://schemas.microsoft.com/office/drawing/2014/main" id="{7A1A80C2-D403-4308-8E39-9F0F49CAA686}"/>
              </a:ext>
            </a:extLst>
          </p:cNvPr>
          <p:cNvCxnSpPr/>
          <p:nvPr/>
        </p:nvCxnSpPr>
        <p:spPr>
          <a:xfrm>
            <a:off x="5379496" y="5145433"/>
            <a:ext cx="820259" cy="355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>
            <a:extLst>
              <a:ext uri="{FF2B5EF4-FFF2-40B4-BE49-F238E27FC236}">
                <a16:creationId xmlns:a16="http://schemas.microsoft.com/office/drawing/2014/main" id="{FC8A48BD-85B7-477A-9087-42669A2B9EB6}"/>
              </a:ext>
            </a:extLst>
          </p:cNvPr>
          <p:cNvCxnSpPr>
            <a:cxnSpLocks/>
          </p:cNvCxnSpPr>
          <p:nvPr/>
        </p:nvCxnSpPr>
        <p:spPr>
          <a:xfrm>
            <a:off x="5379496" y="5170466"/>
            <a:ext cx="793225" cy="8230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4384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9C9312-A58F-4B51-B512-146F229C447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dirty="0"/>
              <a:t>Both </a:t>
            </a:r>
            <a:r>
              <a:rPr lang="it-IT" dirty="0" err="1"/>
              <a:t>empirical</a:t>
            </a:r>
            <a:r>
              <a:rPr lang="it-IT" dirty="0"/>
              <a:t> and </a:t>
            </a:r>
            <a:r>
              <a:rPr lang="it-IT" dirty="0" err="1"/>
              <a:t>descriptive</a:t>
            </a:r>
            <a:r>
              <a:rPr lang="it-IT" dirty="0"/>
              <a:t> papers</a:t>
            </a:r>
            <a:endParaRPr lang="en-RW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5E9677-2A33-4693-A87A-25A99992F83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b="1" dirty="0"/>
              <a:t>Meta – </a:t>
            </a:r>
            <a:r>
              <a:rPr lang="it-IT" b="1" dirty="0" err="1"/>
              <a:t>analyses</a:t>
            </a:r>
            <a:r>
              <a:rPr lang="it-IT" b="1" dirty="0"/>
              <a:t>:</a:t>
            </a:r>
          </a:p>
          <a:p>
            <a:pPr>
              <a:buFontTx/>
              <a:buChar char="-"/>
            </a:pPr>
            <a:r>
              <a:rPr lang="it-IT" dirty="0"/>
              <a:t>They </a:t>
            </a:r>
            <a:r>
              <a:rPr lang="it-IT" dirty="0" err="1"/>
              <a:t>describe</a:t>
            </a:r>
            <a:r>
              <a:rPr lang="it-IT" dirty="0"/>
              <a:t> past research</a:t>
            </a:r>
          </a:p>
          <a:p>
            <a:pPr>
              <a:buFontTx/>
              <a:buChar char="-"/>
            </a:pPr>
            <a:r>
              <a:rPr lang="it-IT" dirty="0"/>
              <a:t>They aim to </a:t>
            </a:r>
            <a:r>
              <a:rPr lang="it-IT" dirty="0" err="1"/>
              <a:t>assess</a:t>
            </a:r>
            <a:r>
              <a:rPr lang="it-IT" dirty="0"/>
              <a:t> past research</a:t>
            </a:r>
          </a:p>
          <a:p>
            <a:pPr>
              <a:buFontTx/>
              <a:buChar char="-"/>
            </a:pPr>
            <a:r>
              <a:rPr lang="it-IT" dirty="0"/>
              <a:t>They review a large body of literature</a:t>
            </a:r>
          </a:p>
          <a:p>
            <a:pPr>
              <a:buFontTx/>
              <a:buChar char="-"/>
            </a:pPr>
            <a:r>
              <a:rPr lang="it-IT" dirty="0"/>
              <a:t>They compare and integrate their </a:t>
            </a:r>
            <a:r>
              <a:rPr lang="it-IT" dirty="0" err="1"/>
              <a:t>findings</a:t>
            </a:r>
            <a:r>
              <a:rPr lang="it-IT" dirty="0"/>
              <a:t> </a:t>
            </a:r>
            <a:r>
              <a:rPr lang="it-IT" dirty="0" err="1"/>
              <a:t>statistically</a:t>
            </a:r>
            <a:endParaRPr lang="it-IT" dirty="0"/>
          </a:p>
          <a:p>
            <a:pPr>
              <a:buFontTx/>
              <a:buChar char="-"/>
            </a:pPr>
            <a:r>
              <a:rPr lang="it-IT" dirty="0"/>
              <a:t>They produce a weight </a:t>
            </a:r>
            <a:r>
              <a:rPr lang="it-IT" dirty="0" err="1"/>
              <a:t>average</a:t>
            </a:r>
            <a:endParaRPr lang="it-IT" dirty="0"/>
          </a:p>
          <a:p>
            <a:pPr>
              <a:buFontTx/>
              <a:buChar char="-"/>
            </a:pPr>
            <a:r>
              <a:rPr lang="it-IT" dirty="0"/>
              <a:t>They </a:t>
            </a:r>
            <a:r>
              <a:rPr lang="it-IT" dirty="0" err="1"/>
              <a:t>classify</a:t>
            </a:r>
            <a:r>
              <a:rPr lang="it-IT" dirty="0"/>
              <a:t>  NEW RESULT</a:t>
            </a:r>
            <a:endParaRPr lang="en-RW" dirty="0"/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9962B80-3DED-417F-A57C-44F806030F7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b="1" dirty="0" err="1"/>
              <a:t>Systematic</a:t>
            </a:r>
            <a:r>
              <a:rPr lang="it-IT" b="1" dirty="0"/>
              <a:t> review</a:t>
            </a:r>
          </a:p>
          <a:p>
            <a:pPr>
              <a:buFontTx/>
              <a:buChar char="-"/>
            </a:pPr>
            <a:r>
              <a:rPr lang="it-IT" dirty="0"/>
              <a:t>They </a:t>
            </a:r>
            <a:r>
              <a:rPr lang="it-IT" dirty="0" err="1"/>
              <a:t>examine</a:t>
            </a:r>
            <a:r>
              <a:rPr lang="it-IT" dirty="0"/>
              <a:t> past research but not to provide </a:t>
            </a:r>
            <a:r>
              <a:rPr lang="it-IT" dirty="0" err="1"/>
              <a:t>references</a:t>
            </a:r>
            <a:endParaRPr lang="it-IT" dirty="0"/>
          </a:p>
          <a:p>
            <a:pPr>
              <a:buFontTx/>
              <a:buChar char="-"/>
            </a:pPr>
            <a:r>
              <a:rPr lang="it-IT" dirty="0"/>
              <a:t>They make use of meta – </a:t>
            </a:r>
            <a:r>
              <a:rPr lang="it-IT" dirty="0" err="1"/>
              <a:t>analyses</a:t>
            </a:r>
            <a:r>
              <a:rPr lang="it-IT" dirty="0"/>
              <a:t> to provide a </a:t>
            </a:r>
            <a:r>
              <a:rPr lang="it-IT" dirty="0" err="1"/>
              <a:t>summary</a:t>
            </a:r>
            <a:r>
              <a:rPr lang="it-IT" dirty="0"/>
              <a:t> of the </a:t>
            </a:r>
            <a:r>
              <a:rPr lang="it-IT" dirty="0" err="1"/>
              <a:t>existing</a:t>
            </a:r>
            <a:r>
              <a:rPr lang="it-IT" dirty="0"/>
              <a:t> research to answer given </a:t>
            </a:r>
            <a:r>
              <a:rPr lang="it-IT" dirty="0" err="1"/>
              <a:t>quesitions</a:t>
            </a:r>
            <a:endParaRPr lang="it-IT" dirty="0"/>
          </a:p>
          <a:p>
            <a:pPr>
              <a:buFontTx/>
              <a:buChar char="-"/>
            </a:pPr>
            <a:r>
              <a:rPr lang="it-IT" dirty="0"/>
              <a:t>They combine </a:t>
            </a:r>
            <a:r>
              <a:rPr lang="it-IT" dirty="0" err="1"/>
              <a:t>fragments</a:t>
            </a:r>
            <a:r>
              <a:rPr lang="it-IT" dirty="0"/>
              <a:t> of evidence </a:t>
            </a:r>
            <a:r>
              <a:rPr lang="it-IT" dirty="0" err="1"/>
              <a:t>using</a:t>
            </a:r>
            <a:r>
              <a:rPr lang="it-IT" dirty="0"/>
              <a:t> </a:t>
            </a:r>
            <a:r>
              <a:rPr lang="it-IT" dirty="0" err="1"/>
              <a:t>sttaistics</a:t>
            </a:r>
            <a:r>
              <a:rPr lang="it-IT" dirty="0"/>
              <a:t> to reduce </a:t>
            </a:r>
            <a:r>
              <a:rPr lang="it-IT" dirty="0" err="1"/>
              <a:t>bias</a:t>
            </a:r>
            <a:endParaRPr lang="en-RW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9DC67F5-3DCA-4F29-BA05-C05B765DD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48AC318-512F-435C-8AFA-A369DE4E7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9382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2BFF97-A806-4B84-8483-92C61E7668E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dirty="0"/>
              <a:t>IMRAD FORMAT</a:t>
            </a:r>
            <a:endParaRPr lang="en-RW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A6913A8-BE0B-4231-B00B-AFF79702A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It is a very </a:t>
            </a:r>
            <a:r>
              <a:rPr lang="it-IT" dirty="0" err="1"/>
              <a:t>commonly</a:t>
            </a:r>
            <a:r>
              <a:rPr lang="it-IT" dirty="0"/>
              <a:t> used layout to </a:t>
            </a:r>
            <a:r>
              <a:rPr lang="it-IT" dirty="0" err="1"/>
              <a:t>organize</a:t>
            </a:r>
            <a:r>
              <a:rPr lang="it-IT" dirty="0"/>
              <a:t> </a:t>
            </a:r>
            <a:r>
              <a:rPr lang="it-IT" dirty="0" err="1"/>
              <a:t>empirical</a:t>
            </a:r>
            <a:r>
              <a:rPr lang="it-IT" dirty="0"/>
              <a:t> </a:t>
            </a:r>
            <a:r>
              <a:rPr lang="it-IT" dirty="0" err="1"/>
              <a:t>content</a:t>
            </a:r>
            <a:r>
              <a:rPr lang="it-IT" dirty="0"/>
              <a:t> into paper </a:t>
            </a:r>
            <a:r>
              <a:rPr lang="it-IT" dirty="0" err="1"/>
              <a:t>sections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It was introduced in </a:t>
            </a:r>
            <a:r>
              <a:rPr lang="it-IT" dirty="0" err="1"/>
              <a:t>medical</a:t>
            </a:r>
            <a:r>
              <a:rPr lang="it-IT" dirty="0"/>
              <a:t> science in 1935</a:t>
            </a:r>
          </a:p>
          <a:p>
            <a:r>
              <a:rPr lang="it-IT" b="1" dirty="0"/>
              <a:t>I – </a:t>
            </a:r>
            <a:r>
              <a:rPr lang="it-IT" b="1" dirty="0" err="1"/>
              <a:t>introduction</a:t>
            </a:r>
            <a:endParaRPr lang="it-IT" b="1" dirty="0"/>
          </a:p>
          <a:p>
            <a:r>
              <a:rPr lang="it-IT" b="1" dirty="0"/>
              <a:t>M – </a:t>
            </a:r>
            <a:r>
              <a:rPr lang="it-IT" b="1" dirty="0" err="1"/>
              <a:t>method</a:t>
            </a:r>
            <a:endParaRPr lang="it-IT" b="1" dirty="0"/>
          </a:p>
          <a:p>
            <a:r>
              <a:rPr lang="it-IT" b="1" dirty="0"/>
              <a:t>R – results</a:t>
            </a:r>
          </a:p>
          <a:p>
            <a:r>
              <a:rPr lang="it-IT" b="1" dirty="0"/>
              <a:t>D - </a:t>
            </a:r>
            <a:r>
              <a:rPr lang="it-IT" b="1" dirty="0" err="1"/>
              <a:t>discussion</a:t>
            </a:r>
            <a:endParaRPr lang="en-RW" b="1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3670B73-8B48-4A26-A24C-3F0483BC7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54BF694-4C85-4A89-A5E0-A8DB3AFE3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142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1259A422-0023-4292-8200-E080556F3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6A5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2413CA5-4739-4BC9-8BB3-B0A4928D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910AF7E0-D927-469C-90EB-D02086433F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42225" y="643467"/>
            <a:ext cx="4707550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DCAD78CF-6BB2-4505-B58F-11E0A5CEA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380436"/>
            <a:ext cx="69172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bg1"/>
                </a:solidFill>
              </a:rPr>
              <a:t>CMaurizio@iusto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5AB6AC1C-1131-4440-B353-20EDCEAF3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384762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>
                <a:solidFill>
                  <a:schemeClr val="bg1"/>
                </a:solidFill>
              </a:rPr>
              <a:pPr>
                <a:spcAft>
                  <a:spcPts val="600"/>
                </a:spcAft>
              </a:pPr>
              <a:t>16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2394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3FDEC9-EF80-4313-899F-BDACFE675F0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imrad</a:t>
            </a:r>
            <a:r>
              <a:rPr lang="it-IT" dirty="0"/>
              <a:t> </a:t>
            </a:r>
            <a:r>
              <a:rPr lang="it-IT" dirty="0" err="1"/>
              <a:t>sections</a:t>
            </a:r>
            <a:endParaRPr lang="en-RW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1B0DEB-8B56-4B8F-A87A-ED454EEEB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1) The </a:t>
            </a:r>
            <a:r>
              <a:rPr lang="it-IT" dirty="0" err="1"/>
              <a:t>introduction</a:t>
            </a:r>
            <a:r>
              <a:rPr lang="it-IT" dirty="0"/>
              <a:t> </a:t>
            </a:r>
            <a:r>
              <a:rPr lang="it-IT" dirty="0" err="1"/>
              <a:t>section</a:t>
            </a:r>
            <a:endParaRPr lang="it-IT" dirty="0"/>
          </a:p>
          <a:p>
            <a:r>
              <a:rPr lang="it-IT" dirty="0"/>
              <a:t>2) The </a:t>
            </a:r>
            <a:r>
              <a:rPr lang="it-IT" dirty="0" err="1"/>
              <a:t>method</a:t>
            </a:r>
            <a:r>
              <a:rPr lang="it-IT" dirty="0"/>
              <a:t> </a:t>
            </a:r>
            <a:r>
              <a:rPr lang="it-IT" dirty="0" err="1"/>
              <a:t>section</a:t>
            </a:r>
            <a:endParaRPr lang="it-IT" dirty="0"/>
          </a:p>
          <a:p>
            <a:r>
              <a:rPr lang="it-IT" dirty="0"/>
              <a:t>3) The results </a:t>
            </a:r>
            <a:r>
              <a:rPr lang="it-IT" dirty="0" err="1"/>
              <a:t>section</a:t>
            </a:r>
            <a:endParaRPr lang="it-IT" dirty="0"/>
          </a:p>
          <a:p>
            <a:r>
              <a:rPr lang="it-IT" dirty="0"/>
              <a:t>4) The </a:t>
            </a:r>
            <a:r>
              <a:rPr lang="it-IT" dirty="0" err="1"/>
              <a:t>discussion</a:t>
            </a:r>
            <a:r>
              <a:rPr lang="it-IT" dirty="0"/>
              <a:t> </a:t>
            </a:r>
            <a:r>
              <a:rPr lang="it-IT" dirty="0" err="1"/>
              <a:t>section</a:t>
            </a:r>
            <a:endParaRPr lang="en-RW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183D6FA-FD06-45E3-8434-16D6BB5B3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8FC6D3F-CBBE-4862-B726-008AF9357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32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7819C1-45B6-4DC3-81A8-13F018B08D5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dirty="0"/>
              <a:t>THE INTRODUCTION SECTION</a:t>
            </a:r>
            <a:endParaRPr lang="en-RW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C2C2B0-54F5-41AA-A141-B6F40CBC6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This is the area used by the </a:t>
            </a:r>
            <a:r>
              <a:rPr lang="it-IT" dirty="0" err="1"/>
              <a:t>authors</a:t>
            </a:r>
            <a:r>
              <a:rPr lang="it-IT" dirty="0"/>
              <a:t> to  inform readers about their research</a:t>
            </a:r>
          </a:p>
          <a:p>
            <a:r>
              <a:rPr lang="it-IT" dirty="0"/>
              <a:t>They </a:t>
            </a:r>
            <a:r>
              <a:rPr lang="it-IT" dirty="0" err="1"/>
              <a:t>outline</a:t>
            </a:r>
            <a:r>
              <a:rPr lang="it-IT" dirty="0"/>
              <a:t> the state of art in their research field</a:t>
            </a:r>
          </a:p>
          <a:p>
            <a:r>
              <a:rPr lang="it-IT" dirty="0"/>
              <a:t>They illustrate </a:t>
            </a:r>
            <a:r>
              <a:rPr lang="it-IT" dirty="0" err="1"/>
              <a:t>why</a:t>
            </a:r>
            <a:r>
              <a:rPr lang="it-IT" dirty="0"/>
              <a:t> they </a:t>
            </a:r>
            <a:r>
              <a:rPr lang="it-IT" dirty="0" err="1"/>
              <a:t>undertook</a:t>
            </a:r>
            <a:r>
              <a:rPr lang="it-IT" dirty="0"/>
              <a:t> their study</a:t>
            </a:r>
          </a:p>
          <a:p>
            <a:r>
              <a:rPr lang="it-IT" dirty="0"/>
              <a:t>They </a:t>
            </a:r>
            <a:r>
              <a:rPr lang="it-IT" dirty="0" err="1"/>
              <a:t>declare</a:t>
            </a:r>
            <a:r>
              <a:rPr lang="it-IT" dirty="0"/>
              <a:t> what research question(s) and </a:t>
            </a:r>
            <a:r>
              <a:rPr lang="it-IT" dirty="0" err="1"/>
              <a:t>purpose</a:t>
            </a:r>
            <a:r>
              <a:rPr lang="it-IT" dirty="0"/>
              <a:t> (s) they have in mind</a:t>
            </a:r>
          </a:p>
          <a:p>
            <a:r>
              <a:rPr lang="it-IT" dirty="0"/>
              <a:t>They </a:t>
            </a:r>
            <a:r>
              <a:rPr lang="it-IT" dirty="0" err="1"/>
              <a:t>declare</a:t>
            </a:r>
            <a:r>
              <a:rPr lang="it-IT" dirty="0"/>
              <a:t> which </a:t>
            </a:r>
            <a:r>
              <a:rPr lang="it-IT" dirty="0" err="1"/>
              <a:t>hypotheses</a:t>
            </a:r>
            <a:r>
              <a:rPr lang="it-IT" dirty="0"/>
              <a:t> they </a:t>
            </a:r>
            <a:r>
              <a:rPr lang="it-IT" dirty="0" err="1"/>
              <a:t>formulated</a:t>
            </a:r>
            <a:endParaRPr lang="en-RW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4793A91-E81A-4896-A26C-682A96FC3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6F4500D-4F5F-4769-9249-8FDEA602D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7364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72C9BB-1554-42A6-96F2-5ADBFCAE167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dirty="0"/>
              <a:t>THE METHODS SECTION</a:t>
            </a:r>
            <a:endParaRPr lang="en-RW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FEB3C4-1EB3-4623-A3EB-ECA3AE428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In this area the </a:t>
            </a:r>
            <a:r>
              <a:rPr lang="it-IT" dirty="0" err="1"/>
              <a:t>authors</a:t>
            </a:r>
            <a:endParaRPr lang="it-IT" dirty="0"/>
          </a:p>
          <a:p>
            <a:pPr>
              <a:buFontTx/>
              <a:buChar char="-"/>
            </a:pPr>
            <a:r>
              <a:rPr lang="it-IT" dirty="0"/>
              <a:t>Give </a:t>
            </a:r>
            <a:r>
              <a:rPr lang="it-IT" dirty="0" err="1"/>
              <a:t>details</a:t>
            </a:r>
            <a:r>
              <a:rPr lang="it-IT" dirty="0"/>
              <a:t> about their </a:t>
            </a:r>
            <a:r>
              <a:rPr lang="it-IT" dirty="0" err="1"/>
              <a:t>experimental</a:t>
            </a:r>
            <a:r>
              <a:rPr lang="it-IT" dirty="0"/>
              <a:t> </a:t>
            </a:r>
            <a:r>
              <a:rPr lang="it-IT" dirty="0" err="1"/>
              <a:t>procedures</a:t>
            </a:r>
            <a:r>
              <a:rPr lang="it-IT" dirty="0"/>
              <a:t> and setups</a:t>
            </a:r>
          </a:p>
          <a:p>
            <a:pPr>
              <a:buFontTx/>
              <a:buChar char="-"/>
            </a:pPr>
            <a:r>
              <a:rPr lang="it-IT" dirty="0"/>
              <a:t>They inform the </a:t>
            </a:r>
            <a:r>
              <a:rPr lang="it-IT" dirty="0" err="1"/>
              <a:t>readrs</a:t>
            </a:r>
            <a:r>
              <a:rPr lang="it-IT" dirty="0"/>
              <a:t> about when, </a:t>
            </a:r>
            <a:r>
              <a:rPr lang="it-IT" dirty="0" err="1"/>
              <a:t>how</a:t>
            </a:r>
            <a:r>
              <a:rPr lang="it-IT" dirty="0"/>
              <a:t> and where their study(</a:t>
            </a:r>
            <a:r>
              <a:rPr lang="it-IT" dirty="0" err="1"/>
              <a:t>ies</a:t>
            </a:r>
            <a:r>
              <a:rPr lang="it-IT" dirty="0"/>
              <a:t>) was/were </a:t>
            </a:r>
            <a:r>
              <a:rPr lang="it-IT" dirty="0" err="1"/>
              <a:t>conducted</a:t>
            </a:r>
            <a:endParaRPr lang="it-IT" dirty="0"/>
          </a:p>
          <a:p>
            <a:pPr>
              <a:buFontTx/>
              <a:buChar char="-"/>
            </a:pPr>
            <a:r>
              <a:rPr lang="it-IT" dirty="0"/>
              <a:t>They inform the readers about the materials they used, </a:t>
            </a:r>
            <a:r>
              <a:rPr lang="it-IT" dirty="0" err="1"/>
              <a:t>how</a:t>
            </a:r>
            <a:r>
              <a:rPr lang="it-IT" dirty="0"/>
              <a:t> many participants were </a:t>
            </a:r>
            <a:r>
              <a:rPr lang="it-IT" dirty="0" err="1"/>
              <a:t>sampled</a:t>
            </a:r>
            <a:r>
              <a:rPr lang="it-IT" dirty="0"/>
              <a:t>, what </a:t>
            </a:r>
            <a:r>
              <a:rPr lang="it-IT" dirty="0" err="1"/>
              <a:t>procedures</a:t>
            </a:r>
            <a:r>
              <a:rPr lang="it-IT" dirty="0"/>
              <a:t> were used, which </a:t>
            </a:r>
            <a:r>
              <a:rPr lang="it-IT" dirty="0" err="1"/>
              <a:t>measurement</a:t>
            </a:r>
            <a:r>
              <a:rPr lang="it-IT" dirty="0"/>
              <a:t> </a:t>
            </a:r>
            <a:r>
              <a:rPr lang="it-IT" dirty="0" err="1"/>
              <a:t>scales</a:t>
            </a:r>
            <a:endParaRPr lang="it-IT" dirty="0"/>
          </a:p>
          <a:p>
            <a:pPr>
              <a:buFontTx/>
              <a:buChar char="-"/>
            </a:pPr>
            <a:endParaRPr lang="en-RW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206B2CF-3275-48A6-8D7D-44479CA91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E842375-49DE-4F8A-AD7E-EB92ED00A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40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6AF589-6B00-45FA-8953-59EA3EED069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dirty="0"/>
              <a:t>What are the </a:t>
            </a:r>
            <a:r>
              <a:rPr lang="it-IT" dirty="0" err="1"/>
              <a:t>characteristics</a:t>
            </a:r>
            <a:r>
              <a:rPr lang="it-IT" dirty="0"/>
              <a:t> of </a:t>
            </a:r>
            <a:r>
              <a:rPr lang="it-IT" dirty="0" err="1"/>
              <a:t>scientific</a:t>
            </a:r>
            <a:r>
              <a:rPr lang="it-IT" dirty="0"/>
              <a:t> papers?</a:t>
            </a:r>
            <a:endParaRPr lang="en-RW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712A9D-013A-4274-B0C5-B31DB5687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They use technical </a:t>
            </a:r>
            <a:r>
              <a:rPr lang="it-IT" dirty="0" err="1"/>
              <a:t>language</a:t>
            </a:r>
            <a:r>
              <a:rPr lang="it-IT" dirty="0"/>
              <a:t>, that is words which </a:t>
            </a:r>
            <a:r>
              <a:rPr lang="it-IT" dirty="0" err="1"/>
              <a:t>belong</a:t>
            </a:r>
            <a:r>
              <a:rPr lang="it-IT" dirty="0"/>
              <a:t> to a particular </a:t>
            </a:r>
            <a:r>
              <a:rPr lang="it-IT" dirty="0" err="1"/>
              <a:t>scientific</a:t>
            </a:r>
            <a:r>
              <a:rPr lang="it-IT" dirty="0"/>
              <a:t> field</a:t>
            </a:r>
          </a:p>
          <a:p>
            <a:pPr marL="0" indent="0">
              <a:buNone/>
            </a:pPr>
            <a:r>
              <a:rPr lang="it-IT" dirty="0"/>
              <a:t>They start with an abstract</a:t>
            </a:r>
          </a:p>
          <a:p>
            <a:pPr marL="0" indent="0">
              <a:buNone/>
            </a:pPr>
            <a:r>
              <a:rPr lang="it-IT" dirty="0"/>
              <a:t>They are written following the pattern </a:t>
            </a:r>
            <a:r>
              <a:rPr lang="it-IT" b="1" dirty="0">
                <a:solidFill>
                  <a:schemeClr val="accent6"/>
                </a:solidFill>
              </a:rPr>
              <a:t>IBC</a:t>
            </a:r>
            <a:r>
              <a:rPr lang="it-IT" dirty="0"/>
              <a:t>, i.e. </a:t>
            </a:r>
            <a:r>
              <a:rPr lang="it-IT" b="1" dirty="0" err="1">
                <a:solidFill>
                  <a:schemeClr val="accent6"/>
                </a:solidFill>
              </a:rPr>
              <a:t>Introduction</a:t>
            </a:r>
            <a:r>
              <a:rPr lang="it-IT" b="1" dirty="0">
                <a:solidFill>
                  <a:schemeClr val="accent6"/>
                </a:solidFill>
              </a:rPr>
              <a:t>, Body, </a:t>
            </a:r>
            <a:r>
              <a:rPr lang="it-IT" b="1" dirty="0" err="1">
                <a:solidFill>
                  <a:schemeClr val="accent6"/>
                </a:solidFill>
              </a:rPr>
              <a:t>Conclusion</a:t>
            </a:r>
            <a:endParaRPr lang="it-IT" b="1" dirty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it-IT" dirty="0">
                <a:solidFill>
                  <a:schemeClr val="tx1"/>
                </a:solidFill>
              </a:rPr>
              <a:t>They are </a:t>
            </a:r>
            <a:r>
              <a:rPr lang="it-IT" dirty="0" err="1">
                <a:solidFill>
                  <a:schemeClr val="tx1"/>
                </a:solidFill>
              </a:rPr>
              <a:t>structured</a:t>
            </a:r>
            <a:r>
              <a:rPr lang="it-IT" dirty="0">
                <a:solidFill>
                  <a:schemeClr val="tx1"/>
                </a:solidFill>
              </a:rPr>
              <a:t> in </a:t>
            </a:r>
            <a:r>
              <a:rPr lang="it-IT" dirty="0" err="1">
                <a:solidFill>
                  <a:schemeClr val="tx1"/>
                </a:solidFill>
              </a:rPr>
              <a:t>accordance</a:t>
            </a:r>
            <a:r>
              <a:rPr lang="it-IT" dirty="0">
                <a:solidFill>
                  <a:schemeClr val="tx1"/>
                </a:solidFill>
              </a:rPr>
              <a:t> with the</a:t>
            </a:r>
            <a:r>
              <a:rPr lang="it-IT" b="1" dirty="0">
                <a:solidFill>
                  <a:schemeClr val="accent6"/>
                </a:solidFill>
              </a:rPr>
              <a:t> IMRAD </a:t>
            </a:r>
            <a:r>
              <a:rPr lang="it-IT" dirty="0">
                <a:solidFill>
                  <a:schemeClr val="tx1"/>
                </a:solidFill>
              </a:rPr>
              <a:t>format – </a:t>
            </a:r>
            <a:r>
              <a:rPr lang="it-IT" b="1" dirty="0" err="1">
                <a:solidFill>
                  <a:schemeClr val="accent6"/>
                </a:solidFill>
              </a:rPr>
              <a:t>Introduction</a:t>
            </a:r>
            <a:r>
              <a:rPr lang="it-IT" b="1" dirty="0">
                <a:solidFill>
                  <a:schemeClr val="accent6"/>
                </a:solidFill>
              </a:rPr>
              <a:t>, Method, Results and </a:t>
            </a:r>
            <a:r>
              <a:rPr lang="it-IT" b="1" dirty="0" err="1">
                <a:solidFill>
                  <a:schemeClr val="accent6"/>
                </a:solidFill>
              </a:rPr>
              <a:t>Discussion</a:t>
            </a:r>
            <a:r>
              <a:rPr lang="it-IT" dirty="0">
                <a:solidFill>
                  <a:schemeClr val="tx1"/>
                </a:solidFill>
              </a:rPr>
              <a:t>, i.e. a scientifica layout which sets the standard template for </a:t>
            </a:r>
            <a:r>
              <a:rPr lang="it-IT" dirty="0" err="1">
                <a:solidFill>
                  <a:schemeClr val="tx1"/>
                </a:solidFill>
              </a:rPr>
              <a:t>empirical</a:t>
            </a:r>
            <a:r>
              <a:rPr lang="it-IT" dirty="0">
                <a:solidFill>
                  <a:schemeClr val="tx1"/>
                </a:solidFill>
              </a:rPr>
              <a:t> research papers</a:t>
            </a:r>
          </a:p>
          <a:p>
            <a:pPr marL="0" indent="0">
              <a:buNone/>
            </a:pPr>
            <a:r>
              <a:rPr lang="it-IT" dirty="0">
                <a:solidFill>
                  <a:schemeClr val="tx1"/>
                </a:solidFill>
              </a:rPr>
              <a:t>They are </a:t>
            </a:r>
            <a:r>
              <a:rPr lang="it-IT" dirty="0" err="1">
                <a:solidFill>
                  <a:schemeClr val="tx1"/>
                </a:solidFill>
              </a:rPr>
              <a:t>published</a:t>
            </a:r>
            <a:r>
              <a:rPr lang="it-IT" dirty="0">
                <a:solidFill>
                  <a:schemeClr val="tx1"/>
                </a:solidFill>
              </a:rPr>
              <a:t> in </a:t>
            </a:r>
            <a:r>
              <a:rPr lang="it-IT" dirty="0" err="1">
                <a:solidFill>
                  <a:schemeClr val="tx1"/>
                </a:solidFill>
              </a:rPr>
              <a:t>specialized</a:t>
            </a:r>
            <a:r>
              <a:rPr lang="it-IT" dirty="0">
                <a:solidFill>
                  <a:schemeClr val="tx1"/>
                </a:solidFill>
              </a:rPr>
              <a:t> journals and reviews</a:t>
            </a:r>
            <a:endParaRPr lang="en-RW" dirty="0">
              <a:solidFill>
                <a:schemeClr val="tx1"/>
              </a:solidFill>
            </a:endParaRP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3C797C-A994-4F3F-8CD2-60B7A46D0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1851B2A-61BA-4594-A1A2-BA7AE3D65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7834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E383FE-9231-4EDE-A5EA-F96C6A85E0F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dirty="0"/>
              <a:t>THE RESULTS SECTION</a:t>
            </a:r>
            <a:endParaRPr lang="en-RW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33B185-59EF-414B-8D55-51144C579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In this </a:t>
            </a:r>
            <a:r>
              <a:rPr lang="it-IT" dirty="0" err="1"/>
              <a:t>section</a:t>
            </a:r>
            <a:r>
              <a:rPr lang="it-IT" dirty="0"/>
              <a:t> the </a:t>
            </a:r>
            <a:r>
              <a:rPr lang="it-IT" dirty="0" err="1"/>
              <a:t>authors</a:t>
            </a:r>
            <a:endParaRPr lang="it-IT" dirty="0"/>
          </a:p>
          <a:p>
            <a:pPr>
              <a:buFontTx/>
              <a:buChar char="-"/>
            </a:pPr>
            <a:r>
              <a:rPr lang="it-IT" dirty="0"/>
              <a:t>Report their </a:t>
            </a:r>
            <a:r>
              <a:rPr lang="it-IT" dirty="0" err="1"/>
              <a:t>findings</a:t>
            </a:r>
            <a:r>
              <a:rPr lang="it-IT" dirty="0"/>
              <a:t> as much </a:t>
            </a:r>
            <a:r>
              <a:rPr lang="it-IT" dirty="0" err="1"/>
              <a:t>objectively</a:t>
            </a:r>
            <a:r>
              <a:rPr lang="it-IT" dirty="0"/>
              <a:t> they can</a:t>
            </a:r>
          </a:p>
          <a:p>
            <a:pPr>
              <a:buFontTx/>
              <a:buChar char="-"/>
            </a:pPr>
            <a:r>
              <a:rPr lang="it-IT" dirty="0"/>
              <a:t>Provide </a:t>
            </a:r>
            <a:r>
              <a:rPr lang="it-IT" dirty="0" err="1"/>
              <a:t>percentages</a:t>
            </a:r>
            <a:r>
              <a:rPr lang="it-IT" dirty="0"/>
              <a:t>, rates and scores</a:t>
            </a:r>
          </a:p>
          <a:p>
            <a:pPr>
              <a:buFontTx/>
              <a:buChar char="-"/>
            </a:pPr>
            <a:r>
              <a:rPr lang="it-IT" dirty="0"/>
              <a:t>They often integrate this </a:t>
            </a:r>
            <a:r>
              <a:rPr lang="it-IT" dirty="0" err="1"/>
              <a:t>sections</a:t>
            </a:r>
            <a:r>
              <a:rPr lang="it-IT" dirty="0"/>
              <a:t>  with </a:t>
            </a:r>
            <a:r>
              <a:rPr lang="it-IT" dirty="0" err="1"/>
              <a:t>tables</a:t>
            </a:r>
            <a:r>
              <a:rPr lang="it-IT" dirty="0"/>
              <a:t>, </a:t>
            </a:r>
            <a:r>
              <a:rPr lang="it-IT" dirty="0" err="1"/>
              <a:t>graphs</a:t>
            </a:r>
            <a:r>
              <a:rPr lang="it-IT" dirty="0"/>
              <a:t>, </a:t>
            </a:r>
            <a:r>
              <a:rPr lang="it-IT" dirty="0" err="1"/>
              <a:t>figures</a:t>
            </a:r>
            <a:endParaRPr lang="en-RW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BA3C893-AF92-4DFB-B133-B6EE56DA9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F8701AF-C639-4053-9AEF-144B2C5A6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9791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F92989FB-1024-49B7-BDF1-B3CE27D486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743D70A-CE23-421C-B68B-14F6A65AE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22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it-IT" dirty="0"/>
              <a:t>THE DISCUSSION SECTION</a:t>
            </a:r>
            <a:endParaRPr lang="en-RW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987D6F4-EC95-4EF1-A8AD-4B70386CE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5F792DF-9D0A-4DB6-9A9E-7312F5A7E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749808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2DA68F0-3647-44A4-A6F7-FDFCE8DDC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23914"/>
            <a:ext cx="69172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CMaurizio@iusto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91066DA-05ED-4B20-B8E5-E67BDAB99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 smtClean="0"/>
              <a:pPr>
                <a:spcAft>
                  <a:spcPts val="600"/>
                </a:spcAft>
              </a:pPr>
              <a:t>21</a:t>
            </a:fld>
            <a:endParaRPr lang="en-US"/>
          </a:p>
        </p:txBody>
      </p:sp>
      <p:graphicFrame>
        <p:nvGraphicFramePr>
          <p:cNvPr id="7" name="Segnaposto contenuto 2">
            <a:extLst>
              <a:ext uri="{FF2B5EF4-FFF2-40B4-BE49-F238E27FC236}">
                <a16:creationId xmlns:a16="http://schemas.microsoft.com/office/drawing/2014/main" id="{9C6A4FBA-3291-4B57-9EB4-BB550D9862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102591"/>
              </p:ext>
            </p:extLst>
          </p:nvPr>
        </p:nvGraphicFramePr>
        <p:xfrm>
          <a:off x="4598438" y="1207783"/>
          <a:ext cx="7012370" cy="4709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38751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FABBCE0-E08C-4BBE-9FD2-E2B253D4D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357B89C-0DD5-4568-ADF3-98E5D6286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>
            <a:normAutofit/>
          </a:bodyPr>
          <a:lstStyle/>
          <a:p>
            <a:r>
              <a:rPr lang="it-IT">
                <a:solidFill>
                  <a:schemeClr val="tx1">
                    <a:lumMod val="85000"/>
                    <a:lumOff val="15000"/>
                  </a:schemeClr>
                </a:solidFill>
              </a:rPr>
              <a:t>ADVANTAGES OF IMRAD PATTERN</a:t>
            </a:r>
            <a:endParaRPr lang="en-RW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F426BAC-43D6-468E-B6FF-167034D5C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6072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B02D80E-5995-4C54-8387-5893C2C89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96083C8-1401-4950-AF56-E2FAFE42D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E2F5943-37C0-4292-A3A0-2DB52CF38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23914"/>
            <a:ext cx="69172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CMaurizio@iusto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86E2524-FD79-453B-97E9-AF75DF05C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 smtClean="0"/>
              <a:pPr>
                <a:spcAft>
                  <a:spcPts val="600"/>
                </a:spcAft>
              </a:pPr>
              <a:t>22</a:t>
            </a:fld>
            <a:endParaRPr lang="en-US"/>
          </a:p>
        </p:txBody>
      </p:sp>
      <p:graphicFrame>
        <p:nvGraphicFramePr>
          <p:cNvPr id="7" name="Segnaposto contenuto 2">
            <a:extLst>
              <a:ext uri="{FF2B5EF4-FFF2-40B4-BE49-F238E27FC236}">
                <a16:creationId xmlns:a16="http://schemas.microsoft.com/office/drawing/2014/main" id="{85BD87ED-CBEB-489F-9324-43B0975670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5294942"/>
              </p:ext>
            </p:extLst>
          </p:nvPr>
        </p:nvGraphicFramePr>
        <p:xfrm>
          <a:off x="581025" y="2341563"/>
          <a:ext cx="11029950" cy="3814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61804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1259A422-0023-4292-8200-E080556F3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6A5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2413CA5-4739-4BC9-8BB3-B0A4928D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See the source image">
            <a:extLst>
              <a:ext uri="{FF2B5EF4-FFF2-40B4-BE49-F238E27FC236}">
                <a16:creationId xmlns:a16="http://schemas.microsoft.com/office/drawing/2014/main" id="{C05C0ED1-EDCD-4709-B9F7-4685AB3A4D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94678" y="643467"/>
            <a:ext cx="9402643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4FE68FC-406A-4E47-9C24-2447B2AFC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380436"/>
            <a:ext cx="69172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bg1"/>
                </a:solidFill>
              </a:rPr>
              <a:t>CMaurizio@iusto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06D1E6C-0A2C-4B56-91EF-73C8A1D40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384762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>
                <a:solidFill>
                  <a:schemeClr val="bg1"/>
                </a:solidFill>
              </a:rPr>
              <a:pPr>
                <a:spcAft>
                  <a:spcPts val="600"/>
                </a:spcAft>
              </a:pPr>
              <a:t>23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9529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92989FB-1024-49B7-BDF1-B3CE27D486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4C20536-6ADB-477A-A3B2-78FBEC233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22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it-IT" dirty="0"/>
              <a:t>From </a:t>
            </a:r>
            <a:r>
              <a:rPr lang="it-IT" dirty="0" err="1"/>
              <a:t>imrad</a:t>
            </a:r>
            <a:r>
              <a:rPr lang="it-IT" dirty="0"/>
              <a:t> to </a:t>
            </a:r>
            <a:r>
              <a:rPr lang="it-IT" dirty="0" err="1"/>
              <a:t>active</a:t>
            </a:r>
            <a:r>
              <a:rPr lang="it-IT" dirty="0"/>
              <a:t> to </a:t>
            </a:r>
            <a:r>
              <a:rPr lang="it-IT" dirty="0" err="1"/>
              <a:t>active</a:t>
            </a:r>
            <a:r>
              <a:rPr lang="it-IT" dirty="0"/>
              <a:t> reading</a:t>
            </a:r>
            <a:endParaRPr lang="en-RW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87D6F4-EC95-4EF1-A8AD-4B70386CE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5F792DF-9D0A-4DB6-9A9E-7312F5A7E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749808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F5079CE-B63A-4D2C-B359-962275545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23914"/>
            <a:ext cx="69172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CMaurizio@iusto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379D22F-7555-4521-A4A2-3F62861C8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 smtClean="0"/>
              <a:pPr>
                <a:spcAft>
                  <a:spcPts val="600"/>
                </a:spcAft>
              </a:pPr>
              <a:t>24</a:t>
            </a:fld>
            <a:endParaRPr lang="en-US"/>
          </a:p>
        </p:txBody>
      </p:sp>
      <p:graphicFrame>
        <p:nvGraphicFramePr>
          <p:cNvPr id="7" name="Segnaposto contenuto 2">
            <a:extLst>
              <a:ext uri="{FF2B5EF4-FFF2-40B4-BE49-F238E27FC236}">
                <a16:creationId xmlns:a16="http://schemas.microsoft.com/office/drawing/2014/main" id="{2FF9EFB3-2556-49B6-93D0-6881FAA669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0430662"/>
              </p:ext>
            </p:extLst>
          </p:nvPr>
        </p:nvGraphicFramePr>
        <p:xfrm>
          <a:off x="4598438" y="1207783"/>
          <a:ext cx="7012370" cy="4709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40492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C131DC-1760-4354-8EFE-83FFB5B41C9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dirty="0"/>
              <a:t>RESOURCES</a:t>
            </a:r>
            <a:endParaRPr lang="en-RW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4407A1B-BA31-44C4-B6C4-7C513A1B7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hlinkClick r:id="rId2"/>
              </a:rPr>
              <a:t>http://binged.it/3epBZjD</a:t>
            </a:r>
            <a:r>
              <a:rPr lang="it-IT" dirty="0"/>
              <a:t> VIDEO LESSON ABOUT IMRAD FORMAT (about 7 minutes)</a:t>
            </a:r>
          </a:p>
          <a:p>
            <a:r>
              <a:rPr lang="it-IT" dirty="0">
                <a:hlinkClick r:id="rId3"/>
              </a:rPr>
              <a:t>http://binged.it/3qCZLLr</a:t>
            </a:r>
            <a:r>
              <a:rPr lang="it-IT" dirty="0"/>
              <a:t> VIDEO LESSON ABOUT IMRAD FORMAT (about 4 minutes)</a:t>
            </a:r>
            <a:endParaRPr lang="en-RW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5395E62-B473-4E27-AA15-435CEC5A7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5D82F76-D910-46BF-B8AD-CA2542305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748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D1866987-EA6B-401E-9455-A4DF7ECD1F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74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CA5BAEFF-4447-4A5A-8E5E-EA3B3728F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23914"/>
            <a:ext cx="69172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rgbClr val="FFFFFF"/>
                </a:solidFill>
              </a:rPr>
              <a:t>CMaurizio@iusto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6B515B70-6552-40CF-A4E7-C14921F12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26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037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F0EEE1-0411-484E-B269-3EB751A04CB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dirty="0"/>
              <a:t>PAPER TIPOLOGY</a:t>
            </a:r>
            <a:endParaRPr lang="en-RW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42AC54-85A0-46ED-B8F2-33991586A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They can be </a:t>
            </a:r>
            <a:r>
              <a:rPr lang="it-IT" dirty="0" err="1"/>
              <a:t>classified</a:t>
            </a:r>
            <a:r>
              <a:rPr lang="it-IT" dirty="0"/>
              <a:t> </a:t>
            </a:r>
            <a:r>
              <a:rPr lang="it-IT" dirty="0" err="1"/>
              <a:t>inot</a:t>
            </a:r>
            <a:r>
              <a:rPr lang="it-IT" dirty="0"/>
              <a:t> two main </a:t>
            </a:r>
            <a:r>
              <a:rPr lang="it-IT" dirty="0" err="1"/>
              <a:t>categories</a:t>
            </a:r>
            <a:endParaRPr lang="it-IT" dirty="0"/>
          </a:p>
          <a:p>
            <a:pPr>
              <a:buFontTx/>
              <a:buChar char="-"/>
            </a:pPr>
            <a:r>
              <a:rPr lang="it-IT" b="1" dirty="0"/>
              <a:t>Research and </a:t>
            </a:r>
            <a:r>
              <a:rPr lang="it-IT" b="1" dirty="0" err="1"/>
              <a:t>Descriptive</a:t>
            </a:r>
            <a:endParaRPr lang="it-IT" b="1" dirty="0"/>
          </a:p>
          <a:p>
            <a:pPr marL="0" indent="0">
              <a:buNone/>
            </a:pPr>
            <a:r>
              <a:rPr lang="it-IT" dirty="0"/>
              <a:t>IBM pattern</a:t>
            </a:r>
          </a:p>
          <a:p>
            <a:pPr>
              <a:buFontTx/>
              <a:buChar char="-"/>
            </a:pPr>
            <a:r>
              <a:rPr lang="it-IT" dirty="0"/>
              <a:t>True </a:t>
            </a:r>
            <a:r>
              <a:rPr lang="it-IT" dirty="0" err="1"/>
              <a:t>premises</a:t>
            </a:r>
            <a:r>
              <a:rPr lang="it-IT" dirty="0"/>
              <a:t> are set in the </a:t>
            </a:r>
            <a:r>
              <a:rPr lang="it-IT" b="1" dirty="0" err="1"/>
              <a:t>Introduction</a:t>
            </a:r>
            <a:endParaRPr lang="it-IT" b="1" dirty="0"/>
          </a:p>
          <a:p>
            <a:pPr>
              <a:buFontTx/>
              <a:buChar char="-"/>
            </a:pPr>
            <a:r>
              <a:rPr lang="it-IT" dirty="0"/>
              <a:t>A </a:t>
            </a:r>
            <a:r>
              <a:rPr lang="it-IT" dirty="0" err="1"/>
              <a:t>valid</a:t>
            </a:r>
            <a:r>
              <a:rPr lang="it-IT" dirty="0"/>
              <a:t> </a:t>
            </a:r>
            <a:r>
              <a:rPr lang="it-IT" dirty="0" err="1"/>
              <a:t>argument</a:t>
            </a:r>
            <a:r>
              <a:rPr lang="it-IT" dirty="0"/>
              <a:t> is </a:t>
            </a:r>
            <a:r>
              <a:rPr lang="it-IT" dirty="0" err="1"/>
              <a:t>found</a:t>
            </a:r>
            <a:r>
              <a:rPr lang="it-IT" dirty="0"/>
              <a:t> in the </a:t>
            </a:r>
            <a:r>
              <a:rPr lang="it-IT" b="1" dirty="0"/>
              <a:t>Body</a:t>
            </a:r>
          </a:p>
          <a:p>
            <a:pPr>
              <a:buFontTx/>
              <a:buChar char="-"/>
            </a:pPr>
            <a:r>
              <a:rPr lang="it-IT" dirty="0"/>
              <a:t>True </a:t>
            </a:r>
            <a:r>
              <a:rPr lang="it-IT" b="1" dirty="0" err="1"/>
              <a:t>Conclusions</a:t>
            </a:r>
            <a:r>
              <a:rPr lang="it-IT" b="1" dirty="0"/>
              <a:t> </a:t>
            </a:r>
            <a:r>
              <a:rPr lang="it-IT" dirty="0"/>
              <a:t>are </a:t>
            </a:r>
            <a:r>
              <a:rPr lang="it-IT" dirty="0" err="1"/>
              <a:t>found</a:t>
            </a:r>
            <a:r>
              <a:rPr lang="it-IT" dirty="0"/>
              <a:t> in the end</a:t>
            </a:r>
          </a:p>
          <a:p>
            <a:pPr>
              <a:buFontTx/>
              <a:buChar char="-"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6EB7AE5-BB48-4A5E-AC23-DD42F3C9A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FA36B89-81D7-4FD8-B799-05DD77A93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000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15DBCD-516B-4ECC-9296-DF94EB88DBB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dirty="0"/>
              <a:t>DESCRIPTIVE PAPERS</a:t>
            </a:r>
            <a:endParaRPr lang="en-RW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30CD7D-5966-4B4D-8AA0-A50722350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They do not report new </a:t>
            </a:r>
            <a:r>
              <a:rPr lang="it-IT" dirty="0" err="1"/>
              <a:t>scientific</a:t>
            </a:r>
            <a:r>
              <a:rPr lang="it-IT" dirty="0"/>
              <a:t> facts</a:t>
            </a:r>
          </a:p>
          <a:p>
            <a:pPr marL="0" indent="0">
              <a:buNone/>
            </a:pPr>
            <a:r>
              <a:rPr lang="it-IT" dirty="0"/>
              <a:t>They have </a:t>
            </a:r>
            <a:r>
              <a:rPr lang="it-IT" dirty="0" err="1"/>
              <a:t>three</a:t>
            </a:r>
            <a:r>
              <a:rPr lang="it-IT" dirty="0"/>
              <a:t> different article </a:t>
            </a:r>
            <a:r>
              <a:rPr lang="it-IT" dirty="0" err="1"/>
              <a:t>types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They </a:t>
            </a:r>
            <a:r>
              <a:rPr lang="it-IT" dirty="0" err="1"/>
              <a:t>serv</a:t>
            </a:r>
            <a:r>
              <a:rPr lang="it-IT" dirty="0"/>
              <a:t>, in turn, </a:t>
            </a:r>
            <a:r>
              <a:rPr lang="it-IT" dirty="0" err="1"/>
              <a:t>three</a:t>
            </a:r>
            <a:r>
              <a:rPr lang="it-IT" dirty="0"/>
              <a:t> different </a:t>
            </a:r>
            <a:r>
              <a:rPr lang="it-IT" dirty="0" err="1"/>
              <a:t>purposes</a:t>
            </a:r>
            <a:endParaRPr lang="it-IT" dirty="0"/>
          </a:p>
          <a:p>
            <a:pPr marL="0" indent="0">
              <a:buNone/>
            </a:pPr>
            <a:endParaRPr lang="en-RW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2819FBD-7E70-4F42-B8EF-6181CA78E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D7E4DDD-E1F2-4C0E-8701-84BAB063F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7842C6B6-E923-4A0C-A0A2-A8110F1A9B80}"/>
              </a:ext>
            </a:extLst>
          </p:cNvPr>
          <p:cNvSpPr/>
          <p:nvPr/>
        </p:nvSpPr>
        <p:spPr>
          <a:xfrm>
            <a:off x="6800473" y="2383328"/>
            <a:ext cx="2614411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/>
              <a:t>LITERATURE REVIEWS</a:t>
            </a:r>
            <a:endParaRPr lang="en-RW" b="1" dirty="0"/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CB18BB82-DC37-4793-A8FF-9295E5FD7415}"/>
              </a:ext>
            </a:extLst>
          </p:cNvPr>
          <p:cNvSpPr/>
          <p:nvPr/>
        </p:nvSpPr>
        <p:spPr>
          <a:xfrm>
            <a:off x="6335760" y="3586620"/>
            <a:ext cx="3543838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/>
              <a:t>THEORETICAL PAPERS</a:t>
            </a:r>
            <a:endParaRPr lang="en-RW" b="1" dirty="0"/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C31685F5-64ED-4BCF-8443-D47FABB59428}"/>
              </a:ext>
            </a:extLst>
          </p:cNvPr>
          <p:cNvSpPr/>
          <p:nvPr/>
        </p:nvSpPr>
        <p:spPr>
          <a:xfrm>
            <a:off x="6495244" y="4789912"/>
            <a:ext cx="4624139" cy="118543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/>
              <a:t>TARGET ARTICLES</a:t>
            </a:r>
            <a:endParaRPr lang="en-RW" b="1" dirty="0"/>
          </a:p>
        </p:txBody>
      </p:sp>
    </p:spTree>
    <p:extLst>
      <p:ext uri="{BB962C8B-B14F-4D97-AF65-F5344CB8AC3E}">
        <p14:creationId xmlns:p14="http://schemas.microsoft.com/office/powerpoint/2010/main" val="2612356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3CCE1F-899C-4F27-9869-0090B648ED4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dirty="0"/>
              <a:t>Literature reviews</a:t>
            </a:r>
            <a:endParaRPr lang="en-RW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E1812B-FE93-4CA9-9880-6A7ED75D2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They </a:t>
            </a:r>
            <a:r>
              <a:rPr lang="it-IT" dirty="0" err="1"/>
              <a:t>describe</a:t>
            </a:r>
            <a:r>
              <a:rPr lang="it-IT" dirty="0"/>
              <a:t> all past studies and theories on a particular </a:t>
            </a:r>
            <a:r>
              <a:rPr lang="it-IT" dirty="0" err="1"/>
              <a:t>topic</a:t>
            </a:r>
            <a:r>
              <a:rPr lang="it-IT" dirty="0"/>
              <a:t> to provide </a:t>
            </a:r>
            <a:r>
              <a:rPr lang="it-IT" dirty="0" err="1"/>
              <a:t>updated</a:t>
            </a:r>
            <a:r>
              <a:rPr lang="it-IT" dirty="0"/>
              <a:t> </a:t>
            </a:r>
            <a:r>
              <a:rPr lang="it-IT" dirty="0" err="1"/>
              <a:t>references</a:t>
            </a:r>
            <a:r>
              <a:rPr lang="it-IT" dirty="0"/>
              <a:t> – </a:t>
            </a:r>
            <a:r>
              <a:rPr lang="it-IT" b="1" dirty="0" err="1"/>
              <a:t>referencing</a:t>
            </a:r>
            <a:r>
              <a:rPr lang="it-IT" b="1" dirty="0"/>
              <a:t> function</a:t>
            </a:r>
          </a:p>
          <a:p>
            <a:r>
              <a:rPr lang="it-IT" dirty="0"/>
              <a:t>They are </a:t>
            </a:r>
            <a:r>
              <a:rPr lang="it-IT" dirty="0" err="1"/>
              <a:t>recommended</a:t>
            </a:r>
            <a:r>
              <a:rPr lang="it-IT" dirty="0"/>
              <a:t> for </a:t>
            </a:r>
            <a:r>
              <a:rPr lang="it-IT" dirty="0" err="1"/>
              <a:t>graduating</a:t>
            </a:r>
            <a:r>
              <a:rPr lang="it-IT" dirty="0"/>
              <a:t> </a:t>
            </a:r>
            <a:r>
              <a:rPr lang="it-IT" dirty="0" err="1"/>
              <a:t>students</a:t>
            </a:r>
            <a:r>
              <a:rPr lang="it-IT" dirty="0"/>
              <a:t> and </a:t>
            </a:r>
            <a:r>
              <a:rPr lang="it-IT" dirty="0" err="1"/>
              <a:t>aprpentice</a:t>
            </a:r>
            <a:r>
              <a:rPr lang="it-IT" dirty="0"/>
              <a:t> </a:t>
            </a:r>
            <a:r>
              <a:rPr lang="it-IT" dirty="0" err="1"/>
              <a:t>researchers</a:t>
            </a:r>
            <a:endParaRPr lang="it-IT" dirty="0"/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  <a:p>
            <a:pPr marL="0" indent="0">
              <a:buNone/>
            </a:pPr>
            <a:r>
              <a:rPr lang="it-IT" dirty="0"/>
              <a:t>ONLINE RESOURCE  </a:t>
            </a:r>
            <a:r>
              <a:rPr lang="it-IT" dirty="0">
                <a:hlinkClick r:id="rId2"/>
              </a:rPr>
              <a:t>http://binged.it/3kT5cVD</a:t>
            </a:r>
            <a:r>
              <a:rPr lang="it-IT" dirty="0"/>
              <a:t> </a:t>
            </a:r>
            <a:endParaRPr lang="en-RW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2FA8B07-8D17-4AF3-B24F-F2741FC82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531763B-C4DD-4BFF-9828-CCB057C86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63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4F4108-6541-4E15-8081-B2EBF3DEBAC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dirty="0" err="1"/>
              <a:t>Theoretical</a:t>
            </a:r>
            <a:r>
              <a:rPr lang="it-IT" dirty="0"/>
              <a:t> papers</a:t>
            </a:r>
            <a:endParaRPr lang="en-RW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0DCCAC-E0E8-4AC5-8511-E921014D5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They </a:t>
            </a:r>
            <a:r>
              <a:rPr lang="it-IT" dirty="0" err="1"/>
              <a:t>analyse</a:t>
            </a:r>
            <a:r>
              <a:rPr lang="it-IT" dirty="0"/>
              <a:t> a </a:t>
            </a:r>
            <a:r>
              <a:rPr lang="it-IT" dirty="0" err="1"/>
              <a:t>selection</a:t>
            </a:r>
            <a:r>
              <a:rPr lang="it-IT" dirty="0"/>
              <a:t> of previous studies and theories to propose some new </a:t>
            </a:r>
            <a:r>
              <a:rPr lang="it-IT" dirty="0" err="1"/>
              <a:t>theoretical</a:t>
            </a:r>
            <a:r>
              <a:rPr lang="it-IT" dirty="0"/>
              <a:t> constructs – </a:t>
            </a:r>
            <a:r>
              <a:rPr lang="it-IT" dirty="0" err="1"/>
              <a:t>theorizing</a:t>
            </a:r>
            <a:r>
              <a:rPr lang="it-IT" dirty="0"/>
              <a:t> function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ONLINE RESOURCES  </a:t>
            </a:r>
            <a:r>
              <a:rPr lang="it-IT" dirty="0">
                <a:hlinkClick r:id="rId2"/>
              </a:rPr>
              <a:t>http://binged.it/38l2Cma</a:t>
            </a:r>
            <a:r>
              <a:rPr lang="it-IT" dirty="0"/>
              <a:t> 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09DC29C-26D3-4E7A-8CDF-877A22D58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FE46640-2406-4A39-9D58-3BE0C4119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10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1F92E1-B314-4C89-9A4C-89F49356CAA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dirty="0"/>
              <a:t>Target articles</a:t>
            </a:r>
            <a:endParaRPr lang="en-RW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B542ED-29C5-4001-AED6-918731170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They present a new </a:t>
            </a:r>
            <a:r>
              <a:rPr lang="it-IT" dirty="0" err="1"/>
              <a:t>theoretical</a:t>
            </a:r>
            <a:r>
              <a:rPr lang="it-IT" dirty="0"/>
              <a:t> challenge, i.e. an </a:t>
            </a:r>
            <a:r>
              <a:rPr lang="it-IT" dirty="0" err="1"/>
              <a:t>original</a:t>
            </a:r>
            <a:r>
              <a:rPr lang="it-IT" dirty="0"/>
              <a:t> to build or </a:t>
            </a:r>
            <a:r>
              <a:rPr lang="it-IT" dirty="0" err="1"/>
              <a:t>rebuild</a:t>
            </a:r>
            <a:r>
              <a:rPr lang="it-IT" dirty="0"/>
              <a:t> old </a:t>
            </a:r>
            <a:r>
              <a:rPr lang="it-IT" dirty="0" err="1"/>
              <a:t>scientific</a:t>
            </a:r>
            <a:r>
              <a:rPr lang="it-IT" dirty="0"/>
              <a:t> problems, to </a:t>
            </a:r>
            <a:r>
              <a:rPr lang="it-IT" dirty="0" err="1"/>
              <a:t>add</a:t>
            </a:r>
            <a:r>
              <a:rPr lang="it-IT" dirty="0"/>
              <a:t> new </a:t>
            </a:r>
            <a:r>
              <a:rPr lang="it-IT" dirty="0" err="1"/>
              <a:t>contributions</a:t>
            </a:r>
            <a:r>
              <a:rPr lang="it-IT" dirty="0"/>
              <a:t> to other papers about the same </a:t>
            </a:r>
            <a:r>
              <a:rPr lang="it-IT" dirty="0" err="1"/>
              <a:t>topic</a:t>
            </a:r>
            <a:r>
              <a:rPr lang="it-IT" dirty="0"/>
              <a:t> and </a:t>
            </a:r>
            <a:r>
              <a:rPr lang="it-IT" dirty="0" err="1"/>
              <a:t>reply</a:t>
            </a:r>
            <a:r>
              <a:rPr lang="it-IT" dirty="0"/>
              <a:t> in the journal about the same </a:t>
            </a:r>
            <a:r>
              <a:rPr lang="it-IT" dirty="0" err="1"/>
              <a:t>issue</a:t>
            </a:r>
            <a:r>
              <a:rPr lang="it-IT" dirty="0"/>
              <a:t> – </a:t>
            </a:r>
            <a:r>
              <a:rPr lang="it-IT" dirty="0" err="1"/>
              <a:t>theorizing</a:t>
            </a:r>
            <a:r>
              <a:rPr lang="it-IT" dirty="0"/>
              <a:t> function</a:t>
            </a:r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r>
              <a:rPr lang="it-IT" dirty="0"/>
              <a:t>ONLINE RESOURCE  </a:t>
            </a:r>
            <a:r>
              <a:rPr lang="it-IT" dirty="0">
                <a:hlinkClick r:id="rId2"/>
              </a:rPr>
              <a:t>http://binged.it/30ktApH</a:t>
            </a:r>
            <a:r>
              <a:rPr lang="it-IT" dirty="0"/>
              <a:t> </a:t>
            </a:r>
            <a:endParaRPr lang="en-RW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F7B244B-E5D1-4AD1-B90E-A2E693793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A32C720-0A08-402B-BC75-A47C83FA1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787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1DD8D1-B3B1-41F7-8953-49C9AA57491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dirty="0"/>
              <a:t>EMPIRICAL PAPERS</a:t>
            </a:r>
            <a:endParaRPr lang="en-RW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03E99F-0F01-4AD1-B6CD-875569F41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err="1"/>
              <a:t>Empirical</a:t>
            </a:r>
            <a:r>
              <a:rPr lang="it-IT" dirty="0"/>
              <a:t> research papers are </a:t>
            </a:r>
            <a:r>
              <a:rPr lang="it-IT" dirty="0" err="1"/>
              <a:t>typically</a:t>
            </a:r>
            <a:r>
              <a:rPr lang="it-IT" dirty="0"/>
              <a:t> </a:t>
            </a:r>
            <a:r>
              <a:rPr lang="it-IT" dirty="0" err="1"/>
              <a:t>experimental</a:t>
            </a:r>
            <a:r>
              <a:rPr lang="it-IT" dirty="0"/>
              <a:t>.</a:t>
            </a:r>
          </a:p>
          <a:p>
            <a:pPr marL="0" indent="0">
              <a:buNone/>
            </a:pPr>
            <a:r>
              <a:rPr lang="it-IT" dirty="0"/>
              <a:t>They present a </a:t>
            </a:r>
            <a:r>
              <a:rPr lang="it-IT" dirty="0" err="1"/>
              <a:t>hypothesis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They </a:t>
            </a:r>
            <a:r>
              <a:rPr lang="it-IT" dirty="0" err="1"/>
              <a:t>describe</a:t>
            </a:r>
            <a:r>
              <a:rPr lang="it-IT" dirty="0"/>
              <a:t> one or more </a:t>
            </a:r>
            <a:r>
              <a:rPr lang="it-IT" dirty="0" err="1"/>
              <a:t>experiments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They report the results</a:t>
            </a:r>
          </a:p>
          <a:p>
            <a:pPr marL="0" indent="0">
              <a:buNone/>
            </a:pPr>
            <a:r>
              <a:rPr lang="it-IT" dirty="0"/>
              <a:t>They </a:t>
            </a:r>
            <a:r>
              <a:rPr lang="it-IT" dirty="0" err="1"/>
              <a:t>clairfy</a:t>
            </a:r>
            <a:r>
              <a:rPr lang="it-IT" dirty="0"/>
              <a:t> </a:t>
            </a:r>
            <a:r>
              <a:rPr lang="it-IT" dirty="0" err="1"/>
              <a:t>how</a:t>
            </a:r>
            <a:r>
              <a:rPr lang="it-IT" dirty="0"/>
              <a:t> and </a:t>
            </a:r>
            <a:r>
              <a:rPr lang="it-IT" dirty="0" err="1"/>
              <a:t>why</a:t>
            </a:r>
            <a:r>
              <a:rPr lang="it-IT" dirty="0"/>
              <a:t> these </a:t>
            </a:r>
            <a:r>
              <a:rPr lang="it-IT" dirty="0" err="1"/>
              <a:t>experiments</a:t>
            </a:r>
            <a:r>
              <a:rPr lang="it-IT" dirty="0"/>
              <a:t> were </a:t>
            </a:r>
            <a:r>
              <a:rPr lang="it-IT" dirty="0" err="1"/>
              <a:t>conducted</a:t>
            </a:r>
            <a:r>
              <a:rPr lang="it-IT" dirty="0"/>
              <a:t> and performed</a:t>
            </a:r>
          </a:p>
          <a:p>
            <a:pPr marL="0" indent="0">
              <a:buNone/>
            </a:pPr>
            <a:r>
              <a:rPr lang="it-IT" dirty="0"/>
              <a:t>They are of </a:t>
            </a:r>
            <a:r>
              <a:rPr lang="it-IT" dirty="0" err="1"/>
              <a:t>three</a:t>
            </a:r>
            <a:r>
              <a:rPr lang="it-IT" dirty="0"/>
              <a:t> different </a:t>
            </a:r>
            <a:r>
              <a:rPr lang="it-IT" dirty="0" err="1"/>
              <a:t>types</a:t>
            </a:r>
            <a:endParaRPr lang="en-RW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1CC31B1-8B8D-492C-B038-A416505F0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96E7CA2-4CD8-46AC-B449-E46EDA0AD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101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9246F9BD-D0F1-46E2-94E7-9182EFBE5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CMaurizio@iusto</a:t>
            </a:r>
            <a:endParaRPr lang="en-US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84C5BA9C-413E-4DED-B74E-C68214808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9</a:t>
            </a:fld>
            <a:endParaRPr lang="en-US" dirty="0"/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46E4BF36-2535-4332-939C-4D9F947B2540}"/>
              </a:ext>
            </a:extLst>
          </p:cNvPr>
          <p:cNvSpPr/>
          <p:nvPr/>
        </p:nvSpPr>
        <p:spPr>
          <a:xfrm>
            <a:off x="868212" y="1168298"/>
            <a:ext cx="3392830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ORIGINAL RESEARCH ARTICLES</a:t>
            </a:r>
            <a:endParaRPr lang="en-RW" dirty="0"/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id="{7216E311-646C-4983-BDBC-EC467A0EF6B7}"/>
              </a:ext>
            </a:extLst>
          </p:cNvPr>
          <p:cNvSpPr/>
          <p:nvPr/>
        </p:nvSpPr>
        <p:spPr>
          <a:xfrm>
            <a:off x="2703170" y="2472006"/>
            <a:ext cx="3392830" cy="118753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CLINICAL CASE STUDIES</a:t>
            </a:r>
            <a:endParaRPr lang="en-RW" dirty="0"/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B0CDF3A0-81EC-4C49-A160-E5C83EAFCC71}"/>
              </a:ext>
            </a:extLst>
          </p:cNvPr>
          <p:cNvSpPr/>
          <p:nvPr/>
        </p:nvSpPr>
        <p:spPr>
          <a:xfrm>
            <a:off x="4806462" y="4061361"/>
            <a:ext cx="4978806" cy="118753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CLINICAL TRIALS</a:t>
            </a:r>
            <a:endParaRPr lang="en-RW" dirty="0"/>
          </a:p>
        </p:txBody>
      </p:sp>
    </p:spTree>
    <p:extLst>
      <p:ext uri="{BB962C8B-B14F-4D97-AF65-F5344CB8AC3E}">
        <p14:creationId xmlns:p14="http://schemas.microsoft.com/office/powerpoint/2010/main" val="215758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ividendVTI">
  <a:themeElements>
    <a:clrScheme name="AnalogousFromDarkSeedLeftStep">
      <a:dk1>
        <a:srgbClr val="000000"/>
      </a:dk1>
      <a:lt1>
        <a:srgbClr val="FFFFFF"/>
      </a:lt1>
      <a:dk2>
        <a:srgbClr val="392023"/>
      </a:dk2>
      <a:lt2>
        <a:srgbClr val="E2E2E8"/>
      </a:lt2>
      <a:accent1>
        <a:srgbClr val="A6A541"/>
      </a:accent1>
      <a:accent2>
        <a:srgbClr val="B17F3B"/>
      </a:accent2>
      <a:accent3>
        <a:srgbClr val="C35F4D"/>
      </a:accent3>
      <a:accent4>
        <a:srgbClr val="B13B5A"/>
      </a:accent4>
      <a:accent5>
        <a:srgbClr val="C34D9D"/>
      </a:accent5>
      <a:accent6>
        <a:srgbClr val="A63BB1"/>
      </a:accent6>
      <a:hlink>
        <a:srgbClr val="BF3F80"/>
      </a:hlink>
      <a:folHlink>
        <a:srgbClr val="7F7F7F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3742</TotalTime>
  <Words>1017</Words>
  <Application>Microsoft Office PowerPoint</Application>
  <PresentationFormat>Widescreen</PresentationFormat>
  <Paragraphs>184</Paragraphs>
  <Slides>26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3" baseType="lpstr">
      <vt:lpstr>Arial</vt:lpstr>
      <vt:lpstr>Calibri</vt:lpstr>
      <vt:lpstr>Franklin Gothic Book</vt:lpstr>
      <vt:lpstr>Franklin Gothic Demi</vt:lpstr>
      <vt:lpstr>Gill Sans MT</vt:lpstr>
      <vt:lpstr>Wingdings 2</vt:lpstr>
      <vt:lpstr>DividendVTI</vt:lpstr>
      <vt:lpstr>SCIENTIFIC PAPERS</vt:lpstr>
      <vt:lpstr>What are the characteristics of scientific papers?</vt:lpstr>
      <vt:lpstr>PAPER TIPOLOGY</vt:lpstr>
      <vt:lpstr>DESCRIPTIVE PAPERS</vt:lpstr>
      <vt:lpstr>Literature reviews</vt:lpstr>
      <vt:lpstr>Theoretical papers</vt:lpstr>
      <vt:lpstr>Target articles</vt:lpstr>
      <vt:lpstr>EMPIRICAL PAPERS</vt:lpstr>
      <vt:lpstr>Presentazione standard di PowerPoint</vt:lpstr>
      <vt:lpstr>ORIGINAL RESEARCH PAPERS</vt:lpstr>
      <vt:lpstr>CLINICAL CASE STUDIES</vt:lpstr>
      <vt:lpstr>CLINICAL TRIALS</vt:lpstr>
      <vt:lpstr>Paper typologies</vt:lpstr>
      <vt:lpstr>Both empirical and descriptive papers</vt:lpstr>
      <vt:lpstr>IMRAD FORMAT</vt:lpstr>
      <vt:lpstr>Presentazione standard di PowerPoint</vt:lpstr>
      <vt:lpstr>The imrad sections</vt:lpstr>
      <vt:lpstr>THE INTRODUCTION SECTION</vt:lpstr>
      <vt:lpstr>THE METHODS SECTION</vt:lpstr>
      <vt:lpstr>THE RESULTS SECTION</vt:lpstr>
      <vt:lpstr>THE DISCUSSION SECTION</vt:lpstr>
      <vt:lpstr>ADVANTAGES OF IMRAD PATTERN</vt:lpstr>
      <vt:lpstr>Presentazione standard di PowerPoint</vt:lpstr>
      <vt:lpstr>From imrad to active to active reading</vt:lpstr>
      <vt:lpstr>RESOURCES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Carmelina Maurizio</dc:creator>
  <cp:lastModifiedBy>Carmelina Maurizio</cp:lastModifiedBy>
  <cp:revision>20</cp:revision>
  <dcterms:created xsi:type="dcterms:W3CDTF">2021-03-07T20:29:54Z</dcterms:created>
  <dcterms:modified xsi:type="dcterms:W3CDTF">2021-03-10T11:44:52Z</dcterms:modified>
</cp:coreProperties>
</file>