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6"/>
  </p:notesMasterIdLst>
  <p:sldIdLst>
    <p:sldId id="256" r:id="rId2"/>
    <p:sldId id="257" r:id="rId3"/>
    <p:sldId id="261" r:id="rId4"/>
    <p:sldId id="262" r:id="rId5"/>
    <p:sldId id="260" r:id="rId6"/>
    <p:sldId id="264" r:id="rId7"/>
    <p:sldId id="265" r:id="rId8"/>
    <p:sldId id="266" r:id="rId9"/>
    <p:sldId id="263" r:id="rId10"/>
    <p:sldId id="258" r:id="rId11"/>
    <p:sldId id="267" r:id="rId12"/>
    <p:sldId id="268" r:id="rId13"/>
    <p:sldId id="270" r:id="rId14"/>
    <p:sldId id="269" r:id="rId15"/>
  </p:sldIdLst>
  <p:sldSz cx="12192000" cy="6858000"/>
  <p:notesSz cx="6858000" cy="9144000"/>
  <p:defaultTextStyle>
    <a:defPPr>
      <a:defRPr lang="en-R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W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C24C3-3D2B-4B63-B7A3-C4BAF322D3EE}" type="datetimeFigureOut">
              <a:rPr lang="en-RW" smtClean="0"/>
              <a:t>08/03/2021</a:t>
            </a:fld>
            <a:endParaRPr lang="en-RW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W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RW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W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35FE1-1B87-41E6-829A-DEE5C23CB7BA}" type="slidenum">
              <a:rPr lang="en-RW" smtClean="0"/>
              <a:t>‹N›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664525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7D7B-383F-4B83-A755-E7C2858976FC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CMaurizio_IUSTO_2021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7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68FE-851B-4A19-881F-DB03424B0589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CMaurizio_IUSTO_2021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7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E612-F237-4767-8F8E-42D10A3C2D94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CMaurizio_IUSTO_2021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5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611A-3E7F-4B9A-BDD7-8D5A7309596C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CMaurizio_IUSTO_2021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42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D5D5-4966-4445-9171-09B167C2D2D8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CMaurizio_IUSTO_2021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7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E7AD-7C9A-4AF2-9A56-5AF7AE29A659}" type="datetime1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CMaurizio_IUSTO_2021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5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DFA1-D853-4D5F-B10D-700A94B89274}" type="datetime1">
              <a:rPr lang="en-US" smtClean="0"/>
              <a:t>3/8/2021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CMaurizio_IUSTO_2021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9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EF57-81DB-4B72-9284-7FA1E82A990A}" type="datetime1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CMaurizio_IUSTO_2021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7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3BB4-2E15-4505-892D-36827133B48C}" type="datetime1">
              <a:rPr lang="en-US" smtClean="0"/>
              <a:t>3/8/2021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CMaurizio_IUSTO_2021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2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9D36-7202-4883-91B8-A50A58C0649A}" type="datetime1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CMaurizio_IUSTO_2021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2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2334-8D8B-4577-9992-CC989EBBD64F}" type="datetime1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CMaurizio_IUSTO_2021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6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71C8E907-9156-40D2-A0A7-855304D00737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CMaurizio_IUSTO_2021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1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46" r:id="rId5"/>
    <p:sldLayoutId id="2147483751" r:id="rId6"/>
    <p:sldLayoutId id="2147483747" r:id="rId7"/>
    <p:sldLayoutId id="2147483748" r:id="rId8"/>
    <p:sldLayoutId id="2147483749" r:id="rId9"/>
    <p:sldLayoutId id="2147483750" r:id="rId10"/>
    <p:sldLayoutId id="2147483752" r:id="rId11"/>
  </p:sldLayoutIdLst>
  <p:hf hd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rfect-english-grammar.com/present-perfect-simple-or-present-perfect-continuous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y-ed.com/wpblog/psychological-issues-adopted-children/#:~:text=%20Psychological%20Issues%20Faced%20by%20Adopted%20Children%20,Sometimes%20adopted%20children%20will%20display%20odd...%20More" TargetMode="External"/><Relationship Id="rId2" Type="http://schemas.openxmlformats.org/officeDocument/2006/relationships/hyperlink" Target="https://raisingchildren.net.au/pre-teens/mental-health-physical-health/stress-anxiety-depression/anxiet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etterhealth.vic.gov.au/health/conditionsandtreatments/counsellors" TargetMode="External"/><Relationship Id="rId4" Type="http://schemas.openxmlformats.org/officeDocument/2006/relationships/hyperlink" Target="https://www.euro.who.int/en/health-topics/health-determinants/behavioural-and-cultural-insights-for-health/news2/news/2020/10/how-to-counter-pandemic-fatigue-and-refresh-public-commitment-to-covid-19-prevention-measur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rfect-english-grammar.com/present-simple-spelling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english.britishcouncil.org/english-grammar-reference/past-simpl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gvid.com/english-resource/common-irregular-verbs-grouped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C31099-1BBD-40CE-BC60-FCE507419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2846BE-460A-477B-A2F4-52F298BF4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8401D34-2155-4B53-A686-7345BE15C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37BCD97-E1A4-4EBB-8D1C-8CC0B55A6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EDC1F21-AC5B-4D05-9108-5E5D28948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BFF139-1C2C-422D-B381-ACA2D8A5E2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3212" r="-1" b="11538"/>
          <a:stretch/>
        </p:blipFill>
        <p:spPr>
          <a:xfrm>
            <a:off x="-2" y="10"/>
            <a:ext cx="12188952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49B1168-AC6E-4381-899F-6752100D4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The use of English – 1°</a:t>
            </a:r>
            <a:endParaRPr lang="en-RW">
              <a:solidFill>
                <a:srgbClr val="FFFFFF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ABF548E-8FBA-4614-92CC-A7E6424B6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it-IT" sz="2200" dirty="0">
                <a:solidFill>
                  <a:srgbClr val="FFFFFF"/>
                </a:solidFill>
              </a:rPr>
              <a:t>Past </a:t>
            </a:r>
            <a:r>
              <a:rPr lang="it-IT" sz="2200" dirty="0" err="1">
                <a:solidFill>
                  <a:srgbClr val="FFFFFF"/>
                </a:solidFill>
              </a:rPr>
              <a:t>simple</a:t>
            </a:r>
            <a:r>
              <a:rPr lang="it-IT" sz="2200" dirty="0">
                <a:solidFill>
                  <a:srgbClr val="FFFFFF"/>
                </a:solidFill>
              </a:rPr>
              <a:t> – Present </a:t>
            </a:r>
            <a:r>
              <a:rPr lang="it-IT" sz="2200" dirty="0" err="1">
                <a:solidFill>
                  <a:srgbClr val="FFFFFF"/>
                </a:solidFill>
              </a:rPr>
              <a:t>perfect</a:t>
            </a:r>
            <a:r>
              <a:rPr lang="it-IT" sz="2200" dirty="0">
                <a:solidFill>
                  <a:srgbClr val="FFFFFF"/>
                </a:solidFill>
              </a:rPr>
              <a:t> </a:t>
            </a:r>
            <a:r>
              <a:rPr lang="it-IT" sz="2200" dirty="0" err="1">
                <a:solidFill>
                  <a:srgbClr val="FFFFFF"/>
                </a:solidFill>
              </a:rPr>
              <a:t>simple</a:t>
            </a:r>
            <a:r>
              <a:rPr lang="it-IT" sz="2200" dirty="0">
                <a:solidFill>
                  <a:srgbClr val="FFFFFF"/>
                </a:solidFill>
              </a:rPr>
              <a:t> and continuous – Past </a:t>
            </a:r>
            <a:r>
              <a:rPr lang="it-IT" sz="2200" dirty="0" err="1">
                <a:solidFill>
                  <a:srgbClr val="FFFFFF"/>
                </a:solidFill>
              </a:rPr>
              <a:t>simple</a:t>
            </a:r>
            <a:r>
              <a:rPr lang="it-IT" sz="2200" dirty="0">
                <a:solidFill>
                  <a:srgbClr val="FFFFFF"/>
                </a:solidFill>
              </a:rPr>
              <a:t> </a:t>
            </a:r>
            <a:r>
              <a:rPr lang="it-IT" sz="2200" dirty="0" err="1">
                <a:solidFill>
                  <a:srgbClr val="FFFFFF"/>
                </a:solidFill>
              </a:rPr>
              <a:t>perfect</a:t>
            </a:r>
            <a:r>
              <a:rPr lang="it-IT" sz="2200" dirty="0">
                <a:solidFill>
                  <a:srgbClr val="FFFFFF"/>
                </a:solidFill>
              </a:rPr>
              <a:t> and continuous</a:t>
            </a:r>
            <a:endParaRPr lang="en-RW" sz="2200" dirty="0">
              <a:solidFill>
                <a:srgbClr val="FFFFFF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B0728C-9E4C-4CA4-B5D4-BAF08E56B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CMaurizio_IUSTO_2021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D8EFBE-7970-45DA-B728-9B3003905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86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BE7152-0860-4FDD-9FE2-7CE57865A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Present Perfect </a:t>
            </a:r>
            <a:r>
              <a:rPr lang="it-IT" dirty="0" err="1"/>
              <a:t>simple</a:t>
            </a:r>
            <a:endParaRPr lang="en-RW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F9FF3E-B429-4E6D-B665-2C3205C35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28600" indent="0">
              <a:buNone/>
            </a:pPr>
            <a:r>
              <a:rPr lang="it-IT" dirty="0"/>
              <a:t>The </a:t>
            </a:r>
            <a:r>
              <a:rPr lang="it-IT" dirty="0" err="1"/>
              <a:t>form</a:t>
            </a:r>
            <a:endParaRPr lang="it-IT" dirty="0"/>
          </a:p>
          <a:p>
            <a:pPr marL="228600" indent="0">
              <a:buNone/>
            </a:pPr>
            <a:r>
              <a:rPr lang="it-IT" b="1" dirty="0"/>
              <a:t>S + Has/Have + Past Participle*</a:t>
            </a:r>
          </a:p>
          <a:p>
            <a:pPr marL="228600" indent="0">
              <a:buNone/>
            </a:pPr>
            <a:r>
              <a:rPr lang="it-IT" dirty="0"/>
              <a:t>We use it to actions which took place in a not </a:t>
            </a:r>
            <a:r>
              <a:rPr lang="it-IT" dirty="0" err="1"/>
              <a:t>defined</a:t>
            </a:r>
            <a:r>
              <a:rPr lang="it-IT" dirty="0"/>
              <a:t> time, non finished, </a:t>
            </a:r>
            <a:r>
              <a:rPr lang="it-IT" dirty="0" err="1"/>
              <a:t>recent</a:t>
            </a:r>
            <a:r>
              <a:rPr lang="it-IT" dirty="0"/>
              <a:t>, </a:t>
            </a:r>
            <a:r>
              <a:rPr lang="it-IT" dirty="0" err="1"/>
              <a:t>started</a:t>
            </a:r>
            <a:r>
              <a:rPr lang="it-IT" dirty="0"/>
              <a:t> in the past with effects into the present</a:t>
            </a:r>
          </a:p>
          <a:p>
            <a:pPr marL="228600" indent="0">
              <a:buNone/>
            </a:pPr>
            <a:r>
              <a:rPr lang="it-IT" b="1" dirty="0"/>
              <a:t>Time expressions and </a:t>
            </a:r>
            <a:r>
              <a:rPr lang="it-IT" b="1" dirty="0" err="1"/>
              <a:t>adverbs</a:t>
            </a:r>
            <a:endParaRPr lang="it-IT" b="1" dirty="0"/>
          </a:p>
          <a:p>
            <a:pPr marL="228600" indent="0">
              <a:buNone/>
            </a:pPr>
            <a:r>
              <a:rPr lang="it-IT" dirty="0"/>
              <a:t>Just, </a:t>
            </a:r>
            <a:r>
              <a:rPr lang="it-IT" dirty="0" err="1"/>
              <a:t>already</a:t>
            </a:r>
            <a:r>
              <a:rPr lang="it-IT" dirty="0"/>
              <a:t>, </a:t>
            </a:r>
            <a:r>
              <a:rPr lang="it-IT" dirty="0" err="1"/>
              <a:t>yet</a:t>
            </a:r>
            <a:r>
              <a:rPr lang="it-IT" dirty="0"/>
              <a:t>, recently, so far, since, for</a:t>
            </a:r>
          </a:p>
          <a:p>
            <a:pPr marL="228600" indent="0">
              <a:buNone/>
            </a:pPr>
            <a:r>
              <a:rPr lang="it-IT" dirty="0"/>
              <a:t>Online </a:t>
            </a:r>
            <a:r>
              <a:rPr lang="it-IT" dirty="0" err="1"/>
              <a:t>resource</a:t>
            </a:r>
            <a:r>
              <a:rPr lang="it-IT" dirty="0"/>
              <a:t>: </a:t>
            </a:r>
            <a:r>
              <a:rPr lang="en-US" dirty="0">
                <a:hlinkClick r:id="rId2"/>
              </a:rPr>
              <a:t>Present Perfect Simple or Present Perfect Continuous Tense? (perfect-english-grammar.com)</a:t>
            </a:r>
            <a:r>
              <a:rPr lang="en-US" dirty="0"/>
              <a:t> </a:t>
            </a:r>
            <a:endParaRPr lang="it-IT" dirty="0"/>
          </a:p>
          <a:p>
            <a:pPr marL="228600" indent="0">
              <a:buNone/>
            </a:pPr>
            <a:endParaRPr lang="it-IT" dirty="0"/>
          </a:p>
          <a:p>
            <a:pPr marL="228600" indent="0">
              <a:buNone/>
            </a:pPr>
            <a:r>
              <a:rPr lang="it-IT" dirty="0"/>
              <a:t>* </a:t>
            </a:r>
            <a:r>
              <a:rPr lang="it-IT" dirty="0" err="1"/>
              <a:t>Remind</a:t>
            </a:r>
            <a:r>
              <a:rPr lang="it-IT" dirty="0"/>
              <a:t> the </a:t>
            </a:r>
            <a:r>
              <a:rPr lang="it-IT" dirty="0" err="1"/>
              <a:t>differences</a:t>
            </a:r>
            <a:r>
              <a:rPr lang="it-IT" dirty="0"/>
              <a:t> between regular and </a:t>
            </a:r>
            <a:r>
              <a:rPr lang="it-IT" dirty="0" err="1"/>
              <a:t>irregular</a:t>
            </a:r>
            <a:r>
              <a:rPr lang="it-IT" dirty="0"/>
              <a:t> verbs</a:t>
            </a:r>
            <a:endParaRPr lang="en-RW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D012EC8-BB3D-4BBA-82E3-7C73607AF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CMaurizio_IUSTO_2021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D4C6CD6-FEBD-4A9F-B830-ACBAA12A7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15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F77328-6BDE-49A8-BE3A-AC2E0326B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Present Perfect </a:t>
            </a:r>
            <a:r>
              <a:rPr lang="it-IT" dirty="0" err="1"/>
              <a:t>simple</a:t>
            </a:r>
            <a:r>
              <a:rPr lang="it-IT" dirty="0"/>
              <a:t> in ESP</a:t>
            </a:r>
            <a:endParaRPr lang="en-RW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96E7EB-41CB-4277-98D3-AEE203316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0">
              <a:buNone/>
            </a:pPr>
            <a:r>
              <a:rPr lang="it-IT" dirty="0"/>
              <a:t>We use it in academic/ESP English to</a:t>
            </a:r>
          </a:p>
          <a:p>
            <a:pPr>
              <a:buFontTx/>
              <a:buChar char="-"/>
            </a:pPr>
            <a:r>
              <a:rPr lang="it-IT" dirty="0" err="1"/>
              <a:t>Refer</a:t>
            </a:r>
            <a:r>
              <a:rPr lang="it-IT" dirty="0"/>
              <a:t> to indefinite time, ongoing activities, </a:t>
            </a:r>
            <a:r>
              <a:rPr lang="it-IT" dirty="0" err="1"/>
              <a:t>valid</a:t>
            </a:r>
            <a:r>
              <a:rPr lang="it-IT" dirty="0"/>
              <a:t> past information, </a:t>
            </a:r>
            <a:r>
              <a:rPr lang="it-IT" dirty="0" err="1"/>
              <a:t>currently</a:t>
            </a:r>
            <a:r>
              <a:rPr lang="it-IT" dirty="0"/>
              <a:t> </a:t>
            </a:r>
            <a:r>
              <a:rPr lang="it-IT" dirty="0" err="1"/>
              <a:t>true</a:t>
            </a:r>
            <a:r>
              <a:rPr lang="it-IT" dirty="0"/>
              <a:t> information</a:t>
            </a:r>
          </a:p>
          <a:p>
            <a:pPr>
              <a:buFontTx/>
              <a:buChar char="-"/>
            </a:pPr>
            <a:r>
              <a:rPr lang="it-IT" i="1" dirty="0"/>
              <a:t>Ex. The </a:t>
            </a:r>
            <a:r>
              <a:rPr lang="it-IT" i="1" dirty="0" err="1"/>
              <a:t>Broadmann</a:t>
            </a:r>
            <a:r>
              <a:rPr lang="it-IT" i="1" dirty="0"/>
              <a:t> areas have been </a:t>
            </a:r>
            <a:r>
              <a:rPr lang="it-IT" i="1" dirty="0" err="1"/>
              <a:t>closely</a:t>
            </a:r>
            <a:r>
              <a:rPr lang="it-IT" i="1" dirty="0"/>
              <a:t> </a:t>
            </a:r>
            <a:r>
              <a:rPr lang="it-IT" i="1" dirty="0" err="1"/>
              <a:t>correlated</a:t>
            </a:r>
            <a:r>
              <a:rPr lang="it-IT" i="1" dirty="0"/>
              <a:t> to….</a:t>
            </a:r>
          </a:p>
          <a:p>
            <a:pPr>
              <a:buFontTx/>
              <a:buChar char="-"/>
            </a:pPr>
            <a:r>
              <a:rPr lang="it-IT" dirty="0" err="1"/>
              <a:t>Discuss</a:t>
            </a:r>
            <a:r>
              <a:rPr lang="it-IT" dirty="0"/>
              <a:t> data sets that are </a:t>
            </a:r>
            <a:r>
              <a:rPr lang="it-IT" dirty="0" err="1"/>
              <a:t>reliable</a:t>
            </a:r>
            <a:r>
              <a:rPr lang="it-IT" dirty="0"/>
              <a:t> and </a:t>
            </a:r>
            <a:r>
              <a:rPr lang="it-IT" dirty="0" err="1"/>
              <a:t>generalizable</a:t>
            </a:r>
            <a:endParaRPr lang="it-IT" dirty="0"/>
          </a:p>
          <a:p>
            <a:pPr>
              <a:buFontTx/>
              <a:buChar char="-"/>
            </a:pPr>
            <a:r>
              <a:rPr lang="it-IT" i="1" dirty="0"/>
              <a:t>Ex. This study has </a:t>
            </a:r>
            <a:r>
              <a:rPr lang="it-IT" i="1" dirty="0" err="1"/>
              <a:t>shown</a:t>
            </a:r>
            <a:r>
              <a:rPr lang="it-IT" i="1" dirty="0"/>
              <a:t> </a:t>
            </a:r>
            <a:r>
              <a:rPr lang="it-IT" i="1" dirty="0" err="1"/>
              <a:t>how</a:t>
            </a:r>
            <a:r>
              <a:rPr lang="it-IT" i="1" dirty="0"/>
              <a:t> the results about our </a:t>
            </a:r>
            <a:r>
              <a:rPr lang="it-IT" i="1" dirty="0" err="1"/>
              <a:t>investigation</a:t>
            </a:r>
            <a:r>
              <a:rPr lang="it-IT" i="1" dirty="0"/>
              <a:t>…..</a:t>
            </a:r>
            <a:endParaRPr lang="en-RW" i="1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7EABCD5-0FF8-4C2C-9262-CE170B150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CMaurizio_IUSTO_2021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52BDFEA-AD01-45CD-A6C6-58FDCD08D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10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C71F89-8BB6-4986-80B6-60B626852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Our tasks</a:t>
            </a:r>
            <a:endParaRPr lang="en-RW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E9A97F-08DC-4DC5-9BAE-61EBBA7D4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28600" indent="0">
              <a:buNone/>
            </a:pPr>
            <a:r>
              <a:rPr lang="it-IT" dirty="0"/>
              <a:t>1) </a:t>
            </a:r>
            <a:r>
              <a:rPr lang="it-IT" dirty="0" err="1"/>
              <a:t>Choose</a:t>
            </a:r>
            <a:r>
              <a:rPr lang="it-IT" dirty="0"/>
              <a:t> </a:t>
            </a:r>
            <a:r>
              <a:rPr lang="it-IT" sz="5200" b="1" dirty="0"/>
              <a:t>one </a:t>
            </a:r>
            <a:r>
              <a:rPr lang="it-IT" dirty="0"/>
              <a:t>of the following articles and </a:t>
            </a:r>
            <a:r>
              <a:rPr lang="it-IT" dirty="0" err="1"/>
              <a:t>identify</a:t>
            </a:r>
            <a:r>
              <a:rPr lang="it-IT" dirty="0"/>
              <a:t>, </a:t>
            </a:r>
            <a:r>
              <a:rPr lang="it-IT" dirty="0" err="1"/>
              <a:t>mentioning</a:t>
            </a:r>
            <a:r>
              <a:rPr lang="it-IT" dirty="0"/>
              <a:t> as many examples as possibile about</a:t>
            </a:r>
          </a:p>
          <a:p>
            <a:pPr>
              <a:buFontTx/>
              <a:buChar char="-"/>
            </a:pPr>
            <a:r>
              <a:rPr lang="it-IT" b="1" dirty="0"/>
              <a:t>The use of present </a:t>
            </a:r>
            <a:r>
              <a:rPr lang="it-IT" b="1" dirty="0" err="1"/>
              <a:t>simple</a:t>
            </a:r>
            <a:endParaRPr lang="it-IT" b="1" dirty="0"/>
          </a:p>
          <a:p>
            <a:pPr>
              <a:buFontTx/>
              <a:buChar char="-"/>
            </a:pPr>
            <a:r>
              <a:rPr lang="it-IT" b="1" dirty="0"/>
              <a:t>The use of past </a:t>
            </a:r>
            <a:r>
              <a:rPr lang="it-IT" b="1" dirty="0" err="1"/>
              <a:t>simple</a:t>
            </a:r>
            <a:r>
              <a:rPr lang="it-IT" b="1" dirty="0"/>
              <a:t> </a:t>
            </a:r>
          </a:p>
          <a:p>
            <a:pPr>
              <a:buFontTx/>
              <a:buChar char="-"/>
            </a:pPr>
            <a:r>
              <a:rPr lang="it-IT" b="1" dirty="0"/>
              <a:t>The use of present </a:t>
            </a:r>
            <a:r>
              <a:rPr lang="it-IT" b="1" dirty="0" err="1"/>
              <a:t>perfect</a:t>
            </a:r>
            <a:endParaRPr lang="it-IT" b="1" dirty="0"/>
          </a:p>
          <a:p>
            <a:pPr marL="228600" indent="0">
              <a:buNone/>
            </a:pPr>
            <a:r>
              <a:rPr lang="it-IT" dirty="0"/>
              <a:t>2) Can you match the use of one or more o these English tenses to their use </a:t>
            </a:r>
            <a:r>
              <a:rPr lang="it-IT" dirty="0" err="1"/>
              <a:t>accordint</a:t>
            </a:r>
            <a:r>
              <a:rPr lang="it-IT" dirty="0"/>
              <a:t> to the </a:t>
            </a:r>
            <a:r>
              <a:rPr lang="it-IT" dirty="0" err="1"/>
              <a:t>guidelines</a:t>
            </a:r>
            <a:r>
              <a:rPr lang="it-IT" dirty="0"/>
              <a:t> given in this lesson?</a:t>
            </a:r>
          </a:p>
          <a:p>
            <a:pPr>
              <a:buFontTx/>
              <a:buChar char="-"/>
            </a:pPr>
            <a:endParaRPr lang="it-IT" b="1" dirty="0"/>
          </a:p>
          <a:p>
            <a:pPr>
              <a:buFontTx/>
              <a:buChar char="-"/>
            </a:pPr>
            <a:endParaRPr lang="en-RW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489D110-A361-49F6-A129-D3A12D552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CMaurizio_IUSTO_2021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EC5C6A3-2A2F-45D1-9EAE-2BA82B8F5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8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7133C0-0216-4B27-BF00-C368333AC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indent="0"/>
            <a:r>
              <a:rPr lang="it-IT" dirty="0" err="1"/>
              <a:t>Dos</a:t>
            </a:r>
            <a:r>
              <a:rPr lang="it-IT" dirty="0"/>
              <a:t> and </a:t>
            </a:r>
            <a:r>
              <a:rPr lang="it-IT" dirty="0" err="1"/>
              <a:t>DONTs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73B1A7-9FAC-47B5-A3AD-81D89FBBC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it-IT" b="1" dirty="0"/>
              <a:t>Do not </a:t>
            </a:r>
            <a:r>
              <a:rPr lang="it-IT" b="1" dirty="0" err="1"/>
              <a:t>translate</a:t>
            </a:r>
            <a:r>
              <a:rPr lang="it-IT" dirty="0"/>
              <a:t>, but try to understand as much as possible from the context</a:t>
            </a:r>
          </a:p>
          <a:p>
            <a:pPr>
              <a:buFontTx/>
              <a:buChar char="-"/>
            </a:pPr>
            <a:r>
              <a:rPr lang="it-IT" b="1" dirty="0"/>
              <a:t>Use online resources </a:t>
            </a:r>
            <a:r>
              <a:rPr lang="it-IT" dirty="0"/>
              <a:t>for </a:t>
            </a:r>
            <a:r>
              <a:rPr lang="it-IT" dirty="0" err="1"/>
              <a:t>your</a:t>
            </a:r>
            <a:r>
              <a:rPr lang="it-IT" dirty="0"/>
              <a:t> comprehension </a:t>
            </a:r>
            <a:r>
              <a:rPr lang="it-IT" b="1" dirty="0"/>
              <a:t>only in case </a:t>
            </a:r>
            <a:r>
              <a:rPr lang="it-IT" dirty="0"/>
              <a:t>it is </a:t>
            </a:r>
            <a:r>
              <a:rPr lang="it-IT" dirty="0" err="1"/>
              <a:t>nececessary</a:t>
            </a:r>
            <a:r>
              <a:rPr lang="it-IT" dirty="0"/>
              <a:t>, for example an online </a:t>
            </a:r>
            <a:r>
              <a:rPr lang="it-IT" dirty="0" err="1"/>
              <a:t>translator</a:t>
            </a:r>
            <a:r>
              <a:rPr lang="it-IT" dirty="0"/>
              <a:t> </a:t>
            </a:r>
          </a:p>
          <a:p>
            <a:pPr>
              <a:buFontTx/>
              <a:buChar char="-"/>
            </a:pPr>
            <a:r>
              <a:rPr lang="it-IT" b="1" dirty="0"/>
              <a:t>You are not asked </a:t>
            </a:r>
            <a:r>
              <a:rPr lang="it-IT" dirty="0"/>
              <a:t>to understand </a:t>
            </a:r>
            <a:r>
              <a:rPr lang="it-IT" dirty="0" err="1"/>
              <a:t>everything</a:t>
            </a:r>
            <a:r>
              <a:rPr lang="it-IT" dirty="0"/>
              <a:t>, but to </a:t>
            </a:r>
            <a:r>
              <a:rPr lang="it-IT" dirty="0" err="1"/>
              <a:t>idenitfy</a:t>
            </a:r>
            <a:r>
              <a:rPr lang="it-IT" dirty="0"/>
              <a:t> the main aspects</a:t>
            </a:r>
          </a:p>
          <a:p>
            <a:pPr>
              <a:buFontTx/>
              <a:buChar char="-"/>
            </a:pPr>
            <a:r>
              <a:rPr lang="it-IT" b="1" dirty="0"/>
              <a:t>Make a list </a:t>
            </a:r>
            <a:r>
              <a:rPr lang="it-IT" dirty="0"/>
              <a:t>of «</a:t>
            </a:r>
            <a:r>
              <a:rPr lang="it-IT" dirty="0" err="1"/>
              <a:t>totally</a:t>
            </a:r>
            <a:r>
              <a:rPr lang="it-IT" dirty="0"/>
              <a:t> difficult to understand word»</a:t>
            </a:r>
            <a:endParaRPr lang="en-RW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06CFEB1-E2B3-453E-879C-C8027AEBA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CMaurizio_IUSTO_2021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F031151-64B1-4947-AE84-05723B122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9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3E245B-3935-4FBC-8C47-6CC97A1EF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Links to the articles</a:t>
            </a:r>
            <a:endParaRPr lang="en-RW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959F9E-D8DD-418D-BBD6-77BCE7399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indent="-514350">
              <a:buAutoNum type="alphaLcParenR"/>
            </a:pPr>
            <a:r>
              <a:rPr lang="en-US" dirty="0">
                <a:hlinkClick r:id="rId2"/>
              </a:rPr>
              <a:t>Anxiety in teens: what it is &amp; how to help | Raising Children Network</a:t>
            </a:r>
            <a:endParaRPr lang="en-US" dirty="0"/>
          </a:p>
          <a:p>
            <a:pPr marL="742950" indent="-514350">
              <a:buAutoNum type="alphaLcParenR"/>
            </a:pPr>
            <a:r>
              <a:rPr lang="en-US" dirty="0">
                <a:hlinkClick r:id="rId3"/>
              </a:rPr>
              <a:t>Psychological Issues Faced by Adopted Children (psy-ed.com)</a:t>
            </a:r>
            <a:endParaRPr lang="en-US" dirty="0"/>
          </a:p>
          <a:p>
            <a:pPr marL="742950" indent="-514350">
              <a:buAutoNum type="alphaLcParenR"/>
            </a:pPr>
            <a:r>
              <a:rPr lang="en-US" dirty="0">
                <a:hlinkClick r:id="rId4"/>
              </a:rPr>
              <a:t>WHO/Europe | </a:t>
            </a:r>
            <a:r>
              <a:rPr lang="en-US" dirty="0" err="1">
                <a:hlinkClick r:id="rId4"/>
              </a:rPr>
              <a:t>Behavioural</a:t>
            </a:r>
            <a:r>
              <a:rPr lang="en-US" dirty="0">
                <a:hlinkClick r:id="rId4"/>
              </a:rPr>
              <a:t> and cultural insights for health - How to counter pandemic fatigue and refresh public commitment to COVID-19 prevention measures</a:t>
            </a:r>
            <a:endParaRPr lang="en-US" dirty="0"/>
          </a:p>
          <a:p>
            <a:pPr marL="742950" indent="-514350">
              <a:buAutoNum type="alphaLcParenR"/>
            </a:pPr>
            <a:r>
              <a:rPr lang="it-IT" dirty="0" err="1">
                <a:hlinkClick r:id="rId5"/>
              </a:rPr>
              <a:t>Counsellors</a:t>
            </a:r>
            <a:r>
              <a:rPr lang="it-IT" dirty="0">
                <a:hlinkClick r:id="rId5"/>
              </a:rPr>
              <a:t> - Better </a:t>
            </a:r>
            <a:r>
              <a:rPr lang="it-IT" dirty="0" err="1">
                <a:hlinkClick r:id="rId5"/>
              </a:rPr>
              <a:t>Health</a:t>
            </a:r>
            <a:r>
              <a:rPr lang="it-IT" dirty="0">
                <a:hlinkClick r:id="rId5"/>
              </a:rPr>
              <a:t> Channel</a:t>
            </a:r>
            <a:endParaRPr lang="en-RW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1D89646-4840-4779-ABEB-8375D4A5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CMaurizio_IUSTO_2021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8759ADE-9E8C-470A-AE2C-6CD726532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42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5099B5-B454-4960-A8BA-DA23B9F6B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Present </a:t>
            </a:r>
            <a:r>
              <a:rPr lang="it-IT" dirty="0" err="1"/>
              <a:t>simple</a:t>
            </a:r>
            <a:endParaRPr lang="en-RW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0B94A6-F0ED-4540-8402-121386CC2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0">
              <a:buNone/>
            </a:pPr>
            <a:r>
              <a:rPr lang="it-IT" b="1" dirty="0"/>
              <a:t>Habits – </a:t>
            </a:r>
            <a:r>
              <a:rPr lang="it-IT" b="1" dirty="0" err="1"/>
              <a:t>routines</a:t>
            </a:r>
            <a:r>
              <a:rPr lang="it-IT" b="1" dirty="0"/>
              <a:t>: the use in </a:t>
            </a:r>
            <a:r>
              <a:rPr lang="it-IT" b="1" dirty="0" err="1"/>
              <a:t>conversational</a:t>
            </a:r>
            <a:r>
              <a:rPr lang="it-IT" b="1" dirty="0"/>
              <a:t> English</a:t>
            </a:r>
          </a:p>
          <a:p>
            <a:pPr marL="228600" indent="0">
              <a:buNone/>
            </a:pPr>
            <a:r>
              <a:rPr lang="it-IT" b="1" dirty="0"/>
              <a:t>Facts: every day English, </a:t>
            </a:r>
            <a:r>
              <a:rPr lang="it-IT" b="1" dirty="0" err="1"/>
              <a:t>scientific</a:t>
            </a:r>
            <a:r>
              <a:rPr lang="it-IT" b="1" dirty="0"/>
              <a:t> English, ESP</a:t>
            </a:r>
          </a:p>
          <a:p>
            <a:pPr marL="228600" indent="0">
              <a:buNone/>
            </a:pPr>
            <a:r>
              <a:rPr lang="it-IT" b="1" dirty="0"/>
              <a:t>Presente Indicativo ≠  Present </a:t>
            </a:r>
            <a:r>
              <a:rPr lang="it-IT" b="1" dirty="0" err="1"/>
              <a:t>simple</a:t>
            </a:r>
            <a:endParaRPr lang="it-IT" b="1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D98EF0A-889E-40BD-9964-A3F12EBA5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CMaurizio_IUSTO_2021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4AEF5BB-DBC7-4F89-A609-6A037E11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8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036AB7-4AC4-4187-B93E-A1165B497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Spelling rules</a:t>
            </a:r>
            <a:endParaRPr lang="en-RW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8ADD28-19EA-49C8-ACE1-E6CE0380D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0">
              <a:buNone/>
            </a:pPr>
            <a:r>
              <a:rPr lang="it-IT" dirty="0"/>
              <a:t>3° </a:t>
            </a:r>
            <a:r>
              <a:rPr lang="it-IT" dirty="0" err="1"/>
              <a:t>singular</a:t>
            </a:r>
            <a:r>
              <a:rPr lang="it-IT" dirty="0"/>
              <a:t> person  V + es</a:t>
            </a:r>
          </a:p>
          <a:p>
            <a:pPr marL="228600" indent="0">
              <a:buNone/>
            </a:pPr>
            <a:r>
              <a:rPr lang="it-IT" dirty="0"/>
              <a:t>Y (CY)              y changes to i – ex. Dry + es = </a:t>
            </a:r>
            <a:r>
              <a:rPr lang="it-IT" dirty="0" err="1"/>
              <a:t>dries</a:t>
            </a:r>
            <a:r>
              <a:rPr lang="it-IT" dirty="0"/>
              <a:t>, but buy (CVC) </a:t>
            </a:r>
            <a:r>
              <a:rPr lang="it-IT" dirty="0" err="1"/>
              <a:t>buyes</a:t>
            </a:r>
            <a:endParaRPr lang="it-IT" dirty="0"/>
          </a:p>
          <a:p>
            <a:pPr marL="228600" indent="0">
              <a:buNone/>
            </a:pPr>
            <a:r>
              <a:rPr lang="it-IT" dirty="0" err="1"/>
              <a:t>Final</a:t>
            </a:r>
            <a:r>
              <a:rPr lang="it-IT" dirty="0"/>
              <a:t> –              </a:t>
            </a:r>
            <a:r>
              <a:rPr lang="it-IT" dirty="0" err="1"/>
              <a:t>sh</a:t>
            </a:r>
            <a:r>
              <a:rPr lang="it-IT" dirty="0"/>
              <a:t>, </a:t>
            </a:r>
            <a:r>
              <a:rPr lang="it-IT" dirty="0" err="1"/>
              <a:t>ch</a:t>
            </a:r>
            <a:r>
              <a:rPr lang="it-IT" dirty="0"/>
              <a:t>, x, s, z    + es, mix – </a:t>
            </a:r>
            <a:r>
              <a:rPr lang="it-IT" dirty="0" err="1"/>
              <a:t>mixes</a:t>
            </a:r>
            <a:r>
              <a:rPr lang="it-IT" dirty="0"/>
              <a:t>, flash – flashes</a:t>
            </a:r>
          </a:p>
          <a:p>
            <a:pPr marL="228600" indent="0">
              <a:buNone/>
            </a:pPr>
            <a:endParaRPr lang="it-IT" dirty="0"/>
          </a:p>
          <a:p>
            <a:pPr marL="228600" indent="0">
              <a:buNone/>
            </a:pPr>
            <a:r>
              <a:rPr lang="it-IT" dirty="0"/>
              <a:t>Online </a:t>
            </a:r>
            <a:r>
              <a:rPr lang="it-IT" dirty="0" err="1"/>
              <a:t>resource</a:t>
            </a:r>
            <a:r>
              <a:rPr lang="it-IT" dirty="0"/>
              <a:t>: </a:t>
            </a:r>
            <a:r>
              <a:rPr lang="en-US" dirty="0">
                <a:hlinkClick r:id="rId2"/>
              </a:rPr>
              <a:t>Present Simple Spelling Changes (perfect-english-grammar.com)</a:t>
            </a:r>
            <a:r>
              <a:rPr lang="it-IT" dirty="0"/>
              <a:t> </a:t>
            </a:r>
          </a:p>
          <a:p>
            <a:pPr marL="228600" indent="0">
              <a:buNone/>
            </a:pPr>
            <a:endParaRPr lang="it-IT" dirty="0"/>
          </a:p>
          <a:p>
            <a:pPr marL="228600" indent="0">
              <a:buNone/>
            </a:pPr>
            <a:endParaRPr lang="en-RW" dirty="0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5152BA11-09D9-4F8E-BF14-74C47A6ED4E0}"/>
              </a:ext>
            </a:extLst>
          </p:cNvPr>
          <p:cNvSpPr/>
          <p:nvPr/>
        </p:nvSpPr>
        <p:spPr>
          <a:xfrm>
            <a:off x="2403024" y="2856773"/>
            <a:ext cx="700783" cy="331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W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ABE16FDF-7114-4D29-8BA3-11E46DD0392F}"/>
              </a:ext>
            </a:extLst>
          </p:cNvPr>
          <p:cNvSpPr/>
          <p:nvPr/>
        </p:nvSpPr>
        <p:spPr>
          <a:xfrm>
            <a:off x="2403023" y="4011994"/>
            <a:ext cx="700783" cy="331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           </a:t>
            </a:r>
            <a:endParaRPr lang="en-RW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F9C3E0B-607F-42FA-829F-B4973E23C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CMaurizio_IUSTO_2021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D213011-5FF0-4EB1-8827-C45EF0CF9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5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489DB1-F119-4E9E-9C53-BCCDC8F38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/>
              <a:t>Use of Present Simple in </a:t>
            </a:r>
            <a:r>
              <a:rPr lang="it-IT" dirty="0" err="1"/>
              <a:t>scientific</a:t>
            </a:r>
            <a:r>
              <a:rPr lang="it-IT" dirty="0"/>
              <a:t> English</a:t>
            </a:r>
            <a:endParaRPr lang="en-RW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C97397-0E92-4C28-AE76-CF968BEAD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28600" indent="0">
              <a:buNone/>
            </a:pPr>
            <a:r>
              <a:rPr lang="it-IT" b="1" dirty="0"/>
              <a:t>It </a:t>
            </a:r>
            <a:r>
              <a:rPr lang="it-IT" b="1" dirty="0" err="1"/>
              <a:t>expresses</a:t>
            </a:r>
            <a:r>
              <a:rPr lang="it-IT" b="1" dirty="0"/>
              <a:t> </a:t>
            </a:r>
            <a:r>
              <a:rPr lang="it-IT" b="1" dirty="0" err="1"/>
              <a:t>law</a:t>
            </a:r>
            <a:r>
              <a:rPr lang="it-IT" b="1" dirty="0"/>
              <a:t>, </a:t>
            </a:r>
            <a:r>
              <a:rPr lang="it-IT" b="1" dirty="0" err="1"/>
              <a:t>definitons</a:t>
            </a:r>
            <a:r>
              <a:rPr lang="it-IT" b="1" dirty="0"/>
              <a:t>, facts</a:t>
            </a:r>
          </a:p>
          <a:p>
            <a:pPr marL="228600" indent="0">
              <a:buNone/>
            </a:pPr>
            <a:r>
              <a:rPr lang="it-IT" i="1" dirty="0"/>
              <a:t>Ex. </a:t>
            </a:r>
            <a:r>
              <a:rPr lang="it-IT" i="1" dirty="0" err="1"/>
              <a:t>Neuropsychology</a:t>
            </a:r>
            <a:r>
              <a:rPr lang="it-IT" i="1" dirty="0"/>
              <a:t> </a:t>
            </a:r>
            <a:r>
              <a:rPr lang="it-IT" i="1" dirty="0" err="1"/>
              <a:t>adds</a:t>
            </a:r>
            <a:r>
              <a:rPr lang="it-IT" i="1" dirty="0"/>
              <a:t> to </a:t>
            </a:r>
            <a:r>
              <a:rPr lang="it-IT" i="1" dirty="0" err="1"/>
              <a:t>scientific</a:t>
            </a:r>
            <a:r>
              <a:rPr lang="it-IT" i="1" dirty="0"/>
              <a:t> knowledge about thought, </a:t>
            </a:r>
            <a:r>
              <a:rPr lang="it-IT" i="1" dirty="0" err="1"/>
              <a:t>language</a:t>
            </a:r>
            <a:r>
              <a:rPr lang="it-IT" i="1" dirty="0"/>
              <a:t> and </a:t>
            </a:r>
            <a:r>
              <a:rPr lang="it-IT" i="1" dirty="0" err="1"/>
              <a:t>memory</a:t>
            </a:r>
            <a:endParaRPr lang="it-IT" i="1" dirty="0"/>
          </a:p>
          <a:p>
            <a:pPr marL="228600" indent="0">
              <a:buNone/>
            </a:pPr>
            <a:r>
              <a:rPr lang="it-IT" b="1" dirty="0"/>
              <a:t>It </a:t>
            </a:r>
            <a:r>
              <a:rPr lang="it-IT" b="1" dirty="0" err="1"/>
              <a:t>refers</a:t>
            </a:r>
            <a:r>
              <a:rPr lang="it-IT" b="1" dirty="0"/>
              <a:t> data </a:t>
            </a:r>
            <a:r>
              <a:rPr lang="it-IT" b="1" dirty="0" err="1"/>
              <a:t>analysis</a:t>
            </a:r>
            <a:r>
              <a:rPr lang="it-IT" b="1" dirty="0"/>
              <a:t> </a:t>
            </a:r>
            <a:r>
              <a:rPr lang="it-IT" b="1" dirty="0" err="1"/>
              <a:t>procedures</a:t>
            </a:r>
            <a:r>
              <a:rPr lang="it-IT" b="1" dirty="0"/>
              <a:t>, </a:t>
            </a:r>
            <a:r>
              <a:rPr lang="it-IT" b="1" dirty="0" err="1"/>
              <a:t>statistics</a:t>
            </a:r>
            <a:r>
              <a:rPr lang="it-IT" b="1" dirty="0"/>
              <a:t>, </a:t>
            </a:r>
            <a:r>
              <a:rPr lang="it-IT" b="1" dirty="0" err="1"/>
              <a:t>medical</a:t>
            </a:r>
            <a:r>
              <a:rPr lang="it-IT" b="1" dirty="0"/>
              <a:t> </a:t>
            </a:r>
            <a:r>
              <a:rPr lang="it-IT" b="1" dirty="0" err="1"/>
              <a:t>statement</a:t>
            </a:r>
            <a:r>
              <a:rPr lang="it-IT" b="1" dirty="0"/>
              <a:t>, </a:t>
            </a:r>
            <a:r>
              <a:rPr lang="it-IT" b="1" dirty="0" err="1"/>
              <a:t>equipment</a:t>
            </a:r>
            <a:endParaRPr lang="it-IT" b="1" dirty="0"/>
          </a:p>
          <a:p>
            <a:pPr marL="228600" indent="0">
              <a:buNone/>
            </a:pPr>
            <a:r>
              <a:rPr lang="it-IT" i="1" dirty="0"/>
              <a:t>Ex. This paper aims to </a:t>
            </a:r>
            <a:r>
              <a:rPr lang="it-IT" i="1" dirty="0" err="1"/>
              <a:t>analysing</a:t>
            </a:r>
            <a:r>
              <a:rPr lang="it-IT" i="1" dirty="0"/>
              <a:t>….</a:t>
            </a:r>
          </a:p>
          <a:p>
            <a:pPr marL="228600" indent="0">
              <a:buNone/>
            </a:pPr>
            <a:r>
              <a:rPr lang="it-IT" b="1" dirty="0"/>
              <a:t>It </a:t>
            </a:r>
            <a:r>
              <a:rPr lang="it-IT" b="1" dirty="0" err="1"/>
              <a:t>refers</a:t>
            </a:r>
            <a:r>
              <a:rPr lang="it-IT" b="1" dirty="0"/>
              <a:t> papers</a:t>
            </a:r>
          </a:p>
          <a:p>
            <a:pPr marL="228600" indent="0">
              <a:buNone/>
            </a:pPr>
            <a:r>
              <a:rPr lang="it-IT" i="1" dirty="0"/>
              <a:t>Ex. This research </a:t>
            </a:r>
            <a:r>
              <a:rPr lang="it-IT" i="1" dirty="0" err="1"/>
              <a:t>develops</a:t>
            </a:r>
            <a:r>
              <a:rPr lang="it-IT" i="1" dirty="0"/>
              <a:t> and </a:t>
            </a:r>
            <a:r>
              <a:rPr lang="it-IT" i="1" dirty="0" err="1"/>
              <a:t>states</a:t>
            </a:r>
            <a:r>
              <a:rPr lang="it-IT" i="1" dirty="0"/>
              <a:t> that the teenagers </a:t>
            </a:r>
            <a:r>
              <a:rPr lang="it-IT" i="1" dirty="0" err="1"/>
              <a:t>development</a:t>
            </a:r>
            <a:r>
              <a:rPr lang="it-IT" i="1" dirty="0"/>
              <a:t> phase is to be taken into consideration</a:t>
            </a:r>
          </a:p>
          <a:p>
            <a:pPr marL="228600" indent="0">
              <a:buNone/>
            </a:pPr>
            <a:r>
              <a:rPr lang="it-IT" b="1" dirty="0"/>
              <a:t>It is used to </a:t>
            </a:r>
            <a:r>
              <a:rPr lang="it-IT" b="1" dirty="0" err="1"/>
              <a:t>describe</a:t>
            </a:r>
            <a:r>
              <a:rPr lang="it-IT" b="1" dirty="0"/>
              <a:t> </a:t>
            </a:r>
            <a:r>
              <a:rPr lang="it-IT" b="1" dirty="0" err="1"/>
              <a:t>tables</a:t>
            </a:r>
            <a:r>
              <a:rPr lang="it-IT" b="1" dirty="0"/>
              <a:t> and </a:t>
            </a:r>
            <a:r>
              <a:rPr lang="it-IT" b="1" dirty="0" err="1"/>
              <a:t>figures</a:t>
            </a:r>
            <a:endParaRPr lang="it-IT" b="1" dirty="0"/>
          </a:p>
          <a:p>
            <a:pPr marL="228600" indent="0">
              <a:buNone/>
            </a:pPr>
            <a:r>
              <a:rPr lang="it-IT" i="1" dirty="0"/>
              <a:t>Ex. Figure 1 shows a </a:t>
            </a:r>
            <a:r>
              <a:rPr lang="it-IT" i="1" dirty="0" err="1"/>
              <a:t>graph</a:t>
            </a:r>
            <a:r>
              <a:rPr lang="it-IT" i="1" dirty="0"/>
              <a:t> that….</a:t>
            </a:r>
            <a:endParaRPr lang="en-RW" i="1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B2A0ECC-687B-4FAD-A904-026ADB0F8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CMaurizio_IUSTO_2021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0C659E0-8317-4BF3-A203-BE305CBBB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27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B37993-924F-4561-912A-DBFDD4356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Past </a:t>
            </a:r>
            <a:r>
              <a:rPr lang="it-IT" dirty="0" err="1"/>
              <a:t>simple</a:t>
            </a:r>
            <a:endParaRPr lang="en-RW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E68355-3AE5-4120-BDC1-4B45A7287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0">
              <a:buNone/>
            </a:pPr>
            <a:r>
              <a:rPr lang="it-IT" b="1" dirty="0"/>
              <a:t>Past events</a:t>
            </a:r>
            <a:r>
              <a:rPr lang="it-IT" dirty="0"/>
              <a:t>, </a:t>
            </a:r>
            <a:r>
              <a:rPr lang="it-IT" dirty="0" err="1"/>
              <a:t>totally</a:t>
            </a:r>
            <a:r>
              <a:rPr lang="it-IT" dirty="0"/>
              <a:t> related to the past in </a:t>
            </a:r>
            <a:r>
              <a:rPr lang="it-IT" dirty="0" err="1"/>
              <a:t>conversational</a:t>
            </a:r>
            <a:r>
              <a:rPr lang="it-IT" dirty="0"/>
              <a:t> English</a:t>
            </a:r>
          </a:p>
          <a:p>
            <a:pPr marL="228600" indent="0">
              <a:buNone/>
            </a:pPr>
            <a:r>
              <a:rPr lang="it-IT" b="1" dirty="0"/>
              <a:t>Finished and </a:t>
            </a:r>
            <a:r>
              <a:rPr lang="it-IT" b="1" dirty="0" err="1"/>
              <a:t>completed</a:t>
            </a:r>
            <a:r>
              <a:rPr lang="it-IT" b="1" dirty="0"/>
              <a:t> actions</a:t>
            </a:r>
          </a:p>
          <a:p>
            <a:pPr marL="228600" indent="0">
              <a:buNone/>
            </a:pPr>
            <a:r>
              <a:rPr lang="it-IT" b="1" dirty="0"/>
              <a:t>Time expressions</a:t>
            </a:r>
            <a:r>
              <a:rPr lang="it-IT" dirty="0"/>
              <a:t>: ago, last, </a:t>
            </a:r>
            <a:r>
              <a:rPr lang="it-IT" dirty="0" err="1"/>
              <a:t>yesterday</a:t>
            </a:r>
            <a:r>
              <a:rPr lang="it-IT" dirty="0"/>
              <a:t>, in 1991, in the 4° </a:t>
            </a:r>
            <a:r>
              <a:rPr lang="it-IT" dirty="0" err="1"/>
              <a:t>century</a:t>
            </a:r>
            <a:r>
              <a:rPr lang="it-IT" dirty="0"/>
              <a:t>, when I was born…..</a:t>
            </a:r>
            <a:endParaRPr lang="en-RW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8D677AD-C988-4F5C-AA65-DA589F28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CMaurizio_IUSTO_2021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4DEE7E0-F857-4711-AD4B-BA3676F6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59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2A3932-95B7-408A-98D1-26121A40F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Regular and </a:t>
            </a:r>
            <a:r>
              <a:rPr lang="it-IT" dirty="0" err="1"/>
              <a:t>irregular</a:t>
            </a:r>
            <a:r>
              <a:rPr lang="it-IT" dirty="0"/>
              <a:t> verbs</a:t>
            </a:r>
            <a:endParaRPr lang="en-RW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B9C6FB-4FC8-43E1-8684-7EC85DD4E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Regular:</a:t>
            </a:r>
            <a:r>
              <a:rPr lang="it-IT" dirty="0"/>
              <a:t> they follow a rule, i.e. V + ed</a:t>
            </a:r>
          </a:p>
          <a:p>
            <a:r>
              <a:rPr lang="it-IT" b="1" dirty="0" err="1"/>
              <a:t>Irregular</a:t>
            </a:r>
            <a:r>
              <a:rPr lang="it-IT" dirty="0"/>
              <a:t>: they do not follow a rule, but they have special patterns as for past </a:t>
            </a:r>
            <a:r>
              <a:rPr lang="it-IT" dirty="0" err="1"/>
              <a:t>simple</a:t>
            </a:r>
            <a:r>
              <a:rPr lang="it-IT" dirty="0"/>
              <a:t> and past participle</a:t>
            </a:r>
          </a:p>
          <a:p>
            <a:endParaRPr lang="it-IT" dirty="0"/>
          </a:p>
          <a:p>
            <a:r>
              <a:rPr lang="it-IT" dirty="0"/>
              <a:t>Online </a:t>
            </a:r>
            <a:r>
              <a:rPr lang="it-IT" dirty="0" err="1"/>
              <a:t>resource</a:t>
            </a:r>
            <a:r>
              <a:rPr lang="it-IT" dirty="0"/>
              <a:t>: </a:t>
            </a:r>
            <a:r>
              <a:rPr lang="en-US" dirty="0">
                <a:hlinkClick r:id="rId2"/>
              </a:rPr>
              <a:t>Past simple | </a:t>
            </a:r>
            <a:r>
              <a:rPr lang="en-US" dirty="0" err="1">
                <a:hlinkClick r:id="rId2"/>
              </a:rPr>
              <a:t>LearnEnglish</a:t>
            </a:r>
            <a:r>
              <a:rPr lang="en-US" dirty="0">
                <a:hlinkClick r:id="rId2"/>
              </a:rPr>
              <a:t> - British Council</a:t>
            </a:r>
            <a:r>
              <a:rPr lang="en-US" dirty="0"/>
              <a:t> </a:t>
            </a:r>
            <a:endParaRPr lang="en-RW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19C9AA2-14DF-4C4D-ABBB-0923AF434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CMaurizio_IUSTO_2021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22ADCB6-A0F6-43C9-BCE2-9A9B733D3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44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F25C9E-74D9-44C6-8536-4B5B1260F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Spelling rules</a:t>
            </a:r>
            <a:endParaRPr lang="en-RW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72E00D-38FE-4122-A04A-4D0CEA3EC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b="1" dirty="0"/>
              <a:t>V (base </a:t>
            </a:r>
            <a:r>
              <a:rPr lang="it-IT" b="1" dirty="0" err="1"/>
              <a:t>form</a:t>
            </a:r>
            <a:r>
              <a:rPr lang="it-IT" b="1" dirty="0"/>
              <a:t> + ed), ex. Land + ed= </a:t>
            </a:r>
            <a:r>
              <a:rPr lang="it-IT" b="1" dirty="0" err="1"/>
              <a:t>landed</a:t>
            </a:r>
            <a:endParaRPr lang="it-IT" b="1" dirty="0"/>
          </a:p>
          <a:p>
            <a:r>
              <a:rPr lang="it-IT" b="1" dirty="0"/>
              <a:t>Y (CY) changes to i+ ed= </a:t>
            </a:r>
            <a:r>
              <a:rPr lang="it-IT" b="1" dirty="0" err="1"/>
              <a:t>ied</a:t>
            </a:r>
            <a:r>
              <a:rPr lang="it-IT" b="1" dirty="0"/>
              <a:t>,  ex. </a:t>
            </a:r>
            <a:r>
              <a:rPr lang="it-IT" b="1" dirty="0" err="1"/>
              <a:t>Cry</a:t>
            </a:r>
            <a:r>
              <a:rPr lang="it-IT" b="1" dirty="0"/>
              <a:t> +ed= </a:t>
            </a:r>
            <a:r>
              <a:rPr lang="it-IT" b="1" dirty="0" err="1"/>
              <a:t>cried</a:t>
            </a:r>
            <a:endParaRPr lang="it-IT" b="1" dirty="0"/>
          </a:p>
          <a:p>
            <a:r>
              <a:rPr lang="it-IT" b="1" dirty="0"/>
              <a:t>Vs </a:t>
            </a:r>
            <a:r>
              <a:rPr lang="it-IT" b="1" dirty="0" err="1"/>
              <a:t>ending</a:t>
            </a:r>
            <a:r>
              <a:rPr lang="it-IT" b="1" dirty="0"/>
              <a:t> in – e </a:t>
            </a:r>
            <a:r>
              <a:rPr lang="it-IT" b="1" dirty="0" err="1"/>
              <a:t>add</a:t>
            </a:r>
            <a:r>
              <a:rPr lang="it-IT" b="1" dirty="0"/>
              <a:t> only d, ex. Dance + ed= </a:t>
            </a:r>
            <a:r>
              <a:rPr lang="it-IT" b="1" dirty="0" err="1"/>
              <a:t>danced</a:t>
            </a:r>
            <a:endParaRPr lang="it-IT" b="1" dirty="0"/>
          </a:p>
          <a:p>
            <a:r>
              <a:rPr lang="it-IT" b="1" dirty="0"/>
              <a:t>Vs of one </a:t>
            </a:r>
            <a:r>
              <a:rPr lang="it-IT" b="1" dirty="0" err="1"/>
              <a:t>syllable</a:t>
            </a:r>
            <a:r>
              <a:rPr lang="it-IT" b="1" dirty="0"/>
              <a:t> following the pattern CVC double the last letter, ex. </a:t>
            </a:r>
            <a:r>
              <a:rPr lang="it-IT" b="1" dirty="0" err="1"/>
              <a:t>Ban</a:t>
            </a:r>
            <a:r>
              <a:rPr lang="it-IT" b="1" dirty="0"/>
              <a:t> + ed = </a:t>
            </a:r>
            <a:r>
              <a:rPr lang="it-IT" b="1" dirty="0" err="1"/>
              <a:t>banned</a:t>
            </a:r>
            <a:endParaRPr lang="it-IT" b="1" dirty="0"/>
          </a:p>
          <a:p>
            <a:r>
              <a:rPr lang="it-IT" b="1" dirty="0"/>
              <a:t>Vs of two </a:t>
            </a:r>
            <a:r>
              <a:rPr lang="it-IT" b="1" dirty="0" err="1"/>
              <a:t>syllables</a:t>
            </a:r>
            <a:r>
              <a:rPr lang="it-IT" b="1" dirty="0"/>
              <a:t>, with the stress on the last </a:t>
            </a:r>
            <a:r>
              <a:rPr lang="it-IT" b="1" dirty="0" err="1"/>
              <a:t>vowel,double</a:t>
            </a:r>
            <a:r>
              <a:rPr lang="it-IT" b="1" dirty="0"/>
              <a:t> the last </a:t>
            </a:r>
            <a:r>
              <a:rPr lang="it-IT" b="1" dirty="0" err="1"/>
              <a:t>consonant</a:t>
            </a:r>
            <a:r>
              <a:rPr lang="it-IT" b="1" dirty="0"/>
              <a:t>, ex. </a:t>
            </a:r>
            <a:r>
              <a:rPr lang="it-IT" b="1" dirty="0" err="1"/>
              <a:t>Permit</a:t>
            </a:r>
            <a:r>
              <a:rPr lang="it-IT" b="1" dirty="0"/>
              <a:t> + ed= </a:t>
            </a:r>
            <a:r>
              <a:rPr lang="it-IT" b="1" dirty="0" err="1"/>
              <a:t>permitted</a:t>
            </a:r>
            <a:endParaRPr lang="en-RW" b="1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718CF1A-45DD-4736-B0F8-AFF4779A9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CMaurizio_IUSTO_2021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15DD095-7DEB-4C12-A160-BA0AA71A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07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4509B0-30AA-4AA8-B576-121FE0DE9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Irregular</a:t>
            </a:r>
            <a:r>
              <a:rPr lang="it-IT" dirty="0"/>
              <a:t> verbs</a:t>
            </a:r>
            <a:endParaRPr lang="en-RW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CE9296-DEB9-44DA-89C4-B3254E99B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28600" indent="0">
              <a:buNone/>
            </a:pPr>
            <a:r>
              <a:rPr lang="it-IT" dirty="0"/>
              <a:t>They are </a:t>
            </a:r>
            <a:r>
              <a:rPr lang="it-IT" dirty="0" err="1"/>
              <a:t>frequently</a:t>
            </a:r>
            <a:r>
              <a:rPr lang="it-IT" dirty="0"/>
              <a:t> </a:t>
            </a:r>
            <a:r>
              <a:rPr lang="it-IT" dirty="0" err="1"/>
              <a:t>grouped</a:t>
            </a:r>
            <a:r>
              <a:rPr lang="it-IT" dirty="0"/>
              <a:t> into</a:t>
            </a:r>
          </a:p>
          <a:p>
            <a:pPr>
              <a:buFontTx/>
              <a:buChar char="-"/>
            </a:pPr>
            <a:r>
              <a:rPr lang="it-IT" dirty="0"/>
              <a:t>Those which follow the pattern, i.e. Flow – </a:t>
            </a:r>
            <a:r>
              <a:rPr lang="it-IT" dirty="0" err="1"/>
              <a:t>Flew</a:t>
            </a:r>
            <a:r>
              <a:rPr lang="it-IT" dirty="0"/>
              <a:t> – </a:t>
            </a:r>
            <a:r>
              <a:rPr lang="it-IT" dirty="0" err="1"/>
              <a:t>Flown</a:t>
            </a:r>
            <a:endParaRPr lang="it-IT" dirty="0"/>
          </a:p>
          <a:p>
            <a:pPr>
              <a:buFontTx/>
              <a:buChar char="-"/>
            </a:pPr>
            <a:r>
              <a:rPr lang="it-IT" dirty="0"/>
              <a:t>Those which follow the pattern, i.e. </a:t>
            </a:r>
            <a:r>
              <a:rPr lang="it-IT" dirty="0" err="1"/>
              <a:t>Cut</a:t>
            </a:r>
            <a:r>
              <a:rPr lang="it-IT" dirty="0"/>
              <a:t> </a:t>
            </a:r>
            <a:r>
              <a:rPr lang="it-IT" dirty="0" err="1"/>
              <a:t>Cut</a:t>
            </a:r>
            <a:r>
              <a:rPr lang="it-IT" dirty="0"/>
              <a:t> </a:t>
            </a:r>
            <a:r>
              <a:rPr lang="it-IT" dirty="0" err="1"/>
              <a:t>Cut</a:t>
            </a:r>
            <a:endParaRPr lang="it-IT" dirty="0"/>
          </a:p>
          <a:p>
            <a:pPr>
              <a:buFontTx/>
              <a:buChar char="-"/>
            </a:pPr>
            <a:r>
              <a:rPr lang="it-IT" dirty="0"/>
              <a:t>Those which follow the pattern, i.e. </a:t>
            </a:r>
            <a:r>
              <a:rPr lang="it-IT" dirty="0" err="1"/>
              <a:t>Forgot</a:t>
            </a:r>
            <a:r>
              <a:rPr lang="it-IT" dirty="0"/>
              <a:t> Forget </a:t>
            </a:r>
            <a:r>
              <a:rPr lang="it-IT" dirty="0" err="1"/>
              <a:t>Forgotten</a:t>
            </a:r>
            <a:endParaRPr lang="it-IT" dirty="0"/>
          </a:p>
          <a:p>
            <a:pPr>
              <a:buFontTx/>
              <a:buChar char="-"/>
            </a:pPr>
            <a:r>
              <a:rPr lang="it-IT" dirty="0"/>
              <a:t>Tose which follow the pattern, i.e. Get Got </a:t>
            </a:r>
            <a:r>
              <a:rPr lang="it-IT" dirty="0" err="1"/>
              <a:t>Got</a:t>
            </a:r>
            <a:endParaRPr lang="it-IT" dirty="0"/>
          </a:p>
          <a:p>
            <a:pPr>
              <a:buFontTx/>
              <a:buChar char="-"/>
            </a:pPr>
            <a:r>
              <a:rPr lang="it-IT" dirty="0"/>
              <a:t>Those which do not follow a pattern, </a:t>
            </a:r>
            <a:r>
              <a:rPr lang="it-IT" dirty="0" err="1"/>
              <a:t>i.e</a:t>
            </a:r>
            <a:r>
              <a:rPr lang="it-IT" dirty="0"/>
              <a:t> Go Went Gone</a:t>
            </a:r>
          </a:p>
          <a:p>
            <a:pPr>
              <a:buFontTx/>
              <a:buChar char="-"/>
            </a:pPr>
            <a:r>
              <a:rPr lang="it-IT" dirty="0"/>
              <a:t>Those which have two </a:t>
            </a:r>
            <a:r>
              <a:rPr lang="it-IT" dirty="0" err="1"/>
              <a:t>forms</a:t>
            </a:r>
            <a:r>
              <a:rPr lang="it-IT" dirty="0"/>
              <a:t>, i.e. Learn Learned/</a:t>
            </a:r>
            <a:r>
              <a:rPr lang="it-IT" dirty="0" err="1"/>
              <a:t>Learnt</a:t>
            </a:r>
            <a:r>
              <a:rPr lang="it-IT" dirty="0"/>
              <a:t> Learned/</a:t>
            </a:r>
            <a:r>
              <a:rPr lang="it-IT" dirty="0" err="1"/>
              <a:t>Learnt</a:t>
            </a:r>
            <a:endParaRPr lang="it-IT" dirty="0"/>
          </a:p>
          <a:p>
            <a:pPr>
              <a:buFontTx/>
              <a:buChar char="-"/>
            </a:pPr>
            <a:r>
              <a:rPr lang="it-IT" dirty="0"/>
              <a:t>Online </a:t>
            </a:r>
            <a:r>
              <a:rPr lang="it-IT" dirty="0" err="1"/>
              <a:t>resource</a:t>
            </a:r>
            <a:r>
              <a:rPr lang="it-IT" dirty="0"/>
              <a:t>: </a:t>
            </a:r>
            <a:r>
              <a:rPr lang="en-US" dirty="0">
                <a:hlinkClick r:id="rId2"/>
              </a:rPr>
              <a:t>Common Irregular Verbs – Grouped · </a:t>
            </a:r>
            <a:r>
              <a:rPr lang="en-US" dirty="0" err="1">
                <a:hlinkClick r:id="rId2"/>
              </a:rPr>
              <a:t>engVid</a:t>
            </a:r>
            <a:endParaRPr lang="en-RW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6FCFB31-D127-4502-9422-BF58384B8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CMaurizio_IUSTO_2021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64AB30F-2E4E-4277-9C28-7EE9BBB24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35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3AF585-FE58-4A7E-A788-DBC338698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Past </a:t>
            </a:r>
            <a:r>
              <a:rPr lang="it-IT" dirty="0" err="1"/>
              <a:t>simple</a:t>
            </a:r>
            <a:r>
              <a:rPr lang="it-IT" dirty="0"/>
              <a:t> in ESP</a:t>
            </a:r>
            <a:endParaRPr lang="en-RW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A6F658-9951-4468-A40E-612EE1D5B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indent="0">
              <a:buNone/>
            </a:pPr>
            <a:r>
              <a:rPr lang="it-IT" b="1" dirty="0"/>
              <a:t>We use it to </a:t>
            </a:r>
            <a:r>
              <a:rPr lang="it-IT" b="1" dirty="0" err="1"/>
              <a:t>describe</a:t>
            </a:r>
            <a:endParaRPr lang="it-IT" b="1" dirty="0"/>
          </a:p>
          <a:p>
            <a:pPr>
              <a:buFontTx/>
              <a:buChar char="-"/>
            </a:pPr>
            <a:r>
              <a:rPr lang="it-IT" dirty="0" err="1"/>
              <a:t>Valid</a:t>
            </a:r>
            <a:r>
              <a:rPr lang="it-IT" dirty="0"/>
              <a:t> or false information</a:t>
            </a:r>
          </a:p>
          <a:p>
            <a:pPr>
              <a:buFontTx/>
              <a:buChar char="-"/>
            </a:pPr>
            <a:r>
              <a:rPr lang="it-IT" i="1" dirty="0"/>
              <a:t>Ex. Piaget was a </a:t>
            </a:r>
            <a:r>
              <a:rPr lang="it-IT" i="1" dirty="0" err="1"/>
              <a:t>pivotal</a:t>
            </a:r>
            <a:r>
              <a:rPr lang="it-IT" i="1" dirty="0"/>
              <a:t> figure in the field of…..</a:t>
            </a:r>
          </a:p>
          <a:p>
            <a:pPr>
              <a:buFontTx/>
              <a:buChar char="-"/>
            </a:pPr>
            <a:r>
              <a:rPr lang="it-IT" dirty="0"/>
              <a:t>How </a:t>
            </a:r>
            <a:r>
              <a:rPr lang="it-IT" dirty="0" err="1"/>
              <a:t>procedures</a:t>
            </a:r>
            <a:r>
              <a:rPr lang="it-IT" dirty="0"/>
              <a:t> were used, </a:t>
            </a:r>
            <a:r>
              <a:rPr lang="it-IT" dirty="0" err="1"/>
              <a:t>experiments</a:t>
            </a:r>
            <a:r>
              <a:rPr lang="it-IT" dirty="0"/>
              <a:t> </a:t>
            </a:r>
            <a:r>
              <a:rPr lang="it-IT" dirty="0" err="1"/>
              <a:t>conducted</a:t>
            </a:r>
            <a:endParaRPr lang="it-IT" dirty="0"/>
          </a:p>
          <a:p>
            <a:pPr>
              <a:buFontTx/>
              <a:buChar char="-"/>
            </a:pPr>
            <a:r>
              <a:rPr lang="it-IT" i="1" dirty="0"/>
              <a:t>Ex. This research </a:t>
            </a:r>
            <a:r>
              <a:rPr lang="it-IT" i="1" dirty="0" err="1"/>
              <a:t>assessed</a:t>
            </a:r>
            <a:r>
              <a:rPr lang="it-IT" i="1" dirty="0"/>
              <a:t> the relevance of the target….</a:t>
            </a:r>
          </a:p>
          <a:p>
            <a:pPr>
              <a:buFontTx/>
              <a:buChar char="-"/>
            </a:pPr>
            <a:r>
              <a:rPr lang="it-IT" dirty="0"/>
              <a:t>Reporting specific data and </a:t>
            </a:r>
            <a:r>
              <a:rPr lang="it-IT" dirty="0" err="1"/>
              <a:t>findings</a:t>
            </a:r>
            <a:endParaRPr lang="it-IT" dirty="0"/>
          </a:p>
          <a:p>
            <a:pPr>
              <a:buFontTx/>
              <a:buChar char="-"/>
            </a:pPr>
            <a:r>
              <a:rPr lang="it-IT" i="1" dirty="0"/>
              <a:t>Ex. We </a:t>
            </a:r>
            <a:r>
              <a:rPr lang="it-IT" i="1" dirty="0" err="1"/>
              <a:t>conducted</a:t>
            </a:r>
            <a:r>
              <a:rPr lang="it-IT" i="1" dirty="0"/>
              <a:t> the survey to </a:t>
            </a:r>
            <a:r>
              <a:rPr lang="it-IT" i="1" dirty="0" err="1"/>
              <a:t>analyse</a:t>
            </a:r>
            <a:r>
              <a:rPr lang="it-IT" i="1" dirty="0"/>
              <a:t>….</a:t>
            </a:r>
            <a:endParaRPr lang="en-RW" i="1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E0379A6-D994-43DA-94B9-6ADACABD7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CMaurizio_IUSTO_2021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667D150-5AAF-413C-94DF-6C1C84DF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73907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AnalogousFromRegularSeed_2SEEDS">
      <a:dk1>
        <a:srgbClr val="000000"/>
      </a:dk1>
      <a:lt1>
        <a:srgbClr val="FFFFFF"/>
      </a:lt1>
      <a:dk2>
        <a:srgbClr val="392025"/>
      </a:dk2>
      <a:lt2>
        <a:srgbClr val="E8E2E6"/>
      </a:lt2>
      <a:accent1>
        <a:srgbClr val="3BB169"/>
      </a:accent1>
      <a:accent2>
        <a:srgbClr val="4AB547"/>
      </a:accent2>
      <a:accent3>
        <a:srgbClr val="45B19C"/>
      </a:accent3>
      <a:accent4>
        <a:srgbClr val="B13B8C"/>
      </a:accent4>
      <a:accent5>
        <a:srgbClr val="C34D6D"/>
      </a:accent5>
      <a:accent6>
        <a:srgbClr val="B14C3B"/>
      </a:accent6>
      <a:hlink>
        <a:srgbClr val="BF3F8D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955</Words>
  <Application>Microsoft Office PowerPoint</Application>
  <PresentationFormat>Widescreen</PresentationFormat>
  <Paragraphs>113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Avenir Next LT Pro</vt:lpstr>
      <vt:lpstr>Calibri</vt:lpstr>
      <vt:lpstr>Sabon Next LT</vt:lpstr>
      <vt:lpstr>Wingdings</vt:lpstr>
      <vt:lpstr>LuminousVTI</vt:lpstr>
      <vt:lpstr>The use of English – 1°</vt:lpstr>
      <vt:lpstr>Present simple</vt:lpstr>
      <vt:lpstr>Spelling rules</vt:lpstr>
      <vt:lpstr>Use of Present Simple in scientific English</vt:lpstr>
      <vt:lpstr>Past simple</vt:lpstr>
      <vt:lpstr>Regular and irregular verbs</vt:lpstr>
      <vt:lpstr>Spelling rules</vt:lpstr>
      <vt:lpstr>Irregular verbs</vt:lpstr>
      <vt:lpstr>Past simple in ESP</vt:lpstr>
      <vt:lpstr>Present Perfect simple</vt:lpstr>
      <vt:lpstr>Present Perfect simple in ESP</vt:lpstr>
      <vt:lpstr>Our tasks</vt:lpstr>
      <vt:lpstr>Dos and DONTs</vt:lpstr>
      <vt:lpstr>Links to the articles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use of English – 1°</dc:title>
  <dc:creator>Carmelina Maurizio</dc:creator>
  <cp:lastModifiedBy>Carmelina Maurizio</cp:lastModifiedBy>
  <cp:revision>10</cp:revision>
  <dcterms:created xsi:type="dcterms:W3CDTF">2021-03-07T14:08:26Z</dcterms:created>
  <dcterms:modified xsi:type="dcterms:W3CDTF">2021-03-08T14:38:08Z</dcterms:modified>
</cp:coreProperties>
</file>