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73" r:id="rId10"/>
    <p:sldId id="264" r:id="rId11"/>
    <p:sldId id="265" r:id="rId12"/>
    <p:sldId id="266" r:id="rId13"/>
    <p:sldId id="267" r:id="rId14"/>
    <p:sldId id="268" r:id="rId15"/>
    <p:sldId id="269" r:id="rId16"/>
    <p:sldId id="274" r:id="rId17"/>
    <p:sldId id="270" r:id="rId18"/>
    <p:sldId id="271" r:id="rId19"/>
    <p:sldId id="272" r:id="rId20"/>
  </p:sldIdLst>
  <p:sldSz cx="18288000" cy="10287000"/>
  <p:notesSz cx="6858000" cy="9144000"/>
  <p:embeddedFontLst>
    <p:embeddedFont>
      <p:font typeface="Architype Aubette" panose="020B0604020202020204" charset="0"/>
      <p:regular r:id="rId21"/>
    </p:embeddedFont>
    <p:embeddedFont>
      <p:font typeface="Canva Sans" panose="020B0604020202020204" charset="0"/>
      <p:regular r:id="rId22"/>
    </p:embeddedFont>
    <p:embeddedFont>
      <p:font typeface="Canva Sans Bold" panose="020B0604020202020204" charset="0"/>
      <p:regular r:id="rId23"/>
    </p:embeddedFont>
    <p:embeddedFont>
      <p:font typeface="Clear Sans" panose="020B0604020202020204" charset="0"/>
      <p:regular r:id="rId24"/>
    </p:embeddedFont>
    <p:embeddedFont>
      <p:font typeface="Clear Sans Bold" panose="020B0604020202020204" charset="0"/>
      <p:regular r:id="rId25"/>
    </p:embeddedFont>
    <p:embeddedFont>
      <p:font typeface="Playfair Display" panose="00000500000000000000" pitchFamily="2" charset="0"/>
      <p:regular r:id="rId26"/>
    </p:embeddedFont>
    <p:embeddedFont>
      <p:font typeface="Playfair Display Bold" panose="00000800000000000000"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138" y="14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12.png"/><Relationship Id="rId7"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1.svg"/><Relationship Id="rId12" Type="http://schemas.openxmlformats.org/officeDocument/2006/relationships/image" Target="../media/image2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png"/><Relationship Id="rId5" Type="http://schemas.openxmlformats.org/officeDocument/2006/relationships/image" Target="../media/image9.svg"/><Relationship Id="rId10" Type="http://schemas.openxmlformats.org/officeDocument/2006/relationships/image" Target="../media/image19.svg"/><Relationship Id="rId4" Type="http://schemas.openxmlformats.org/officeDocument/2006/relationships/image" Target="../media/image8.png"/><Relationship Id="rId9" Type="http://schemas.openxmlformats.org/officeDocument/2006/relationships/image" Target="../media/image18.png"/><Relationship Id="rId1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hyperlink" Target="https://youtu.be/95ovIJ3dsNk"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gif"/><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gif"/><Relationship Id="rId10" Type="http://schemas.openxmlformats.org/officeDocument/2006/relationships/image" Target="../media/image4.png"/><Relationship Id="rId4" Type="http://schemas.openxmlformats.org/officeDocument/2006/relationships/image" Target="../media/image2.gif"/><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3.gif"/><Relationship Id="rId4" Type="http://schemas.openxmlformats.org/officeDocument/2006/relationships/image" Target="../media/image6.sv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12.png"/><Relationship Id="rId4" Type="http://schemas.openxmlformats.org/officeDocument/2006/relationships/image" Target="../media/image16.sv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12.png"/><Relationship Id="rId4" Type="http://schemas.openxmlformats.org/officeDocument/2006/relationships/image" Target="../media/image16.sv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12.png"/><Relationship Id="rId4" Type="http://schemas.openxmlformats.org/officeDocument/2006/relationships/image" Target="../media/image16.sv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pic>
        <p:nvPicPr>
          <p:cNvPr id="3" name="Picture 3"/>
          <p:cNvPicPr>
            <a:picLocks noChangeAspect="1"/>
          </p:cNvPicPr>
          <p:nvPr/>
        </p:nvPicPr>
        <p:blipFill>
          <a:blip r:embed="rId3">
            <a:alphaModFix amt="70000"/>
          </a:blip>
          <a:srcRect l="28" r="28"/>
          <a:stretch>
            <a:fillRect/>
          </a:stretch>
        </p:blipFill>
        <p:spPr>
          <a:xfrm>
            <a:off x="2420446" y="2637856"/>
            <a:ext cx="13447107" cy="4706488"/>
          </a:xfrm>
          <a:prstGeom prst="rect">
            <a:avLst/>
          </a:prstGeom>
        </p:spPr>
      </p:pic>
      <p:pic>
        <p:nvPicPr>
          <p:cNvPr id="4" name="Picture 4"/>
          <p:cNvPicPr>
            <a:picLocks noChangeAspect="1"/>
          </p:cNvPicPr>
          <p:nvPr/>
        </p:nvPicPr>
        <p:blipFill>
          <a:blip r:embed="rId4">
            <a:alphaModFix amt="80000"/>
          </a:blip>
          <a:srcRect t="1455" b="1455"/>
          <a:stretch>
            <a:fillRect/>
          </a:stretch>
        </p:blipFill>
        <p:spPr>
          <a:xfrm>
            <a:off x="1180122" y="1624477"/>
            <a:ext cx="4540154" cy="378346"/>
          </a:xfrm>
          <a:prstGeom prst="rect">
            <a:avLst/>
          </a:prstGeom>
        </p:spPr>
      </p:pic>
      <p:pic>
        <p:nvPicPr>
          <p:cNvPr id="5" name="Picture 5"/>
          <p:cNvPicPr>
            <a:picLocks noChangeAspect="1"/>
          </p:cNvPicPr>
          <p:nvPr/>
        </p:nvPicPr>
        <p:blipFill>
          <a:blip r:embed="rId4">
            <a:alphaModFix amt="80000"/>
          </a:blip>
          <a:srcRect t="1455" b="1455"/>
          <a:stretch>
            <a:fillRect/>
          </a:stretch>
        </p:blipFill>
        <p:spPr>
          <a:xfrm>
            <a:off x="12159181" y="9258300"/>
            <a:ext cx="4862741" cy="405228"/>
          </a:xfrm>
          <a:prstGeom prst="rect">
            <a:avLst/>
          </a:prstGeom>
        </p:spPr>
      </p:pic>
      <p:sp>
        <p:nvSpPr>
          <p:cNvPr id="6" name="Freeform 6"/>
          <p:cNvSpPr/>
          <p:nvPr/>
        </p:nvSpPr>
        <p:spPr>
          <a:xfrm>
            <a:off x="13185461" y="-345362"/>
            <a:ext cx="4886025" cy="4318025"/>
          </a:xfrm>
          <a:custGeom>
            <a:avLst/>
            <a:gdLst/>
            <a:ahLst/>
            <a:cxnLst/>
            <a:rect l="l" t="t" r="r" b="b"/>
            <a:pathLst>
              <a:path w="4886025" h="4318025">
                <a:moveTo>
                  <a:pt x="0" y="0"/>
                </a:moveTo>
                <a:lnTo>
                  <a:pt x="4886026" y="0"/>
                </a:lnTo>
                <a:lnTo>
                  <a:pt x="4886026" y="4318025"/>
                </a:lnTo>
                <a:lnTo>
                  <a:pt x="0" y="4318025"/>
                </a:lnTo>
                <a:lnTo>
                  <a:pt x="0" y="0"/>
                </a:lnTo>
                <a:close/>
              </a:path>
            </a:pathLst>
          </a:custGeom>
          <a:blipFill>
            <a:blip r:embed="rId5">
              <a:alphaModFix amt="44999"/>
            </a:blip>
            <a:stretch>
              <a:fillRect/>
            </a:stretch>
          </a:blipFill>
        </p:spPr>
        <p:txBody>
          <a:bodyPr/>
          <a:lstStyle/>
          <a:p>
            <a:endParaRPr lang="it-IT"/>
          </a:p>
        </p:txBody>
      </p:sp>
      <p:sp>
        <p:nvSpPr>
          <p:cNvPr id="7" name="Freeform 7"/>
          <p:cNvSpPr/>
          <p:nvPr/>
        </p:nvSpPr>
        <p:spPr>
          <a:xfrm>
            <a:off x="-626754" y="5905500"/>
            <a:ext cx="2719733" cy="4748740"/>
          </a:xfrm>
          <a:custGeom>
            <a:avLst/>
            <a:gdLst/>
            <a:ahLst/>
            <a:cxnLst/>
            <a:rect l="l" t="t" r="r" b="b"/>
            <a:pathLst>
              <a:path w="2719733" h="4748740">
                <a:moveTo>
                  <a:pt x="0" y="0"/>
                </a:moveTo>
                <a:lnTo>
                  <a:pt x="2719733" y="0"/>
                </a:lnTo>
                <a:lnTo>
                  <a:pt x="2719733" y="4748740"/>
                </a:lnTo>
                <a:lnTo>
                  <a:pt x="0" y="4748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8" name="TextBox 8"/>
          <p:cNvSpPr txBox="1"/>
          <p:nvPr/>
        </p:nvSpPr>
        <p:spPr>
          <a:xfrm>
            <a:off x="3232037" y="4391025"/>
            <a:ext cx="11823927" cy="1514475"/>
          </a:xfrm>
          <a:prstGeom prst="rect">
            <a:avLst/>
          </a:prstGeom>
        </p:spPr>
        <p:txBody>
          <a:bodyPr lIns="0" tIns="0" rIns="0" bIns="0" rtlCol="0" anchor="t">
            <a:spAutoFit/>
          </a:bodyPr>
          <a:lstStyle/>
          <a:p>
            <a:pPr algn="ctr">
              <a:lnSpc>
                <a:spcPts val="11999"/>
              </a:lnSpc>
            </a:pPr>
            <a:r>
              <a:rPr lang="en-US" sz="9999">
                <a:solidFill>
                  <a:srgbClr val="423D3D"/>
                </a:solidFill>
                <a:latin typeface="Playfair Display"/>
                <a:ea typeface="Playfair Display"/>
                <a:cs typeface="Playfair Display"/>
                <a:sym typeface="Playfair Display"/>
              </a:rPr>
              <a:t>ENGLISH CLASS</a:t>
            </a:r>
          </a:p>
        </p:txBody>
      </p:sp>
      <p:sp>
        <p:nvSpPr>
          <p:cNvPr id="9" name="TextBox 9"/>
          <p:cNvSpPr txBox="1"/>
          <p:nvPr/>
        </p:nvSpPr>
        <p:spPr>
          <a:xfrm>
            <a:off x="1028700" y="1095375"/>
            <a:ext cx="4842998" cy="438150"/>
          </a:xfrm>
          <a:prstGeom prst="rect">
            <a:avLst/>
          </a:prstGeom>
        </p:spPr>
        <p:txBody>
          <a:bodyPr lIns="0" tIns="0" rIns="0" bIns="0" rtlCol="0" anchor="t">
            <a:spAutoFit/>
          </a:bodyPr>
          <a:lstStyle/>
          <a:p>
            <a:pPr algn="ctr">
              <a:lnSpc>
                <a:spcPts val="3480"/>
              </a:lnSpc>
            </a:pPr>
            <a:r>
              <a:rPr lang="en-US" sz="2900">
                <a:solidFill>
                  <a:srgbClr val="423D3D"/>
                </a:solidFill>
                <a:latin typeface="Clear Sans"/>
                <a:ea typeface="Clear Sans"/>
                <a:cs typeface="Clear Sans"/>
                <a:sym typeface="Clear Sans"/>
              </a:rPr>
              <a:t>IUSTO</a:t>
            </a:r>
          </a:p>
        </p:txBody>
      </p:sp>
      <p:sp>
        <p:nvSpPr>
          <p:cNvPr id="10" name="TextBox 10"/>
          <p:cNvSpPr txBox="1"/>
          <p:nvPr/>
        </p:nvSpPr>
        <p:spPr>
          <a:xfrm>
            <a:off x="11921803" y="8728710"/>
            <a:ext cx="5337497" cy="438150"/>
          </a:xfrm>
          <a:prstGeom prst="rect">
            <a:avLst/>
          </a:prstGeom>
        </p:spPr>
        <p:txBody>
          <a:bodyPr lIns="0" tIns="0" rIns="0" bIns="0" rtlCol="0" anchor="t">
            <a:spAutoFit/>
          </a:bodyPr>
          <a:lstStyle/>
          <a:p>
            <a:pPr algn="ctr">
              <a:lnSpc>
                <a:spcPts val="3480"/>
              </a:lnSpc>
            </a:pPr>
            <a:r>
              <a:rPr lang="en-US" sz="2900">
                <a:solidFill>
                  <a:srgbClr val="423D3D"/>
                </a:solidFill>
                <a:latin typeface="Clear Sans"/>
                <a:ea typeface="Clear Sans"/>
                <a:cs typeface="Clear Sans"/>
                <a:sym typeface="Clear Sans"/>
              </a:rPr>
              <a:t>Cabassi Matteo</a:t>
            </a:r>
          </a:p>
        </p:txBody>
      </p:sp>
      <p:sp>
        <p:nvSpPr>
          <p:cNvPr id="11" name="Freeform 11"/>
          <p:cNvSpPr/>
          <p:nvPr/>
        </p:nvSpPr>
        <p:spPr>
          <a:xfrm rot="1702798">
            <a:off x="-296750" y="2573987"/>
            <a:ext cx="1428179" cy="1749684"/>
          </a:xfrm>
          <a:custGeom>
            <a:avLst/>
            <a:gdLst/>
            <a:ahLst/>
            <a:cxnLst/>
            <a:rect l="l" t="t" r="r" b="b"/>
            <a:pathLst>
              <a:path w="1428179" h="1749684">
                <a:moveTo>
                  <a:pt x="0" y="0"/>
                </a:moveTo>
                <a:lnTo>
                  <a:pt x="1428179" y="0"/>
                </a:lnTo>
                <a:lnTo>
                  <a:pt x="1428179" y="1749683"/>
                </a:lnTo>
                <a:lnTo>
                  <a:pt x="0" y="1749683"/>
                </a:lnTo>
                <a:lnTo>
                  <a:pt x="0" y="0"/>
                </a:lnTo>
                <a:close/>
              </a:path>
            </a:pathLst>
          </a:custGeom>
          <a:blipFill>
            <a:blip r:embed="rId8">
              <a:alphaModFix amt="75000"/>
            </a:blip>
            <a:stretch>
              <a:fillRect/>
            </a:stretch>
          </a:blipFill>
        </p:spPr>
        <p:txBody>
          <a:bodyPr/>
          <a:lstStyle/>
          <a:p>
            <a:endParaRPr lang="it-IT"/>
          </a:p>
        </p:txBody>
      </p:sp>
      <p:sp>
        <p:nvSpPr>
          <p:cNvPr id="12" name="Freeform 12"/>
          <p:cNvSpPr/>
          <p:nvPr/>
        </p:nvSpPr>
        <p:spPr>
          <a:xfrm rot="1702798">
            <a:off x="17357397" y="674094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8">
              <a:alphaModFix amt="75000"/>
            </a:blip>
            <a:stretch>
              <a:fillRect/>
            </a:stretch>
          </a:blipFill>
        </p:spPr>
        <p:txBody>
          <a:bodyPr/>
          <a:lstStyle/>
          <a:p>
            <a:endParaRPr lang="it-I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4722506" y="-375404"/>
            <a:ext cx="14748022" cy="12305380"/>
          </a:xfrm>
          <a:custGeom>
            <a:avLst/>
            <a:gdLst/>
            <a:ahLst/>
            <a:cxnLst/>
            <a:rect l="l" t="t" r="r" b="b"/>
            <a:pathLst>
              <a:path w="14748022" h="12305380">
                <a:moveTo>
                  <a:pt x="14748021" y="0"/>
                </a:moveTo>
                <a:lnTo>
                  <a:pt x="0" y="0"/>
                </a:lnTo>
                <a:lnTo>
                  <a:pt x="0" y="12305381"/>
                </a:lnTo>
                <a:lnTo>
                  <a:pt x="14748021" y="12305381"/>
                </a:lnTo>
                <a:lnTo>
                  <a:pt x="14748021" y="0"/>
                </a:lnTo>
                <a:close/>
              </a:path>
            </a:pathLst>
          </a:custGeom>
          <a:blipFill>
            <a:blip r:embed="rId3">
              <a:alphaModFix amt="65000"/>
            </a:blip>
            <a:stretch>
              <a:fillRect/>
            </a:stretch>
          </a:blipFill>
        </p:spPr>
        <p:txBody>
          <a:bodyPr/>
          <a:lstStyle/>
          <a:p>
            <a:endParaRPr lang="it-IT"/>
          </a:p>
        </p:txBody>
      </p:sp>
      <p:sp>
        <p:nvSpPr>
          <p:cNvPr id="4" name="TextBox 4"/>
          <p:cNvSpPr txBox="1"/>
          <p:nvPr/>
        </p:nvSpPr>
        <p:spPr>
          <a:xfrm>
            <a:off x="10520028" y="2544585"/>
            <a:ext cx="6453312" cy="1159228"/>
          </a:xfrm>
          <a:prstGeom prst="rect">
            <a:avLst/>
          </a:prstGeom>
        </p:spPr>
        <p:txBody>
          <a:bodyPr lIns="0" tIns="0" rIns="0" bIns="0" rtlCol="0" anchor="t">
            <a:spAutoFit/>
          </a:bodyPr>
          <a:lstStyle/>
          <a:p>
            <a:pPr algn="ctr">
              <a:lnSpc>
                <a:spcPts val="10360"/>
              </a:lnSpc>
            </a:pPr>
            <a:r>
              <a:rPr lang="en-US" sz="4800" b="1" dirty="0">
                <a:solidFill>
                  <a:srgbClr val="000000"/>
                </a:solidFill>
                <a:latin typeface="Canva Sans Bold"/>
                <a:ea typeface="Canva Sans Bold"/>
                <a:cs typeface="Canva Sans Bold"/>
                <a:sym typeface="Canva Sans Bold"/>
              </a:rPr>
              <a:t>Life stages - theories</a:t>
            </a:r>
          </a:p>
        </p:txBody>
      </p:sp>
      <p:sp>
        <p:nvSpPr>
          <p:cNvPr id="5" name="TextBox 5"/>
          <p:cNvSpPr txBox="1"/>
          <p:nvPr/>
        </p:nvSpPr>
        <p:spPr>
          <a:xfrm>
            <a:off x="1155612" y="2468726"/>
            <a:ext cx="7097568" cy="4979889"/>
          </a:xfrm>
          <a:prstGeom prst="rect">
            <a:avLst/>
          </a:prstGeom>
        </p:spPr>
        <p:txBody>
          <a:bodyPr lIns="0" tIns="0" rIns="0" bIns="0" rtlCol="0" anchor="t">
            <a:spAutoFit/>
          </a:bodyPr>
          <a:lstStyle/>
          <a:p>
            <a:pPr algn="just">
              <a:lnSpc>
                <a:spcPts val="5600"/>
              </a:lnSpc>
            </a:pPr>
            <a:r>
              <a:rPr lang="en-US" sz="4000" dirty="0">
                <a:solidFill>
                  <a:srgbClr val="000000"/>
                </a:solidFill>
                <a:latin typeface="Canva Sans"/>
                <a:ea typeface="Canva Sans"/>
                <a:cs typeface="Canva Sans"/>
                <a:sym typeface="Canva Sans"/>
              </a:rPr>
              <a:t>Here’s a collection of famous developmental psychologists and scholars who worked on human development: we’re going to read about Piaget, Erikson, Freud and Gilligan.</a:t>
            </a:r>
          </a:p>
        </p:txBody>
      </p:sp>
      <p:sp>
        <p:nvSpPr>
          <p:cNvPr id="6" name="Freeform 6"/>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7" name="Freeform 7"/>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pic>
        <p:nvPicPr>
          <p:cNvPr id="8" name="Picture 8"/>
          <p:cNvPicPr>
            <a:picLocks noChangeAspect="1"/>
          </p:cNvPicPr>
          <p:nvPr/>
        </p:nvPicPr>
        <p:blipFill>
          <a:blip r:embed="rId8">
            <a:alphaModFix amt="80000"/>
          </a:blip>
          <a:srcRect t="1455" b="1455"/>
          <a:stretch>
            <a:fillRect/>
          </a:stretch>
        </p:blipFill>
        <p:spPr>
          <a:xfrm>
            <a:off x="9535183" y="3815187"/>
            <a:ext cx="7724117" cy="643676"/>
          </a:xfrm>
          <a:prstGeom prst="rect">
            <a:avLst/>
          </a:prstGeom>
        </p:spPr>
      </p:pic>
      <p:sp>
        <p:nvSpPr>
          <p:cNvPr id="9" name="Freeform 9"/>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5017721" y="-488948"/>
            <a:ext cx="14748022" cy="12305380"/>
          </a:xfrm>
          <a:custGeom>
            <a:avLst/>
            <a:gdLst/>
            <a:ahLst/>
            <a:cxnLst/>
            <a:rect l="l" t="t" r="r" b="b"/>
            <a:pathLst>
              <a:path w="14748022" h="12305380">
                <a:moveTo>
                  <a:pt x="14748021" y="0"/>
                </a:moveTo>
                <a:lnTo>
                  <a:pt x="0" y="0"/>
                </a:lnTo>
                <a:lnTo>
                  <a:pt x="0" y="12305381"/>
                </a:lnTo>
                <a:lnTo>
                  <a:pt x="14748021" y="12305381"/>
                </a:lnTo>
                <a:lnTo>
                  <a:pt x="14748021" y="0"/>
                </a:lnTo>
                <a:close/>
              </a:path>
            </a:pathLst>
          </a:custGeom>
          <a:blipFill>
            <a:blip r:embed="rId3">
              <a:alphaModFix amt="65000"/>
            </a:blip>
            <a:stretch>
              <a:fillRect/>
            </a:stretch>
          </a:blipFill>
        </p:spPr>
        <p:txBody>
          <a:bodyPr/>
          <a:lstStyle/>
          <a:p>
            <a:endParaRPr lang="it-IT"/>
          </a:p>
        </p:txBody>
      </p:sp>
      <p:sp>
        <p:nvSpPr>
          <p:cNvPr id="4" name="Freeform 4"/>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a:off x="10236662"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Freeform 6"/>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8">
              <a:alphaModFix amt="75000"/>
            </a:blip>
            <a:stretch>
              <a:fillRect/>
            </a:stretch>
          </a:blipFill>
        </p:spPr>
        <p:txBody>
          <a:bodyPr/>
          <a:lstStyle/>
          <a:p>
            <a:endParaRPr lang="it-IT"/>
          </a:p>
        </p:txBody>
      </p:sp>
      <p:sp>
        <p:nvSpPr>
          <p:cNvPr id="7" name="Freeform 7"/>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8">
              <a:alphaModFix amt="75000"/>
            </a:blip>
            <a:stretch>
              <a:fillRect/>
            </a:stretch>
          </a:blipFill>
        </p:spPr>
        <p:txBody>
          <a:bodyPr/>
          <a:lstStyle/>
          <a:p>
            <a:endParaRPr lang="it-IT"/>
          </a:p>
        </p:txBody>
      </p:sp>
      <p:sp>
        <p:nvSpPr>
          <p:cNvPr id="8" name="Freeform 8"/>
          <p:cNvSpPr/>
          <p:nvPr/>
        </p:nvSpPr>
        <p:spPr>
          <a:xfrm>
            <a:off x="9121517" y="364544"/>
            <a:ext cx="4258525" cy="41148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a:p>
        </p:txBody>
      </p:sp>
      <p:sp>
        <p:nvSpPr>
          <p:cNvPr id="9" name="Freeform 9"/>
          <p:cNvSpPr/>
          <p:nvPr/>
        </p:nvSpPr>
        <p:spPr>
          <a:xfrm>
            <a:off x="1492994" y="4843888"/>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it-IT"/>
          </a:p>
        </p:txBody>
      </p:sp>
      <p:sp>
        <p:nvSpPr>
          <p:cNvPr id="10" name="Freeform 10"/>
          <p:cNvSpPr/>
          <p:nvPr/>
        </p:nvSpPr>
        <p:spPr>
          <a:xfrm>
            <a:off x="5006409" y="5137652"/>
            <a:ext cx="4869470" cy="2936364"/>
          </a:xfrm>
          <a:custGeom>
            <a:avLst/>
            <a:gdLst/>
            <a:ahLst/>
            <a:cxnLst/>
            <a:rect l="l" t="t" r="r" b="b"/>
            <a:pathLst>
              <a:path w="4869470" h="2936364">
                <a:moveTo>
                  <a:pt x="0" y="0"/>
                </a:moveTo>
                <a:lnTo>
                  <a:pt x="4869470" y="0"/>
                </a:lnTo>
                <a:lnTo>
                  <a:pt x="4869470" y="2936363"/>
                </a:lnTo>
                <a:lnTo>
                  <a:pt x="0" y="2936363"/>
                </a:lnTo>
                <a:lnTo>
                  <a:pt x="0" y="0"/>
                </a:lnTo>
                <a:close/>
              </a:path>
            </a:pathLst>
          </a:custGeom>
          <a:blipFill>
            <a:blip r:embed="rId13"/>
            <a:stretch>
              <a:fillRect/>
            </a:stretch>
          </a:blipFill>
        </p:spPr>
        <p:txBody>
          <a:bodyPr/>
          <a:lstStyle/>
          <a:p>
            <a:endParaRPr lang="it-IT"/>
          </a:p>
        </p:txBody>
      </p:sp>
      <p:sp>
        <p:nvSpPr>
          <p:cNvPr id="11" name="Freeform 11"/>
          <p:cNvSpPr/>
          <p:nvPr/>
        </p:nvSpPr>
        <p:spPr>
          <a:xfrm>
            <a:off x="2287306" y="913907"/>
            <a:ext cx="4575079" cy="3431309"/>
          </a:xfrm>
          <a:custGeom>
            <a:avLst/>
            <a:gdLst/>
            <a:ahLst/>
            <a:cxnLst/>
            <a:rect l="l" t="t" r="r" b="b"/>
            <a:pathLst>
              <a:path w="4575079" h="3431309">
                <a:moveTo>
                  <a:pt x="0" y="0"/>
                </a:moveTo>
                <a:lnTo>
                  <a:pt x="4575079" y="0"/>
                </a:lnTo>
                <a:lnTo>
                  <a:pt x="4575079" y="3431309"/>
                </a:lnTo>
                <a:lnTo>
                  <a:pt x="0" y="3431309"/>
                </a:lnTo>
                <a:lnTo>
                  <a:pt x="0" y="0"/>
                </a:lnTo>
                <a:close/>
              </a:path>
            </a:pathLst>
          </a:custGeom>
          <a:blipFill>
            <a:blip r:embed="rId14"/>
            <a:stretch>
              <a:fillRect/>
            </a:stretch>
          </a:blipFill>
        </p:spPr>
        <p:txBody>
          <a:bodyPr/>
          <a:lstStyle/>
          <a:p>
            <a:endParaRPr lang="it-I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3710458" y="-596801"/>
            <a:ext cx="14748022" cy="12305380"/>
          </a:xfrm>
          <a:custGeom>
            <a:avLst/>
            <a:gdLst/>
            <a:ahLst/>
            <a:cxnLst/>
            <a:rect l="l" t="t" r="r" b="b"/>
            <a:pathLst>
              <a:path w="14748022" h="12305380">
                <a:moveTo>
                  <a:pt x="14748022" y="0"/>
                </a:moveTo>
                <a:lnTo>
                  <a:pt x="0" y="0"/>
                </a:lnTo>
                <a:lnTo>
                  <a:pt x="0" y="12305380"/>
                </a:lnTo>
                <a:lnTo>
                  <a:pt x="14748022" y="12305380"/>
                </a:lnTo>
                <a:lnTo>
                  <a:pt x="14748022" y="0"/>
                </a:lnTo>
                <a:close/>
              </a:path>
            </a:pathLst>
          </a:custGeom>
          <a:blipFill>
            <a:blip r:embed="rId3">
              <a:alphaModFix amt="65000"/>
            </a:blip>
            <a:stretch>
              <a:fillRect/>
            </a:stretch>
          </a:blipFill>
        </p:spPr>
        <p:txBody>
          <a:bodyPr/>
          <a:lstStyle/>
          <a:p>
            <a:endParaRPr lang="it-IT"/>
          </a:p>
        </p:txBody>
      </p:sp>
      <p:sp>
        <p:nvSpPr>
          <p:cNvPr id="4" name="TextBox 4"/>
          <p:cNvSpPr txBox="1"/>
          <p:nvPr/>
        </p:nvSpPr>
        <p:spPr>
          <a:xfrm>
            <a:off x="344546" y="416117"/>
            <a:ext cx="16700379" cy="9397615"/>
          </a:xfrm>
          <a:prstGeom prst="rect">
            <a:avLst/>
          </a:prstGeom>
        </p:spPr>
        <p:txBody>
          <a:bodyPr lIns="0" tIns="0" rIns="0" bIns="0" rtlCol="0" anchor="t">
            <a:spAutoFit/>
          </a:bodyPr>
          <a:lstStyle/>
          <a:p>
            <a:pPr algn="ctr">
              <a:lnSpc>
                <a:spcPts val="3779"/>
              </a:lnSpc>
            </a:pPr>
            <a:r>
              <a:rPr lang="en-US" sz="2699" b="1" u="sng">
                <a:solidFill>
                  <a:srgbClr val="000000"/>
                </a:solidFill>
                <a:latin typeface="Canva Sans Bold"/>
                <a:ea typeface="Canva Sans Bold"/>
                <a:cs typeface="Canva Sans Bold"/>
                <a:sym typeface="Canva Sans Bold"/>
              </a:rPr>
              <a:t>Jean Piaget’s Theory of Cognitive Development</a:t>
            </a:r>
          </a:p>
          <a:p>
            <a:pPr algn="ctr">
              <a:lnSpc>
                <a:spcPts val="3779"/>
              </a:lnSpc>
            </a:pPr>
            <a:endParaRPr lang="en-US" sz="2699" b="1" u="sng">
              <a:solidFill>
                <a:srgbClr val="000000"/>
              </a:solidFill>
              <a:latin typeface="Canva Sans Bold"/>
              <a:ea typeface="Canva Sans Bold"/>
              <a:cs typeface="Canva Sans Bold"/>
              <a:sym typeface="Canva Sans Bold"/>
            </a:endParaRPr>
          </a:p>
          <a:p>
            <a:pPr algn="l">
              <a:lnSpc>
                <a:spcPts val="3359"/>
              </a:lnSpc>
            </a:pPr>
            <a:r>
              <a:rPr lang="en-US" sz="2400">
                <a:solidFill>
                  <a:srgbClr val="000000"/>
                </a:solidFill>
                <a:latin typeface="Canva Sans"/>
                <a:ea typeface="Canva Sans"/>
                <a:cs typeface="Canva Sans"/>
                <a:sym typeface="Canva Sans"/>
              </a:rPr>
              <a:t>Jean Piaget, a Swiss psychologist, believed that children learn and think differently than adults. His theory explains how thinking and understanding grow over time. Piaget said that children go through four stages of cognitive development as they grow.</a:t>
            </a:r>
          </a:p>
          <a:p>
            <a:pPr marL="518160" lvl="1" indent="-259080" algn="l">
              <a:lnSpc>
                <a:spcPts val="3359"/>
              </a:lnSpc>
              <a:buAutoNum type="arabicPeriod"/>
            </a:pPr>
            <a:r>
              <a:rPr lang="en-US" sz="2400">
                <a:solidFill>
                  <a:srgbClr val="000000"/>
                </a:solidFill>
                <a:latin typeface="Canva Sans"/>
                <a:ea typeface="Canva Sans"/>
                <a:cs typeface="Canva Sans"/>
                <a:sym typeface="Canva Sans"/>
              </a:rPr>
              <a:t>Sensorimotor Stage (0–2 years):</a:t>
            </a:r>
          </a:p>
          <a:p>
            <a:pPr marL="518160" lvl="1" indent="-259080" algn="l">
              <a:lnSpc>
                <a:spcPts val="3359"/>
              </a:lnSpc>
              <a:buAutoNum type="arabicPeriod"/>
            </a:pPr>
            <a:r>
              <a:rPr lang="en-US" sz="2400">
                <a:solidFill>
                  <a:srgbClr val="000000"/>
                </a:solidFill>
                <a:latin typeface="Canva Sans"/>
                <a:ea typeface="Canva Sans"/>
                <a:cs typeface="Canva Sans"/>
                <a:sym typeface="Canva Sans"/>
              </a:rPr>
              <a:t>Babies learn through their senses (like touching and seeing) and actions (like grabbing and moving). At this stage, they do not understand that objects still exist even if they cannot see them. For example, if you hide a toy, the baby thinks it is gone forever.</a:t>
            </a:r>
          </a:p>
          <a:p>
            <a:pPr marL="518160" lvl="1" indent="-259080" algn="l">
              <a:lnSpc>
                <a:spcPts val="3359"/>
              </a:lnSpc>
              <a:buAutoNum type="arabicPeriod"/>
            </a:pPr>
            <a:r>
              <a:rPr lang="en-US" sz="2400">
                <a:solidFill>
                  <a:srgbClr val="000000"/>
                </a:solidFill>
                <a:latin typeface="Canva Sans"/>
                <a:ea typeface="Canva Sans"/>
                <a:cs typeface="Canva Sans"/>
                <a:sym typeface="Canva Sans"/>
              </a:rPr>
              <a:t>Preoperational Stage (2–7 years):</a:t>
            </a:r>
          </a:p>
          <a:p>
            <a:pPr marL="518160" lvl="1" indent="-259080" algn="l">
              <a:lnSpc>
                <a:spcPts val="3359"/>
              </a:lnSpc>
              <a:buAutoNum type="arabicPeriod"/>
            </a:pPr>
            <a:r>
              <a:rPr lang="en-US" sz="2400">
                <a:solidFill>
                  <a:srgbClr val="000000"/>
                </a:solidFill>
                <a:latin typeface="Canva Sans"/>
                <a:ea typeface="Canva Sans"/>
                <a:cs typeface="Canva Sans"/>
                <a:sym typeface="Canva Sans"/>
              </a:rPr>
              <a:t>At this stage, children start using language to express themselves. They can think about things but still see the world only from their own perspective. For example, a child might think everyone likes the same food they do.</a:t>
            </a:r>
          </a:p>
          <a:p>
            <a:pPr marL="518160" lvl="1" indent="-259080" algn="l">
              <a:lnSpc>
                <a:spcPts val="3359"/>
              </a:lnSpc>
              <a:buAutoNum type="arabicPeriod"/>
            </a:pPr>
            <a:r>
              <a:rPr lang="en-US" sz="2400">
                <a:solidFill>
                  <a:srgbClr val="000000"/>
                </a:solidFill>
                <a:latin typeface="Canva Sans"/>
                <a:ea typeface="Canva Sans"/>
                <a:cs typeface="Canva Sans"/>
                <a:sym typeface="Canva Sans"/>
              </a:rPr>
              <a:t>Concrete Operational Stage (7–11 years):</a:t>
            </a:r>
          </a:p>
          <a:p>
            <a:pPr marL="518160" lvl="1" indent="-259080" algn="l">
              <a:lnSpc>
                <a:spcPts val="3359"/>
              </a:lnSpc>
              <a:buAutoNum type="arabicPeriod"/>
            </a:pPr>
            <a:r>
              <a:rPr lang="en-US" sz="2400">
                <a:solidFill>
                  <a:srgbClr val="000000"/>
                </a:solidFill>
                <a:latin typeface="Canva Sans"/>
                <a:ea typeface="Canva Sans"/>
                <a:cs typeface="Canva Sans"/>
                <a:sym typeface="Canva Sans"/>
              </a:rPr>
              <a:t>Here, children begin to think logically about concrete (real) things. They can solve problems, but only if they are about things they can see or touch. For example, they understand that if you pour water from a short glass into a tall glass, the amount of water stays the same.</a:t>
            </a:r>
          </a:p>
          <a:p>
            <a:pPr marL="518160" lvl="1" indent="-259080" algn="l">
              <a:lnSpc>
                <a:spcPts val="3359"/>
              </a:lnSpc>
              <a:buAutoNum type="arabicPeriod"/>
            </a:pPr>
            <a:r>
              <a:rPr lang="en-US" sz="2400">
                <a:solidFill>
                  <a:srgbClr val="000000"/>
                </a:solidFill>
                <a:latin typeface="Canva Sans"/>
                <a:ea typeface="Canva Sans"/>
                <a:cs typeface="Canva Sans"/>
                <a:sym typeface="Canva Sans"/>
              </a:rPr>
              <a:t>Formal Operational Stage (12 years and older):</a:t>
            </a:r>
          </a:p>
          <a:p>
            <a:pPr marL="518160" lvl="1" indent="-259080" algn="l">
              <a:lnSpc>
                <a:spcPts val="3359"/>
              </a:lnSpc>
              <a:buAutoNum type="arabicPeriod"/>
            </a:pPr>
            <a:r>
              <a:rPr lang="en-US" sz="2400">
                <a:solidFill>
                  <a:srgbClr val="000000"/>
                </a:solidFill>
                <a:latin typeface="Canva Sans"/>
                <a:ea typeface="Canva Sans"/>
                <a:cs typeface="Canva Sans"/>
                <a:sym typeface="Canva Sans"/>
              </a:rPr>
              <a:t>In this stage, teenagers and adults can think abstractly. They can imagine different possibilities and think about the future. For example, they can understand concepts like freedom or justice.</a:t>
            </a:r>
          </a:p>
          <a:p>
            <a:pPr algn="l">
              <a:lnSpc>
                <a:spcPts val="3359"/>
              </a:lnSpc>
            </a:pPr>
            <a:r>
              <a:rPr lang="en-US" sz="2400">
                <a:solidFill>
                  <a:srgbClr val="000000"/>
                </a:solidFill>
                <a:latin typeface="Canva Sans"/>
                <a:ea typeface="Canva Sans"/>
                <a:cs typeface="Canva Sans"/>
                <a:sym typeface="Canva Sans"/>
              </a:rPr>
              <a:t>Piaget’s theory helps teachers and parents understand how children think at different ages. This way, they can teach and support them better.</a:t>
            </a:r>
          </a:p>
          <a:p>
            <a:pPr algn="ctr">
              <a:lnSpc>
                <a:spcPts val="3962"/>
              </a:lnSpc>
            </a:pPr>
            <a:endParaRPr lang="en-US" sz="2400">
              <a:solidFill>
                <a:srgbClr val="000000"/>
              </a:solidFill>
              <a:latin typeface="Canva Sans"/>
              <a:ea typeface="Canva Sans"/>
              <a:cs typeface="Canva Sans"/>
              <a:sym typeface="Canv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3710458" y="-596801"/>
            <a:ext cx="14748022" cy="12305380"/>
          </a:xfrm>
          <a:custGeom>
            <a:avLst/>
            <a:gdLst/>
            <a:ahLst/>
            <a:cxnLst/>
            <a:rect l="l" t="t" r="r" b="b"/>
            <a:pathLst>
              <a:path w="14748022" h="12305380">
                <a:moveTo>
                  <a:pt x="14748022" y="0"/>
                </a:moveTo>
                <a:lnTo>
                  <a:pt x="0" y="0"/>
                </a:lnTo>
                <a:lnTo>
                  <a:pt x="0" y="12305380"/>
                </a:lnTo>
                <a:lnTo>
                  <a:pt x="14748022" y="12305380"/>
                </a:lnTo>
                <a:lnTo>
                  <a:pt x="14748022" y="0"/>
                </a:lnTo>
                <a:close/>
              </a:path>
            </a:pathLst>
          </a:custGeom>
          <a:blipFill>
            <a:blip r:embed="rId3">
              <a:alphaModFix amt="65000"/>
            </a:blip>
            <a:stretch>
              <a:fillRect/>
            </a:stretch>
          </a:blipFill>
        </p:spPr>
        <p:txBody>
          <a:bodyPr/>
          <a:lstStyle/>
          <a:p>
            <a:endParaRPr lang="it-IT"/>
          </a:p>
        </p:txBody>
      </p:sp>
      <p:sp>
        <p:nvSpPr>
          <p:cNvPr id="4" name="TextBox 4"/>
          <p:cNvSpPr txBox="1"/>
          <p:nvPr/>
        </p:nvSpPr>
        <p:spPr>
          <a:xfrm>
            <a:off x="1383121" y="744793"/>
            <a:ext cx="15876179" cy="9264015"/>
          </a:xfrm>
          <a:prstGeom prst="rect">
            <a:avLst/>
          </a:prstGeom>
        </p:spPr>
        <p:txBody>
          <a:bodyPr lIns="0" tIns="0" rIns="0" bIns="0" rtlCol="0" anchor="t">
            <a:spAutoFit/>
          </a:bodyPr>
          <a:lstStyle/>
          <a:p>
            <a:pPr algn="ctr">
              <a:lnSpc>
                <a:spcPts val="3499"/>
              </a:lnSpc>
            </a:pPr>
            <a:r>
              <a:rPr lang="en-US" sz="2499" b="1" u="sng">
                <a:solidFill>
                  <a:srgbClr val="000000"/>
                </a:solidFill>
                <a:latin typeface="Canva Sans Bold"/>
                <a:ea typeface="Canva Sans Bold"/>
                <a:cs typeface="Canva Sans Bold"/>
                <a:sym typeface="Canva Sans Bold"/>
              </a:rPr>
              <a:t>Sigmund Freud’s Psychosexual Theory of Development</a:t>
            </a:r>
          </a:p>
          <a:p>
            <a:pPr algn="ctr">
              <a:lnSpc>
                <a:spcPts val="3499"/>
              </a:lnSpc>
            </a:pPr>
            <a:endParaRPr lang="en-US" sz="2499" b="1" u="sng">
              <a:solidFill>
                <a:srgbClr val="000000"/>
              </a:solidFill>
              <a:latin typeface="Canva Sans Bold"/>
              <a:ea typeface="Canva Sans Bold"/>
              <a:cs typeface="Canva Sans Bold"/>
              <a:sym typeface="Canva Sans Bold"/>
            </a:endParaRPr>
          </a:p>
          <a:p>
            <a:pPr algn="l">
              <a:lnSpc>
                <a:spcPts val="3220"/>
              </a:lnSpc>
            </a:pPr>
            <a:r>
              <a:rPr lang="en-US" sz="2300">
                <a:solidFill>
                  <a:srgbClr val="000000"/>
                </a:solidFill>
                <a:latin typeface="Canva Sans"/>
                <a:ea typeface="Canva Sans"/>
                <a:cs typeface="Canva Sans"/>
                <a:sym typeface="Canva Sans"/>
              </a:rPr>
              <a:t>Sigmund Freud, an Austrian neurologist, believed that early childhood experiences shape a person’s personality. According to Freud, humans have unconscious desires and instincts that influence their behavior. He explained his ideas through five psychosexual stages:</a:t>
            </a:r>
          </a:p>
          <a:p>
            <a:pPr marL="496571" lvl="1" indent="-248285" algn="l">
              <a:lnSpc>
                <a:spcPts val="3220"/>
              </a:lnSpc>
              <a:buAutoNum type="arabicPeriod"/>
            </a:pPr>
            <a:r>
              <a:rPr lang="en-US" sz="2300">
                <a:solidFill>
                  <a:srgbClr val="000000"/>
                </a:solidFill>
                <a:latin typeface="Canva Sans"/>
                <a:ea typeface="Canva Sans"/>
                <a:cs typeface="Canva Sans"/>
                <a:sym typeface="Canva Sans"/>
              </a:rPr>
              <a:t>Oral Stage (0–1 year):</a:t>
            </a:r>
          </a:p>
          <a:p>
            <a:pPr marL="496571" lvl="1" indent="-248285" algn="l">
              <a:lnSpc>
                <a:spcPts val="3220"/>
              </a:lnSpc>
              <a:buAutoNum type="arabicPeriod"/>
            </a:pPr>
            <a:r>
              <a:rPr lang="en-US" sz="2300">
                <a:solidFill>
                  <a:srgbClr val="000000"/>
                </a:solidFill>
                <a:latin typeface="Canva Sans"/>
                <a:ea typeface="Canva Sans"/>
                <a:cs typeface="Canva Sans"/>
                <a:sym typeface="Canva Sans"/>
              </a:rPr>
              <a:t>Babies get pleasure from their mouths by sucking, biting, or chewing. If this need is not met, they might develop habits like nail-biting or overeating as adults.</a:t>
            </a:r>
          </a:p>
          <a:p>
            <a:pPr marL="496571" lvl="1" indent="-248285" algn="l">
              <a:lnSpc>
                <a:spcPts val="3220"/>
              </a:lnSpc>
              <a:buAutoNum type="arabicPeriod"/>
            </a:pPr>
            <a:r>
              <a:rPr lang="en-US" sz="2300">
                <a:solidFill>
                  <a:srgbClr val="000000"/>
                </a:solidFill>
                <a:latin typeface="Canva Sans"/>
                <a:ea typeface="Canva Sans"/>
                <a:cs typeface="Canva Sans"/>
                <a:sym typeface="Canva Sans"/>
              </a:rPr>
              <a:t>Anal Stage (1–3 years):</a:t>
            </a:r>
          </a:p>
          <a:p>
            <a:pPr marL="496571" lvl="1" indent="-248285" algn="l">
              <a:lnSpc>
                <a:spcPts val="3220"/>
              </a:lnSpc>
              <a:buAutoNum type="arabicPeriod"/>
            </a:pPr>
            <a:r>
              <a:rPr lang="en-US" sz="2300">
                <a:solidFill>
                  <a:srgbClr val="000000"/>
                </a:solidFill>
                <a:latin typeface="Canva Sans"/>
                <a:ea typeface="Canva Sans"/>
                <a:cs typeface="Canva Sans"/>
                <a:sym typeface="Canva Sans"/>
              </a:rPr>
              <a:t>During this stage, children learn to control their bladder and bowel movements. If this process is too strict or too lenient, it can affect their personality. For example, strict potty training might lead to someone being very organized as an adult.</a:t>
            </a:r>
          </a:p>
          <a:p>
            <a:pPr marL="496571" lvl="1" indent="-248285" algn="l">
              <a:lnSpc>
                <a:spcPts val="3220"/>
              </a:lnSpc>
              <a:buAutoNum type="arabicPeriod"/>
            </a:pPr>
            <a:r>
              <a:rPr lang="en-US" sz="2300">
                <a:solidFill>
                  <a:srgbClr val="000000"/>
                </a:solidFill>
                <a:latin typeface="Canva Sans"/>
                <a:ea typeface="Canva Sans"/>
                <a:cs typeface="Canva Sans"/>
                <a:sym typeface="Canva Sans"/>
              </a:rPr>
              <a:t>Phallic Stage (3–6 years):</a:t>
            </a:r>
          </a:p>
          <a:p>
            <a:pPr marL="496571" lvl="1" indent="-248285" algn="l">
              <a:lnSpc>
                <a:spcPts val="3220"/>
              </a:lnSpc>
              <a:buAutoNum type="arabicPeriod"/>
            </a:pPr>
            <a:r>
              <a:rPr lang="en-US" sz="2300">
                <a:solidFill>
                  <a:srgbClr val="000000"/>
                </a:solidFill>
                <a:latin typeface="Canva Sans"/>
                <a:ea typeface="Canva Sans"/>
                <a:cs typeface="Canva Sans"/>
                <a:sym typeface="Canva Sans"/>
              </a:rPr>
              <a:t>At this stage, children start noticing differences between boys and girls. Freud said children also develop feelings for the parent of the opposite sex, like a boy for his mother. These feelings are eventually resolved.</a:t>
            </a:r>
          </a:p>
          <a:p>
            <a:pPr marL="496571" lvl="1" indent="-248285" algn="l">
              <a:lnSpc>
                <a:spcPts val="3220"/>
              </a:lnSpc>
              <a:buAutoNum type="arabicPeriod"/>
            </a:pPr>
            <a:r>
              <a:rPr lang="en-US" sz="2300">
                <a:solidFill>
                  <a:srgbClr val="000000"/>
                </a:solidFill>
                <a:latin typeface="Canva Sans"/>
                <a:ea typeface="Canva Sans"/>
                <a:cs typeface="Canva Sans"/>
                <a:sym typeface="Canva Sans"/>
              </a:rPr>
              <a:t>Latency Stage (6–12 years):</a:t>
            </a:r>
          </a:p>
          <a:p>
            <a:pPr marL="496571" lvl="1" indent="-248285" algn="l">
              <a:lnSpc>
                <a:spcPts val="3220"/>
              </a:lnSpc>
              <a:buAutoNum type="arabicPeriod"/>
            </a:pPr>
            <a:r>
              <a:rPr lang="en-US" sz="2300">
                <a:solidFill>
                  <a:srgbClr val="000000"/>
                </a:solidFill>
                <a:latin typeface="Canva Sans"/>
                <a:ea typeface="Canva Sans"/>
                <a:cs typeface="Canva Sans"/>
                <a:sym typeface="Canva Sans"/>
              </a:rPr>
              <a:t>In this stage, children focus on learning and friendships. Sexual feelings are less important.</a:t>
            </a:r>
          </a:p>
          <a:p>
            <a:pPr marL="496571" lvl="1" indent="-248285" algn="l">
              <a:lnSpc>
                <a:spcPts val="3220"/>
              </a:lnSpc>
              <a:buAutoNum type="arabicPeriod"/>
            </a:pPr>
            <a:r>
              <a:rPr lang="en-US" sz="2300">
                <a:solidFill>
                  <a:srgbClr val="000000"/>
                </a:solidFill>
                <a:latin typeface="Canva Sans"/>
                <a:ea typeface="Canva Sans"/>
                <a:cs typeface="Canva Sans"/>
                <a:sym typeface="Canva Sans"/>
              </a:rPr>
              <a:t>Genital Stage (12 years and older):</a:t>
            </a:r>
          </a:p>
          <a:p>
            <a:pPr marL="496571" lvl="1" indent="-248285" algn="l">
              <a:lnSpc>
                <a:spcPts val="3220"/>
              </a:lnSpc>
              <a:buAutoNum type="arabicPeriod"/>
            </a:pPr>
            <a:r>
              <a:rPr lang="en-US" sz="2300">
                <a:solidFill>
                  <a:srgbClr val="000000"/>
                </a:solidFill>
                <a:latin typeface="Canva Sans"/>
                <a:ea typeface="Canva Sans"/>
                <a:cs typeface="Canva Sans"/>
                <a:sym typeface="Canva Sans"/>
              </a:rPr>
              <a:t>This stage starts during adolescence. People begin to develop romantic relationships and focus on their future.</a:t>
            </a:r>
          </a:p>
          <a:p>
            <a:pPr algn="l">
              <a:lnSpc>
                <a:spcPts val="3220"/>
              </a:lnSpc>
            </a:pPr>
            <a:r>
              <a:rPr lang="en-US" sz="2300">
                <a:solidFill>
                  <a:srgbClr val="000000"/>
                </a:solidFill>
                <a:latin typeface="Canva Sans"/>
                <a:ea typeface="Canva Sans"/>
                <a:cs typeface="Canva Sans"/>
                <a:sym typeface="Canva Sans"/>
              </a:rPr>
              <a:t>Freud’s ideas are controversial, but they highlight the importance of early childhood experiences in shaping who we are.</a:t>
            </a:r>
          </a:p>
          <a:p>
            <a:pPr algn="l">
              <a:lnSpc>
                <a:spcPts val="3220"/>
              </a:lnSpc>
            </a:pPr>
            <a:endParaRPr lang="en-US" sz="2300">
              <a:solidFill>
                <a:srgbClr val="000000"/>
              </a:solidFill>
              <a:latin typeface="Canva Sans"/>
              <a:ea typeface="Canva Sans"/>
              <a:cs typeface="Canva Sans"/>
              <a:sym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3710458" y="-596801"/>
            <a:ext cx="14748022" cy="12305380"/>
          </a:xfrm>
          <a:custGeom>
            <a:avLst/>
            <a:gdLst/>
            <a:ahLst/>
            <a:cxnLst/>
            <a:rect l="l" t="t" r="r" b="b"/>
            <a:pathLst>
              <a:path w="14748022" h="12305380">
                <a:moveTo>
                  <a:pt x="14748022" y="0"/>
                </a:moveTo>
                <a:lnTo>
                  <a:pt x="0" y="0"/>
                </a:lnTo>
                <a:lnTo>
                  <a:pt x="0" y="12305380"/>
                </a:lnTo>
                <a:lnTo>
                  <a:pt x="14748022" y="12305380"/>
                </a:lnTo>
                <a:lnTo>
                  <a:pt x="14748022" y="0"/>
                </a:lnTo>
                <a:close/>
              </a:path>
            </a:pathLst>
          </a:custGeom>
          <a:blipFill>
            <a:blip r:embed="rId3">
              <a:alphaModFix amt="65000"/>
            </a:blip>
            <a:stretch>
              <a:fillRect/>
            </a:stretch>
          </a:blipFill>
        </p:spPr>
        <p:txBody>
          <a:bodyPr/>
          <a:lstStyle/>
          <a:p>
            <a:endParaRPr lang="it-IT"/>
          </a:p>
        </p:txBody>
      </p:sp>
      <p:sp>
        <p:nvSpPr>
          <p:cNvPr id="4" name="TextBox 4"/>
          <p:cNvSpPr txBox="1"/>
          <p:nvPr/>
        </p:nvSpPr>
        <p:spPr>
          <a:xfrm>
            <a:off x="738312" y="-38100"/>
            <a:ext cx="17131311" cy="10203815"/>
          </a:xfrm>
          <a:prstGeom prst="rect">
            <a:avLst/>
          </a:prstGeom>
        </p:spPr>
        <p:txBody>
          <a:bodyPr lIns="0" tIns="0" rIns="0" bIns="0" rtlCol="0" anchor="t">
            <a:spAutoFit/>
          </a:bodyPr>
          <a:lstStyle/>
          <a:p>
            <a:pPr algn="ctr">
              <a:lnSpc>
                <a:spcPts val="3359"/>
              </a:lnSpc>
            </a:pPr>
            <a:r>
              <a:rPr lang="en-US" sz="2400" b="1" u="sng">
                <a:solidFill>
                  <a:srgbClr val="000000"/>
                </a:solidFill>
                <a:latin typeface="Canva Sans Bold"/>
                <a:ea typeface="Canva Sans Bold"/>
                <a:cs typeface="Canva Sans Bold"/>
                <a:sym typeface="Canva Sans Bold"/>
              </a:rPr>
              <a:t>Erik Erikson’s Psychosocial Development Theory</a:t>
            </a:r>
          </a:p>
          <a:p>
            <a:pPr algn="l">
              <a:lnSpc>
                <a:spcPts val="3359"/>
              </a:lnSpc>
            </a:pPr>
            <a:endParaRPr lang="en-US" sz="2400" b="1" u="sng">
              <a:solidFill>
                <a:srgbClr val="000000"/>
              </a:solidFill>
              <a:latin typeface="Canva Sans Bold"/>
              <a:ea typeface="Canva Sans Bold"/>
              <a:cs typeface="Canva Sans Bold"/>
              <a:sym typeface="Canva Sans Bold"/>
            </a:endParaRPr>
          </a:p>
          <a:p>
            <a:pPr algn="l">
              <a:lnSpc>
                <a:spcPts val="3220"/>
              </a:lnSpc>
            </a:pPr>
            <a:r>
              <a:rPr lang="en-US" sz="2300">
                <a:solidFill>
                  <a:srgbClr val="000000"/>
                </a:solidFill>
                <a:latin typeface="Canva Sans"/>
                <a:ea typeface="Canva Sans"/>
                <a:cs typeface="Canva Sans"/>
                <a:sym typeface="Canva Sans"/>
              </a:rPr>
              <a:t>Erik Erikson, a German-American psychologist, focused on how people grow emotionally and socially throughout their lives. He described eight stages of development, and each stage has a key challenge that shapes a person’s identity.</a:t>
            </a:r>
          </a:p>
          <a:p>
            <a:pPr marL="496571" lvl="1" indent="-248285" algn="l">
              <a:lnSpc>
                <a:spcPts val="3220"/>
              </a:lnSpc>
              <a:buAutoNum type="arabicPeriod"/>
            </a:pPr>
            <a:r>
              <a:rPr lang="en-US" sz="2300">
                <a:solidFill>
                  <a:srgbClr val="000000"/>
                </a:solidFill>
                <a:latin typeface="Canva Sans"/>
                <a:ea typeface="Canva Sans"/>
                <a:cs typeface="Canva Sans"/>
                <a:sym typeface="Canva Sans"/>
              </a:rPr>
              <a:t>Trust vs. Mistrust (0–1 year):</a:t>
            </a:r>
          </a:p>
          <a:p>
            <a:pPr algn="l">
              <a:lnSpc>
                <a:spcPts val="3220"/>
              </a:lnSpc>
            </a:pPr>
            <a:r>
              <a:rPr lang="en-US" sz="2300">
                <a:solidFill>
                  <a:srgbClr val="000000"/>
                </a:solidFill>
                <a:latin typeface="Canva Sans"/>
                <a:ea typeface="Canva Sans"/>
                <a:cs typeface="Canva Sans"/>
                <a:sym typeface="Canva Sans"/>
              </a:rPr>
              <a:t>Babies learn to trust their caregivers if their needs are met. If not, they may feel insecure about the world.</a:t>
            </a:r>
          </a:p>
          <a:p>
            <a:pPr algn="l">
              <a:lnSpc>
                <a:spcPts val="3220"/>
              </a:lnSpc>
            </a:pPr>
            <a:r>
              <a:rPr lang="en-US" sz="2300">
                <a:solidFill>
                  <a:srgbClr val="000000"/>
                </a:solidFill>
                <a:latin typeface="Canva Sans"/>
                <a:ea typeface="Canva Sans"/>
                <a:cs typeface="Canva Sans"/>
                <a:sym typeface="Canva Sans"/>
              </a:rPr>
              <a:t>   2. Autonomy vs. Shame (1–3 years):</a:t>
            </a:r>
          </a:p>
          <a:p>
            <a:pPr algn="l">
              <a:lnSpc>
                <a:spcPts val="3220"/>
              </a:lnSpc>
            </a:pPr>
            <a:r>
              <a:rPr lang="en-US" sz="2300">
                <a:solidFill>
                  <a:srgbClr val="000000"/>
                </a:solidFill>
                <a:latin typeface="Canva Sans"/>
                <a:ea typeface="Canva Sans"/>
                <a:cs typeface="Canva Sans"/>
                <a:sym typeface="Canva Sans"/>
              </a:rPr>
              <a:t>Toddlers learn independence by doing things themselves, like eating or dressing. If criticized, they may feel doubt about their abilities.</a:t>
            </a:r>
          </a:p>
          <a:p>
            <a:pPr algn="l">
              <a:lnSpc>
                <a:spcPts val="3220"/>
              </a:lnSpc>
            </a:pPr>
            <a:r>
              <a:rPr lang="en-US" sz="2300">
                <a:solidFill>
                  <a:srgbClr val="000000"/>
                </a:solidFill>
                <a:latin typeface="Canva Sans"/>
                <a:ea typeface="Canva Sans"/>
                <a:cs typeface="Canva Sans"/>
                <a:sym typeface="Canva Sans"/>
              </a:rPr>
              <a:t>   3. Initiative vs. Guilt (3–6 years):</a:t>
            </a:r>
          </a:p>
          <a:p>
            <a:pPr algn="l">
              <a:lnSpc>
                <a:spcPts val="3220"/>
              </a:lnSpc>
            </a:pPr>
            <a:r>
              <a:rPr lang="en-US" sz="2300">
                <a:solidFill>
                  <a:srgbClr val="000000"/>
                </a:solidFill>
                <a:latin typeface="Canva Sans"/>
                <a:ea typeface="Canva Sans"/>
                <a:cs typeface="Canva Sans"/>
                <a:sym typeface="Canva Sans"/>
              </a:rPr>
              <a:t>Young children start exploring and taking initiative. If they are discouraged, they may feel guilty about trying new things.</a:t>
            </a:r>
          </a:p>
          <a:p>
            <a:pPr algn="l">
              <a:lnSpc>
                <a:spcPts val="3220"/>
              </a:lnSpc>
            </a:pPr>
            <a:r>
              <a:rPr lang="en-US" sz="2300">
                <a:solidFill>
                  <a:srgbClr val="000000"/>
                </a:solidFill>
                <a:latin typeface="Canva Sans"/>
                <a:ea typeface="Canva Sans"/>
                <a:cs typeface="Canva Sans"/>
                <a:sym typeface="Canva Sans"/>
              </a:rPr>
              <a:t>   4. Industry vs. Inferiority (6–12 years):</a:t>
            </a:r>
          </a:p>
          <a:p>
            <a:pPr algn="l">
              <a:lnSpc>
                <a:spcPts val="3220"/>
              </a:lnSpc>
            </a:pPr>
            <a:r>
              <a:rPr lang="en-US" sz="2300">
                <a:solidFill>
                  <a:srgbClr val="000000"/>
                </a:solidFill>
                <a:latin typeface="Canva Sans"/>
                <a:ea typeface="Canva Sans"/>
                <a:cs typeface="Canva Sans"/>
                <a:sym typeface="Canva Sans"/>
              </a:rPr>
              <a:t>School-age children learn skills and feel proud of their achievements. If they fail or are compared to others, they may feel inferior.</a:t>
            </a:r>
          </a:p>
          <a:p>
            <a:pPr algn="l">
              <a:lnSpc>
                <a:spcPts val="3220"/>
              </a:lnSpc>
            </a:pPr>
            <a:r>
              <a:rPr lang="en-US" sz="2300">
                <a:solidFill>
                  <a:srgbClr val="000000"/>
                </a:solidFill>
                <a:latin typeface="Canva Sans"/>
                <a:ea typeface="Canva Sans"/>
                <a:cs typeface="Canva Sans"/>
                <a:sym typeface="Canva Sans"/>
              </a:rPr>
              <a:t>   5. Identity vs. Role Confusion (12–18 years):</a:t>
            </a:r>
          </a:p>
          <a:p>
            <a:pPr algn="l">
              <a:lnSpc>
                <a:spcPts val="3220"/>
              </a:lnSpc>
            </a:pPr>
            <a:r>
              <a:rPr lang="en-US" sz="2300">
                <a:solidFill>
                  <a:srgbClr val="000000"/>
                </a:solidFill>
                <a:latin typeface="Canva Sans"/>
                <a:ea typeface="Canva Sans"/>
                <a:cs typeface="Canva Sans"/>
                <a:sym typeface="Canva Sans"/>
              </a:rPr>
              <a:t>Teens explore who they are and what they want to do in life. If they are unsure, they may feel confused about their identity.</a:t>
            </a:r>
          </a:p>
          <a:p>
            <a:pPr algn="l">
              <a:lnSpc>
                <a:spcPts val="3220"/>
              </a:lnSpc>
            </a:pPr>
            <a:r>
              <a:rPr lang="en-US" sz="2300">
                <a:solidFill>
                  <a:srgbClr val="000000"/>
                </a:solidFill>
                <a:latin typeface="Canva Sans"/>
                <a:ea typeface="Canva Sans"/>
                <a:cs typeface="Canva Sans"/>
                <a:sym typeface="Canva Sans"/>
              </a:rPr>
              <a:t>   6. Intimacy vs. Isolation (18–40 years):</a:t>
            </a:r>
          </a:p>
          <a:p>
            <a:pPr algn="l">
              <a:lnSpc>
                <a:spcPts val="3220"/>
              </a:lnSpc>
            </a:pPr>
            <a:r>
              <a:rPr lang="en-US" sz="2300">
                <a:solidFill>
                  <a:srgbClr val="000000"/>
                </a:solidFill>
                <a:latin typeface="Canva Sans"/>
                <a:ea typeface="Canva Sans"/>
                <a:cs typeface="Canva Sans"/>
                <a:sym typeface="Canva Sans"/>
              </a:rPr>
              <a:t>Young adults form close relationships. If they struggle, they may feel lonely.</a:t>
            </a:r>
          </a:p>
          <a:p>
            <a:pPr algn="l">
              <a:lnSpc>
                <a:spcPts val="3220"/>
              </a:lnSpc>
            </a:pPr>
            <a:r>
              <a:rPr lang="en-US" sz="2300">
                <a:solidFill>
                  <a:srgbClr val="000000"/>
                </a:solidFill>
                <a:latin typeface="Canva Sans"/>
                <a:ea typeface="Canva Sans"/>
                <a:cs typeface="Canva Sans"/>
                <a:sym typeface="Canva Sans"/>
              </a:rPr>
              <a:t>   7. Generativity vs. Stagnation (40–65 years):</a:t>
            </a:r>
          </a:p>
          <a:p>
            <a:pPr algn="l">
              <a:lnSpc>
                <a:spcPts val="3220"/>
              </a:lnSpc>
            </a:pPr>
            <a:r>
              <a:rPr lang="en-US" sz="2300">
                <a:solidFill>
                  <a:srgbClr val="000000"/>
                </a:solidFill>
                <a:latin typeface="Canva Sans"/>
                <a:ea typeface="Canva Sans"/>
                <a:cs typeface="Canva Sans"/>
                <a:sym typeface="Canva Sans"/>
              </a:rPr>
              <a:t>Middle-aged adults focus on helping others, like raising children or working. If not, they may feel unproductive.</a:t>
            </a:r>
          </a:p>
          <a:p>
            <a:pPr algn="l">
              <a:lnSpc>
                <a:spcPts val="3220"/>
              </a:lnSpc>
            </a:pPr>
            <a:r>
              <a:rPr lang="en-US" sz="2300">
                <a:solidFill>
                  <a:srgbClr val="000000"/>
                </a:solidFill>
                <a:latin typeface="Canva Sans"/>
                <a:ea typeface="Canva Sans"/>
                <a:cs typeface="Canva Sans"/>
                <a:sym typeface="Canva Sans"/>
              </a:rPr>
              <a:t>   8. Integrity vs. Despair (65+ years):</a:t>
            </a:r>
          </a:p>
          <a:p>
            <a:pPr algn="l">
              <a:lnSpc>
                <a:spcPts val="3220"/>
              </a:lnSpc>
            </a:pPr>
            <a:r>
              <a:rPr lang="en-US" sz="2300">
                <a:solidFill>
                  <a:srgbClr val="000000"/>
                </a:solidFill>
                <a:latin typeface="Canva Sans"/>
                <a:ea typeface="Canva Sans"/>
                <a:cs typeface="Canva Sans"/>
                <a:sym typeface="Canva Sans"/>
              </a:rPr>
              <a:t>Older adults reflect on their lives. If they feel satisfied, they develop wisdom. If not, they may feel regret.</a:t>
            </a:r>
          </a:p>
          <a:p>
            <a:pPr algn="l">
              <a:lnSpc>
                <a:spcPts val="3220"/>
              </a:lnSpc>
            </a:pPr>
            <a:r>
              <a:rPr lang="en-US" sz="2300">
                <a:solidFill>
                  <a:srgbClr val="000000"/>
                </a:solidFill>
                <a:latin typeface="Canva Sans"/>
                <a:ea typeface="Canva Sans"/>
                <a:cs typeface="Canva Sans"/>
                <a:sym typeface="Canva Sans"/>
              </a:rPr>
              <a:t>Erikson’s theory shows that development is a lifelong process.</a:t>
            </a:r>
          </a:p>
          <a:p>
            <a:pPr algn="l">
              <a:lnSpc>
                <a:spcPts val="4759"/>
              </a:lnSpc>
            </a:pPr>
            <a:endParaRPr lang="en-US" sz="2300">
              <a:solidFill>
                <a:srgbClr val="000000"/>
              </a:solidFill>
              <a:latin typeface="Canva Sans"/>
              <a:ea typeface="Canva Sans"/>
              <a:cs typeface="Canva Sans"/>
              <a:sym typeface="Canv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3710458" y="-596801"/>
            <a:ext cx="14748022" cy="12305380"/>
          </a:xfrm>
          <a:custGeom>
            <a:avLst/>
            <a:gdLst/>
            <a:ahLst/>
            <a:cxnLst/>
            <a:rect l="l" t="t" r="r" b="b"/>
            <a:pathLst>
              <a:path w="14748022" h="12305380">
                <a:moveTo>
                  <a:pt x="14748022" y="0"/>
                </a:moveTo>
                <a:lnTo>
                  <a:pt x="0" y="0"/>
                </a:lnTo>
                <a:lnTo>
                  <a:pt x="0" y="12305380"/>
                </a:lnTo>
                <a:lnTo>
                  <a:pt x="14748022" y="12305380"/>
                </a:lnTo>
                <a:lnTo>
                  <a:pt x="14748022" y="0"/>
                </a:lnTo>
                <a:close/>
              </a:path>
            </a:pathLst>
          </a:custGeom>
          <a:blipFill>
            <a:blip r:embed="rId3">
              <a:alphaModFix amt="65000"/>
            </a:blip>
            <a:stretch>
              <a:fillRect/>
            </a:stretch>
          </a:blipFill>
        </p:spPr>
        <p:txBody>
          <a:bodyPr/>
          <a:lstStyle/>
          <a:p>
            <a:endParaRPr lang="it-IT"/>
          </a:p>
        </p:txBody>
      </p:sp>
      <p:sp>
        <p:nvSpPr>
          <p:cNvPr id="4" name="TextBox 4"/>
          <p:cNvSpPr txBox="1"/>
          <p:nvPr/>
        </p:nvSpPr>
        <p:spPr>
          <a:xfrm>
            <a:off x="449265" y="493227"/>
            <a:ext cx="17389470" cy="10087225"/>
          </a:xfrm>
          <a:prstGeom prst="rect">
            <a:avLst/>
          </a:prstGeom>
        </p:spPr>
        <p:txBody>
          <a:bodyPr lIns="0" tIns="0" rIns="0" bIns="0" rtlCol="0" anchor="t">
            <a:spAutoFit/>
          </a:bodyPr>
          <a:lstStyle/>
          <a:p>
            <a:pPr algn="ctr">
              <a:lnSpc>
                <a:spcPts val="3359"/>
              </a:lnSpc>
            </a:pPr>
            <a:r>
              <a:rPr lang="en-US" sz="2400" b="1" u="sng" dirty="0">
                <a:solidFill>
                  <a:srgbClr val="000000"/>
                </a:solidFill>
                <a:latin typeface="Canva Sans Bold"/>
                <a:ea typeface="Canva Sans Bold"/>
                <a:cs typeface="Canva Sans Bold"/>
                <a:sym typeface="Canva Sans Bold"/>
              </a:rPr>
              <a:t>Carol Gilligan’s Theory of Moral Development</a:t>
            </a:r>
          </a:p>
          <a:p>
            <a:pPr algn="ctr">
              <a:lnSpc>
                <a:spcPts val="3220"/>
              </a:lnSpc>
            </a:pPr>
            <a:endParaRPr lang="en-US" sz="2400" b="1" u="sng" dirty="0">
              <a:solidFill>
                <a:srgbClr val="000000"/>
              </a:solidFill>
              <a:latin typeface="Canva Sans Bold"/>
              <a:ea typeface="Canva Sans Bold"/>
              <a:cs typeface="Canva Sans Bold"/>
              <a:sym typeface="Canva Sans Bold"/>
            </a:endParaRPr>
          </a:p>
          <a:p>
            <a:pPr algn="l">
              <a:lnSpc>
                <a:spcPts val="3220"/>
              </a:lnSpc>
            </a:pPr>
            <a:r>
              <a:rPr lang="en-US" sz="2300" dirty="0">
                <a:solidFill>
                  <a:srgbClr val="000000"/>
                </a:solidFill>
                <a:latin typeface="Canva Sans"/>
                <a:ea typeface="Canva Sans"/>
                <a:cs typeface="Canva Sans"/>
                <a:sym typeface="Canva Sans"/>
              </a:rPr>
              <a:t>Carol Gilligan is an American psychologist who studied how people make moral decisions. She was a student of Lawrence Kohlberg, who created a theory of moral development. Kohlberg’s theory focused on how people think about right and wrong, but Gilligan noticed something missing. Most of Kohlberg’s research was done with boys and men, so his stages did not fully explain how girls and women make moral choices. Gilligan believed that women often think differently about moral problems.</a:t>
            </a:r>
          </a:p>
          <a:p>
            <a:pPr algn="l">
              <a:lnSpc>
                <a:spcPts val="3220"/>
              </a:lnSpc>
            </a:pPr>
            <a:r>
              <a:rPr lang="en-US" sz="2300" dirty="0">
                <a:solidFill>
                  <a:srgbClr val="000000"/>
                </a:solidFill>
                <a:latin typeface="Canva Sans"/>
                <a:ea typeface="Canva Sans"/>
                <a:cs typeface="Canva Sans"/>
                <a:sym typeface="Canva Sans"/>
              </a:rPr>
              <a:t>Gilligan said that men and women approach morality in two different ways. Men usually focus on rules, justice, and fairness. For example, they might think it is important to follow a law, even if it seems unfair to some people. On the other hand, women often focus on care and relationships. They might ask, “How will this decision affect the people involved?” instead of only following rules.</a:t>
            </a:r>
          </a:p>
          <a:p>
            <a:pPr algn="l">
              <a:lnSpc>
                <a:spcPts val="3220"/>
              </a:lnSpc>
            </a:pPr>
            <a:r>
              <a:rPr lang="en-US" sz="2300" dirty="0">
                <a:solidFill>
                  <a:srgbClr val="000000"/>
                </a:solidFill>
                <a:latin typeface="Canva Sans"/>
                <a:ea typeface="Canva Sans"/>
                <a:cs typeface="Canva Sans"/>
                <a:sym typeface="Canva Sans"/>
              </a:rPr>
              <a:t>Gilligan explained her ideas using three levels of moral development:</a:t>
            </a:r>
          </a:p>
          <a:p>
            <a:pPr marL="496571" lvl="1" indent="-248285" algn="l">
              <a:lnSpc>
                <a:spcPts val="3220"/>
              </a:lnSpc>
              <a:buAutoNum type="arabicPeriod"/>
            </a:pPr>
            <a:r>
              <a:rPr lang="en-US" sz="2300" dirty="0">
                <a:solidFill>
                  <a:srgbClr val="000000"/>
                </a:solidFill>
                <a:latin typeface="Canva Sans"/>
                <a:ea typeface="Canva Sans"/>
                <a:cs typeface="Canva Sans"/>
                <a:sym typeface="Canva Sans"/>
              </a:rPr>
              <a:t>Preconventional Stage:</a:t>
            </a:r>
          </a:p>
          <a:p>
            <a:pPr marL="496571" lvl="1" indent="-248285" algn="l">
              <a:lnSpc>
                <a:spcPts val="3220"/>
              </a:lnSpc>
              <a:buAutoNum type="arabicPeriod"/>
            </a:pPr>
            <a:r>
              <a:rPr lang="en-US" sz="2300" dirty="0">
                <a:solidFill>
                  <a:srgbClr val="000000"/>
                </a:solidFill>
                <a:latin typeface="Canva Sans"/>
                <a:ea typeface="Canva Sans"/>
                <a:cs typeface="Canva Sans"/>
                <a:sym typeface="Canva Sans"/>
              </a:rPr>
              <a:t>At this stage, people think about what is best for themselves. For example, a child might say, “If I share my toy, I won’t get in trouble.”</a:t>
            </a:r>
          </a:p>
          <a:p>
            <a:pPr marL="496571" lvl="1" indent="-248285" algn="l">
              <a:lnSpc>
                <a:spcPts val="3220"/>
              </a:lnSpc>
              <a:buAutoNum type="arabicPeriod"/>
            </a:pPr>
            <a:r>
              <a:rPr lang="en-US" sz="2300" dirty="0">
                <a:solidFill>
                  <a:srgbClr val="000000"/>
                </a:solidFill>
                <a:latin typeface="Canva Sans"/>
                <a:ea typeface="Canva Sans"/>
                <a:cs typeface="Canva Sans"/>
                <a:sym typeface="Canva Sans"/>
              </a:rPr>
              <a:t>Conventional Stage:</a:t>
            </a:r>
          </a:p>
          <a:p>
            <a:pPr marL="496571" lvl="1" indent="-248285" algn="l">
              <a:lnSpc>
                <a:spcPts val="3220"/>
              </a:lnSpc>
              <a:buAutoNum type="arabicPeriod"/>
            </a:pPr>
            <a:r>
              <a:rPr lang="en-US" sz="2300" dirty="0">
                <a:solidFill>
                  <a:srgbClr val="000000"/>
                </a:solidFill>
                <a:latin typeface="Canva Sans"/>
                <a:ea typeface="Canva Sans"/>
                <a:cs typeface="Canva Sans"/>
                <a:sym typeface="Canva Sans"/>
              </a:rPr>
              <a:t>Here, people think about what others expect and try to please them. For example, a teenager might say, “I have to help my friend because they helped me before.”</a:t>
            </a:r>
          </a:p>
          <a:p>
            <a:pPr marL="496571" lvl="1" indent="-248285" algn="l">
              <a:lnSpc>
                <a:spcPts val="3220"/>
              </a:lnSpc>
              <a:buAutoNum type="arabicPeriod"/>
            </a:pPr>
            <a:r>
              <a:rPr lang="en-US" sz="2300" dirty="0">
                <a:solidFill>
                  <a:srgbClr val="000000"/>
                </a:solidFill>
                <a:latin typeface="Canva Sans"/>
                <a:ea typeface="Canva Sans"/>
                <a:cs typeface="Canva Sans"/>
                <a:sym typeface="Canva Sans"/>
              </a:rPr>
              <a:t>Postconventional Stage:</a:t>
            </a:r>
          </a:p>
          <a:p>
            <a:pPr marL="496571" lvl="1" indent="-248285" algn="l">
              <a:lnSpc>
                <a:spcPts val="3220"/>
              </a:lnSpc>
              <a:buAutoNum type="arabicPeriod"/>
            </a:pPr>
            <a:r>
              <a:rPr lang="en-US" sz="2300" dirty="0">
                <a:solidFill>
                  <a:srgbClr val="000000"/>
                </a:solidFill>
                <a:latin typeface="Canva Sans"/>
                <a:ea typeface="Canva Sans"/>
                <a:cs typeface="Canva Sans"/>
                <a:sym typeface="Canva Sans"/>
              </a:rPr>
              <a:t>At this level, people think about the needs of everyone and try to balance fairness and care. For example, an adult might decide to speak up for someone being treated unfairly, even if it is risky for them.</a:t>
            </a:r>
          </a:p>
          <a:p>
            <a:pPr algn="l">
              <a:lnSpc>
                <a:spcPts val="3220"/>
              </a:lnSpc>
            </a:pPr>
            <a:r>
              <a:rPr lang="en-US" sz="2300" dirty="0">
                <a:solidFill>
                  <a:srgbClr val="000000"/>
                </a:solidFill>
                <a:latin typeface="Canva Sans"/>
                <a:ea typeface="Canva Sans"/>
                <a:cs typeface="Canva Sans"/>
                <a:sym typeface="Canva Sans"/>
              </a:rPr>
              <a:t>Gilligan’s theory is important because it reminds us that morality is not just about following rules. It is also about thinking of others and building strong relationships. Her work helped people understand the importance of care and empathy in moral decisions.</a:t>
            </a:r>
          </a:p>
          <a:p>
            <a:pPr algn="ctr">
              <a:lnSpc>
                <a:spcPts val="3962"/>
              </a:lnSpc>
            </a:pPr>
            <a:endParaRPr lang="en-US" sz="2300" dirty="0">
              <a:solidFill>
                <a:srgbClr val="000000"/>
              </a:solidFill>
              <a:latin typeface="Canva Sans"/>
              <a:ea typeface="Canva Sans"/>
              <a:cs typeface="Canva Sans"/>
              <a:sym typeface="Canva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3EA7E-4DBF-D02D-A336-F55BE27833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BDBED69-598B-E631-5905-A3676D4B3309}"/>
              </a:ext>
            </a:extLst>
          </p:cNvPr>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dirty="0"/>
          </a:p>
        </p:txBody>
      </p:sp>
      <p:pic>
        <p:nvPicPr>
          <p:cNvPr id="3" name="Picture 3">
            <a:extLst>
              <a:ext uri="{FF2B5EF4-FFF2-40B4-BE49-F238E27FC236}">
                <a16:creationId xmlns:a16="http://schemas.microsoft.com/office/drawing/2014/main" id="{663EB3FF-323B-9012-B759-2CB8A3E826FA}"/>
              </a:ext>
            </a:extLst>
          </p:cNvPr>
          <p:cNvPicPr>
            <a:picLocks noChangeAspect="1"/>
          </p:cNvPicPr>
          <p:nvPr/>
        </p:nvPicPr>
        <p:blipFill>
          <a:blip r:embed="rId3">
            <a:alphaModFix amt="80000"/>
          </a:blip>
          <a:srcRect t="1455" b="1455"/>
          <a:stretch>
            <a:fillRect/>
          </a:stretch>
        </p:blipFill>
        <p:spPr>
          <a:xfrm>
            <a:off x="3000083" y="2632414"/>
            <a:ext cx="6684264" cy="557022"/>
          </a:xfrm>
          <a:prstGeom prst="rect">
            <a:avLst/>
          </a:prstGeom>
        </p:spPr>
      </p:pic>
      <p:sp>
        <p:nvSpPr>
          <p:cNvPr id="4" name="TextBox 4">
            <a:extLst>
              <a:ext uri="{FF2B5EF4-FFF2-40B4-BE49-F238E27FC236}">
                <a16:creationId xmlns:a16="http://schemas.microsoft.com/office/drawing/2014/main" id="{86E38290-AB38-B82B-376D-AC3213B96FED}"/>
              </a:ext>
            </a:extLst>
          </p:cNvPr>
          <p:cNvSpPr txBox="1"/>
          <p:nvPr/>
        </p:nvSpPr>
        <p:spPr>
          <a:xfrm>
            <a:off x="3626016" y="1543693"/>
            <a:ext cx="5517984" cy="1000274"/>
          </a:xfrm>
          <a:prstGeom prst="rect">
            <a:avLst/>
          </a:prstGeom>
        </p:spPr>
        <p:txBody>
          <a:bodyPr lIns="0" tIns="0" rIns="0" bIns="0" rtlCol="0" anchor="t">
            <a:spAutoFit/>
          </a:bodyPr>
          <a:lstStyle/>
          <a:p>
            <a:pPr algn="ctr">
              <a:lnSpc>
                <a:spcPts val="7800"/>
              </a:lnSpc>
            </a:pPr>
            <a:r>
              <a:rPr lang="en-US" sz="8800" b="1" u="sng" dirty="0">
                <a:solidFill>
                  <a:srgbClr val="423D3D"/>
                </a:solidFill>
                <a:latin typeface="Playfair Display Bold"/>
                <a:ea typeface="Playfair Display Bold"/>
                <a:cs typeface="Playfair Display Bold"/>
                <a:sym typeface="Playfair Display Bold"/>
              </a:rPr>
              <a:t>Trauma</a:t>
            </a:r>
            <a:endParaRPr lang="en-US" sz="4000" b="1" u="sng" dirty="0">
              <a:solidFill>
                <a:srgbClr val="423D3D"/>
              </a:solidFill>
              <a:latin typeface="Playfair Display Bold"/>
              <a:ea typeface="Playfair Display Bold"/>
              <a:cs typeface="Playfair Display Bold"/>
              <a:sym typeface="Playfair Display Bold"/>
            </a:endParaRPr>
          </a:p>
        </p:txBody>
      </p:sp>
      <p:sp>
        <p:nvSpPr>
          <p:cNvPr id="5" name="Freeform 5">
            <a:extLst>
              <a:ext uri="{FF2B5EF4-FFF2-40B4-BE49-F238E27FC236}">
                <a16:creationId xmlns:a16="http://schemas.microsoft.com/office/drawing/2014/main" id="{ADD3DE85-70E1-1EA2-12E1-B20FE80F1E76}"/>
              </a:ext>
            </a:extLst>
          </p:cNvPr>
          <p:cNvSpPr/>
          <p:nvPr/>
        </p:nvSpPr>
        <p:spPr>
          <a:xfrm rot="-8623271">
            <a:off x="239432" y="7354243"/>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pic>
        <p:nvPicPr>
          <p:cNvPr id="6" name="Picture 6">
            <a:extLst>
              <a:ext uri="{FF2B5EF4-FFF2-40B4-BE49-F238E27FC236}">
                <a16:creationId xmlns:a16="http://schemas.microsoft.com/office/drawing/2014/main" id="{1F169A1F-6DB7-FF5E-FAAA-E5DA3D372C6E}"/>
              </a:ext>
            </a:extLst>
          </p:cNvPr>
          <p:cNvPicPr>
            <a:picLocks noChangeAspect="1"/>
          </p:cNvPicPr>
          <p:nvPr/>
        </p:nvPicPr>
        <p:blipFill>
          <a:blip r:embed="rId3">
            <a:alphaModFix amt="80000"/>
          </a:blip>
          <a:srcRect t="1455" b="1455"/>
          <a:stretch>
            <a:fillRect/>
          </a:stretch>
        </p:blipFill>
        <p:spPr>
          <a:xfrm>
            <a:off x="11579397" y="8846394"/>
            <a:ext cx="4942871" cy="411906"/>
          </a:xfrm>
          <a:prstGeom prst="rect">
            <a:avLst/>
          </a:prstGeom>
        </p:spPr>
      </p:pic>
      <p:sp>
        <p:nvSpPr>
          <p:cNvPr id="8" name="Freeform 8">
            <a:extLst>
              <a:ext uri="{FF2B5EF4-FFF2-40B4-BE49-F238E27FC236}">
                <a16:creationId xmlns:a16="http://schemas.microsoft.com/office/drawing/2014/main" id="{9A8789F7-80A0-3997-283A-28F07CF40FF8}"/>
              </a:ext>
            </a:extLst>
          </p:cNvPr>
          <p:cNvSpPr/>
          <p:nvPr/>
        </p:nvSpPr>
        <p:spPr>
          <a:xfrm rot="7547036">
            <a:off x="-110501" y="3405430"/>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6">
              <a:alphaModFix amt="75000"/>
            </a:blip>
            <a:stretch>
              <a:fillRect/>
            </a:stretch>
          </a:blipFill>
        </p:spPr>
        <p:txBody>
          <a:bodyPr/>
          <a:lstStyle/>
          <a:p>
            <a:endParaRPr lang="it-IT"/>
          </a:p>
        </p:txBody>
      </p:sp>
      <p:sp>
        <p:nvSpPr>
          <p:cNvPr id="9" name="Freeform 9">
            <a:extLst>
              <a:ext uri="{FF2B5EF4-FFF2-40B4-BE49-F238E27FC236}">
                <a16:creationId xmlns:a16="http://schemas.microsoft.com/office/drawing/2014/main" id="{749BDB13-FE71-222C-76D1-4B827414ACBD}"/>
              </a:ext>
            </a:extLst>
          </p:cNvPr>
          <p:cNvSpPr/>
          <p:nvPr/>
        </p:nvSpPr>
        <p:spPr>
          <a:xfrm rot="7547036">
            <a:off x="16276035" y="341716"/>
            <a:ext cx="1428179" cy="1749684"/>
          </a:xfrm>
          <a:custGeom>
            <a:avLst/>
            <a:gdLst/>
            <a:ahLst/>
            <a:cxnLst/>
            <a:rect l="l" t="t" r="r" b="b"/>
            <a:pathLst>
              <a:path w="1428179" h="1749684">
                <a:moveTo>
                  <a:pt x="0" y="0"/>
                </a:moveTo>
                <a:lnTo>
                  <a:pt x="1428180" y="0"/>
                </a:lnTo>
                <a:lnTo>
                  <a:pt x="1428180" y="1749684"/>
                </a:lnTo>
                <a:lnTo>
                  <a:pt x="0" y="1749684"/>
                </a:lnTo>
                <a:lnTo>
                  <a:pt x="0" y="0"/>
                </a:lnTo>
                <a:close/>
              </a:path>
            </a:pathLst>
          </a:custGeom>
          <a:blipFill>
            <a:blip r:embed="rId6">
              <a:alphaModFix amt="75000"/>
            </a:blip>
            <a:stretch>
              <a:fillRect/>
            </a:stretch>
          </a:blipFill>
        </p:spPr>
        <p:txBody>
          <a:bodyPr/>
          <a:lstStyle/>
          <a:p>
            <a:endParaRPr lang="it-IT"/>
          </a:p>
        </p:txBody>
      </p:sp>
      <p:sp>
        <p:nvSpPr>
          <p:cNvPr id="11" name="CasellaDiTesto 10">
            <a:extLst>
              <a:ext uri="{FF2B5EF4-FFF2-40B4-BE49-F238E27FC236}">
                <a16:creationId xmlns:a16="http://schemas.microsoft.com/office/drawing/2014/main" id="{1BF35D0A-AD91-695F-C7C2-18591610A33F}"/>
              </a:ext>
            </a:extLst>
          </p:cNvPr>
          <p:cNvSpPr txBox="1"/>
          <p:nvPr/>
        </p:nvSpPr>
        <p:spPr>
          <a:xfrm>
            <a:off x="4343400" y="4076700"/>
            <a:ext cx="12178868" cy="2862322"/>
          </a:xfrm>
          <a:prstGeom prst="rect">
            <a:avLst/>
          </a:prstGeom>
          <a:noFill/>
        </p:spPr>
        <p:txBody>
          <a:bodyPr wrap="square" rtlCol="0">
            <a:spAutoFit/>
          </a:bodyPr>
          <a:lstStyle/>
          <a:p>
            <a:pPr marL="285750" indent="-285750">
              <a:buFont typeface="Arial" panose="020B0604020202020204" pitchFamily="34" charset="0"/>
              <a:buChar char="•"/>
            </a:pPr>
            <a:r>
              <a:rPr lang="it-IT" sz="3600" dirty="0" err="1">
                <a:latin typeface="Times New Roman" panose="02020603050405020304" pitchFamily="18" charset="0"/>
                <a:cs typeface="Times New Roman" panose="02020603050405020304" pitchFamily="18" charset="0"/>
              </a:rPr>
              <a:t>What’s</a:t>
            </a:r>
            <a:r>
              <a:rPr lang="it-IT" sz="3600" dirty="0">
                <a:latin typeface="Times New Roman" panose="02020603050405020304" pitchFamily="18" charset="0"/>
                <a:cs typeface="Times New Roman" panose="02020603050405020304" pitchFamily="18" charset="0"/>
              </a:rPr>
              <a:t> trauma? </a:t>
            </a:r>
          </a:p>
          <a:p>
            <a:pPr marL="285750" indent="-285750">
              <a:buFont typeface="Arial" panose="020B0604020202020204" pitchFamily="34" charset="0"/>
              <a:buChar char="•"/>
            </a:pPr>
            <a:r>
              <a:rPr lang="it-IT" sz="3600" dirty="0">
                <a:latin typeface="Times New Roman" panose="02020603050405020304" pitchFamily="18" charset="0"/>
                <a:cs typeface="Times New Roman" panose="02020603050405020304" pitchFamily="18" charset="0"/>
              </a:rPr>
              <a:t>The </a:t>
            </a:r>
            <a:r>
              <a:rPr lang="it-IT" sz="3600" i="1" dirty="0">
                <a:latin typeface="Times New Roman" panose="02020603050405020304" pitchFamily="18" charset="0"/>
                <a:cs typeface="Times New Roman" panose="02020603050405020304" pitchFamily="18" charset="0"/>
              </a:rPr>
              <a:t>age of trauma </a:t>
            </a:r>
            <a:r>
              <a:rPr lang="it-IT" sz="3600" dirty="0">
                <a:latin typeface="Times New Roman" panose="02020603050405020304" pitchFamily="18" charset="0"/>
                <a:cs typeface="Times New Roman" panose="02020603050405020304" pitchFamily="18" charset="0"/>
              </a:rPr>
              <a:t>and </a:t>
            </a:r>
            <a:r>
              <a:rPr lang="it-IT" sz="3600" i="1" dirty="0">
                <a:latin typeface="Times New Roman" panose="02020603050405020304" pitchFamily="18" charset="0"/>
                <a:cs typeface="Times New Roman" panose="02020603050405020304" pitchFamily="18" charset="0"/>
              </a:rPr>
              <a:t>Trauma Studies</a:t>
            </a:r>
            <a:r>
              <a:rPr lang="it-IT" sz="36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it-IT" sz="3600" dirty="0">
                <a:latin typeface="Times New Roman" panose="02020603050405020304" pitchFamily="18" charset="0"/>
                <a:cs typeface="Times New Roman" panose="02020603050405020304" pitchFamily="18" charset="0"/>
              </a:rPr>
              <a:t>What are some of the </a:t>
            </a:r>
            <a:r>
              <a:rPr lang="it-IT" sz="3600" dirty="0" err="1">
                <a:latin typeface="Times New Roman" panose="02020603050405020304" pitchFamily="18" charset="0"/>
                <a:cs typeface="Times New Roman" panose="02020603050405020304" pitchFamily="18" charset="0"/>
              </a:rPr>
              <a:t>effects</a:t>
            </a:r>
            <a:r>
              <a:rPr lang="it-IT" sz="3600" dirty="0">
                <a:latin typeface="Times New Roman" panose="02020603050405020304" pitchFamily="18" charset="0"/>
                <a:cs typeface="Times New Roman" panose="02020603050405020304" pitchFamily="18" charset="0"/>
              </a:rPr>
              <a:t> of trauma on </a:t>
            </a:r>
            <a:r>
              <a:rPr lang="it-IT" sz="3600" dirty="0" err="1">
                <a:latin typeface="Times New Roman" panose="02020603050405020304" pitchFamily="18" charset="0"/>
                <a:cs typeface="Times New Roman" panose="02020603050405020304" pitchFamily="18" charset="0"/>
              </a:rPr>
              <a:t>our</a:t>
            </a:r>
            <a:r>
              <a:rPr lang="it-IT" sz="3600" dirty="0">
                <a:latin typeface="Times New Roman" panose="02020603050405020304" pitchFamily="18" charset="0"/>
                <a:cs typeface="Times New Roman" panose="02020603050405020304" pitchFamily="18" charset="0"/>
              </a:rPr>
              <a:t> </a:t>
            </a:r>
            <a:r>
              <a:rPr lang="it-IT" sz="3600" dirty="0" err="1">
                <a:latin typeface="Times New Roman" panose="02020603050405020304" pitchFamily="18" charset="0"/>
                <a:cs typeface="Times New Roman" panose="02020603050405020304" pitchFamily="18" charset="0"/>
              </a:rPr>
              <a:t>lives</a:t>
            </a:r>
            <a:r>
              <a:rPr lang="it-IT" sz="36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it-IT" sz="3600" dirty="0">
                <a:latin typeface="Times New Roman" panose="02020603050405020304" pitchFamily="18" charset="0"/>
                <a:cs typeface="Times New Roman" panose="02020603050405020304" pitchFamily="18" charset="0"/>
              </a:rPr>
              <a:t>How can we guide people (</a:t>
            </a:r>
            <a:r>
              <a:rPr lang="it-IT" sz="3600" dirty="0" err="1">
                <a:latin typeface="Times New Roman" panose="02020603050405020304" pitchFamily="18" charset="0"/>
                <a:cs typeface="Times New Roman" panose="02020603050405020304" pitchFamily="18" charset="0"/>
              </a:rPr>
              <a:t>especially</a:t>
            </a:r>
            <a:r>
              <a:rPr lang="it-IT" sz="3600" dirty="0">
                <a:latin typeface="Times New Roman" panose="02020603050405020304" pitchFamily="18" charset="0"/>
                <a:cs typeface="Times New Roman" panose="02020603050405020304" pitchFamily="18" charset="0"/>
              </a:rPr>
              <a:t> young people) </a:t>
            </a:r>
            <a:r>
              <a:rPr lang="it-IT" sz="3600" dirty="0" err="1">
                <a:latin typeface="Times New Roman" panose="02020603050405020304" pitchFamily="18" charset="0"/>
                <a:cs typeface="Times New Roman" panose="02020603050405020304" pitchFamily="18" charset="0"/>
              </a:rPr>
              <a:t>as</a:t>
            </a:r>
            <a:r>
              <a:rPr lang="it-IT" sz="3600" dirty="0">
                <a:latin typeface="Times New Roman" panose="02020603050405020304" pitchFamily="18" charset="0"/>
                <a:cs typeface="Times New Roman" panose="02020603050405020304" pitchFamily="18" charset="0"/>
              </a:rPr>
              <a:t> </a:t>
            </a:r>
            <a:r>
              <a:rPr lang="it-IT" sz="3600" dirty="0" err="1">
                <a:latin typeface="Times New Roman" panose="02020603050405020304" pitchFamily="18" charset="0"/>
                <a:cs typeface="Times New Roman" panose="02020603050405020304" pitchFamily="18" charset="0"/>
              </a:rPr>
              <a:t>educators</a:t>
            </a:r>
            <a:r>
              <a:rPr lang="it-IT" sz="3600" dirty="0">
                <a:latin typeface="Times New Roman" panose="02020603050405020304" pitchFamily="18" charset="0"/>
                <a:cs typeface="Times New Roman" panose="02020603050405020304" pitchFamily="18" charset="0"/>
              </a:rPr>
              <a:t>/</a:t>
            </a:r>
            <a:r>
              <a:rPr lang="it-IT" sz="3600" dirty="0" err="1">
                <a:latin typeface="Times New Roman" panose="02020603050405020304" pitchFamily="18" charset="0"/>
                <a:cs typeface="Times New Roman" panose="02020603050405020304" pitchFamily="18" charset="0"/>
              </a:rPr>
              <a:t>teachers</a:t>
            </a:r>
            <a:r>
              <a:rPr lang="it-IT" sz="3600" dirty="0">
                <a:latin typeface="Times New Roman" panose="02020603050405020304" pitchFamily="18" charset="0"/>
                <a:cs typeface="Times New Roman" panose="02020603050405020304" pitchFamily="18" charset="0"/>
              </a:rPr>
              <a:t> </a:t>
            </a:r>
            <a:r>
              <a:rPr lang="it-IT" sz="3600" dirty="0" err="1">
                <a:latin typeface="Times New Roman" panose="02020603050405020304" pitchFamily="18" charset="0"/>
                <a:cs typeface="Times New Roman" panose="02020603050405020304" pitchFamily="18" charset="0"/>
              </a:rPr>
              <a:t>through</a:t>
            </a:r>
            <a:r>
              <a:rPr lang="it-IT" sz="3600" dirty="0">
                <a:latin typeface="Times New Roman" panose="02020603050405020304" pitchFamily="18" charset="0"/>
                <a:cs typeface="Times New Roman" panose="02020603050405020304" pitchFamily="18" charset="0"/>
              </a:rPr>
              <a:t> trauma and </a:t>
            </a:r>
            <a:r>
              <a:rPr lang="it-IT" sz="3600" dirty="0" err="1">
                <a:latin typeface="Times New Roman" panose="02020603050405020304" pitchFamily="18" charset="0"/>
                <a:cs typeface="Times New Roman" panose="02020603050405020304" pitchFamily="18" charset="0"/>
              </a:rPr>
              <a:t>healing</a:t>
            </a:r>
            <a:r>
              <a:rPr lang="it-IT"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6233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pic>
        <p:nvPicPr>
          <p:cNvPr id="3" name="Picture 3"/>
          <p:cNvPicPr>
            <a:picLocks noChangeAspect="1"/>
          </p:cNvPicPr>
          <p:nvPr/>
        </p:nvPicPr>
        <p:blipFill>
          <a:blip r:embed="rId3">
            <a:alphaModFix amt="80000"/>
          </a:blip>
          <a:srcRect t="1455" b="1455"/>
          <a:stretch>
            <a:fillRect/>
          </a:stretch>
        </p:blipFill>
        <p:spPr>
          <a:xfrm>
            <a:off x="3000083" y="2632414"/>
            <a:ext cx="6684264" cy="557022"/>
          </a:xfrm>
          <a:prstGeom prst="rect">
            <a:avLst/>
          </a:prstGeom>
        </p:spPr>
      </p:pic>
      <p:sp>
        <p:nvSpPr>
          <p:cNvPr id="4" name="TextBox 4"/>
          <p:cNvSpPr txBox="1"/>
          <p:nvPr/>
        </p:nvSpPr>
        <p:spPr>
          <a:xfrm>
            <a:off x="3626016" y="1742537"/>
            <a:ext cx="5517984" cy="866135"/>
          </a:xfrm>
          <a:prstGeom prst="rect">
            <a:avLst/>
          </a:prstGeom>
        </p:spPr>
        <p:txBody>
          <a:bodyPr lIns="0" tIns="0" rIns="0" bIns="0" rtlCol="0" anchor="t">
            <a:spAutoFit/>
          </a:bodyPr>
          <a:lstStyle/>
          <a:p>
            <a:pPr algn="ctr">
              <a:lnSpc>
                <a:spcPts val="7800"/>
              </a:lnSpc>
            </a:pPr>
            <a:r>
              <a:rPr lang="en-US" sz="4000" b="1" u="sng" dirty="0">
                <a:solidFill>
                  <a:srgbClr val="423D3D"/>
                </a:solidFill>
                <a:latin typeface="Playfair Display Bold"/>
                <a:ea typeface="Playfair Display Bold"/>
                <a:cs typeface="Playfair Display Bold"/>
                <a:sym typeface="Playfair Display Bold"/>
              </a:rPr>
              <a:t>LISTENING - TED Talk</a:t>
            </a:r>
          </a:p>
        </p:txBody>
      </p:sp>
      <p:sp>
        <p:nvSpPr>
          <p:cNvPr id="5" name="Freeform 5"/>
          <p:cNvSpPr/>
          <p:nvPr/>
        </p:nvSpPr>
        <p:spPr>
          <a:xfrm rot="-8623271">
            <a:off x="239432" y="7354243"/>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pic>
        <p:nvPicPr>
          <p:cNvPr id="6" name="Picture 6"/>
          <p:cNvPicPr>
            <a:picLocks noChangeAspect="1"/>
          </p:cNvPicPr>
          <p:nvPr/>
        </p:nvPicPr>
        <p:blipFill>
          <a:blip r:embed="rId3">
            <a:alphaModFix amt="80000"/>
          </a:blip>
          <a:srcRect t="1455" b="1455"/>
          <a:stretch>
            <a:fillRect/>
          </a:stretch>
        </p:blipFill>
        <p:spPr>
          <a:xfrm>
            <a:off x="11579397" y="8846394"/>
            <a:ext cx="4942871" cy="411906"/>
          </a:xfrm>
          <a:prstGeom prst="rect">
            <a:avLst/>
          </a:prstGeom>
        </p:spPr>
      </p:pic>
      <p:sp>
        <p:nvSpPr>
          <p:cNvPr id="7" name="TextBox 7"/>
          <p:cNvSpPr txBox="1"/>
          <p:nvPr/>
        </p:nvSpPr>
        <p:spPr>
          <a:xfrm>
            <a:off x="11579397" y="2439245"/>
            <a:ext cx="5143828" cy="6407149"/>
          </a:xfrm>
          <a:prstGeom prst="rect">
            <a:avLst/>
          </a:prstGeom>
        </p:spPr>
        <p:txBody>
          <a:bodyPr lIns="0" tIns="0" rIns="0" bIns="0" rtlCol="0" anchor="t">
            <a:spAutoFit/>
          </a:bodyPr>
          <a:lstStyle/>
          <a:p>
            <a:pPr marL="496574" lvl="1" indent="-248287" algn="l">
              <a:lnSpc>
                <a:spcPts val="3910"/>
              </a:lnSpc>
              <a:buFont typeface="Arial"/>
              <a:buChar char="•"/>
            </a:pPr>
            <a:r>
              <a:rPr lang="en-US" sz="2300">
                <a:solidFill>
                  <a:srgbClr val="423D3D"/>
                </a:solidFill>
                <a:latin typeface="Clear Sans"/>
                <a:ea typeface="Clear Sans"/>
                <a:cs typeface="Clear Sans"/>
                <a:sym typeface="Clear Sans"/>
              </a:rPr>
              <a:t>What experiences are categorized as “adverse childhood experiences”?</a:t>
            </a:r>
          </a:p>
          <a:p>
            <a:pPr marL="496574" lvl="1" indent="-248287" algn="l">
              <a:lnSpc>
                <a:spcPts val="3910"/>
              </a:lnSpc>
              <a:buFont typeface="Arial"/>
              <a:buChar char="•"/>
            </a:pPr>
            <a:r>
              <a:rPr lang="en-US" sz="2300">
                <a:solidFill>
                  <a:srgbClr val="423D3D"/>
                </a:solidFill>
                <a:latin typeface="Clear Sans"/>
                <a:ea typeface="Clear Sans"/>
                <a:cs typeface="Clear Sans"/>
                <a:sym typeface="Clear Sans"/>
              </a:rPr>
              <a:t>What correlation did they find between an ACE score and health outcomes?</a:t>
            </a:r>
          </a:p>
          <a:p>
            <a:pPr marL="496574" lvl="1" indent="-248287" algn="l">
              <a:lnSpc>
                <a:spcPts val="3910"/>
              </a:lnSpc>
              <a:buFont typeface="Arial"/>
              <a:buChar char="•"/>
            </a:pPr>
            <a:r>
              <a:rPr lang="en-US" sz="2300">
                <a:solidFill>
                  <a:srgbClr val="423D3D"/>
                </a:solidFill>
                <a:latin typeface="Clear Sans"/>
                <a:ea typeface="Clear Sans"/>
                <a:cs typeface="Clear Sans"/>
                <a:sym typeface="Clear Sans"/>
              </a:rPr>
              <a:t>How does exposure to early adversity affect developing brains and bodies of children?</a:t>
            </a:r>
          </a:p>
          <a:p>
            <a:pPr marL="496574" lvl="1" indent="-248287" algn="l">
              <a:lnSpc>
                <a:spcPts val="3910"/>
              </a:lnSpc>
              <a:buFont typeface="Arial"/>
              <a:buChar char="•"/>
            </a:pPr>
            <a:r>
              <a:rPr lang="en-US" sz="2300">
                <a:solidFill>
                  <a:srgbClr val="423D3D"/>
                </a:solidFill>
                <a:latin typeface="Clear Sans"/>
                <a:ea typeface="Clear Sans"/>
                <a:cs typeface="Clear Sans"/>
                <a:sym typeface="Clear Sans"/>
              </a:rPr>
              <a:t>If a person with a high ACE score doesn’t engage in high-risk behavior, why are they still more likely to heart disease or cancer?</a:t>
            </a:r>
          </a:p>
        </p:txBody>
      </p:sp>
      <p:sp>
        <p:nvSpPr>
          <p:cNvPr id="8" name="Freeform 8"/>
          <p:cNvSpPr/>
          <p:nvPr/>
        </p:nvSpPr>
        <p:spPr>
          <a:xfrm rot="7547036">
            <a:off x="-110501" y="3405430"/>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6">
              <a:alphaModFix amt="75000"/>
            </a:blip>
            <a:stretch>
              <a:fillRect/>
            </a:stretch>
          </a:blipFill>
        </p:spPr>
        <p:txBody>
          <a:bodyPr/>
          <a:lstStyle/>
          <a:p>
            <a:endParaRPr lang="it-IT"/>
          </a:p>
        </p:txBody>
      </p:sp>
      <p:sp>
        <p:nvSpPr>
          <p:cNvPr id="9" name="Freeform 9"/>
          <p:cNvSpPr/>
          <p:nvPr/>
        </p:nvSpPr>
        <p:spPr>
          <a:xfrm rot="7547036">
            <a:off x="16276035" y="341716"/>
            <a:ext cx="1428179" cy="1749684"/>
          </a:xfrm>
          <a:custGeom>
            <a:avLst/>
            <a:gdLst/>
            <a:ahLst/>
            <a:cxnLst/>
            <a:rect l="l" t="t" r="r" b="b"/>
            <a:pathLst>
              <a:path w="1428179" h="1749684">
                <a:moveTo>
                  <a:pt x="0" y="0"/>
                </a:moveTo>
                <a:lnTo>
                  <a:pt x="1428180" y="0"/>
                </a:lnTo>
                <a:lnTo>
                  <a:pt x="1428180" y="1749684"/>
                </a:lnTo>
                <a:lnTo>
                  <a:pt x="0" y="1749684"/>
                </a:lnTo>
                <a:lnTo>
                  <a:pt x="0" y="0"/>
                </a:lnTo>
                <a:close/>
              </a:path>
            </a:pathLst>
          </a:custGeom>
          <a:blipFill>
            <a:blip r:embed="rId6">
              <a:alphaModFix amt="75000"/>
            </a:blip>
            <a:stretch>
              <a:fillRect/>
            </a:stretch>
          </a:blipFill>
        </p:spPr>
        <p:txBody>
          <a:bodyPr/>
          <a:lstStyle/>
          <a:p>
            <a:endParaRPr lang="it-IT"/>
          </a:p>
        </p:txBody>
      </p:sp>
      <p:sp>
        <p:nvSpPr>
          <p:cNvPr id="10" name="TextBox 10"/>
          <p:cNvSpPr txBox="1"/>
          <p:nvPr/>
        </p:nvSpPr>
        <p:spPr>
          <a:xfrm>
            <a:off x="2051505" y="4812875"/>
            <a:ext cx="9207222" cy="887095"/>
          </a:xfrm>
          <a:prstGeom prst="rect">
            <a:avLst/>
          </a:prstGeom>
        </p:spPr>
        <p:txBody>
          <a:bodyPr lIns="0" tIns="0" rIns="0" bIns="0" rtlCol="0" anchor="t">
            <a:spAutoFit/>
          </a:bodyPr>
          <a:lstStyle/>
          <a:p>
            <a:pPr algn="ctr">
              <a:lnSpc>
                <a:spcPts val="7279"/>
              </a:lnSpc>
            </a:pPr>
            <a:r>
              <a:rPr lang="en-US" sz="5199" b="1" u="sng">
                <a:solidFill>
                  <a:srgbClr val="423D3D"/>
                </a:solidFill>
                <a:latin typeface="Canva Sans Bold"/>
                <a:ea typeface="Canva Sans Bold"/>
                <a:cs typeface="Canva Sans Bold"/>
                <a:sym typeface="Canva Sans Bold"/>
                <a:hlinkClick r:id="rId7" tooltip="https://youtu.be/95ovIJ3dsNk"/>
              </a:rPr>
              <a:t>TED Talk - Childhood trauma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pic>
        <p:nvPicPr>
          <p:cNvPr id="3" name="Picture 3"/>
          <p:cNvPicPr>
            <a:picLocks noChangeAspect="1"/>
          </p:cNvPicPr>
          <p:nvPr/>
        </p:nvPicPr>
        <p:blipFill>
          <a:blip r:embed="rId3">
            <a:alphaModFix amt="80000"/>
          </a:blip>
          <a:srcRect t="1455" b="1455"/>
          <a:stretch>
            <a:fillRect/>
          </a:stretch>
        </p:blipFill>
        <p:spPr>
          <a:xfrm>
            <a:off x="3000083" y="2632414"/>
            <a:ext cx="6684264" cy="557022"/>
          </a:xfrm>
          <a:prstGeom prst="rect">
            <a:avLst/>
          </a:prstGeom>
        </p:spPr>
      </p:pic>
      <p:sp>
        <p:nvSpPr>
          <p:cNvPr id="4" name="TextBox 4"/>
          <p:cNvSpPr txBox="1"/>
          <p:nvPr/>
        </p:nvSpPr>
        <p:spPr>
          <a:xfrm>
            <a:off x="3583223" y="1216558"/>
            <a:ext cx="5517984" cy="990600"/>
          </a:xfrm>
          <a:prstGeom prst="rect">
            <a:avLst/>
          </a:prstGeom>
        </p:spPr>
        <p:txBody>
          <a:bodyPr lIns="0" tIns="0" rIns="0" bIns="0" rtlCol="0" anchor="t">
            <a:spAutoFit/>
          </a:bodyPr>
          <a:lstStyle/>
          <a:p>
            <a:pPr algn="ctr">
              <a:lnSpc>
                <a:spcPts val="7800"/>
              </a:lnSpc>
            </a:pPr>
            <a:r>
              <a:rPr lang="en-US" sz="6500" b="1" u="sng">
                <a:solidFill>
                  <a:srgbClr val="423D3D"/>
                </a:solidFill>
                <a:latin typeface="Playfair Display Bold"/>
                <a:ea typeface="Playfair Display Bold"/>
                <a:cs typeface="Playfair Display Bold"/>
                <a:sym typeface="Playfair Display Bold"/>
              </a:rPr>
              <a:t>Assignment</a:t>
            </a:r>
          </a:p>
        </p:txBody>
      </p:sp>
      <p:sp>
        <p:nvSpPr>
          <p:cNvPr id="5" name="Freeform 5"/>
          <p:cNvSpPr/>
          <p:nvPr/>
        </p:nvSpPr>
        <p:spPr>
          <a:xfrm rot="-8623271">
            <a:off x="239432" y="7354243"/>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6" name="Group 6"/>
          <p:cNvGrpSpPr>
            <a:grpSpLocks noChangeAspect="1"/>
          </p:cNvGrpSpPr>
          <p:nvPr/>
        </p:nvGrpSpPr>
        <p:grpSpPr>
          <a:xfrm>
            <a:off x="2572814" y="3733121"/>
            <a:ext cx="7538801" cy="5986490"/>
            <a:chOff x="0" y="0"/>
            <a:chExt cx="13754100" cy="10922000"/>
          </a:xfrm>
        </p:grpSpPr>
        <p:sp>
          <p:nvSpPr>
            <p:cNvPr id="7" name="Freeform 7"/>
            <p:cNvSpPr/>
            <p:nvPr/>
          </p:nvSpPr>
          <p:spPr>
            <a:xfrm>
              <a:off x="673100" y="977900"/>
              <a:ext cx="12344400" cy="7772400"/>
            </a:xfrm>
            <a:custGeom>
              <a:avLst/>
              <a:gdLst/>
              <a:ahLst/>
              <a:cxnLst/>
              <a:rect l="l" t="t" r="r" b="b"/>
              <a:pathLst>
                <a:path w="12344400" h="7772400">
                  <a:moveTo>
                    <a:pt x="0" y="0"/>
                  </a:moveTo>
                  <a:lnTo>
                    <a:pt x="12344400" y="0"/>
                  </a:lnTo>
                  <a:lnTo>
                    <a:pt x="12344400" y="7772400"/>
                  </a:lnTo>
                  <a:lnTo>
                    <a:pt x="0" y="7772400"/>
                  </a:lnTo>
                  <a:close/>
                </a:path>
              </a:pathLst>
            </a:custGeom>
            <a:blipFill>
              <a:blip r:embed="rId6"/>
              <a:stretch>
                <a:fillRect l="-39949" t="-40139" r="-25413" b="-34950"/>
              </a:stretch>
            </a:blipFill>
          </p:spPr>
          <p:txBody>
            <a:bodyPr/>
            <a:lstStyle/>
            <a:p>
              <a:endParaRPr lang="it-IT"/>
            </a:p>
          </p:txBody>
        </p:sp>
        <p:sp>
          <p:nvSpPr>
            <p:cNvPr id="8" name="Freeform 8"/>
            <p:cNvSpPr/>
            <p:nvPr/>
          </p:nvSpPr>
          <p:spPr>
            <a:xfrm>
              <a:off x="0" y="0"/>
              <a:ext cx="13754100" cy="10922000"/>
            </a:xfrm>
            <a:custGeom>
              <a:avLst/>
              <a:gdLst/>
              <a:ahLst/>
              <a:cxnLst/>
              <a:rect l="l" t="t" r="r" b="b"/>
              <a:pathLst>
                <a:path w="13754100" h="10922000">
                  <a:moveTo>
                    <a:pt x="0" y="0"/>
                  </a:moveTo>
                  <a:lnTo>
                    <a:pt x="13754100" y="0"/>
                  </a:lnTo>
                  <a:lnTo>
                    <a:pt x="13754100" y="10922000"/>
                  </a:lnTo>
                  <a:lnTo>
                    <a:pt x="0" y="10922000"/>
                  </a:lnTo>
                  <a:close/>
                </a:path>
              </a:pathLst>
            </a:custGeom>
            <a:blipFill>
              <a:blip r:embed="rId7"/>
              <a:stretch>
                <a:fillRect l="-179" r="-179"/>
              </a:stretch>
            </a:blipFill>
          </p:spPr>
          <p:txBody>
            <a:bodyPr/>
            <a:lstStyle/>
            <a:p>
              <a:endParaRPr lang="it-IT"/>
            </a:p>
          </p:txBody>
        </p:sp>
      </p:grpSp>
      <p:pic>
        <p:nvPicPr>
          <p:cNvPr id="9" name="Picture 9"/>
          <p:cNvPicPr>
            <a:picLocks noChangeAspect="1"/>
          </p:cNvPicPr>
          <p:nvPr/>
        </p:nvPicPr>
        <p:blipFill>
          <a:blip r:embed="rId3">
            <a:alphaModFix amt="80000"/>
          </a:blip>
          <a:srcRect t="1455" b="1455"/>
          <a:stretch>
            <a:fillRect/>
          </a:stretch>
        </p:blipFill>
        <p:spPr>
          <a:xfrm>
            <a:off x="11094279" y="9154791"/>
            <a:ext cx="4942871" cy="411906"/>
          </a:xfrm>
          <a:prstGeom prst="rect">
            <a:avLst/>
          </a:prstGeom>
        </p:spPr>
      </p:pic>
      <p:sp>
        <p:nvSpPr>
          <p:cNvPr id="10" name="TextBox 10"/>
          <p:cNvSpPr txBox="1"/>
          <p:nvPr/>
        </p:nvSpPr>
        <p:spPr>
          <a:xfrm>
            <a:off x="10893322" y="818425"/>
            <a:ext cx="5143828" cy="8439875"/>
          </a:xfrm>
          <a:prstGeom prst="rect">
            <a:avLst/>
          </a:prstGeom>
        </p:spPr>
        <p:txBody>
          <a:bodyPr lIns="0" tIns="0" rIns="0" bIns="0" rtlCol="0" anchor="t">
            <a:spAutoFit/>
          </a:bodyPr>
          <a:lstStyle/>
          <a:p>
            <a:pPr marL="496574" lvl="1" indent="-248287" algn="just">
              <a:lnSpc>
                <a:spcPts val="3910"/>
              </a:lnSpc>
              <a:buFont typeface="Arial"/>
              <a:buChar char="•"/>
            </a:pPr>
            <a:r>
              <a:rPr lang="en-US" sz="2000" dirty="0">
                <a:solidFill>
                  <a:srgbClr val="423D3D"/>
                </a:solidFill>
                <a:latin typeface="Clear Sans"/>
                <a:ea typeface="Clear Sans"/>
                <a:cs typeface="Clear Sans"/>
                <a:sym typeface="Clear Sans"/>
              </a:rPr>
              <a:t>Divide into groups, again. Work on a presentation and prepare to share it with the rest of the class; </a:t>
            </a:r>
          </a:p>
          <a:p>
            <a:pPr marL="496574" lvl="1" indent="-248287" algn="just">
              <a:lnSpc>
                <a:spcPts val="3910"/>
              </a:lnSpc>
              <a:buFont typeface="Arial"/>
              <a:buChar char="•"/>
            </a:pPr>
            <a:r>
              <a:rPr lang="en-US" sz="2000" dirty="0">
                <a:solidFill>
                  <a:srgbClr val="423D3D"/>
                </a:solidFill>
                <a:latin typeface="Clear Sans"/>
                <a:ea typeface="Clear Sans"/>
                <a:cs typeface="Clear Sans"/>
                <a:sym typeface="Clear Sans"/>
              </a:rPr>
              <a:t>Open the </a:t>
            </a:r>
            <a:r>
              <a:rPr lang="en-US" sz="2000" b="1" i="1" dirty="0">
                <a:solidFill>
                  <a:srgbClr val="423D3D"/>
                </a:solidFill>
                <a:latin typeface="Clear Sans"/>
                <a:ea typeface="Clear Sans"/>
                <a:cs typeface="Clear Sans"/>
                <a:sym typeface="Clear Sans"/>
              </a:rPr>
              <a:t>Materials</a:t>
            </a:r>
            <a:r>
              <a:rPr lang="en-US" sz="2000" dirty="0">
                <a:solidFill>
                  <a:srgbClr val="423D3D"/>
                </a:solidFill>
                <a:latin typeface="Clear Sans"/>
                <a:ea typeface="Clear Sans"/>
                <a:cs typeface="Clear Sans"/>
                <a:sym typeface="Clear Sans"/>
              </a:rPr>
              <a:t>;</a:t>
            </a:r>
          </a:p>
          <a:p>
            <a:pPr marL="496574" lvl="1" indent="-248287" algn="just">
              <a:lnSpc>
                <a:spcPts val="3910"/>
              </a:lnSpc>
              <a:buFont typeface="Arial"/>
              <a:buChar char="•"/>
            </a:pPr>
            <a:r>
              <a:rPr lang="en-US" sz="2000" dirty="0">
                <a:solidFill>
                  <a:srgbClr val="423D3D"/>
                </a:solidFill>
                <a:latin typeface="Clear Sans"/>
                <a:ea typeface="Clear Sans"/>
                <a:cs typeface="Clear Sans"/>
                <a:sym typeface="Clear Sans"/>
              </a:rPr>
              <a:t>Choose a </a:t>
            </a:r>
            <a:r>
              <a:rPr lang="en-US" sz="2000" i="1" dirty="0">
                <a:solidFill>
                  <a:srgbClr val="423D3D"/>
                </a:solidFill>
                <a:latin typeface="Clear Sans"/>
                <a:ea typeface="Clear Sans"/>
                <a:cs typeface="Clear Sans"/>
                <a:sym typeface="Clear Sans"/>
              </a:rPr>
              <a:t>life stage</a:t>
            </a:r>
            <a:r>
              <a:rPr lang="en-US" sz="2000" dirty="0">
                <a:solidFill>
                  <a:srgbClr val="423D3D"/>
                </a:solidFill>
                <a:latin typeface="Clear Sans"/>
                <a:ea typeface="Clear Sans"/>
                <a:cs typeface="Clear Sans"/>
                <a:sym typeface="Clear Sans"/>
              </a:rPr>
              <a:t> for your group (pp. 20-21 / pp. 28-29-30 / pp. 39-40-41);</a:t>
            </a:r>
          </a:p>
          <a:p>
            <a:pPr marL="496574" lvl="1" indent="-248287" algn="just">
              <a:lnSpc>
                <a:spcPts val="3910"/>
              </a:lnSpc>
              <a:buFont typeface="Arial"/>
              <a:buChar char="•"/>
            </a:pPr>
            <a:r>
              <a:rPr lang="en-US" sz="2000" dirty="0">
                <a:solidFill>
                  <a:srgbClr val="423D3D"/>
                </a:solidFill>
                <a:latin typeface="Clear Sans"/>
                <a:ea typeface="Clear Sans"/>
                <a:cs typeface="Clear Sans"/>
                <a:sym typeface="Clear Sans"/>
              </a:rPr>
              <a:t>The presentation must have a maximum of 5 slides (title included) and must contain: general information on the life stage (1); a short focus on one or two developmental psychologists that worked on this particular life stage (2); a life situation (a dilemma, a particular event, a problem, an issue) that might happen and how you’d solve it as an educator (3); a comprehension exercise for the rest of the class (4).   </a:t>
            </a:r>
          </a:p>
        </p:txBody>
      </p:sp>
      <p:sp>
        <p:nvSpPr>
          <p:cNvPr id="11" name="Freeform 11"/>
          <p:cNvSpPr/>
          <p:nvPr/>
        </p:nvSpPr>
        <p:spPr>
          <a:xfrm rot="7547036">
            <a:off x="-110501" y="3405430"/>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8">
              <a:alphaModFix amt="75000"/>
            </a:blip>
            <a:stretch>
              <a:fillRect/>
            </a:stretch>
          </a:blipFill>
        </p:spPr>
        <p:txBody>
          <a:bodyPr/>
          <a:lstStyle/>
          <a:p>
            <a:endParaRPr lang="it-IT"/>
          </a:p>
        </p:txBody>
      </p:sp>
      <p:sp>
        <p:nvSpPr>
          <p:cNvPr id="12" name="Freeform 12"/>
          <p:cNvSpPr/>
          <p:nvPr/>
        </p:nvSpPr>
        <p:spPr>
          <a:xfrm rot="7547036">
            <a:off x="16276035" y="341716"/>
            <a:ext cx="1428179" cy="1749684"/>
          </a:xfrm>
          <a:custGeom>
            <a:avLst/>
            <a:gdLst/>
            <a:ahLst/>
            <a:cxnLst/>
            <a:rect l="l" t="t" r="r" b="b"/>
            <a:pathLst>
              <a:path w="1428179" h="1749684">
                <a:moveTo>
                  <a:pt x="0" y="0"/>
                </a:moveTo>
                <a:lnTo>
                  <a:pt x="1428180" y="0"/>
                </a:lnTo>
                <a:lnTo>
                  <a:pt x="1428180" y="1749684"/>
                </a:lnTo>
                <a:lnTo>
                  <a:pt x="0" y="1749684"/>
                </a:lnTo>
                <a:lnTo>
                  <a:pt x="0" y="0"/>
                </a:lnTo>
                <a:close/>
              </a:path>
            </a:pathLst>
          </a:custGeom>
          <a:blipFill>
            <a:blip r:embed="rId8">
              <a:alphaModFix amt="75000"/>
            </a:blip>
            <a:stretch>
              <a:fillRect/>
            </a:stretch>
          </a:blipFill>
        </p:spPr>
        <p:txBody>
          <a:bodyPr/>
          <a:lstStyle/>
          <a:p>
            <a:endParaRPr lang="it-IT"/>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1702798">
            <a:off x="620002" y="470850"/>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3">
              <a:alphaModFix amt="75000"/>
            </a:blip>
            <a:stretch>
              <a:fillRect/>
            </a:stretch>
          </a:blipFill>
        </p:spPr>
        <p:txBody>
          <a:bodyPr/>
          <a:lstStyle/>
          <a:p>
            <a:endParaRPr lang="it-IT"/>
          </a:p>
        </p:txBody>
      </p:sp>
      <p:sp>
        <p:nvSpPr>
          <p:cNvPr id="4" name="Freeform 4"/>
          <p:cNvSpPr/>
          <p:nvPr/>
        </p:nvSpPr>
        <p:spPr>
          <a:xfrm rot="1702798">
            <a:off x="17357397" y="674094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3">
              <a:alphaModFix amt="75000"/>
            </a:blip>
            <a:stretch>
              <a:fillRect/>
            </a:stretch>
          </a:blipFill>
        </p:spPr>
        <p:txBody>
          <a:bodyPr/>
          <a:lstStyle/>
          <a:p>
            <a:endParaRPr lang="it-IT"/>
          </a:p>
        </p:txBody>
      </p:sp>
      <p:pic>
        <p:nvPicPr>
          <p:cNvPr id="5" name="Picture 5"/>
          <p:cNvPicPr>
            <a:picLocks noChangeAspect="1"/>
          </p:cNvPicPr>
          <p:nvPr/>
        </p:nvPicPr>
        <p:blipFill>
          <a:blip r:embed="rId4">
            <a:alphaModFix amt="80000"/>
          </a:blip>
          <a:srcRect l="28" r="28"/>
          <a:stretch>
            <a:fillRect/>
          </a:stretch>
        </p:blipFill>
        <p:spPr>
          <a:xfrm>
            <a:off x="3027771" y="1831982"/>
            <a:ext cx="12232458" cy="4281360"/>
          </a:xfrm>
          <a:prstGeom prst="rect">
            <a:avLst/>
          </a:prstGeom>
        </p:spPr>
      </p:pic>
      <p:pic>
        <p:nvPicPr>
          <p:cNvPr id="6" name="Picture 6"/>
          <p:cNvPicPr>
            <a:picLocks noChangeAspect="1"/>
          </p:cNvPicPr>
          <p:nvPr/>
        </p:nvPicPr>
        <p:blipFill>
          <a:blip r:embed="rId5">
            <a:alphaModFix amt="80000"/>
          </a:blip>
          <a:srcRect t="1455" b="1455"/>
          <a:stretch>
            <a:fillRect/>
          </a:stretch>
        </p:blipFill>
        <p:spPr>
          <a:xfrm>
            <a:off x="6712629" y="8065614"/>
            <a:ext cx="4862741" cy="405228"/>
          </a:xfrm>
          <a:prstGeom prst="rect">
            <a:avLst/>
          </a:prstGeom>
        </p:spPr>
      </p:pic>
      <p:sp>
        <p:nvSpPr>
          <p:cNvPr id="7" name="Freeform 7"/>
          <p:cNvSpPr/>
          <p:nvPr/>
        </p:nvSpPr>
        <p:spPr>
          <a:xfrm rot="723127" flipH="1">
            <a:off x="13398092" y="6451794"/>
            <a:ext cx="2603739" cy="4546212"/>
          </a:xfrm>
          <a:custGeom>
            <a:avLst/>
            <a:gdLst/>
            <a:ahLst/>
            <a:cxnLst/>
            <a:rect l="l" t="t" r="r" b="b"/>
            <a:pathLst>
              <a:path w="2603739" h="4546212">
                <a:moveTo>
                  <a:pt x="2603739" y="0"/>
                </a:moveTo>
                <a:lnTo>
                  <a:pt x="0" y="0"/>
                </a:lnTo>
                <a:lnTo>
                  <a:pt x="0" y="4546212"/>
                </a:lnTo>
                <a:lnTo>
                  <a:pt x="2603739" y="4546212"/>
                </a:lnTo>
                <a:lnTo>
                  <a:pt x="260373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8" name="Freeform 8"/>
          <p:cNvSpPr/>
          <p:nvPr/>
        </p:nvSpPr>
        <p:spPr>
          <a:xfrm rot="3051784">
            <a:off x="14898465" y="-72074"/>
            <a:ext cx="3750992" cy="3808114"/>
          </a:xfrm>
          <a:custGeom>
            <a:avLst/>
            <a:gdLst/>
            <a:ahLst/>
            <a:cxnLst/>
            <a:rect l="l" t="t" r="r" b="b"/>
            <a:pathLst>
              <a:path w="3750992" h="3808114">
                <a:moveTo>
                  <a:pt x="0" y="0"/>
                </a:moveTo>
                <a:lnTo>
                  <a:pt x="3750992" y="0"/>
                </a:lnTo>
                <a:lnTo>
                  <a:pt x="3750992" y="3808113"/>
                </a:lnTo>
                <a:lnTo>
                  <a:pt x="0" y="38081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9" name="Freeform 9"/>
          <p:cNvSpPr/>
          <p:nvPr/>
        </p:nvSpPr>
        <p:spPr>
          <a:xfrm rot="-10544040" flipH="1" flipV="1">
            <a:off x="-645230" y="4175938"/>
            <a:ext cx="5651369" cy="4994398"/>
          </a:xfrm>
          <a:custGeom>
            <a:avLst/>
            <a:gdLst/>
            <a:ahLst/>
            <a:cxnLst/>
            <a:rect l="l" t="t" r="r" b="b"/>
            <a:pathLst>
              <a:path w="5651369" h="4994398">
                <a:moveTo>
                  <a:pt x="5651369" y="4994397"/>
                </a:moveTo>
                <a:lnTo>
                  <a:pt x="0" y="4994397"/>
                </a:lnTo>
                <a:lnTo>
                  <a:pt x="0" y="0"/>
                </a:lnTo>
                <a:lnTo>
                  <a:pt x="5651369" y="0"/>
                </a:lnTo>
                <a:lnTo>
                  <a:pt x="5651369" y="4994397"/>
                </a:lnTo>
                <a:close/>
              </a:path>
            </a:pathLst>
          </a:custGeom>
          <a:blipFill>
            <a:blip r:embed="rId10">
              <a:alphaModFix amt="44999"/>
            </a:blip>
            <a:stretch>
              <a:fillRect/>
            </a:stretch>
          </a:blipFill>
        </p:spPr>
        <p:txBody>
          <a:bodyPr/>
          <a:lstStyle/>
          <a:p>
            <a:endParaRPr lang="it-IT"/>
          </a:p>
        </p:txBody>
      </p:sp>
      <p:sp>
        <p:nvSpPr>
          <p:cNvPr id="10" name="TextBox 10"/>
          <p:cNvSpPr txBox="1"/>
          <p:nvPr/>
        </p:nvSpPr>
        <p:spPr>
          <a:xfrm>
            <a:off x="4450864" y="3437514"/>
            <a:ext cx="9386273" cy="1504950"/>
          </a:xfrm>
          <a:prstGeom prst="rect">
            <a:avLst/>
          </a:prstGeom>
        </p:spPr>
        <p:txBody>
          <a:bodyPr lIns="0" tIns="0" rIns="0" bIns="0" rtlCol="0" anchor="t">
            <a:spAutoFit/>
          </a:bodyPr>
          <a:lstStyle/>
          <a:p>
            <a:pPr algn="ctr">
              <a:lnSpc>
                <a:spcPts val="11999"/>
              </a:lnSpc>
            </a:pPr>
            <a:r>
              <a:rPr lang="en-US" sz="9999">
                <a:solidFill>
                  <a:srgbClr val="423D3D"/>
                </a:solidFill>
                <a:latin typeface="Playfair Display"/>
                <a:ea typeface="Playfair Display"/>
                <a:cs typeface="Playfair Display"/>
                <a:sym typeface="Playfair Display"/>
              </a:rPr>
              <a:t>THANK YOU</a:t>
            </a:r>
          </a:p>
        </p:txBody>
      </p:sp>
      <p:sp>
        <p:nvSpPr>
          <p:cNvPr id="11" name="TextBox 11"/>
          <p:cNvSpPr txBox="1"/>
          <p:nvPr/>
        </p:nvSpPr>
        <p:spPr>
          <a:xfrm>
            <a:off x="6786127" y="7484589"/>
            <a:ext cx="4715746" cy="487680"/>
          </a:xfrm>
          <a:prstGeom prst="rect">
            <a:avLst/>
          </a:prstGeom>
        </p:spPr>
        <p:txBody>
          <a:bodyPr lIns="0" tIns="0" rIns="0" bIns="0" rtlCol="0" anchor="t">
            <a:spAutoFit/>
          </a:bodyPr>
          <a:lstStyle/>
          <a:p>
            <a:pPr algn="ctr">
              <a:lnSpc>
                <a:spcPts val="3839"/>
              </a:lnSpc>
            </a:pPr>
            <a:r>
              <a:rPr lang="en-US" sz="3199">
                <a:solidFill>
                  <a:srgbClr val="423D3D"/>
                </a:solidFill>
                <a:latin typeface="Clear Sans"/>
                <a:ea typeface="Clear Sans"/>
                <a:cs typeface="Clear Sans"/>
                <a:sym typeface="Clear Sans"/>
              </a:rPr>
              <a:t>See you next time!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8533105">
            <a:off x="-117345" y="-1345670"/>
            <a:ext cx="2719733" cy="4748740"/>
          </a:xfrm>
          <a:custGeom>
            <a:avLst/>
            <a:gdLst/>
            <a:ahLst/>
            <a:cxnLst/>
            <a:rect l="l" t="t" r="r" b="b"/>
            <a:pathLst>
              <a:path w="2719733" h="4748740">
                <a:moveTo>
                  <a:pt x="0" y="0"/>
                </a:moveTo>
                <a:lnTo>
                  <a:pt x="2719733" y="0"/>
                </a:lnTo>
                <a:lnTo>
                  <a:pt x="2719733" y="4748740"/>
                </a:lnTo>
                <a:lnTo>
                  <a:pt x="0" y="47487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rot="-2012530">
            <a:off x="9798054" y="6688878"/>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5" name="Freeform 5"/>
          <p:cNvSpPr/>
          <p:nvPr/>
        </p:nvSpPr>
        <p:spPr>
          <a:xfrm rot="-1044146">
            <a:off x="14066447" y="4152915"/>
            <a:ext cx="4591752" cy="6393579"/>
          </a:xfrm>
          <a:custGeom>
            <a:avLst/>
            <a:gdLst/>
            <a:ahLst/>
            <a:cxnLst/>
            <a:rect l="l" t="t" r="r" b="b"/>
            <a:pathLst>
              <a:path w="4591752" h="6393579">
                <a:moveTo>
                  <a:pt x="0" y="0"/>
                </a:moveTo>
                <a:lnTo>
                  <a:pt x="4591753" y="0"/>
                </a:lnTo>
                <a:lnTo>
                  <a:pt x="4591753" y="6393579"/>
                </a:lnTo>
                <a:lnTo>
                  <a:pt x="0" y="63935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6" name="Freeform 6"/>
          <p:cNvSpPr/>
          <p:nvPr/>
        </p:nvSpPr>
        <p:spPr>
          <a:xfrm rot="1702798">
            <a:off x="5231231" y="-174052"/>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9">
              <a:alphaModFix amt="75000"/>
            </a:blip>
            <a:stretch>
              <a:fillRect/>
            </a:stretch>
          </a:blipFill>
        </p:spPr>
        <p:txBody>
          <a:bodyPr/>
          <a:lstStyle/>
          <a:p>
            <a:endParaRPr lang="it-IT"/>
          </a:p>
        </p:txBody>
      </p:sp>
      <p:pic>
        <p:nvPicPr>
          <p:cNvPr id="7" name="Picture 7"/>
          <p:cNvPicPr>
            <a:picLocks noChangeAspect="1"/>
          </p:cNvPicPr>
          <p:nvPr/>
        </p:nvPicPr>
        <p:blipFill>
          <a:blip r:embed="rId10">
            <a:alphaModFix amt="80000"/>
          </a:blip>
          <a:srcRect t="1455" b="1455"/>
          <a:stretch>
            <a:fillRect/>
          </a:stretch>
        </p:blipFill>
        <p:spPr>
          <a:xfrm>
            <a:off x="7753731" y="2716293"/>
            <a:ext cx="8608593" cy="717383"/>
          </a:xfrm>
          <a:prstGeom prst="rect">
            <a:avLst/>
          </a:prstGeom>
        </p:spPr>
      </p:pic>
      <p:sp>
        <p:nvSpPr>
          <p:cNvPr id="8" name="Freeform 8"/>
          <p:cNvSpPr/>
          <p:nvPr/>
        </p:nvSpPr>
        <p:spPr>
          <a:xfrm>
            <a:off x="-1458121" y="4240766"/>
            <a:ext cx="9248047" cy="7716339"/>
          </a:xfrm>
          <a:custGeom>
            <a:avLst/>
            <a:gdLst/>
            <a:ahLst/>
            <a:cxnLst/>
            <a:rect l="l" t="t" r="r" b="b"/>
            <a:pathLst>
              <a:path w="9248047" h="7716339">
                <a:moveTo>
                  <a:pt x="0" y="0"/>
                </a:moveTo>
                <a:lnTo>
                  <a:pt x="9248047" y="0"/>
                </a:lnTo>
                <a:lnTo>
                  <a:pt x="9248047" y="7716339"/>
                </a:lnTo>
                <a:lnTo>
                  <a:pt x="0" y="7716339"/>
                </a:lnTo>
                <a:lnTo>
                  <a:pt x="0" y="0"/>
                </a:lnTo>
                <a:close/>
              </a:path>
            </a:pathLst>
          </a:custGeom>
          <a:blipFill>
            <a:blip r:embed="rId11"/>
            <a:stretch>
              <a:fillRect/>
            </a:stretch>
          </a:blipFill>
        </p:spPr>
        <p:txBody>
          <a:bodyPr/>
          <a:lstStyle/>
          <a:p>
            <a:endParaRPr lang="it-IT"/>
          </a:p>
        </p:txBody>
      </p:sp>
      <p:grpSp>
        <p:nvGrpSpPr>
          <p:cNvPr id="9" name="Group 9"/>
          <p:cNvGrpSpPr>
            <a:grpSpLocks noChangeAspect="1"/>
          </p:cNvGrpSpPr>
          <p:nvPr/>
        </p:nvGrpSpPr>
        <p:grpSpPr>
          <a:xfrm>
            <a:off x="1835929" y="3612586"/>
            <a:ext cx="7609790" cy="6042862"/>
            <a:chOff x="0" y="0"/>
            <a:chExt cx="13754100" cy="10922000"/>
          </a:xfrm>
        </p:grpSpPr>
        <p:sp>
          <p:nvSpPr>
            <p:cNvPr id="10" name="Freeform 10"/>
            <p:cNvSpPr/>
            <p:nvPr/>
          </p:nvSpPr>
          <p:spPr>
            <a:xfrm>
              <a:off x="673100" y="977900"/>
              <a:ext cx="12344400" cy="7772400"/>
            </a:xfrm>
            <a:custGeom>
              <a:avLst/>
              <a:gdLst/>
              <a:ahLst/>
              <a:cxnLst/>
              <a:rect l="l" t="t" r="r" b="b"/>
              <a:pathLst>
                <a:path w="12344400" h="7772400">
                  <a:moveTo>
                    <a:pt x="0" y="0"/>
                  </a:moveTo>
                  <a:lnTo>
                    <a:pt x="12344400" y="0"/>
                  </a:lnTo>
                  <a:lnTo>
                    <a:pt x="12344400" y="7772400"/>
                  </a:lnTo>
                  <a:lnTo>
                    <a:pt x="0" y="7772400"/>
                  </a:lnTo>
                  <a:close/>
                </a:path>
              </a:pathLst>
            </a:custGeom>
            <a:blipFill>
              <a:blip r:embed="rId12"/>
              <a:stretch>
                <a:fillRect t="-2941" b="-2941"/>
              </a:stretch>
            </a:blipFill>
          </p:spPr>
          <p:txBody>
            <a:bodyPr/>
            <a:lstStyle/>
            <a:p>
              <a:endParaRPr lang="it-IT"/>
            </a:p>
          </p:txBody>
        </p:sp>
        <p:sp>
          <p:nvSpPr>
            <p:cNvPr id="11" name="Freeform 11"/>
            <p:cNvSpPr/>
            <p:nvPr/>
          </p:nvSpPr>
          <p:spPr>
            <a:xfrm>
              <a:off x="0" y="0"/>
              <a:ext cx="13754100" cy="10922000"/>
            </a:xfrm>
            <a:custGeom>
              <a:avLst/>
              <a:gdLst/>
              <a:ahLst/>
              <a:cxnLst/>
              <a:rect l="l" t="t" r="r" b="b"/>
              <a:pathLst>
                <a:path w="13754100" h="10922000">
                  <a:moveTo>
                    <a:pt x="0" y="0"/>
                  </a:moveTo>
                  <a:lnTo>
                    <a:pt x="13754100" y="0"/>
                  </a:lnTo>
                  <a:lnTo>
                    <a:pt x="13754100" y="10922000"/>
                  </a:lnTo>
                  <a:lnTo>
                    <a:pt x="0" y="10922000"/>
                  </a:lnTo>
                  <a:close/>
                </a:path>
              </a:pathLst>
            </a:custGeom>
            <a:blipFill>
              <a:blip r:embed="rId13"/>
              <a:stretch>
                <a:fillRect l="-179" r="-179"/>
              </a:stretch>
            </a:blipFill>
          </p:spPr>
          <p:txBody>
            <a:bodyPr/>
            <a:lstStyle/>
            <a:p>
              <a:endParaRPr lang="it-IT"/>
            </a:p>
          </p:txBody>
        </p:sp>
      </p:grpSp>
      <p:sp>
        <p:nvSpPr>
          <p:cNvPr id="12" name="TextBox 12"/>
          <p:cNvSpPr txBox="1"/>
          <p:nvPr/>
        </p:nvSpPr>
        <p:spPr>
          <a:xfrm>
            <a:off x="7144363" y="95407"/>
            <a:ext cx="9827329" cy="2286000"/>
          </a:xfrm>
          <a:prstGeom prst="rect">
            <a:avLst/>
          </a:prstGeom>
        </p:spPr>
        <p:txBody>
          <a:bodyPr lIns="0" tIns="0" rIns="0" bIns="0" rtlCol="0" anchor="t">
            <a:spAutoFit/>
          </a:bodyPr>
          <a:lstStyle/>
          <a:p>
            <a:pPr algn="ctr">
              <a:lnSpc>
                <a:spcPts val="9000"/>
              </a:lnSpc>
            </a:pPr>
            <a:r>
              <a:rPr lang="en-US" sz="7500">
                <a:solidFill>
                  <a:srgbClr val="423D3D"/>
                </a:solidFill>
                <a:latin typeface="Playfair Display"/>
                <a:ea typeface="Playfair Display"/>
                <a:cs typeface="Playfair Display"/>
                <a:sym typeface="Playfair Display"/>
              </a:rPr>
              <a:t>Previously, on the English class...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012530">
            <a:off x="-529614" y="-891755"/>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8978424" y="167252"/>
            <a:ext cx="11928085" cy="9952496"/>
          </a:xfrm>
          <a:custGeom>
            <a:avLst/>
            <a:gdLst/>
            <a:ahLst/>
            <a:cxnLst/>
            <a:rect l="l" t="t" r="r" b="b"/>
            <a:pathLst>
              <a:path w="11928085" h="9952496">
                <a:moveTo>
                  <a:pt x="0" y="0"/>
                </a:moveTo>
                <a:lnTo>
                  <a:pt x="11928085" y="0"/>
                </a:lnTo>
                <a:lnTo>
                  <a:pt x="11928085" y="9952496"/>
                </a:lnTo>
                <a:lnTo>
                  <a:pt x="0" y="9952496"/>
                </a:lnTo>
                <a:lnTo>
                  <a:pt x="0" y="0"/>
                </a:lnTo>
                <a:close/>
              </a:path>
            </a:pathLst>
          </a:custGeom>
          <a:blipFill>
            <a:blip r:embed="rId5">
              <a:alphaModFix amt="65000"/>
            </a:blip>
            <a:stretch>
              <a:fillRect/>
            </a:stretch>
          </a:blipFill>
        </p:spPr>
        <p:txBody>
          <a:bodyPr/>
          <a:lstStyle/>
          <a:p>
            <a:endParaRPr lang="it-IT"/>
          </a:p>
        </p:txBody>
      </p:sp>
      <p:pic>
        <p:nvPicPr>
          <p:cNvPr id="5" name="Picture 5"/>
          <p:cNvPicPr>
            <a:picLocks noChangeAspect="1"/>
          </p:cNvPicPr>
          <p:nvPr/>
        </p:nvPicPr>
        <p:blipFill>
          <a:blip r:embed="rId6">
            <a:alphaModFix amt="80000"/>
          </a:blip>
          <a:srcRect t="1455" b="1455"/>
          <a:stretch>
            <a:fillRect/>
          </a:stretch>
        </p:blipFill>
        <p:spPr>
          <a:xfrm>
            <a:off x="1028700" y="6020127"/>
            <a:ext cx="7724117" cy="643676"/>
          </a:xfrm>
          <a:prstGeom prst="rect">
            <a:avLst/>
          </a:prstGeom>
        </p:spPr>
      </p:pic>
      <p:sp>
        <p:nvSpPr>
          <p:cNvPr id="6" name="TextBox 6"/>
          <p:cNvSpPr txBox="1"/>
          <p:nvPr/>
        </p:nvSpPr>
        <p:spPr>
          <a:xfrm>
            <a:off x="1203599" y="3613671"/>
            <a:ext cx="7374320" cy="1981200"/>
          </a:xfrm>
          <a:prstGeom prst="rect">
            <a:avLst/>
          </a:prstGeom>
        </p:spPr>
        <p:txBody>
          <a:bodyPr lIns="0" tIns="0" rIns="0" bIns="0" rtlCol="0" anchor="t">
            <a:spAutoFit/>
          </a:bodyPr>
          <a:lstStyle/>
          <a:p>
            <a:pPr algn="ctr">
              <a:lnSpc>
                <a:spcPts val="7800"/>
              </a:lnSpc>
            </a:pPr>
            <a:r>
              <a:rPr lang="en-US" sz="6500">
                <a:solidFill>
                  <a:srgbClr val="423D3D"/>
                </a:solidFill>
                <a:latin typeface="Playfair Display"/>
                <a:ea typeface="Playfair Display"/>
                <a:cs typeface="Playfair Display"/>
                <a:sym typeface="Playfair Display"/>
              </a:rPr>
              <a:t>Main points from our last lesson</a:t>
            </a:r>
          </a:p>
        </p:txBody>
      </p:sp>
      <p:sp>
        <p:nvSpPr>
          <p:cNvPr id="7" name="TextBox 7"/>
          <p:cNvSpPr txBox="1"/>
          <p:nvPr/>
        </p:nvSpPr>
        <p:spPr>
          <a:xfrm>
            <a:off x="10188094" y="2902175"/>
            <a:ext cx="7141215" cy="4242572"/>
          </a:xfrm>
          <a:prstGeom prst="rect">
            <a:avLst/>
          </a:prstGeom>
        </p:spPr>
        <p:txBody>
          <a:bodyPr lIns="0" tIns="0" rIns="0" bIns="0" rtlCol="0" anchor="t">
            <a:spAutoFit/>
          </a:bodyPr>
          <a:lstStyle/>
          <a:p>
            <a:pPr marL="604521" lvl="1" indent="-302261" algn="l">
              <a:lnSpc>
                <a:spcPts val="4760"/>
              </a:lnSpc>
              <a:buFont typeface="Arial"/>
              <a:buChar char="•"/>
            </a:pPr>
            <a:r>
              <a:rPr lang="en-US" sz="2800" dirty="0">
                <a:solidFill>
                  <a:srgbClr val="423D3D"/>
                </a:solidFill>
                <a:latin typeface="Clear Sans"/>
                <a:ea typeface="Clear Sans"/>
                <a:cs typeface="Clear Sans"/>
                <a:sym typeface="Clear Sans"/>
              </a:rPr>
              <a:t>Discussions, self-reflection and group speaking;</a:t>
            </a:r>
          </a:p>
          <a:p>
            <a:pPr marL="604521" lvl="1" indent="-302261" algn="l">
              <a:lnSpc>
                <a:spcPts val="4760"/>
              </a:lnSpc>
              <a:buFont typeface="Arial"/>
              <a:buChar char="•"/>
            </a:pPr>
            <a:r>
              <a:rPr lang="en-US" sz="2800" dirty="0">
                <a:solidFill>
                  <a:srgbClr val="423D3D"/>
                </a:solidFill>
                <a:latin typeface="Clear Sans"/>
                <a:ea typeface="Clear Sans"/>
                <a:cs typeface="Clear Sans"/>
                <a:sym typeface="Clear Sans"/>
              </a:rPr>
              <a:t>Human development: the role of the brain; </a:t>
            </a:r>
          </a:p>
          <a:p>
            <a:pPr marL="604521" lvl="1" indent="-302261" algn="l">
              <a:lnSpc>
                <a:spcPts val="4760"/>
              </a:lnSpc>
              <a:buFont typeface="Arial"/>
              <a:buChar char="•"/>
            </a:pPr>
            <a:r>
              <a:rPr lang="en-US" sz="2800" dirty="0">
                <a:solidFill>
                  <a:srgbClr val="423D3D"/>
                </a:solidFill>
                <a:latin typeface="Clear Sans"/>
                <a:ea typeface="Clear Sans"/>
                <a:cs typeface="Clear Sans"/>
                <a:sym typeface="Clear Sans"/>
              </a:rPr>
              <a:t>Human development: life stages; </a:t>
            </a:r>
          </a:p>
          <a:p>
            <a:pPr marL="604521" lvl="1" indent="-302261" algn="l">
              <a:lnSpc>
                <a:spcPts val="4760"/>
              </a:lnSpc>
              <a:buFont typeface="Arial"/>
              <a:buChar char="•"/>
            </a:pPr>
            <a:r>
              <a:rPr lang="en-US" sz="2800" dirty="0">
                <a:solidFill>
                  <a:srgbClr val="423D3D"/>
                </a:solidFill>
                <a:latin typeface="Clear Sans"/>
                <a:ea typeface="Clear Sans"/>
                <a:cs typeface="Clear Sans"/>
                <a:sym typeface="Clear Sans"/>
              </a:rPr>
              <a:t>Human development: brain development and the theory of bimodality. </a:t>
            </a:r>
          </a:p>
        </p:txBody>
      </p:sp>
      <p:sp>
        <p:nvSpPr>
          <p:cNvPr id="8" name="Freeform 8"/>
          <p:cNvSpPr/>
          <p:nvPr/>
        </p:nvSpPr>
        <p:spPr>
          <a:xfrm rot="2982778">
            <a:off x="-764100" y="7181762"/>
            <a:ext cx="2719733" cy="4748740"/>
          </a:xfrm>
          <a:custGeom>
            <a:avLst/>
            <a:gdLst/>
            <a:ahLst/>
            <a:cxnLst/>
            <a:rect l="l" t="t" r="r" b="b"/>
            <a:pathLst>
              <a:path w="2719733" h="4748740">
                <a:moveTo>
                  <a:pt x="0" y="0"/>
                </a:moveTo>
                <a:lnTo>
                  <a:pt x="2719733" y="0"/>
                </a:lnTo>
                <a:lnTo>
                  <a:pt x="2719733" y="4748741"/>
                </a:lnTo>
                <a:lnTo>
                  <a:pt x="0" y="47487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1702798">
            <a:off x="2428390" y="830361"/>
            <a:ext cx="1428179" cy="1749684"/>
          </a:xfrm>
          <a:custGeom>
            <a:avLst/>
            <a:gdLst/>
            <a:ahLst/>
            <a:cxnLst/>
            <a:rect l="l" t="t" r="r" b="b"/>
            <a:pathLst>
              <a:path w="1428179" h="1749684">
                <a:moveTo>
                  <a:pt x="0" y="0"/>
                </a:moveTo>
                <a:lnTo>
                  <a:pt x="1428179" y="0"/>
                </a:lnTo>
                <a:lnTo>
                  <a:pt x="1428179" y="1749683"/>
                </a:lnTo>
                <a:lnTo>
                  <a:pt x="0" y="1749683"/>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8429910" y="868129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9">
              <a:alphaModFix amt="75000"/>
            </a:blip>
            <a:stretch>
              <a:fillRect/>
            </a:stretch>
          </a:blipFill>
        </p:spPr>
        <p:txBody>
          <a:bodyPr/>
          <a:lstStyle/>
          <a:p>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012530">
            <a:off x="-529614" y="-891755"/>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8895100" y="167252"/>
            <a:ext cx="11928085" cy="9952496"/>
          </a:xfrm>
          <a:custGeom>
            <a:avLst/>
            <a:gdLst/>
            <a:ahLst/>
            <a:cxnLst/>
            <a:rect l="l" t="t" r="r" b="b"/>
            <a:pathLst>
              <a:path w="11928085" h="9952496">
                <a:moveTo>
                  <a:pt x="0" y="0"/>
                </a:moveTo>
                <a:lnTo>
                  <a:pt x="11928085" y="0"/>
                </a:lnTo>
                <a:lnTo>
                  <a:pt x="11928085" y="9952496"/>
                </a:lnTo>
                <a:lnTo>
                  <a:pt x="0" y="9952496"/>
                </a:lnTo>
                <a:lnTo>
                  <a:pt x="0" y="0"/>
                </a:lnTo>
                <a:close/>
              </a:path>
            </a:pathLst>
          </a:custGeom>
          <a:blipFill>
            <a:blip r:embed="rId5">
              <a:alphaModFix amt="65000"/>
            </a:blip>
            <a:stretch>
              <a:fillRect/>
            </a:stretch>
          </a:blipFill>
        </p:spPr>
        <p:txBody>
          <a:bodyPr/>
          <a:lstStyle/>
          <a:p>
            <a:endParaRPr lang="it-IT"/>
          </a:p>
        </p:txBody>
      </p:sp>
      <p:pic>
        <p:nvPicPr>
          <p:cNvPr id="5" name="Picture 5"/>
          <p:cNvPicPr>
            <a:picLocks noChangeAspect="1"/>
          </p:cNvPicPr>
          <p:nvPr/>
        </p:nvPicPr>
        <p:blipFill>
          <a:blip r:embed="rId6">
            <a:alphaModFix amt="80000"/>
          </a:blip>
          <a:srcRect t="1455" b="1455"/>
          <a:stretch>
            <a:fillRect/>
          </a:stretch>
        </p:blipFill>
        <p:spPr>
          <a:xfrm>
            <a:off x="1028700" y="6020127"/>
            <a:ext cx="7724117" cy="643676"/>
          </a:xfrm>
          <a:prstGeom prst="rect">
            <a:avLst/>
          </a:prstGeom>
        </p:spPr>
      </p:pic>
      <p:sp>
        <p:nvSpPr>
          <p:cNvPr id="6" name="Freeform 6"/>
          <p:cNvSpPr/>
          <p:nvPr/>
        </p:nvSpPr>
        <p:spPr>
          <a:xfrm rot="2982778">
            <a:off x="-764100" y="7181762"/>
            <a:ext cx="2719733" cy="4748740"/>
          </a:xfrm>
          <a:custGeom>
            <a:avLst/>
            <a:gdLst/>
            <a:ahLst/>
            <a:cxnLst/>
            <a:rect l="l" t="t" r="r" b="b"/>
            <a:pathLst>
              <a:path w="2719733" h="4748740">
                <a:moveTo>
                  <a:pt x="0" y="0"/>
                </a:moveTo>
                <a:lnTo>
                  <a:pt x="2719733" y="0"/>
                </a:lnTo>
                <a:lnTo>
                  <a:pt x="2719733" y="4748741"/>
                </a:lnTo>
                <a:lnTo>
                  <a:pt x="0" y="47487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7" name="Freeform 7"/>
          <p:cNvSpPr/>
          <p:nvPr/>
        </p:nvSpPr>
        <p:spPr>
          <a:xfrm rot="1702798">
            <a:off x="8429910" y="868129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9">
              <a:alphaModFix amt="75000"/>
            </a:blip>
            <a:stretch>
              <a:fillRect/>
            </a:stretch>
          </a:blipFill>
        </p:spPr>
        <p:txBody>
          <a:bodyPr/>
          <a:lstStyle/>
          <a:p>
            <a:endParaRPr lang="it-IT"/>
          </a:p>
        </p:txBody>
      </p:sp>
      <p:sp>
        <p:nvSpPr>
          <p:cNvPr id="8" name="TextBox 8"/>
          <p:cNvSpPr txBox="1"/>
          <p:nvPr/>
        </p:nvSpPr>
        <p:spPr>
          <a:xfrm>
            <a:off x="1203599" y="3708921"/>
            <a:ext cx="7374320" cy="1885950"/>
          </a:xfrm>
          <a:prstGeom prst="rect">
            <a:avLst/>
          </a:prstGeom>
        </p:spPr>
        <p:txBody>
          <a:bodyPr lIns="0" tIns="0" rIns="0" bIns="0" rtlCol="0" anchor="t">
            <a:spAutoFit/>
          </a:bodyPr>
          <a:lstStyle/>
          <a:p>
            <a:pPr algn="ctr">
              <a:lnSpc>
                <a:spcPts val="7440"/>
              </a:lnSpc>
            </a:pPr>
            <a:r>
              <a:rPr lang="en-US" sz="6200">
                <a:solidFill>
                  <a:srgbClr val="423D3D"/>
                </a:solidFill>
                <a:latin typeface="Playfair Display"/>
                <a:ea typeface="Playfair Display"/>
                <a:cs typeface="Playfair Display"/>
                <a:sym typeface="Playfair Display"/>
              </a:rPr>
              <a:t>Today’s class: objectives and topics</a:t>
            </a:r>
          </a:p>
        </p:txBody>
      </p:sp>
      <p:sp>
        <p:nvSpPr>
          <p:cNvPr id="9" name="TextBox 9"/>
          <p:cNvSpPr txBox="1"/>
          <p:nvPr/>
        </p:nvSpPr>
        <p:spPr>
          <a:xfrm>
            <a:off x="10033649" y="3454919"/>
            <a:ext cx="8051800" cy="2146303"/>
          </a:xfrm>
          <a:prstGeom prst="rect">
            <a:avLst/>
          </a:prstGeom>
        </p:spPr>
        <p:txBody>
          <a:bodyPr lIns="0" tIns="0" rIns="0" bIns="0" rtlCol="0" anchor="t">
            <a:spAutoFit/>
          </a:bodyPr>
          <a:lstStyle/>
          <a:p>
            <a:pPr algn="ctr">
              <a:lnSpc>
                <a:spcPts val="8839"/>
              </a:lnSpc>
            </a:pPr>
            <a:r>
              <a:rPr lang="en-US" sz="5199" dirty="0">
                <a:solidFill>
                  <a:srgbClr val="423D3D"/>
                </a:solidFill>
                <a:latin typeface="Architype Aubette"/>
                <a:ea typeface="Architype Aubette"/>
                <a:cs typeface="Architype Aubette"/>
                <a:sym typeface="Architype Aubette"/>
              </a:rPr>
              <a:t>life stages and milestones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012530">
            <a:off x="-529614" y="-891755"/>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8895100" y="167252"/>
            <a:ext cx="11928085" cy="9952496"/>
          </a:xfrm>
          <a:custGeom>
            <a:avLst/>
            <a:gdLst/>
            <a:ahLst/>
            <a:cxnLst/>
            <a:rect l="l" t="t" r="r" b="b"/>
            <a:pathLst>
              <a:path w="11928085" h="9952496">
                <a:moveTo>
                  <a:pt x="0" y="0"/>
                </a:moveTo>
                <a:lnTo>
                  <a:pt x="11928085" y="0"/>
                </a:lnTo>
                <a:lnTo>
                  <a:pt x="11928085" y="9952496"/>
                </a:lnTo>
                <a:lnTo>
                  <a:pt x="0" y="9952496"/>
                </a:lnTo>
                <a:lnTo>
                  <a:pt x="0" y="0"/>
                </a:lnTo>
                <a:close/>
              </a:path>
            </a:pathLst>
          </a:custGeom>
          <a:blipFill>
            <a:blip r:embed="rId5">
              <a:alphaModFix amt="65000"/>
            </a:blip>
            <a:stretch>
              <a:fillRect/>
            </a:stretch>
          </a:blipFill>
        </p:spPr>
        <p:txBody>
          <a:bodyPr/>
          <a:lstStyle/>
          <a:p>
            <a:endParaRPr lang="it-IT"/>
          </a:p>
        </p:txBody>
      </p:sp>
      <p:pic>
        <p:nvPicPr>
          <p:cNvPr id="5" name="Picture 5"/>
          <p:cNvPicPr>
            <a:picLocks noChangeAspect="1"/>
          </p:cNvPicPr>
          <p:nvPr/>
        </p:nvPicPr>
        <p:blipFill>
          <a:blip r:embed="rId6">
            <a:alphaModFix amt="80000"/>
          </a:blip>
          <a:srcRect t="1455" b="1455"/>
          <a:stretch>
            <a:fillRect/>
          </a:stretch>
        </p:blipFill>
        <p:spPr>
          <a:xfrm>
            <a:off x="1028700" y="6020127"/>
            <a:ext cx="7724117" cy="643676"/>
          </a:xfrm>
          <a:prstGeom prst="rect">
            <a:avLst/>
          </a:prstGeom>
        </p:spPr>
      </p:pic>
      <p:sp>
        <p:nvSpPr>
          <p:cNvPr id="6" name="TextBox 6"/>
          <p:cNvSpPr txBox="1"/>
          <p:nvPr/>
        </p:nvSpPr>
        <p:spPr>
          <a:xfrm>
            <a:off x="1203599" y="3708921"/>
            <a:ext cx="7374320" cy="1885950"/>
          </a:xfrm>
          <a:prstGeom prst="rect">
            <a:avLst/>
          </a:prstGeom>
        </p:spPr>
        <p:txBody>
          <a:bodyPr lIns="0" tIns="0" rIns="0" bIns="0" rtlCol="0" anchor="t">
            <a:spAutoFit/>
          </a:bodyPr>
          <a:lstStyle/>
          <a:p>
            <a:pPr algn="ctr">
              <a:lnSpc>
                <a:spcPts val="7440"/>
              </a:lnSpc>
            </a:pPr>
            <a:r>
              <a:rPr lang="en-US" sz="6200">
                <a:solidFill>
                  <a:srgbClr val="423D3D"/>
                </a:solidFill>
                <a:latin typeface="Playfair Display"/>
                <a:ea typeface="Playfair Display"/>
                <a:cs typeface="Playfair Display"/>
                <a:sym typeface="Playfair Display"/>
              </a:rPr>
              <a:t>Today’s class: objectives and topics</a:t>
            </a:r>
          </a:p>
        </p:txBody>
      </p:sp>
      <p:sp>
        <p:nvSpPr>
          <p:cNvPr id="7" name="TextBox 7"/>
          <p:cNvSpPr txBox="1"/>
          <p:nvPr/>
        </p:nvSpPr>
        <p:spPr>
          <a:xfrm>
            <a:off x="9144000" y="1769539"/>
            <a:ext cx="8744566" cy="6607175"/>
          </a:xfrm>
          <a:prstGeom prst="rect">
            <a:avLst/>
          </a:prstGeom>
        </p:spPr>
        <p:txBody>
          <a:bodyPr lIns="0" tIns="0" rIns="0" bIns="0" rtlCol="0" anchor="t">
            <a:spAutoFit/>
          </a:bodyPr>
          <a:lstStyle/>
          <a:p>
            <a:pPr algn="ctr">
              <a:lnSpc>
                <a:spcPts val="5100"/>
              </a:lnSpc>
            </a:pPr>
            <a:r>
              <a:rPr lang="en-US" sz="3000" b="1">
                <a:solidFill>
                  <a:srgbClr val="423D3D"/>
                </a:solidFill>
                <a:latin typeface="Clear Sans Bold"/>
                <a:ea typeface="Clear Sans Bold"/>
                <a:cs typeface="Clear Sans Bold"/>
                <a:sym typeface="Clear Sans Bold"/>
              </a:rPr>
              <a:t>Objectives</a:t>
            </a:r>
            <a:r>
              <a:rPr lang="en-US" sz="3000">
                <a:solidFill>
                  <a:srgbClr val="423D3D"/>
                </a:solidFill>
                <a:latin typeface="Clear Sans"/>
                <a:ea typeface="Clear Sans"/>
                <a:cs typeface="Clear Sans"/>
                <a:sym typeface="Clear Sans"/>
              </a:rPr>
              <a:t>: </a:t>
            </a:r>
          </a:p>
          <a:p>
            <a:pPr marL="604521" lvl="1" indent="-302261" algn="l">
              <a:lnSpc>
                <a:spcPts val="4760"/>
              </a:lnSpc>
              <a:buFont typeface="Arial"/>
              <a:buChar char="•"/>
            </a:pPr>
            <a:r>
              <a:rPr lang="en-US" sz="2800">
                <a:solidFill>
                  <a:srgbClr val="423D3D"/>
                </a:solidFill>
                <a:latin typeface="Clear Sans"/>
                <a:ea typeface="Clear Sans"/>
                <a:cs typeface="Clear Sans"/>
                <a:sym typeface="Clear Sans"/>
              </a:rPr>
              <a:t>To learn about specific topics for educators and teachers: life stages and milestones; </a:t>
            </a:r>
          </a:p>
          <a:p>
            <a:pPr marL="604521" lvl="1" indent="-302261" algn="l">
              <a:lnSpc>
                <a:spcPts val="4760"/>
              </a:lnSpc>
              <a:buFont typeface="Arial"/>
              <a:buChar char="•"/>
            </a:pPr>
            <a:r>
              <a:rPr lang="en-US" sz="2800">
                <a:solidFill>
                  <a:srgbClr val="423D3D"/>
                </a:solidFill>
                <a:latin typeface="Clear Sans"/>
                <a:ea typeface="Clear Sans"/>
                <a:cs typeface="Clear Sans"/>
                <a:sym typeface="Clear Sans"/>
              </a:rPr>
              <a:t>To enlarge and enrich vocabulary on a specific area of technical English: life stages and milestones; </a:t>
            </a:r>
          </a:p>
          <a:p>
            <a:pPr marL="604521" lvl="1" indent="-302261" algn="l">
              <a:lnSpc>
                <a:spcPts val="4760"/>
              </a:lnSpc>
              <a:buFont typeface="Arial"/>
              <a:buChar char="•"/>
            </a:pPr>
            <a:r>
              <a:rPr lang="en-US" sz="2800">
                <a:solidFill>
                  <a:srgbClr val="423D3D"/>
                </a:solidFill>
                <a:latin typeface="Clear Sans"/>
                <a:ea typeface="Clear Sans"/>
                <a:cs typeface="Clear Sans"/>
                <a:sym typeface="Clear Sans"/>
              </a:rPr>
              <a:t>To improve reading and comprehension skills;</a:t>
            </a:r>
          </a:p>
          <a:p>
            <a:pPr marL="604521" lvl="1" indent="-302261" algn="l">
              <a:lnSpc>
                <a:spcPts val="4760"/>
              </a:lnSpc>
              <a:buFont typeface="Arial"/>
              <a:buChar char="•"/>
            </a:pPr>
            <a:r>
              <a:rPr lang="en-US" sz="2800">
                <a:solidFill>
                  <a:srgbClr val="423D3D"/>
                </a:solidFill>
                <a:latin typeface="Clear Sans"/>
                <a:ea typeface="Clear Sans"/>
                <a:cs typeface="Clear Sans"/>
                <a:sym typeface="Clear Sans"/>
              </a:rPr>
              <a:t>To learn how to re-elaborate a text and enhance one’s own language skills;  </a:t>
            </a:r>
          </a:p>
          <a:p>
            <a:pPr marL="604521" lvl="1" indent="-302261" algn="l">
              <a:lnSpc>
                <a:spcPts val="4760"/>
              </a:lnSpc>
              <a:buFont typeface="Arial"/>
              <a:buChar char="•"/>
            </a:pPr>
            <a:r>
              <a:rPr lang="en-US" sz="2800">
                <a:solidFill>
                  <a:srgbClr val="423D3D"/>
                </a:solidFill>
                <a:latin typeface="Clear Sans"/>
                <a:ea typeface="Clear Sans"/>
                <a:cs typeface="Clear Sans"/>
                <a:sym typeface="Clear Sans"/>
              </a:rPr>
              <a:t>To face scientific information and topics and summarize, reorganize and acquire them.  </a:t>
            </a:r>
          </a:p>
        </p:txBody>
      </p:sp>
      <p:sp>
        <p:nvSpPr>
          <p:cNvPr id="8" name="Freeform 8"/>
          <p:cNvSpPr/>
          <p:nvPr/>
        </p:nvSpPr>
        <p:spPr>
          <a:xfrm rot="2982778">
            <a:off x="-764100" y="7181762"/>
            <a:ext cx="2719733" cy="4748740"/>
          </a:xfrm>
          <a:custGeom>
            <a:avLst/>
            <a:gdLst/>
            <a:ahLst/>
            <a:cxnLst/>
            <a:rect l="l" t="t" r="r" b="b"/>
            <a:pathLst>
              <a:path w="2719733" h="4748740">
                <a:moveTo>
                  <a:pt x="0" y="0"/>
                </a:moveTo>
                <a:lnTo>
                  <a:pt x="2719733" y="0"/>
                </a:lnTo>
                <a:lnTo>
                  <a:pt x="2719733" y="4748741"/>
                </a:lnTo>
                <a:lnTo>
                  <a:pt x="0" y="47487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1702798">
            <a:off x="2428390" y="830361"/>
            <a:ext cx="1428179" cy="1749684"/>
          </a:xfrm>
          <a:custGeom>
            <a:avLst/>
            <a:gdLst/>
            <a:ahLst/>
            <a:cxnLst/>
            <a:rect l="l" t="t" r="r" b="b"/>
            <a:pathLst>
              <a:path w="1428179" h="1749684">
                <a:moveTo>
                  <a:pt x="0" y="0"/>
                </a:moveTo>
                <a:lnTo>
                  <a:pt x="1428179" y="0"/>
                </a:lnTo>
                <a:lnTo>
                  <a:pt x="1428179" y="1749683"/>
                </a:lnTo>
                <a:lnTo>
                  <a:pt x="0" y="1749683"/>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8429910" y="868129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9">
              <a:alphaModFix amt="75000"/>
            </a:blip>
            <a:stretch>
              <a:fillRect/>
            </a:stretch>
          </a:blipFill>
        </p:spPr>
        <p:txBody>
          <a:bodyPr/>
          <a:lstStyle/>
          <a:p>
            <a:endParaRPr lang="it-IT"/>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5017721" y="-488948"/>
            <a:ext cx="14748022" cy="12305380"/>
          </a:xfrm>
          <a:custGeom>
            <a:avLst/>
            <a:gdLst/>
            <a:ahLst/>
            <a:cxnLst/>
            <a:rect l="l" t="t" r="r" b="b"/>
            <a:pathLst>
              <a:path w="14748022" h="12305380">
                <a:moveTo>
                  <a:pt x="14748021" y="0"/>
                </a:moveTo>
                <a:lnTo>
                  <a:pt x="0" y="0"/>
                </a:lnTo>
                <a:lnTo>
                  <a:pt x="0" y="12305381"/>
                </a:lnTo>
                <a:lnTo>
                  <a:pt x="14748021" y="12305381"/>
                </a:lnTo>
                <a:lnTo>
                  <a:pt x="14748021" y="0"/>
                </a:lnTo>
                <a:close/>
              </a:path>
            </a:pathLst>
          </a:custGeom>
          <a:blipFill>
            <a:blip r:embed="rId3">
              <a:alphaModFix amt="65000"/>
            </a:blip>
            <a:stretch>
              <a:fillRect/>
            </a:stretch>
          </a:blipFill>
        </p:spPr>
        <p:txBody>
          <a:bodyPr/>
          <a:lstStyle/>
          <a:p>
            <a:endParaRPr lang="it-IT"/>
          </a:p>
        </p:txBody>
      </p:sp>
      <p:sp>
        <p:nvSpPr>
          <p:cNvPr id="4" name="TextBox 4"/>
          <p:cNvSpPr txBox="1"/>
          <p:nvPr/>
        </p:nvSpPr>
        <p:spPr>
          <a:xfrm>
            <a:off x="2356289" y="3474453"/>
            <a:ext cx="12914965" cy="990600"/>
          </a:xfrm>
          <a:prstGeom prst="rect">
            <a:avLst/>
          </a:prstGeom>
        </p:spPr>
        <p:txBody>
          <a:bodyPr lIns="0" tIns="0" rIns="0" bIns="0" rtlCol="0" anchor="t">
            <a:spAutoFit/>
          </a:bodyPr>
          <a:lstStyle/>
          <a:p>
            <a:pPr algn="ctr">
              <a:lnSpc>
                <a:spcPts val="7800"/>
              </a:lnSpc>
            </a:pPr>
            <a:r>
              <a:rPr lang="en-US" sz="6500" b="1">
                <a:solidFill>
                  <a:srgbClr val="423D3D"/>
                </a:solidFill>
                <a:latin typeface="Playfair Display Bold"/>
                <a:ea typeface="Playfair Display Bold"/>
                <a:cs typeface="Playfair Display Bold"/>
                <a:sym typeface="Playfair Display Bold"/>
              </a:rPr>
              <a:t>A SHORT AND BRIEF REVISION</a:t>
            </a:r>
          </a:p>
        </p:txBody>
      </p:sp>
      <p:sp>
        <p:nvSpPr>
          <p:cNvPr id="5" name="Freeform 5"/>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6" name="Freeform 6"/>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7" name="Freeform 7"/>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8">
              <a:alphaModFix amt="75000"/>
            </a:blip>
            <a:stretch>
              <a:fillRect/>
            </a:stretch>
          </a:blipFill>
        </p:spPr>
        <p:txBody>
          <a:bodyPr/>
          <a:lstStyle/>
          <a:p>
            <a:endParaRPr lang="it-IT"/>
          </a:p>
        </p:txBody>
      </p:sp>
      <p:sp>
        <p:nvSpPr>
          <p:cNvPr id="8" name="Freeform 8"/>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8">
              <a:alphaModFix amt="75000"/>
            </a:blip>
            <a:stretch>
              <a:fillRect/>
            </a:stretch>
          </a:blipFill>
        </p:spPr>
        <p:txBody>
          <a:bodyPr/>
          <a:lstStyle/>
          <a:p>
            <a:endParaRPr lang="it-I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3127386" y="-284568"/>
            <a:ext cx="14748022" cy="12305380"/>
          </a:xfrm>
          <a:custGeom>
            <a:avLst/>
            <a:gdLst/>
            <a:ahLst/>
            <a:cxnLst/>
            <a:rect l="l" t="t" r="r" b="b"/>
            <a:pathLst>
              <a:path w="14748022" h="12305380">
                <a:moveTo>
                  <a:pt x="14748022" y="0"/>
                </a:moveTo>
                <a:lnTo>
                  <a:pt x="0" y="0"/>
                </a:lnTo>
                <a:lnTo>
                  <a:pt x="0" y="12305380"/>
                </a:lnTo>
                <a:lnTo>
                  <a:pt x="14748022" y="12305380"/>
                </a:lnTo>
                <a:lnTo>
                  <a:pt x="14748022"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Freeform 5"/>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6" name="Freeform 6"/>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7" name="Freeform 7"/>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8" name="Freeform 8"/>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9" name="TextBox 9"/>
          <p:cNvSpPr txBox="1"/>
          <p:nvPr/>
        </p:nvSpPr>
        <p:spPr>
          <a:xfrm>
            <a:off x="10224813" y="1234363"/>
            <a:ext cx="6344858" cy="1981200"/>
          </a:xfrm>
          <a:prstGeom prst="rect">
            <a:avLst/>
          </a:prstGeom>
        </p:spPr>
        <p:txBody>
          <a:bodyPr lIns="0" tIns="0" rIns="0" bIns="0" rtlCol="0" anchor="t">
            <a:spAutoFit/>
          </a:bodyPr>
          <a:lstStyle/>
          <a:p>
            <a:pPr algn="ctr">
              <a:lnSpc>
                <a:spcPts val="7800"/>
              </a:lnSpc>
            </a:pPr>
            <a:r>
              <a:rPr lang="en-US" sz="6500" b="1">
                <a:solidFill>
                  <a:srgbClr val="423D3D"/>
                </a:solidFill>
                <a:latin typeface="Playfair Display Bold"/>
                <a:ea typeface="Playfair Display Bold"/>
                <a:cs typeface="Playfair Display Bold"/>
                <a:sym typeface="Playfair Display Bold"/>
              </a:rPr>
              <a:t>The role of the mind</a:t>
            </a:r>
          </a:p>
        </p:txBody>
      </p:sp>
      <p:sp>
        <p:nvSpPr>
          <p:cNvPr id="10" name="TextBox 10"/>
          <p:cNvSpPr txBox="1"/>
          <p:nvPr/>
        </p:nvSpPr>
        <p:spPr>
          <a:xfrm>
            <a:off x="1545519" y="3329863"/>
            <a:ext cx="6315567" cy="3890039"/>
          </a:xfrm>
          <a:prstGeom prst="rect">
            <a:avLst/>
          </a:prstGeom>
        </p:spPr>
        <p:txBody>
          <a:bodyPr lIns="0" tIns="0" rIns="0" bIns="0" rtlCol="0" anchor="t">
            <a:spAutoFit/>
          </a:bodyPr>
          <a:lstStyle/>
          <a:p>
            <a:pPr marL="561342" lvl="1" indent="-280671" algn="just">
              <a:lnSpc>
                <a:spcPts val="4420"/>
              </a:lnSpc>
              <a:buFont typeface="Arial"/>
              <a:buChar char="•"/>
            </a:pPr>
            <a:r>
              <a:rPr lang="en-US" sz="2600" b="1" dirty="0">
                <a:solidFill>
                  <a:srgbClr val="423D3D"/>
                </a:solidFill>
                <a:latin typeface="Clear Sans"/>
                <a:ea typeface="Clear Sans"/>
                <a:cs typeface="Clear Sans"/>
                <a:sym typeface="Clear Sans"/>
              </a:rPr>
              <a:t>Biological psychology</a:t>
            </a:r>
            <a:r>
              <a:rPr lang="en-US" sz="2600" dirty="0">
                <a:solidFill>
                  <a:srgbClr val="423D3D"/>
                </a:solidFill>
                <a:latin typeface="Clear Sans"/>
                <a:ea typeface="Clear Sans"/>
                <a:cs typeface="Clear Sans"/>
                <a:sym typeface="Clear Sans"/>
              </a:rPr>
              <a:t>: what is it and what does it study; </a:t>
            </a:r>
          </a:p>
          <a:p>
            <a:pPr marL="561342" lvl="1" indent="-280671" algn="just">
              <a:lnSpc>
                <a:spcPts val="4420"/>
              </a:lnSpc>
              <a:buFont typeface="Arial"/>
              <a:buChar char="•"/>
            </a:pPr>
            <a:r>
              <a:rPr lang="en-US" sz="2600" dirty="0">
                <a:solidFill>
                  <a:srgbClr val="423D3D"/>
                </a:solidFill>
                <a:latin typeface="Clear Sans"/>
                <a:ea typeface="Clear Sans"/>
                <a:cs typeface="Clear Sans"/>
                <a:sym typeface="Clear Sans"/>
              </a:rPr>
              <a:t>The brain: </a:t>
            </a:r>
            <a:r>
              <a:rPr lang="en-US" sz="2600" b="1" dirty="0">
                <a:solidFill>
                  <a:srgbClr val="423D3D"/>
                </a:solidFill>
                <a:latin typeface="Clear Sans"/>
                <a:ea typeface="Clear Sans"/>
                <a:cs typeface="Clear Sans"/>
                <a:sym typeface="Clear Sans"/>
              </a:rPr>
              <a:t>hemispheres</a:t>
            </a:r>
            <a:r>
              <a:rPr lang="en-US" sz="2600" dirty="0">
                <a:solidFill>
                  <a:srgbClr val="423D3D"/>
                </a:solidFill>
                <a:latin typeface="Clear Sans"/>
                <a:ea typeface="Clear Sans"/>
                <a:cs typeface="Clear Sans"/>
                <a:sym typeface="Clear Sans"/>
              </a:rPr>
              <a:t> and functions; </a:t>
            </a:r>
          </a:p>
          <a:p>
            <a:pPr marL="561342" lvl="1" indent="-280671" algn="just">
              <a:lnSpc>
                <a:spcPts val="4420"/>
              </a:lnSpc>
              <a:buFont typeface="Arial"/>
              <a:buChar char="•"/>
            </a:pPr>
            <a:r>
              <a:rPr lang="en-US" sz="2600" dirty="0">
                <a:solidFill>
                  <a:srgbClr val="423D3D"/>
                </a:solidFill>
                <a:latin typeface="Clear Sans"/>
                <a:ea typeface="Clear Sans"/>
                <a:cs typeface="Clear Sans"/>
                <a:sym typeface="Clear Sans"/>
              </a:rPr>
              <a:t>The areas of the brain involved in the </a:t>
            </a:r>
            <a:r>
              <a:rPr lang="en-US" sz="2600" b="1" dirty="0">
                <a:solidFill>
                  <a:srgbClr val="423D3D"/>
                </a:solidFill>
                <a:latin typeface="Clear Sans"/>
                <a:ea typeface="Clear Sans"/>
                <a:cs typeface="Clear Sans"/>
                <a:sym typeface="Clear Sans"/>
              </a:rPr>
              <a:t>learning process</a:t>
            </a:r>
            <a:r>
              <a:rPr lang="en-US" sz="2600" dirty="0">
                <a:solidFill>
                  <a:srgbClr val="423D3D"/>
                </a:solidFill>
                <a:latin typeface="Clear Sans"/>
                <a:ea typeface="Clear Sans"/>
                <a:cs typeface="Clear Sans"/>
                <a:sym typeface="Clear Sans"/>
              </a:rPr>
              <a:t>; </a:t>
            </a:r>
          </a:p>
          <a:p>
            <a:pPr marL="561342" lvl="1" indent="-280671" algn="just">
              <a:lnSpc>
                <a:spcPts val="4420"/>
              </a:lnSpc>
              <a:buFont typeface="Arial"/>
              <a:buChar char="•"/>
            </a:pPr>
            <a:r>
              <a:rPr lang="en-US" sz="2600" b="1" dirty="0">
                <a:solidFill>
                  <a:srgbClr val="423D3D"/>
                </a:solidFill>
                <a:latin typeface="Clear Sans"/>
                <a:ea typeface="Clear Sans"/>
                <a:cs typeface="Clear Sans"/>
                <a:sym typeface="Clear Sans"/>
              </a:rPr>
              <a:t>Lateralization</a:t>
            </a:r>
            <a:r>
              <a:rPr lang="en-US" sz="2600" dirty="0">
                <a:solidFill>
                  <a:srgbClr val="423D3D"/>
                </a:solidFill>
                <a:latin typeface="Clear Sans"/>
                <a:ea typeface="Clear Sans"/>
                <a:cs typeface="Clear Sans"/>
                <a:sym typeface="Clear Sans"/>
              </a:rPr>
              <a:t> and </a:t>
            </a:r>
            <a:r>
              <a:rPr lang="en-US" sz="2600" b="1" dirty="0">
                <a:solidFill>
                  <a:srgbClr val="423D3D"/>
                </a:solidFill>
                <a:latin typeface="Clear Sans"/>
                <a:ea typeface="Clear Sans"/>
                <a:cs typeface="Clear Sans"/>
                <a:sym typeface="Clear Sans"/>
              </a:rPr>
              <a:t>brain dominance</a:t>
            </a:r>
            <a:r>
              <a:rPr lang="en-US" sz="2600" dirty="0">
                <a:solidFill>
                  <a:srgbClr val="423D3D"/>
                </a:solidFill>
                <a:latin typeface="Clear Sans"/>
                <a:ea typeface="Clear Sans"/>
                <a:cs typeface="Clear Sans"/>
                <a:sym typeface="Clear Sans"/>
              </a:rPr>
              <a:t>; </a:t>
            </a:r>
          </a:p>
          <a:p>
            <a:pPr marL="561342" lvl="1" indent="-280671" algn="just">
              <a:lnSpc>
                <a:spcPts val="4420"/>
              </a:lnSpc>
              <a:buFont typeface="Arial"/>
              <a:buChar char="•"/>
            </a:pPr>
            <a:r>
              <a:rPr lang="en-US" sz="2600" dirty="0">
                <a:solidFill>
                  <a:srgbClr val="423D3D"/>
                </a:solidFill>
                <a:latin typeface="Clear Sans"/>
                <a:ea typeface="Clear Sans"/>
                <a:cs typeface="Clear Sans"/>
                <a:sym typeface="Clear Sans"/>
              </a:rPr>
              <a:t>The theory of </a:t>
            </a:r>
            <a:r>
              <a:rPr lang="en-US" sz="2600" b="1" dirty="0">
                <a:solidFill>
                  <a:srgbClr val="423D3D"/>
                </a:solidFill>
                <a:latin typeface="Clear Sans"/>
                <a:ea typeface="Clear Sans"/>
                <a:cs typeface="Clear Sans"/>
                <a:sym typeface="Clear Sans"/>
              </a:rPr>
              <a:t>bimodality</a:t>
            </a:r>
            <a:r>
              <a:rPr lang="en-US" sz="2600" dirty="0">
                <a:solidFill>
                  <a:srgbClr val="423D3D"/>
                </a:solidFill>
                <a:latin typeface="Clear Sans"/>
                <a:ea typeface="Clear Sans"/>
                <a:cs typeface="Clear Sans"/>
                <a:sym typeface="Clear Sans"/>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5017721" y="-488948"/>
            <a:ext cx="14748022" cy="12305380"/>
          </a:xfrm>
          <a:custGeom>
            <a:avLst/>
            <a:gdLst/>
            <a:ahLst/>
            <a:cxnLst/>
            <a:rect l="l" t="t" r="r" b="b"/>
            <a:pathLst>
              <a:path w="14748022" h="12305380">
                <a:moveTo>
                  <a:pt x="14748021" y="0"/>
                </a:moveTo>
                <a:lnTo>
                  <a:pt x="0" y="0"/>
                </a:lnTo>
                <a:lnTo>
                  <a:pt x="0" y="12305381"/>
                </a:lnTo>
                <a:lnTo>
                  <a:pt x="14748021" y="12305381"/>
                </a:lnTo>
                <a:lnTo>
                  <a:pt x="14748021"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Freeform 5"/>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6" name="Freeform 6"/>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7" name="Freeform 7"/>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8" name="Freeform 8"/>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9" name="TextBox 9"/>
          <p:cNvSpPr txBox="1"/>
          <p:nvPr/>
        </p:nvSpPr>
        <p:spPr>
          <a:xfrm>
            <a:off x="9535183" y="1234363"/>
            <a:ext cx="7425671" cy="1981200"/>
          </a:xfrm>
          <a:prstGeom prst="rect">
            <a:avLst/>
          </a:prstGeom>
        </p:spPr>
        <p:txBody>
          <a:bodyPr lIns="0" tIns="0" rIns="0" bIns="0" rtlCol="0" anchor="t">
            <a:spAutoFit/>
          </a:bodyPr>
          <a:lstStyle/>
          <a:p>
            <a:pPr algn="ctr">
              <a:lnSpc>
                <a:spcPts val="7800"/>
              </a:lnSpc>
            </a:pPr>
            <a:r>
              <a:rPr lang="en-US" sz="6500" b="1">
                <a:solidFill>
                  <a:srgbClr val="423D3D"/>
                </a:solidFill>
                <a:latin typeface="Playfair Display Bold"/>
                <a:ea typeface="Playfair Display Bold"/>
                <a:cs typeface="Playfair Display Bold"/>
                <a:sym typeface="Playfair Display Bold"/>
              </a:rPr>
              <a:t>Stages of human development</a:t>
            </a:r>
          </a:p>
        </p:txBody>
      </p:sp>
      <p:sp>
        <p:nvSpPr>
          <p:cNvPr id="10" name="TextBox 10"/>
          <p:cNvSpPr txBox="1"/>
          <p:nvPr/>
        </p:nvSpPr>
        <p:spPr>
          <a:xfrm>
            <a:off x="196883" y="2276806"/>
            <a:ext cx="8403642" cy="4883068"/>
          </a:xfrm>
          <a:prstGeom prst="rect">
            <a:avLst/>
          </a:prstGeom>
        </p:spPr>
        <p:txBody>
          <a:bodyPr lIns="0" tIns="0" rIns="0" bIns="0" rtlCol="0" anchor="t">
            <a:spAutoFit/>
          </a:bodyPr>
          <a:lstStyle/>
          <a:p>
            <a:pPr marL="734059" lvl="1" indent="-367030" algn="l">
              <a:lnSpc>
                <a:spcPts val="4759"/>
              </a:lnSpc>
              <a:buFont typeface="Arial"/>
              <a:buChar char="•"/>
            </a:pPr>
            <a:r>
              <a:rPr lang="en-US" sz="3399" dirty="0">
                <a:solidFill>
                  <a:srgbClr val="423D3D"/>
                </a:solidFill>
                <a:latin typeface="Canva Sans"/>
                <a:ea typeface="Canva Sans"/>
                <a:cs typeface="Canva Sans"/>
                <a:sym typeface="Canva Sans"/>
              </a:rPr>
              <a:t>How do human beings grow up? </a:t>
            </a:r>
          </a:p>
          <a:p>
            <a:pPr marL="734059" lvl="1" indent="-367030" algn="l">
              <a:lnSpc>
                <a:spcPts val="4759"/>
              </a:lnSpc>
              <a:buFont typeface="Arial"/>
              <a:buChar char="•"/>
            </a:pPr>
            <a:r>
              <a:rPr lang="en-US" sz="3399" dirty="0">
                <a:solidFill>
                  <a:srgbClr val="423D3D"/>
                </a:solidFill>
                <a:latin typeface="Canva Sans"/>
                <a:ea typeface="Canva Sans"/>
                <a:cs typeface="Canva Sans"/>
                <a:sym typeface="Canva Sans"/>
              </a:rPr>
              <a:t>What are humans able to do at different ages? </a:t>
            </a:r>
          </a:p>
          <a:p>
            <a:pPr marL="734059" lvl="1" indent="-367030" algn="l">
              <a:lnSpc>
                <a:spcPts val="4759"/>
              </a:lnSpc>
              <a:buFont typeface="Arial"/>
              <a:buChar char="•"/>
            </a:pPr>
            <a:r>
              <a:rPr lang="en-US" sz="3399" dirty="0">
                <a:solidFill>
                  <a:srgbClr val="423D3D"/>
                </a:solidFill>
                <a:latin typeface="Canva Sans"/>
                <a:ea typeface="Canva Sans"/>
                <a:cs typeface="Canva Sans"/>
                <a:sym typeface="Canva Sans"/>
              </a:rPr>
              <a:t>What are the specific characteristics of each </a:t>
            </a:r>
            <a:r>
              <a:rPr lang="en-US" sz="3399" i="1" dirty="0">
                <a:solidFill>
                  <a:srgbClr val="423D3D"/>
                </a:solidFill>
                <a:latin typeface="Canva Sans"/>
                <a:ea typeface="Canva Sans"/>
                <a:cs typeface="Canva Sans"/>
                <a:sym typeface="Canva Sans"/>
              </a:rPr>
              <a:t>milestone</a:t>
            </a:r>
            <a:r>
              <a:rPr lang="en-US" sz="3399" dirty="0">
                <a:solidFill>
                  <a:srgbClr val="423D3D"/>
                </a:solidFill>
                <a:latin typeface="Canva Sans"/>
                <a:ea typeface="Canva Sans"/>
                <a:cs typeface="Canva Sans"/>
                <a:sym typeface="Canva Sans"/>
              </a:rPr>
              <a:t> in human development? </a:t>
            </a:r>
          </a:p>
          <a:p>
            <a:pPr marL="734059" lvl="1" indent="-367030" algn="l">
              <a:lnSpc>
                <a:spcPts val="4759"/>
              </a:lnSpc>
              <a:buFont typeface="Arial"/>
              <a:buChar char="•"/>
            </a:pPr>
            <a:r>
              <a:rPr lang="en-US" sz="3399" dirty="0">
                <a:solidFill>
                  <a:srgbClr val="423D3D"/>
                </a:solidFill>
                <a:latin typeface="Canva Sans"/>
                <a:ea typeface="Canva Sans"/>
                <a:cs typeface="Canva Sans"/>
                <a:sym typeface="Canva Sans"/>
              </a:rPr>
              <a:t>What are the main theories in developmental psychology?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9D413-BBF0-F52E-D1BC-C2312E7379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48C31C-BE41-2617-FEC9-0478BF127B9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a:extLst>
              <a:ext uri="{FF2B5EF4-FFF2-40B4-BE49-F238E27FC236}">
                <a16:creationId xmlns:a16="http://schemas.microsoft.com/office/drawing/2014/main" id="{4149833F-CB6E-94A5-6CD8-B72110C68473}"/>
              </a:ext>
            </a:extLst>
          </p:cNvPr>
          <p:cNvSpPr/>
          <p:nvPr/>
        </p:nvSpPr>
        <p:spPr>
          <a:xfrm rot="291450" flipH="1">
            <a:off x="-5017721" y="-488948"/>
            <a:ext cx="14748022" cy="12305380"/>
          </a:xfrm>
          <a:custGeom>
            <a:avLst/>
            <a:gdLst/>
            <a:ahLst/>
            <a:cxnLst/>
            <a:rect l="l" t="t" r="r" b="b"/>
            <a:pathLst>
              <a:path w="14748022" h="12305380">
                <a:moveTo>
                  <a:pt x="14748021" y="0"/>
                </a:moveTo>
                <a:lnTo>
                  <a:pt x="0" y="0"/>
                </a:lnTo>
                <a:lnTo>
                  <a:pt x="0" y="12305381"/>
                </a:lnTo>
                <a:lnTo>
                  <a:pt x="14748021" y="12305381"/>
                </a:lnTo>
                <a:lnTo>
                  <a:pt x="14748021" y="0"/>
                </a:lnTo>
                <a:close/>
              </a:path>
            </a:pathLst>
          </a:custGeom>
          <a:blipFill>
            <a:blip r:embed="rId3">
              <a:alphaModFix amt="65000"/>
            </a:blip>
            <a:stretch>
              <a:fillRect/>
            </a:stretch>
          </a:blipFill>
        </p:spPr>
        <p:txBody>
          <a:bodyPr/>
          <a:lstStyle/>
          <a:p>
            <a:endParaRPr lang="it-IT"/>
          </a:p>
        </p:txBody>
      </p:sp>
      <p:pic>
        <p:nvPicPr>
          <p:cNvPr id="4" name="Picture 4">
            <a:extLst>
              <a:ext uri="{FF2B5EF4-FFF2-40B4-BE49-F238E27FC236}">
                <a16:creationId xmlns:a16="http://schemas.microsoft.com/office/drawing/2014/main" id="{79EC3A47-4212-E869-09DC-53281F14A1BA}"/>
              </a:ext>
            </a:extLst>
          </p:cNvPr>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Freeform 5">
            <a:extLst>
              <a:ext uri="{FF2B5EF4-FFF2-40B4-BE49-F238E27FC236}">
                <a16:creationId xmlns:a16="http://schemas.microsoft.com/office/drawing/2014/main" id="{B4E5FE50-7C32-6CFA-DBE5-F97D3B257767}"/>
              </a:ext>
            </a:extLst>
          </p:cNvPr>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6" name="Freeform 6">
            <a:extLst>
              <a:ext uri="{FF2B5EF4-FFF2-40B4-BE49-F238E27FC236}">
                <a16:creationId xmlns:a16="http://schemas.microsoft.com/office/drawing/2014/main" id="{8DDB83D7-57E6-BB19-97FF-969AC6886BA3}"/>
              </a:ext>
            </a:extLst>
          </p:cNvPr>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7" name="Freeform 7">
            <a:extLst>
              <a:ext uri="{FF2B5EF4-FFF2-40B4-BE49-F238E27FC236}">
                <a16:creationId xmlns:a16="http://schemas.microsoft.com/office/drawing/2014/main" id="{A0DEF748-6B4C-28D2-4AAD-E58425DE4C08}"/>
              </a:ext>
            </a:extLst>
          </p:cNvPr>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8" name="Freeform 8">
            <a:extLst>
              <a:ext uri="{FF2B5EF4-FFF2-40B4-BE49-F238E27FC236}">
                <a16:creationId xmlns:a16="http://schemas.microsoft.com/office/drawing/2014/main" id="{2E6AA8EC-0740-36A6-6480-1BFB5D66D1EF}"/>
              </a:ext>
            </a:extLst>
          </p:cNvPr>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9" name="TextBox 9">
            <a:extLst>
              <a:ext uri="{FF2B5EF4-FFF2-40B4-BE49-F238E27FC236}">
                <a16:creationId xmlns:a16="http://schemas.microsoft.com/office/drawing/2014/main" id="{E84F82E8-F6F6-289E-C07E-6C1FC0ABD61A}"/>
              </a:ext>
            </a:extLst>
          </p:cNvPr>
          <p:cNvSpPr txBox="1"/>
          <p:nvPr/>
        </p:nvSpPr>
        <p:spPr>
          <a:xfrm>
            <a:off x="9806415" y="2560029"/>
            <a:ext cx="7425671" cy="889346"/>
          </a:xfrm>
          <a:prstGeom prst="rect">
            <a:avLst/>
          </a:prstGeom>
        </p:spPr>
        <p:txBody>
          <a:bodyPr lIns="0" tIns="0" rIns="0" bIns="0" rtlCol="0" anchor="t">
            <a:spAutoFit/>
          </a:bodyPr>
          <a:lstStyle/>
          <a:p>
            <a:pPr algn="ctr">
              <a:lnSpc>
                <a:spcPts val="7800"/>
              </a:lnSpc>
            </a:pPr>
            <a:r>
              <a:rPr lang="en-US" sz="4800" b="1" dirty="0">
                <a:solidFill>
                  <a:srgbClr val="423D3D"/>
                </a:solidFill>
                <a:latin typeface="Playfair Display Bold"/>
                <a:ea typeface="Playfair Display Bold"/>
                <a:cs typeface="Playfair Display Bold"/>
                <a:sym typeface="Playfair Display Bold"/>
              </a:rPr>
              <a:t>SPEAKING – Science pills </a:t>
            </a:r>
          </a:p>
        </p:txBody>
      </p:sp>
      <p:sp>
        <p:nvSpPr>
          <p:cNvPr id="10" name="TextBox 10">
            <a:extLst>
              <a:ext uri="{FF2B5EF4-FFF2-40B4-BE49-F238E27FC236}">
                <a16:creationId xmlns:a16="http://schemas.microsoft.com/office/drawing/2014/main" id="{48F00E2F-BD6E-21C8-C44F-B041BD28140F}"/>
              </a:ext>
            </a:extLst>
          </p:cNvPr>
          <p:cNvSpPr txBox="1"/>
          <p:nvPr/>
        </p:nvSpPr>
        <p:spPr>
          <a:xfrm>
            <a:off x="196883" y="2276806"/>
            <a:ext cx="8403642" cy="6114174"/>
          </a:xfrm>
          <a:prstGeom prst="rect">
            <a:avLst/>
          </a:prstGeom>
        </p:spPr>
        <p:txBody>
          <a:bodyPr lIns="0" tIns="0" rIns="0" bIns="0" rtlCol="0" anchor="t">
            <a:spAutoFit/>
          </a:bodyPr>
          <a:lstStyle/>
          <a:p>
            <a:pPr marL="367029" lvl="1" algn="l">
              <a:lnSpc>
                <a:spcPts val="4759"/>
              </a:lnSpc>
            </a:pPr>
            <a:r>
              <a:rPr lang="en-US" sz="3399" dirty="0">
                <a:solidFill>
                  <a:srgbClr val="423D3D"/>
                </a:solidFill>
                <a:latin typeface="Canva Sans"/>
                <a:ea typeface="Canva Sans"/>
                <a:cs typeface="Canva Sans"/>
                <a:sym typeface="Canva Sans"/>
              </a:rPr>
              <a:t>In groups, share your findings from your homework research and compile a list of psychologists and their ideas. </a:t>
            </a:r>
          </a:p>
          <a:p>
            <a:pPr marL="367029" lvl="1" algn="l">
              <a:lnSpc>
                <a:spcPts val="4759"/>
              </a:lnSpc>
            </a:pPr>
            <a:r>
              <a:rPr lang="en-US" sz="3399" dirty="0">
                <a:solidFill>
                  <a:srgbClr val="423D3D"/>
                </a:solidFill>
                <a:latin typeface="Canva Sans"/>
                <a:ea typeface="Canva Sans"/>
                <a:cs typeface="Canva Sans"/>
                <a:sym typeface="Canva Sans"/>
              </a:rPr>
              <a:t>Present them to the rest of the class, but in a very specific way: you need to create a short podcast! You have 1 minute to present your findings, as if you were informing a crowd through a short radio program. Make it interesting!</a:t>
            </a:r>
          </a:p>
        </p:txBody>
      </p:sp>
    </p:spTree>
    <p:extLst>
      <p:ext uri="{BB962C8B-B14F-4D97-AF65-F5344CB8AC3E}">
        <p14:creationId xmlns:p14="http://schemas.microsoft.com/office/powerpoint/2010/main" val="1317252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1807</Words>
  <Application>Microsoft Office PowerPoint</Application>
  <PresentationFormat>Personalizzato</PresentationFormat>
  <Paragraphs>111</Paragraphs>
  <Slides>19</Slides>
  <Notes>0</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19</vt:i4>
      </vt:variant>
    </vt:vector>
  </HeadingPairs>
  <TitlesOfParts>
    <vt:vector size="30" baseType="lpstr">
      <vt:lpstr>Clear Sans</vt:lpstr>
      <vt:lpstr>Clear Sans Bold</vt:lpstr>
      <vt:lpstr>Canva Sans</vt:lpstr>
      <vt:lpstr>Playfair Display Bold</vt:lpstr>
      <vt:lpstr>Canva Sans Bold</vt:lpstr>
      <vt:lpstr>Times New Roman</vt:lpstr>
      <vt:lpstr>Architype Aubette</vt:lpstr>
      <vt:lpstr>Calibri</vt:lpstr>
      <vt:lpstr>Playfair Display</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IUSTO_Lesson 5</dc:title>
  <cp:lastModifiedBy>Matteo Cabassi</cp:lastModifiedBy>
  <cp:revision>4</cp:revision>
  <dcterms:created xsi:type="dcterms:W3CDTF">2006-08-16T00:00:00Z</dcterms:created>
  <dcterms:modified xsi:type="dcterms:W3CDTF">2025-11-15T15:43:21Z</dcterms:modified>
  <dc:identifier>DAGWeajIy14</dc:identifier>
</cp:coreProperties>
</file>