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51"/>
  </p:notesMasterIdLst>
  <p:handoutMasterIdLst>
    <p:handoutMasterId r:id="rId152"/>
  </p:handoutMasterIdLst>
  <p:sldIdLst>
    <p:sldId id="256" r:id="rId5"/>
    <p:sldId id="257" r:id="rId6"/>
    <p:sldId id="373" r:id="rId7"/>
    <p:sldId id="325" r:id="rId8"/>
    <p:sldId id="258" r:id="rId9"/>
    <p:sldId id="420" r:id="rId10"/>
    <p:sldId id="273" r:id="rId11"/>
    <p:sldId id="275" r:id="rId12"/>
    <p:sldId id="329" r:id="rId13"/>
    <p:sldId id="330" r:id="rId14"/>
    <p:sldId id="331" r:id="rId15"/>
    <p:sldId id="417" r:id="rId16"/>
    <p:sldId id="274" r:id="rId17"/>
    <p:sldId id="260" r:id="rId18"/>
    <p:sldId id="277" r:id="rId19"/>
    <p:sldId id="278" r:id="rId20"/>
    <p:sldId id="279" r:id="rId21"/>
    <p:sldId id="332" r:id="rId22"/>
    <p:sldId id="333" r:id="rId23"/>
    <p:sldId id="334" r:id="rId24"/>
    <p:sldId id="335" r:id="rId25"/>
    <p:sldId id="280" r:id="rId26"/>
    <p:sldId id="421" r:id="rId27"/>
    <p:sldId id="259" r:id="rId28"/>
    <p:sldId id="281" r:id="rId29"/>
    <p:sldId id="282" r:id="rId30"/>
    <p:sldId id="283" r:id="rId31"/>
    <p:sldId id="336" r:id="rId32"/>
    <p:sldId id="322" r:id="rId33"/>
    <p:sldId id="375" r:id="rId34"/>
    <p:sldId id="284" r:id="rId35"/>
    <p:sldId id="261" r:id="rId36"/>
    <p:sldId id="287" r:id="rId37"/>
    <p:sldId id="285" r:id="rId38"/>
    <p:sldId id="286" r:id="rId39"/>
    <p:sldId id="338" r:id="rId40"/>
    <p:sldId id="337" r:id="rId41"/>
    <p:sldId id="339" r:id="rId42"/>
    <p:sldId id="377" r:id="rId43"/>
    <p:sldId id="378" r:id="rId44"/>
    <p:sldId id="272" r:id="rId45"/>
    <p:sldId id="262" r:id="rId46"/>
    <p:sldId id="346" r:id="rId47"/>
    <p:sldId id="288" r:id="rId48"/>
    <p:sldId id="289" r:id="rId49"/>
    <p:sldId id="290" r:id="rId50"/>
    <p:sldId id="291" r:id="rId51"/>
    <p:sldId id="341" r:id="rId52"/>
    <p:sldId id="340" r:id="rId53"/>
    <p:sldId id="376" r:id="rId54"/>
    <p:sldId id="379" r:id="rId55"/>
    <p:sldId id="380" r:id="rId56"/>
    <p:sldId id="381" r:id="rId57"/>
    <p:sldId id="382" r:id="rId58"/>
    <p:sldId id="342" r:id="rId59"/>
    <p:sldId id="263" r:id="rId60"/>
    <p:sldId id="343" r:id="rId61"/>
    <p:sldId id="348" r:id="rId62"/>
    <p:sldId id="344" r:id="rId63"/>
    <p:sldId id="347" r:id="rId64"/>
    <p:sldId id="383" r:id="rId65"/>
    <p:sldId id="345" r:id="rId66"/>
    <p:sldId id="268" r:id="rId67"/>
    <p:sldId id="296" r:id="rId68"/>
    <p:sldId id="297" r:id="rId69"/>
    <p:sldId id="298" r:id="rId70"/>
    <p:sldId id="299" r:id="rId71"/>
    <p:sldId id="384" r:id="rId72"/>
    <p:sldId id="385" r:id="rId73"/>
    <p:sldId id="386" r:id="rId74"/>
    <p:sldId id="387" r:id="rId75"/>
    <p:sldId id="349" r:id="rId76"/>
    <p:sldId id="267" r:id="rId77"/>
    <p:sldId id="300" r:id="rId78"/>
    <p:sldId id="302" r:id="rId79"/>
    <p:sldId id="303" r:id="rId80"/>
    <p:sldId id="351" r:id="rId81"/>
    <p:sldId id="350" r:id="rId82"/>
    <p:sldId id="353" r:id="rId83"/>
    <p:sldId id="352" r:id="rId84"/>
    <p:sldId id="398" r:id="rId85"/>
    <p:sldId id="388" r:id="rId86"/>
    <p:sldId id="389" r:id="rId87"/>
    <p:sldId id="390" r:id="rId88"/>
    <p:sldId id="391" r:id="rId89"/>
    <p:sldId id="301" r:id="rId90"/>
    <p:sldId id="266" r:id="rId91"/>
    <p:sldId id="304" r:id="rId92"/>
    <p:sldId id="306" r:id="rId93"/>
    <p:sldId id="354" r:id="rId94"/>
    <p:sldId id="356" r:id="rId95"/>
    <p:sldId id="355" r:id="rId96"/>
    <p:sldId id="305" r:id="rId97"/>
    <p:sldId id="392" r:id="rId98"/>
    <p:sldId id="393" r:id="rId99"/>
    <p:sldId id="394" r:id="rId100"/>
    <p:sldId id="395" r:id="rId101"/>
    <p:sldId id="396" r:id="rId102"/>
    <p:sldId id="397" r:id="rId103"/>
    <p:sldId id="399" r:id="rId104"/>
    <p:sldId id="400" r:id="rId105"/>
    <p:sldId id="401" r:id="rId106"/>
    <p:sldId id="307" r:id="rId107"/>
    <p:sldId id="422" r:id="rId108"/>
    <p:sldId id="265" r:id="rId109"/>
    <p:sldId id="362" r:id="rId110"/>
    <p:sldId id="360" r:id="rId111"/>
    <p:sldId id="357" r:id="rId112"/>
    <p:sldId id="402" r:id="rId113"/>
    <p:sldId id="403" r:id="rId114"/>
    <p:sldId id="404" r:id="rId115"/>
    <p:sldId id="405" r:id="rId116"/>
    <p:sldId id="363" r:id="rId117"/>
    <p:sldId id="364" r:id="rId118"/>
    <p:sldId id="365" r:id="rId119"/>
    <p:sldId id="270" r:id="rId120"/>
    <p:sldId id="366" r:id="rId121"/>
    <p:sldId id="358" r:id="rId122"/>
    <p:sldId id="359" r:id="rId123"/>
    <p:sldId id="406" r:id="rId124"/>
    <p:sldId id="407" r:id="rId125"/>
    <p:sldId id="408" r:id="rId126"/>
    <p:sldId id="409" r:id="rId127"/>
    <p:sldId id="410" r:id="rId128"/>
    <p:sldId id="367" r:id="rId129"/>
    <p:sldId id="269" r:id="rId130"/>
    <p:sldId id="368" r:id="rId131"/>
    <p:sldId id="361" r:id="rId132"/>
    <p:sldId id="411" r:id="rId133"/>
    <p:sldId id="412" r:id="rId134"/>
    <p:sldId id="369" r:id="rId135"/>
    <p:sldId id="264" r:id="rId136"/>
    <p:sldId id="370" r:id="rId137"/>
    <p:sldId id="309" r:id="rId138"/>
    <p:sldId id="310" r:id="rId139"/>
    <p:sldId id="311" r:id="rId140"/>
    <p:sldId id="320" r:id="rId141"/>
    <p:sldId id="371" r:id="rId142"/>
    <p:sldId id="271" r:id="rId143"/>
    <p:sldId id="372" r:id="rId144"/>
    <p:sldId id="321" r:id="rId145"/>
    <p:sldId id="308" r:id="rId146"/>
    <p:sldId id="413" r:id="rId147"/>
    <p:sldId id="414" r:id="rId148"/>
    <p:sldId id="415" r:id="rId149"/>
    <p:sldId id="416" r:id="rId1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2320"/>
    <p:restoredTop sz="99492" autoAdjust="0"/>
  </p:normalViewPr>
  <p:slideViewPr>
    <p:cSldViewPr snapToGrid="0" snapToObjects="1">
      <p:cViewPr varScale="1">
        <p:scale>
          <a:sx n="69" d="100"/>
          <a:sy n="69" d="100"/>
        </p:scale>
        <p:origin x="1056" y="66"/>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4860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54" Type="http://schemas.openxmlformats.org/officeDocument/2006/relationships/viewProps" Target="viewProp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slide" Target="slides/slide14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theme" Target="theme/theme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slide" Target="slides/slide120.xml"/><Relationship Id="rId129" Type="http://schemas.openxmlformats.org/officeDocument/2006/relationships/slide" Target="slides/slide125.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slide" Target="slides/slide128.xml"/><Relationship Id="rId140" Type="http://schemas.openxmlformats.org/officeDocument/2006/relationships/slide" Target="slides/slide136.xml"/><Relationship Id="rId145" Type="http://schemas.openxmlformats.org/officeDocument/2006/relationships/slide" Target="slides/slide141.xml"/><Relationship Id="rId153"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slide" Target="slides/slide139.xml"/><Relationship Id="rId148" Type="http://schemas.openxmlformats.org/officeDocument/2006/relationships/slide" Target="slides/slide144.xml"/><Relationship Id="rId151" Type="http://schemas.openxmlformats.org/officeDocument/2006/relationships/notesMaster" Target="notesMasters/notesMaster1.xml"/><Relationship Id="rId156"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handoutMaster" Target="handoutMasters/handoutMaster1.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E3D9D77-2057-5B47-BE80-85B754A18E83}" type="datetimeFigureOut">
              <a:rPr lang="en-US" smtClean="0"/>
              <a:t>11/17/2022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D7B925D-B450-0C48-98ED-EB31B668A282}" type="slidenum">
              <a:rPr lang="en-US" smtClean="0"/>
              <a:t>‹N›</a:t>
            </a:fld>
            <a:endParaRPr lang="en-US"/>
          </a:p>
        </p:txBody>
      </p:sp>
    </p:spTree>
    <p:extLst>
      <p:ext uri="{BB962C8B-B14F-4D97-AF65-F5344CB8AC3E}">
        <p14:creationId xmlns:p14="http://schemas.microsoft.com/office/powerpoint/2010/main" val="162898230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5D541C2-6E51-CE4C-A71E-62B739171208}" type="datetimeFigureOut">
              <a:rPr lang="en-US" smtClean="0"/>
              <a:t>11/17/2022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98D509-42E4-F74B-9B89-91E392CD5616}" type="slidenum">
              <a:rPr lang="en-US" smtClean="0"/>
              <a:t>‹N›</a:t>
            </a:fld>
            <a:endParaRPr lang="en-US"/>
          </a:p>
        </p:txBody>
      </p:sp>
    </p:spTree>
    <p:extLst>
      <p:ext uri="{BB962C8B-B14F-4D97-AF65-F5344CB8AC3E}">
        <p14:creationId xmlns:p14="http://schemas.microsoft.com/office/powerpoint/2010/main" val="101422912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charset="0"/>
                <a:ea typeface="ＭＳ Ｐゴシック" charset="0"/>
                <a:cs typeface="ＭＳ Ｐゴシック" charset="0"/>
              </a:defRPr>
            </a:lvl1pPr>
            <a:lvl2pPr marL="742950" indent="-285750" defTabSz="931863" eaLnBrk="0" hangingPunct="0">
              <a:defRPr sz="2400">
                <a:solidFill>
                  <a:schemeClr val="tx1"/>
                </a:solidFill>
                <a:latin typeface="Arial" charset="0"/>
                <a:ea typeface="ＭＳ Ｐゴシック" charset="0"/>
              </a:defRPr>
            </a:lvl2pPr>
            <a:lvl3pPr marL="1143000" indent="-228600" defTabSz="931863" eaLnBrk="0" hangingPunct="0">
              <a:defRPr sz="2400">
                <a:solidFill>
                  <a:schemeClr val="tx1"/>
                </a:solidFill>
                <a:latin typeface="Arial" charset="0"/>
                <a:ea typeface="ＭＳ Ｐゴシック" charset="0"/>
              </a:defRPr>
            </a:lvl3pPr>
            <a:lvl4pPr marL="1600200" indent="-228600" defTabSz="931863" eaLnBrk="0" hangingPunct="0">
              <a:defRPr sz="2400">
                <a:solidFill>
                  <a:schemeClr val="tx1"/>
                </a:solidFill>
                <a:latin typeface="Arial" charset="0"/>
                <a:ea typeface="ＭＳ Ｐゴシック" charset="0"/>
              </a:defRPr>
            </a:lvl4pPr>
            <a:lvl5pPr marL="2057400" indent="-228600" defTabSz="931863" eaLnBrk="0" hangingPunct="0">
              <a:defRPr sz="2400">
                <a:solidFill>
                  <a:schemeClr val="tx1"/>
                </a:solidFill>
                <a:latin typeface="Arial" charset="0"/>
                <a:ea typeface="ＭＳ Ｐゴシック" charset="0"/>
              </a:defRPr>
            </a:lvl5pPr>
            <a:lvl6pPr marL="2514600" indent="-228600" algn="ctr"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1863" eaLnBrk="0" fontAlgn="base" hangingPunct="0">
              <a:spcBef>
                <a:spcPct val="0"/>
              </a:spcBef>
              <a:spcAft>
                <a:spcPct val="0"/>
              </a:spcAft>
              <a:defRPr sz="2400">
                <a:solidFill>
                  <a:schemeClr val="tx1"/>
                </a:solidFill>
                <a:latin typeface="Arial" charset="0"/>
                <a:ea typeface="ＭＳ Ｐゴシック" charset="0"/>
              </a:defRPr>
            </a:lvl9pPr>
          </a:lstStyle>
          <a:p>
            <a:fld id="{2FC5902F-36B1-CA40-8671-586F086B971B}" type="slidenum">
              <a:rPr lang="en-US" sz="1200">
                <a:latin typeface="Times New Roman" charset="0"/>
              </a:rPr>
              <a:pPr/>
              <a:t>2</a:t>
            </a:fld>
            <a:endParaRPr lang="en-US" sz="1200">
              <a:latin typeface="Times New Roman"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charset="0"/>
                <a:ea typeface="ＭＳ Ｐゴシック" charset="0"/>
                <a:cs typeface="ＭＳ Ｐゴシック" charset="0"/>
              </a:defRPr>
            </a:lvl1pPr>
            <a:lvl2pPr marL="742950" indent="-285750" defTabSz="931863" eaLnBrk="0" hangingPunct="0">
              <a:defRPr sz="2400">
                <a:solidFill>
                  <a:schemeClr val="tx1"/>
                </a:solidFill>
                <a:latin typeface="Arial" charset="0"/>
                <a:ea typeface="ＭＳ Ｐゴシック" charset="0"/>
              </a:defRPr>
            </a:lvl2pPr>
            <a:lvl3pPr marL="1143000" indent="-228600" defTabSz="931863" eaLnBrk="0" hangingPunct="0">
              <a:defRPr sz="2400">
                <a:solidFill>
                  <a:schemeClr val="tx1"/>
                </a:solidFill>
                <a:latin typeface="Arial" charset="0"/>
                <a:ea typeface="ＭＳ Ｐゴシック" charset="0"/>
              </a:defRPr>
            </a:lvl3pPr>
            <a:lvl4pPr marL="1600200" indent="-228600" defTabSz="931863" eaLnBrk="0" hangingPunct="0">
              <a:defRPr sz="2400">
                <a:solidFill>
                  <a:schemeClr val="tx1"/>
                </a:solidFill>
                <a:latin typeface="Arial" charset="0"/>
                <a:ea typeface="ＭＳ Ｐゴシック" charset="0"/>
              </a:defRPr>
            </a:lvl4pPr>
            <a:lvl5pPr marL="2057400" indent="-228600" defTabSz="931863" eaLnBrk="0" hangingPunct="0">
              <a:defRPr sz="2400">
                <a:solidFill>
                  <a:schemeClr val="tx1"/>
                </a:solidFill>
                <a:latin typeface="Arial" charset="0"/>
                <a:ea typeface="ＭＳ Ｐゴシック" charset="0"/>
              </a:defRPr>
            </a:lvl5pPr>
            <a:lvl6pPr marL="2514600" indent="-228600" algn="ctr"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1863" eaLnBrk="0" fontAlgn="base" hangingPunct="0">
              <a:spcBef>
                <a:spcPct val="0"/>
              </a:spcBef>
              <a:spcAft>
                <a:spcPct val="0"/>
              </a:spcAft>
              <a:defRPr sz="2400">
                <a:solidFill>
                  <a:schemeClr val="tx1"/>
                </a:solidFill>
                <a:latin typeface="Arial" charset="0"/>
                <a:ea typeface="ＭＳ Ｐゴシック" charset="0"/>
              </a:defRPr>
            </a:lvl9pPr>
          </a:lstStyle>
          <a:p>
            <a:fld id="{2FC5902F-36B1-CA40-8671-586F086B971B}" type="slidenum">
              <a:rPr lang="en-US" sz="1200">
                <a:latin typeface="Times New Roman" charset="0"/>
              </a:rPr>
              <a:pPr/>
              <a:t>63</a:t>
            </a:fld>
            <a:endParaRPr lang="en-US" sz="1200">
              <a:latin typeface="Times New Roman"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endParaRPr>
          </a:p>
        </p:txBody>
      </p:sp>
    </p:spTree>
    <p:extLst>
      <p:ext uri="{BB962C8B-B14F-4D97-AF65-F5344CB8AC3E}">
        <p14:creationId xmlns:p14="http://schemas.microsoft.com/office/powerpoint/2010/main" val="1247993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charset="0"/>
                <a:ea typeface="ＭＳ Ｐゴシック" charset="0"/>
                <a:cs typeface="ＭＳ Ｐゴシック" charset="0"/>
              </a:defRPr>
            </a:lvl1pPr>
            <a:lvl2pPr marL="742950" indent="-285750" defTabSz="931863" eaLnBrk="0" hangingPunct="0">
              <a:defRPr sz="2400">
                <a:solidFill>
                  <a:schemeClr val="tx1"/>
                </a:solidFill>
                <a:latin typeface="Arial" charset="0"/>
                <a:ea typeface="ＭＳ Ｐゴシック" charset="0"/>
              </a:defRPr>
            </a:lvl2pPr>
            <a:lvl3pPr marL="1143000" indent="-228600" defTabSz="931863" eaLnBrk="0" hangingPunct="0">
              <a:defRPr sz="2400">
                <a:solidFill>
                  <a:schemeClr val="tx1"/>
                </a:solidFill>
                <a:latin typeface="Arial" charset="0"/>
                <a:ea typeface="ＭＳ Ｐゴシック" charset="0"/>
              </a:defRPr>
            </a:lvl3pPr>
            <a:lvl4pPr marL="1600200" indent="-228600" defTabSz="931863" eaLnBrk="0" hangingPunct="0">
              <a:defRPr sz="2400">
                <a:solidFill>
                  <a:schemeClr val="tx1"/>
                </a:solidFill>
                <a:latin typeface="Arial" charset="0"/>
                <a:ea typeface="ＭＳ Ｐゴシック" charset="0"/>
              </a:defRPr>
            </a:lvl4pPr>
            <a:lvl5pPr marL="2057400" indent="-228600" defTabSz="931863" eaLnBrk="0" hangingPunct="0">
              <a:defRPr sz="2400">
                <a:solidFill>
                  <a:schemeClr val="tx1"/>
                </a:solidFill>
                <a:latin typeface="Arial" charset="0"/>
                <a:ea typeface="ＭＳ Ｐゴシック" charset="0"/>
              </a:defRPr>
            </a:lvl5pPr>
            <a:lvl6pPr marL="2514600" indent="-228600" algn="ctr"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1863" eaLnBrk="0" fontAlgn="base" hangingPunct="0">
              <a:spcBef>
                <a:spcPct val="0"/>
              </a:spcBef>
              <a:spcAft>
                <a:spcPct val="0"/>
              </a:spcAft>
              <a:defRPr sz="2400">
                <a:solidFill>
                  <a:schemeClr val="tx1"/>
                </a:solidFill>
                <a:latin typeface="Arial" charset="0"/>
                <a:ea typeface="ＭＳ Ｐゴシック" charset="0"/>
              </a:defRPr>
            </a:lvl9pPr>
          </a:lstStyle>
          <a:p>
            <a:fld id="{2FC5902F-36B1-CA40-8671-586F086B971B}" type="slidenum">
              <a:rPr lang="en-US" sz="1200">
                <a:latin typeface="Times New Roman" charset="0"/>
              </a:rPr>
              <a:pPr/>
              <a:t>73</a:t>
            </a:fld>
            <a:endParaRPr lang="en-US" sz="1200">
              <a:latin typeface="Times New Roman"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endParaRPr>
          </a:p>
        </p:txBody>
      </p:sp>
    </p:spTree>
    <p:extLst>
      <p:ext uri="{BB962C8B-B14F-4D97-AF65-F5344CB8AC3E}">
        <p14:creationId xmlns:p14="http://schemas.microsoft.com/office/powerpoint/2010/main" val="28801037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charset="0"/>
                <a:ea typeface="ＭＳ Ｐゴシック" charset="0"/>
                <a:cs typeface="ＭＳ Ｐゴシック" charset="0"/>
              </a:defRPr>
            </a:lvl1pPr>
            <a:lvl2pPr marL="742950" indent="-285750" defTabSz="931863" eaLnBrk="0" hangingPunct="0">
              <a:defRPr sz="2400">
                <a:solidFill>
                  <a:schemeClr val="tx1"/>
                </a:solidFill>
                <a:latin typeface="Arial" charset="0"/>
                <a:ea typeface="ＭＳ Ｐゴシック" charset="0"/>
              </a:defRPr>
            </a:lvl2pPr>
            <a:lvl3pPr marL="1143000" indent="-228600" defTabSz="931863" eaLnBrk="0" hangingPunct="0">
              <a:defRPr sz="2400">
                <a:solidFill>
                  <a:schemeClr val="tx1"/>
                </a:solidFill>
                <a:latin typeface="Arial" charset="0"/>
                <a:ea typeface="ＭＳ Ｐゴシック" charset="0"/>
              </a:defRPr>
            </a:lvl3pPr>
            <a:lvl4pPr marL="1600200" indent="-228600" defTabSz="931863" eaLnBrk="0" hangingPunct="0">
              <a:defRPr sz="2400">
                <a:solidFill>
                  <a:schemeClr val="tx1"/>
                </a:solidFill>
                <a:latin typeface="Arial" charset="0"/>
                <a:ea typeface="ＭＳ Ｐゴシック" charset="0"/>
              </a:defRPr>
            </a:lvl4pPr>
            <a:lvl5pPr marL="2057400" indent="-228600" defTabSz="931863" eaLnBrk="0" hangingPunct="0">
              <a:defRPr sz="2400">
                <a:solidFill>
                  <a:schemeClr val="tx1"/>
                </a:solidFill>
                <a:latin typeface="Arial" charset="0"/>
                <a:ea typeface="ＭＳ Ｐゴシック" charset="0"/>
              </a:defRPr>
            </a:lvl5pPr>
            <a:lvl6pPr marL="2514600" indent="-228600" algn="ctr"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1863" eaLnBrk="0" fontAlgn="base" hangingPunct="0">
              <a:spcBef>
                <a:spcPct val="0"/>
              </a:spcBef>
              <a:spcAft>
                <a:spcPct val="0"/>
              </a:spcAft>
              <a:defRPr sz="2400">
                <a:solidFill>
                  <a:schemeClr val="tx1"/>
                </a:solidFill>
                <a:latin typeface="Arial" charset="0"/>
                <a:ea typeface="ＭＳ Ｐゴシック" charset="0"/>
              </a:defRPr>
            </a:lvl9pPr>
          </a:lstStyle>
          <a:p>
            <a:fld id="{2FC5902F-36B1-CA40-8671-586F086B971B}" type="slidenum">
              <a:rPr lang="en-US" sz="1200">
                <a:latin typeface="Times New Roman" charset="0"/>
              </a:rPr>
              <a:pPr/>
              <a:t>87</a:t>
            </a:fld>
            <a:endParaRPr lang="en-US" sz="1200">
              <a:latin typeface="Times New Roman"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endParaRPr>
          </a:p>
        </p:txBody>
      </p:sp>
    </p:spTree>
    <p:extLst>
      <p:ext uri="{BB962C8B-B14F-4D97-AF65-F5344CB8AC3E}">
        <p14:creationId xmlns:p14="http://schemas.microsoft.com/office/powerpoint/2010/main" val="27062246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charset="0"/>
                <a:ea typeface="ＭＳ Ｐゴシック" charset="0"/>
                <a:cs typeface="ＭＳ Ｐゴシック" charset="0"/>
              </a:defRPr>
            </a:lvl1pPr>
            <a:lvl2pPr marL="742950" indent="-285750" defTabSz="931863" eaLnBrk="0" hangingPunct="0">
              <a:defRPr sz="2400">
                <a:solidFill>
                  <a:schemeClr val="tx1"/>
                </a:solidFill>
                <a:latin typeface="Arial" charset="0"/>
                <a:ea typeface="ＭＳ Ｐゴシック" charset="0"/>
              </a:defRPr>
            </a:lvl2pPr>
            <a:lvl3pPr marL="1143000" indent="-228600" defTabSz="931863" eaLnBrk="0" hangingPunct="0">
              <a:defRPr sz="2400">
                <a:solidFill>
                  <a:schemeClr val="tx1"/>
                </a:solidFill>
                <a:latin typeface="Arial" charset="0"/>
                <a:ea typeface="ＭＳ Ｐゴシック" charset="0"/>
              </a:defRPr>
            </a:lvl3pPr>
            <a:lvl4pPr marL="1600200" indent="-228600" defTabSz="931863" eaLnBrk="0" hangingPunct="0">
              <a:defRPr sz="2400">
                <a:solidFill>
                  <a:schemeClr val="tx1"/>
                </a:solidFill>
                <a:latin typeface="Arial" charset="0"/>
                <a:ea typeface="ＭＳ Ｐゴシック" charset="0"/>
              </a:defRPr>
            </a:lvl4pPr>
            <a:lvl5pPr marL="2057400" indent="-228600" defTabSz="931863" eaLnBrk="0" hangingPunct="0">
              <a:defRPr sz="2400">
                <a:solidFill>
                  <a:schemeClr val="tx1"/>
                </a:solidFill>
                <a:latin typeface="Arial" charset="0"/>
                <a:ea typeface="ＭＳ Ｐゴシック" charset="0"/>
              </a:defRPr>
            </a:lvl5pPr>
            <a:lvl6pPr marL="2514600" indent="-228600" algn="ctr"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1863" eaLnBrk="0" fontAlgn="base" hangingPunct="0">
              <a:spcBef>
                <a:spcPct val="0"/>
              </a:spcBef>
              <a:spcAft>
                <a:spcPct val="0"/>
              </a:spcAft>
              <a:defRPr sz="2400">
                <a:solidFill>
                  <a:schemeClr val="tx1"/>
                </a:solidFill>
                <a:latin typeface="Arial" charset="0"/>
                <a:ea typeface="ＭＳ Ｐゴシック" charset="0"/>
              </a:defRPr>
            </a:lvl9pPr>
          </a:lstStyle>
          <a:p>
            <a:fld id="{2FC5902F-36B1-CA40-8671-586F086B971B}" type="slidenum">
              <a:rPr lang="en-US" sz="1200">
                <a:latin typeface="Times New Roman" charset="0"/>
              </a:rPr>
              <a:pPr/>
              <a:t>104</a:t>
            </a:fld>
            <a:endParaRPr lang="en-US" sz="1200">
              <a:latin typeface="Times New Roman"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endParaRPr>
          </a:p>
        </p:txBody>
      </p:sp>
    </p:spTree>
    <p:extLst>
      <p:ext uri="{BB962C8B-B14F-4D97-AF65-F5344CB8AC3E}">
        <p14:creationId xmlns:p14="http://schemas.microsoft.com/office/powerpoint/2010/main" val="38142287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charset="0"/>
                <a:ea typeface="ＭＳ Ｐゴシック" charset="0"/>
                <a:cs typeface="ＭＳ Ｐゴシック" charset="0"/>
              </a:defRPr>
            </a:lvl1pPr>
            <a:lvl2pPr marL="742950" indent="-285750" defTabSz="931863" eaLnBrk="0" hangingPunct="0">
              <a:defRPr sz="2400">
                <a:solidFill>
                  <a:schemeClr val="tx1"/>
                </a:solidFill>
                <a:latin typeface="Arial" charset="0"/>
                <a:ea typeface="ＭＳ Ｐゴシック" charset="0"/>
              </a:defRPr>
            </a:lvl2pPr>
            <a:lvl3pPr marL="1143000" indent="-228600" defTabSz="931863" eaLnBrk="0" hangingPunct="0">
              <a:defRPr sz="2400">
                <a:solidFill>
                  <a:schemeClr val="tx1"/>
                </a:solidFill>
                <a:latin typeface="Arial" charset="0"/>
                <a:ea typeface="ＭＳ Ｐゴシック" charset="0"/>
              </a:defRPr>
            </a:lvl3pPr>
            <a:lvl4pPr marL="1600200" indent="-228600" defTabSz="931863" eaLnBrk="0" hangingPunct="0">
              <a:defRPr sz="2400">
                <a:solidFill>
                  <a:schemeClr val="tx1"/>
                </a:solidFill>
                <a:latin typeface="Arial" charset="0"/>
                <a:ea typeface="ＭＳ Ｐゴシック" charset="0"/>
              </a:defRPr>
            </a:lvl4pPr>
            <a:lvl5pPr marL="2057400" indent="-228600" defTabSz="931863" eaLnBrk="0" hangingPunct="0">
              <a:defRPr sz="2400">
                <a:solidFill>
                  <a:schemeClr val="tx1"/>
                </a:solidFill>
                <a:latin typeface="Arial" charset="0"/>
                <a:ea typeface="ＭＳ Ｐゴシック" charset="0"/>
              </a:defRPr>
            </a:lvl5pPr>
            <a:lvl6pPr marL="2514600" indent="-228600" algn="ctr"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1863" eaLnBrk="0" fontAlgn="base" hangingPunct="0">
              <a:spcBef>
                <a:spcPct val="0"/>
              </a:spcBef>
              <a:spcAft>
                <a:spcPct val="0"/>
              </a:spcAft>
              <a:defRPr sz="2400">
                <a:solidFill>
                  <a:schemeClr val="tx1"/>
                </a:solidFill>
                <a:latin typeface="Arial" charset="0"/>
                <a:ea typeface="ＭＳ Ｐゴシック" charset="0"/>
              </a:defRPr>
            </a:lvl9pPr>
          </a:lstStyle>
          <a:p>
            <a:fld id="{2FC5902F-36B1-CA40-8671-586F086B971B}" type="slidenum">
              <a:rPr lang="en-US" sz="1200">
                <a:latin typeface="Times New Roman" charset="0"/>
              </a:rPr>
              <a:pPr/>
              <a:t>105</a:t>
            </a:fld>
            <a:endParaRPr lang="en-US" sz="1200">
              <a:latin typeface="Times New Roman"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endParaRPr>
          </a:p>
        </p:txBody>
      </p:sp>
    </p:spTree>
    <p:extLst>
      <p:ext uri="{BB962C8B-B14F-4D97-AF65-F5344CB8AC3E}">
        <p14:creationId xmlns:p14="http://schemas.microsoft.com/office/powerpoint/2010/main" val="26761476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charset="0"/>
                <a:ea typeface="ＭＳ Ｐゴシック" charset="0"/>
                <a:cs typeface="ＭＳ Ｐゴシック" charset="0"/>
              </a:defRPr>
            </a:lvl1pPr>
            <a:lvl2pPr marL="742950" indent="-285750" defTabSz="931863" eaLnBrk="0" hangingPunct="0">
              <a:defRPr sz="2400">
                <a:solidFill>
                  <a:schemeClr val="tx1"/>
                </a:solidFill>
                <a:latin typeface="Arial" charset="0"/>
                <a:ea typeface="ＭＳ Ｐゴシック" charset="0"/>
              </a:defRPr>
            </a:lvl2pPr>
            <a:lvl3pPr marL="1143000" indent="-228600" defTabSz="931863" eaLnBrk="0" hangingPunct="0">
              <a:defRPr sz="2400">
                <a:solidFill>
                  <a:schemeClr val="tx1"/>
                </a:solidFill>
                <a:latin typeface="Arial" charset="0"/>
                <a:ea typeface="ＭＳ Ｐゴシック" charset="0"/>
              </a:defRPr>
            </a:lvl3pPr>
            <a:lvl4pPr marL="1600200" indent="-228600" defTabSz="931863" eaLnBrk="0" hangingPunct="0">
              <a:defRPr sz="2400">
                <a:solidFill>
                  <a:schemeClr val="tx1"/>
                </a:solidFill>
                <a:latin typeface="Arial" charset="0"/>
                <a:ea typeface="ＭＳ Ｐゴシック" charset="0"/>
              </a:defRPr>
            </a:lvl4pPr>
            <a:lvl5pPr marL="2057400" indent="-228600" defTabSz="931863" eaLnBrk="0" hangingPunct="0">
              <a:defRPr sz="2400">
                <a:solidFill>
                  <a:schemeClr val="tx1"/>
                </a:solidFill>
                <a:latin typeface="Arial" charset="0"/>
                <a:ea typeface="ＭＳ Ｐゴシック" charset="0"/>
              </a:defRPr>
            </a:lvl5pPr>
            <a:lvl6pPr marL="2514600" indent="-228600" algn="ctr"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1863" eaLnBrk="0" fontAlgn="base" hangingPunct="0">
              <a:spcBef>
                <a:spcPct val="0"/>
              </a:spcBef>
              <a:spcAft>
                <a:spcPct val="0"/>
              </a:spcAft>
              <a:defRPr sz="2400">
                <a:solidFill>
                  <a:schemeClr val="tx1"/>
                </a:solidFill>
                <a:latin typeface="Arial" charset="0"/>
                <a:ea typeface="ＭＳ Ｐゴシック" charset="0"/>
              </a:defRPr>
            </a:lvl9pPr>
          </a:lstStyle>
          <a:p>
            <a:fld id="{2FC5902F-36B1-CA40-8671-586F086B971B}" type="slidenum">
              <a:rPr lang="en-US" sz="1200">
                <a:latin typeface="Times New Roman" charset="0"/>
              </a:rPr>
              <a:pPr/>
              <a:t>116</a:t>
            </a:fld>
            <a:endParaRPr lang="en-US" sz="1200">
              <a:latin typeface="Times New Roman"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endParaRPr>
          </a:p>
        </p:txBody>
      </p:sp>
    </p:spTree>
    <p:extLst>
      <p:ext uri="{BB962C8B-B14F-4D97-AF65-F5344CB8AC3E}">
        <p14:creationId xmlns:p14="http://schemas.microsoft.com/office/powerpoint/2010/main" val="42482044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charset="0"/>
                <a:ea typeface="ＭＳ Ｐゴシック" charset="0"/>
                <a:cs typeface="ＭＳ Ｐゴシック" charset="0"/>
              </a:defRPr>
            </a:lvl1pPr>
            <a:lvl2pPr marL="742950" indent="-285750" defTabSz="931863" eaLnBrk="0" hangingPunct="0">
              <a:defRPr sz="2400">
                <a:solidFill>
                  <a:schemeClr val="tx1"/>
                </a:solidFill>
                <a:latin typeface="Arial" charset="0"/>
                <a:ea typeface="ＭＳ Ｐゴシック" charset="0"/>
              </a:defRPr>
            </a:lvl2pPr>
            <a:lvl3pPr marL="1143000" indent="-228600" defTabSz="931863" eaLnBrk="0" hangingPunct="0">
              <a:defRPr sz="2400">
                <a:solidFill>
                  <a:schemeClr val="tx1"/>
                </a:solidFill>
                <a:latin typeface="Arial" charset="0"/>
                <a:ea typeface="ＭＳ Ｐゴシック" charset="0"/>
              </a:defRPr>
            </a:lvl3pPr>
            <a:lvl4pPr marL="1600200" indent="-228600" defTabSz="931863" eaLnBrk="0" hangingPunct="0">
              <a:defRPr sz="2400">
                <a:solidFill>
                  <a:schemeClr val="tx1"/>
                </a:solidFill>
                <a:latin typeface="Arial" charset="0"/>
                <a:ea typeface="ＭＳ Ｐゴシック" charset="0"/>
              </a:defRPr>
            </a:lvl4pPr>
            <a:lvl5pPr marL="2057400" indent="-228600" defTabSz="931863" eaLnBrk="0" hangingPunct="0">
              <a:defRPr sz="2400">
                <a:solidFill>
                  <a:schemeClr val="tx1"/>
                </a:solidFill>
                <a:latin typeface="Arial" charset="0"/>
                <a:ea typeface="ＭＳ Ｐゴシック" charset="0"/>
              </a:defRPr>
            </a:lvl5pPr>
            <a:lvl6pPr marL="2514600" indent="-228600" algn="ctr"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1863" eaLnBrk="0" fontAlgn="base" hangingPunct="0">
              <a:spcBef>
                <a:spcPct val="0"/>
              </a:spcBef>
              <a:spcAft>
                <a:spcPct val="0"/>
              </a:spcAft>
              <a:defRPr sz="2400">
                <a:solidFill>
                  <a:schemeClr val="tx1"/>
                </a:solidFill>
                <a:latin typeface="Arial" charset="0"/>
                <a:ea typeface="ＭＳ Ｐゴシック" charset="0"/>
              </a:defRPr>
            </a:lvl9pPr>
          </a:lstStyle>
          <a:p>
            <a:fld id="{2FC5902F-36B1-CA40-8671-586F086B971B}" type="slidenum">
              <a:rPr lang="en-US" sz="1200">
                <a:latin typeface="Times New Roman" charset="0"/>
              </a:rPr>
              <a:pPr/>
              <a:t>126</a:t>
            </a:fld>
            <a:endParaRPr lang="en-US" sz="1200">
              <a:latin typeface="Times New Roman"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endParaRPr>
          </a:p>
        </p:txBody>
      </p:sp>
    </p:spTree>
    <p:extLst>
      <p:ext uri="{BB962C8B-B14F-4D97-AF65-F5344CB8AC3E}">
        <p14:creationId xmlns:p14="http://schemas.microsoft.com/office/powerpoint/2010/main" val="8311567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charset="0"/>
                <a:ea typeface="ＭＳ Ｐゴシック" charset="0"/>
                <a:cs typeface="ＭＳ Ｐゴシック" charset="0"/>
              </a:defRPr>
            </a:lvl1pPr>
            <a:lvl2pPr marL="742950" indent="-285750" defTabSz="931863" eaLnBrk="0" hangingPunct="0">
              <a:defRPr sz="2400">
                <a:solidFill>
                  <a:schemeClr val="tx1"/>
                </a:solidFill>
                <a:latin typeface="Arial" charset="0"/>
                <a:ea typeface="ＭＳ Ｐゴシック" charset="0"/>
              </a:defRPr>
            </a:lvl2pPr>
            <a:lvl3pPr marL="1143000" indent="-228600" defTabSz="931863" eaLnBrk="0" hangingPunct="0">
              <a:defRPr sz="2400">
                <a:solidFill>
                  <a:schemeClr val="tx1"/>
                </a:solidFill>
                <a:latin typeface="Arial" charset="0"/>
                <a:ea typeface="ＭＳ Ｐゴシック" charset="0"/>
              </a:defRPr>
            </a:lvl3pPr>
            <a:lvl4pPr marL="1600200" indent="-228600" defTabSz="931863" eaLnBrk="0" hangingPunct="0">
              <a:defRPr sz="2400">
                <a:solidFill>
                  <a:schemeClr val="tx1"/>
                </a:solidFill>
                <a:latin typeface="Arial" charset="0"/>
                <a:ea typeface="ＭＳ Ｐゴシック" charset="0"/>
              </a:defRPr>
            </a:lvl4pPr>
            <a:lvl5pPr marL="2057400" indent="-228600" defTabSz="931863" eaLnBrk="0" hangingPunct="0">
              <a:defRPr sz="2400">
                <a:solidFill>
                  <a:schemeClr val="tx1"/>
                </a:solidFill>
                <a:latin typeface="Arial" charset="0"/>
                <a:ea typeface="ＭＳ Ｐゴシック" charset="0"/>
              </a:defRPr>
            </a:lvl5pPr>
            <a:lvl6pPr marL="2514600" indent="-228600" algn="ctr"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1863" eaLnBrk="0" fontAlgn="base" hangingPunct="0">
              <a:spcBef>
                <a:spcPct val="0"/>
              </a:spcBef>
              <a:spcAft>
                <a:spcPct val="0"/>
              </a:spcAft>
              <a:defRPr sz="2400">
                <a:solidFill>
                  <a:schemeClr val="tx1"/>
                </a:solidFill>
                <a:latin typeface="Arial" charset="0"/>
                <a:ea typeface="ＭＳ Ｐゴシック" charset="0"/>
              </a:defRPr>
            </a:lvl9pPr>
          </a:lstStyle>
          <a:p>
            <a:fld id="{2FC5902F-36B1-CA40-8671-586F086B971B}" type="slidenum">
              <a:rPr lang="en-US" sz="1200">
                <a:latin typeface="Times New Roman" charset="0"/>
              </a:rPr>
              <a:pPr/>
              <a:t>132</a:t>
            </a:fld>
            <a:endParaRPr lang="en-US" sz="1200">
              <a:latin typeface="Times New Roman"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endParaRPr>
          </a:p>
        </p:txBody>
      </p:sp>
    </p:spTree>
    <p:extLst>
      <p:ext uri="{BB962C8B-B14F-4D97-AF65-F5344CB8AC3E}">
        <p14:creationId xmlns:p14="http://schemas.microsoft.com/office/powerpoint/2010/main" val="2926164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charset="0"/>
                <a:ea typeface="ＭＳ Ｐゴシック" charset="0"/>
                <a:cs typeface="ＭＳ Ｐゴシック" charset="0"/>
              </a:defRPr>
            </a:lvl1pPr>
            <a:lvl2pPr marL="742950" indent="-285750" defTabSz="931863" eaLnBrk="0" hangingPunct="0">
              <a:defRPr sz="2400">
                <a:solidFill>
                  <a:schemeClr val="tx1"/>
                </a:solidFill>
                <a:latin typeface="Arial" charset="0"/>
                <a:ea typeface="ＭＳ Ｐゴシック" charset="0"/>
              </a:defRPr>
            </a:lvl2pPr>
            <a:lvl3pPr marL="1143000" indent="-228600" defTabSz="931863" eaLnBrk="0" hangingPunct="0">
              <a:defRPr sz="2400">
                <a:solidFill>
                  <a:schemeClr val="tx1"/>
                </a:solidFill>
                <a:latin typeface="Arial" charset="0"/>
                <a:ea typeface="ＭＳ Ｐゴシック" charset="0"/>
              </a:defRPr>
            </a:lvl3pPr>
            <a:lvl4pPr marL="1600200" indent="-228600" defTabSz="931863" eaLnBrk="0" hangingPunct="0">
              <a:defRPr sz="2400">
                <a:solidFill>
                  <a:schemeClr val="tx1"/>
                </a:solidFill>
                <a:latin typeface="Arial" charset="0"/>
                <a:ea typeface="ＭＳ Ｐゴシック" charset="0"/>
              </a:defRPr>
            </a:lvl4pPr>
            <a:lvl5pPr marL="2057400" indent="-228600" defTabSz="931863" eaLnBrk="0" hangingPunct="0">
              <a:defRPr sz="2400">
                <a:solidFill>
                  <a:schemeClr val="tx1"/>
                </a:solidFill>
                <a:latin typeface="Arial" charset="0"/>
                <a:ea typeface="ＭＳ Ｐゴシック" charset="0"/>
              </a:defRPr>
            </a:lvl5pPr>
            <a:lvl6pPr marL="2514600" indent="-228600" algn="ctr"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1863" eaLnBrk="0" fontAlgn="base" hangingPunct="0">
              <a:spcBef>
                <a:spcPct val="0"/>
              </a:spcBef>
              <a:spcAft>
                <a:spcPct val="0"/>
              </a:spcAft>
              <a:defRPr sz="2400">
                <a:solidFill>
                  <a:schemeClr val="tx1"/>
                </a:solidFill>
                <a:latin typeface="Arial" charset="0"/>
                <a:ea typeface="ＭＳ Ｐゴシック" charset="0"/>
              </a:defRPr>
            </a:lvl9pPr>
          </a:lstStyle>
          <a:p>
            <a:fld id="{2FC5902F-36B1-CA40-8671-586F086B971B}" type="slidenum">
              <a:rPr lang="en-US" sz="1200">
                <a:latin typeface="Times New Roman" charset="0"/>
              </a:rPr>
              <a:pPr/>
              <a:t>139</a:t>
            </a:fld>
            <a:endParaRPr lang="en-US" sz="1200">
              <a:latin typeface="Times New Roman"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endParaRPr>
          </a:p>
        </p:txBody>
      </p:sp>
    </p:spTree>
    <p:extLst>
      <p:ext uri="{BB962C8B-B14F-4D97-AF65-F5344CB8AC3E}">
        <p14:creationId xmlns:p14="http://schemas.microsoft.com/office/powerpoint/2010/main" val="2135187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charset="0"/>
                <a:ea typeface="ＭＳ Ｐゴシック" charset="0"/>
                <a:cs typeface="ＭＳ Ｐゴシック" charset="0"/>
              </a:defRPr>
            </a:lvl1pPr>
            <a:lvl2pPr marL="742950" indent="-285750" defTabSz="931863" eaLnBrk="0" hangingPunct="0">
              <a:defRPr sz="2400">
                <a:solidFill>
                  <a:schemeClr val="tx1"/>
                </a:solidFill>
                <a:latin typeface="Arial" charset="0"/>
                <a:ea typeface="ＭＳ Ｐゴシック" charset="0"/>
              </a:defRPr>
            </a:lvl2pPr>
            <a:lvl3pPr marL="1143000" indent="-228600" defTabSz="931863" eaLnBrk="0" hangingPunct="0">
              <a:defRPr sz="2400">
                <a:solidFill>
                  <a:schemeClr val="tx1"/>
                </a:solidFill>
                <a:latin typeface="Arial" charset="0"/>
                <a:ea typeface="ＭＳ Ｐゴシック" charset="0"/>
              </a:defRPr>
            </a:lvl3pPr>
            <a:lvl4pPr marL="1600200" indent="-228600" defTabSz="931863" eaLnBrk="0" hangingPunct="0">
              <a:defRPr sz="2400">
                <a:solidFill>
                  <a:schemeClr val="tx1"/>
                </a:solidFill>
                <a:latin typeface="Arial" charset="0"/>
                <a:ea typeface="ＭＳ Ｐゴシック" charset="0"/>
              </a:defRPr>
            </a:lvl4pPr>
            <a:lvl5pPr marL="2057400" indent="-228600" defTabSz="931863" eaLnBrk="0" hangingPunct="0">
              <a:defRPr sz="2400">
                <a:solidFill>
                  <a:schemeClr val="tx1"/>
                </a:solidFill>
                <a:latin typeface="Arial" charset="0"/>
                <a:ea typeface="ＭＳ Ｐゴシック" charset="0"/>
              </a:defRPr>
            </a:lvl5pPr>
            <a:lvl6pPr marL="2514600" indent="-228600" algn="ctr"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1863" eaLnBrk="0" fontAlgn="base" hangingPunct="0">
              <a:spcBef>
                <a:spcPct val="0"/>
              </a:spcBef>
              <a:spcAft>
                <a:spcPct val="0"/>
              </a:spcAft>
              <a:defRPr sz="2400">
                <a:solidFill>
                  <a:schemeClr val="tx1"/>
                </a:solidFill>
                <a:latin typeface="Arial" charset="0"/>
                <a:ea typeface="ＭＳ Ｐゴシック" charset="0"/>
              </a:defRPr>
            </a:lvl9pPr>
          </a:lstStyle>
          <a:p>
            <a:fld id="{2FC5902F-36B1-CA40-8671-586F086B971B}" type="slidenum">
              <a:rPr lang="en-US" sz="1200">
                <a:latin typeface="Times New Roman" charset="0"/>
              </a:rPr>
              <a:pPr/>
              <a:t>5</a:t>
            </a:fld>
            <a:endParaRPr lang="en-US" sz="1200">
              <a:latin typeface="Times New Roman"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endParaRPr>
          </a:p>
        </p:txBody>
      </p:sp>
    </p:spTree>
    <p:extLst>
      <p:ext uri="{BB962C8B-B14F-4D97-AF65-F5344CB8AC3E}">
        <p14:creationId xmlns:p14="http://schemas.microsoft.com/office/powerpoint/2010/main" val="3116559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charset="0"/>
                <a:ea typeface="ＭＳ Ｐゴシック" charset="0"/>
                <a:cs typeface="ＭＳ Ｐゴシック" charset="0"/>
              </a:defRPr>
            </a:lvl1pPr>
            <a:lvl2pPr marL="742950" indent="-285750" defTabSz="931863" eaLnBrk="0" hangingPunct="0">
              <a:defRPr sz="2400">
                <a:solidFill>
                  <a:schemeClr val="tx1"/>
                </a:solidFill>
                <a:latin typeface="Arial" charset="0"/>
                <a:ea typeface="ＭＳ Ｐゴシック" charset="0"/>
              </a:defRPr>
            </a:lvl2pPr>
            <a:lvl3pPr marL="1143000" indent="-228600" defTabSz="931863" eaLnBrk="0" hangingPunct="0">
              <a:defRPr sz="2400">
                <a:solidFill>
                  <a:schemeClr val="tx1"/>
                </a:solidFill>
                <a:latin typeface="Arial" charset="0"/>
                <a:ea typeface="ＭＳ Ｐゴシック" charset="0"/>
              </a:defRPr>
            </a:lvl3pPr>
            <a:lvl4pPr marL="1600200" indent="-228600" defTabSz="931863" eaLnBrk="0" hangingPunct="0">
              <a:defRPr sz="2400">
                <a:solidFill>
                  <a:schemeClr val="tx1"/>
                </a:solidFill>
                <a:latin typeface="Arial" charset="0"/>
                <a:ea typeface="ＭＳ Ｐゴシック" charset="0"/>
              </a:defRPr>
            </a:lvl4pPr>
            <a:lvl5pPr marL="2057400" indent="-228600" defTabSz="931863" eaLnBrk="0" hangingPunct="0">
              <a:defRPr sz="2400">
                <a:solidFill>
                  <a:schemeClr val="tx1"/>
                </a:solidFill>
                <a:latin typeface="Arial" charset="0"/>
                <a:ea typeface="ＭＳ Ｐゴシック" charset="0"/>
              </a:defRPr>
            </a:lvl5pPr>
            <a:lvl6pPr marL="2514600" indent="-228600" algn="ctr"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1863" eaLnBrk="0" fontAlgn="base" hangingPunct="0">
              <a:spcBef>
                <a:spcPct val="0"/>
              </a:spcBef>
              <a:spcAft>
                <a:spcPct val="0"/>
              </a:spcAft>
              <a:defRPr sz="2400">
                <a:solidFill>
                  <a:schemeClr val="tx1"/>
                </a:solidFill>
                <a:latin typeface="Arial" charset="0"/>
                <a:ea typeface="ＭＳ Ｐゴシック" charset="0"/>
              </a:defRPr>
            </a:lvl9pPr>
          </a:lstStyle>
          <a:p>
            <a:fld id="{2FC5902F-36B1-CA40-8671-586F086B971B}" type="slidenum">
              <a:rPr lang="en-US" sz="1200">
                <a:latin typeface="Times New Roman" charset="0"/>
              </a:rPr>
              <a:pPr/>
              <a:t>6</a:t>
            </a:fld>
            <a:endParaRPr lang="en-US" sz="1200">
              <a:latin typeface="Times New Roman"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endParaRPr>
          </a:p>
        </p:txBody>
      </p:sp>
    </p:spTree>
    <p:extLst>
      <p:ext uri="{BB962C8B-B14F-4D97-AF65-F5344CB8AC3E}">
        <p14:creationId xmlns:p14="http://schemas.microsoft.com/office/powerpoint/2010/main" val="1591939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charset="0"/>
                <a:ea typeface="ＭＳ Ｐゴシック" charset="0"/>
                <a:cs typeface="ＭＳ Ｐゴシック" charset="0"/>
              </a:defRPr>
            </a:lvl1pPr>
            <a:lvl2pPr marL="742950" indent="-285750" defTabSz="931863" eaLnBrk="0" hangingPunct="0">
              <a:defRPr sz="2400">
                <a:solidFill>
                  <a:schemeClr val="tx1"/>
                </a:solidFill>
                <a:latin typeface="Arial" charset="0"/>
                <a:ea typeface="ＭＳ Ｐゴシック" charset="0"/>
              </a:defRPr>
            </a:lvl2pPr>
            <a:lvl3pPr marL="1143000" indent="-228600" defTabSz="931863" eaLnBrk="0" hangingPunct="0">
              <a:defRPr sz="2400">
                <a:solidFill>
                  <a:schemeClr val="tx1"/>
                </a:solidFill>
                <a:latin typeface="Arial" charset="0"/>
                <a:ea typeface="ＭＳ Ｐゴシック" charset="0"/>
              </a:defRPr>
            </a:lvl3pPr>
            <a:lvl4pPr marL="1600200" indent="-228600" defTabSz="931863" eaLnBrk="0" hangingPunct="0">
              <a:defRPr sz="2400">
                <a:solidFill>
                  <a:schemeClr val="tx1"/>
                </a:solidFill>
                <a:latin typeface="Arial" charset="0"/>
                <a:ea typeface="ＭＳ Ｐゴシック" charset="0"/>
              </a:defRPr>
            </a:lvl4pPr>
            <a:lvl5pPr marL="2057400" indent="-228600" defTabSz="931863" eaLnBrk="0" hangingPunct="0">
              <a:defRPr sz="2400">
                <a:solidFill>
                  <a:schemeClr val="tx1"/>
                </a:solidFill>
                <a:latin typeface="Arial" charset="0"/>
                <a:ea typeface="ＭＳ Ｐゴシック" charset="0"/>
              </a:defRPr>
            </a:lvl5pPr>
            <a:lvl6pPr marL="2514600" indent="-228600" algn="ctr"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1863" eaLnBrk="0" fontAlgn="base" hangingPunct="0">
              <a:spcBef>
                <a:spcPct val="0"/>
              </a:spcBef>
              <a:spcAft>
                <a:spcPct val="0"/>
              </a:spcAft>
              <a:defRPr sz="2400">
                <a:solidFill>
                  <a:schemeClr val="tx1"/>
                </a:solidFill>
                <a:latin typeface="Arial" charset="0"/>
                <a:ea typeface="ＭＳ Ｐゴシック" charset="0"/>
              </a:defRPr>
            </a:lvl9pPr>
          </a:lstStyle>
          <a:p>
            <a:fld id="{2FC5902F-36B1-CA40-8671-586F086B971B}" type="slidenum">
              <a:rPr lang="en-US" sz="1200">
                <a:latin typeface="Times New Roman" charset="0"/>
              </a:rPr>
              <a:pPr/>
              <a:t>14</a:t>
            </a:fld>
            <a:endParaRPr lang="en-US" sz="1200">
              <a:latin typeface="Times New Roman"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endParaRPr>
          </a:p>
        </p:txBody>
      </p:sp>
    </p:spTree>
    <p:extLst>
      <p:ext uri="{BB962C8B-B14F-4D97-AF65-F5344CB8AC3E}">
        <p14:creationId xmlns:p14="http://schemas.microsoft.com/office/powerpoint/2010/main" val="224373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charset="0"/>
                <a:ea typeface="ＭＳ Ｐゴシック" charset="0"/>
                <a:cs typeface="ＭＳ Ｐゴシック" charset="0"/>
              </a:defRPr>
            </a:lvl1pPr>
            <a:lvl2pPr marL="742950" indent="-285750" defTabSz="931863" eaLnBrk="0" hangingPunct="0">
              <a:defRPr sz="2400">
                <a:solidFill>
                  <a:schemeClr val="tx1"/>
                </a:solidFill>
                <a:latin typeface="Arial" charset="0"/>
                <a:ea typeface="ＭＳ Ｐゴシック" charset="0"/>
              </a:defRPr>
            </a:lvl2pPr>
            <a:lvl3pPr marL="1143000" indent="-228600" defTabSz="931863" eaLnBrk="0" hangingPunct="0">
              <a:defRPr sz="2400">
                <a:solidFill>
                  <a:schemeClr val="tx1"/>
                </a:solidFill>
                <a:latin typeface="Arial" charset="0"/>
                <a:ea typeface="ＭＳ Ｐゴシック" charset="0"/>
              </a:defRPr>
            </a:lvl3pPr>
            <a:lvl4pPr marL="1600200" indent="-228600" defTabSz="931863" eaLnBrk="0" hangingPunct="0">
              <a:defRPr sz="2400">
                <a:solidFill>
                  <a:schemeClr val="tx1"/>
                </a:solidFill>
                <a:latin typeface="Arial" charset="0"/>
                <a:ea typeface="ＭＳ Ｐゴシック" charset="0"/>
              </a:defRPr>
            </a:lvl4pPr>
            <a:lvl5pPr marL="2057400" indent="-228600" defTabSz="931863" eaLnBrk="0" hangingPunct="0">
              <a:defRPr sz="2400">
                <a:solidFill>
                  <a:schemeClr val="tx1"/>
                </a:solidFill>
                <a:latin typeface="Arial" charset="0"/>
                <a:ea typeface="ＭＳ Ｐゴシック" charset="0"/>
              </a:defRPr>
            </a:lvl5pPr>
            <a:lvl6pPr marL="2514600" indent="-228600" algn="ctr"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1863" eaLnBrk="0" fontAlgn="base" hangingPunct="0">
              <a:spcBef>
                <a:spcPct val="0"/>
              </a:spcBef>
              <a:spcAft>
                <a:spcPct val="0"/>
              </a:spcAft>
              <a:defRPr sz="2400">
                <a:solidFill>
                  <a:schemeClr val="tx1"/>
                </a:solidFill>
                <a:latin typeface="Arial" charset="0"/>
                <a:ea typeface="ＭＳ Ｐゴシック" charset="0"/>
              </a:defRPr>
            </a:lvl9pPr>
          </a:lstStyle>
          <a:p>
            <a:fld id="{2FC5902F-36B1-CA40-8671-586F086B971B}" type="slidenum">
              <a:rPr lang="en-US" sz="1200">
                <a:latin typeface="Times New Roman" charset="0"/>
              </a:rPr>
              <a:pPr/>
              <a:t>23</a:t>
            </a:fld>
            <a:endParaRPr lang="en-US" sz="1200">
              <a:latin typeface="Times New Roman"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endParaRPr>
          </a:p>
        </p:txBody>
      </p:sp>
    </p:spTree>
    <p:extLst>
      <p:ext uri="{BB962C8B-B14F-4D97-AF65-F5344CB8AC3E}">
        <p14:creationId xmlns:p14="http://schemas.microsoft.com/office/powerpoint/2010/main" val="1645799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charset="0"/>
                <a:ea typeface="ＭＳ Ｐゴシック" charset="0"/>
                <a:cs typeface="ＭＳ Ｐゴシック" charset="0"/>
              </a:defRPr>
            </a:lvl1pPr>
            <a:lvl2pPr marL="742950" indent="-285750" defTabSz="931863" eaLnBrk="0" hangingPunct="0">
              <a:defRPr sz="2400">
                <a:solidFill>
                  <a:schemeClr val="tx1"/>
                </a:solidFill>
                <a:latin typeface="Arial" charset="0"/>
                <a:ea typeface="ＭＳ Ｐゴシック" charset="0"/>
              </a:defRPr>
            </a:lvl2pPr>
            <a:lvl3pPr marL="1143000" indent="-228600" defTabSz="931863" eaLnBrk="0" hangingPunct="0">
              <a:defRPr sz="2400">
                <a:solidFill>
                  <a:schemeClr val="tx1"/>
                </a:solidFill>
                <a:latin typeface="Arial" charset="0"/>
                <a:ea typeface="ＭＳ Ｐゴシック" charset="0"/>
              </a:defRPr>
            </a:lvl3pPr>
            <a:lvl4pPr marL="1600200" indent="-228600" defTabSz="931863" eaLnBrk="0" hangingPunct="0">
              <a:defRPr sz="2400">
                <a:solidFill>
                  <a:schemeClr val="tx1"/>
                </a:solidFill>
                <a:latin typeface="Arial" charset="0"/>
                <a:ea typeface="ＭＳ Ｐゴシック" charset="0"/>
              </a:defRPr>
            </a:lvl4pPr>
            <a:lvl5pPr marL="2057400" indent="-228600" defTabSz="931863" eaLnBrk="0" hangingPunct="0">
              <a:defRPr sz="2400">
                <a:solidFill>
                  <a:schemeClr val="tx1"/>
                </a:solidFill>
                <a:latin typeface="Arial" charset="0"/>
                <a:ea typeface="ＭＳ Ｐゴシック" charset="0"/>
              </a:defRPr>
            </a:lvl5pPr>
            <a:lvl6pPr marL="2514600" indent="-228600" algn="ctr"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1863" eaLnBrk="0" fontAlgn="base" hangingPunct="0">
              <a:spcBef>
                <a:spcPct val="0"/>
              </a:spcBef>
              <a:spcAft>
                <a:spcPct val="0"/>
              </a:spcAft>
              <a:defRPr sz="2400">
                <a:solidFill>
                  <a:schemeClr val="tx1"/>
                </a:solidFill>
                <a:latin typeface="Arial" charset="0"/>
                <a:ea typeface="ＭＳ Ｐゴシック" charset="0"/>
              </a:defRPr>
            </a:lvl9pPr>
          </a:lstStyle>
          <a:p>
            <a:fld id="{2FC5902F-36B1-CA40-8671-586F086B971B}" type="slidenum">
              <a:rPr lang="en-US" sz="1200">
                <a:latin typeface="Times New Roman" charset="0"/>
              </a:rPr>
              <a:pPr/>
              <a:t>24</a:t>
            </a:fld>
            <a:endParaRPr lang="en-US" sz="1200">
              <a:latin typeface="Times New Roman"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endParaRPr>
          </a:p>
        </p:txBody>
      </p:sp>
    </p:spTree>
    <p:extLst>
      <p:ext uri="{BB962C8B-B14F-4D97-AF65-F5344CB8AC3E}">
        <p14:creationId xmlns:p14="http://schemas.microsoft.com/office/powerpoint/2010/main" val="1735542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charset="0"/>
                <a:ea typeface="ＭＳ Ｐゴシック" charset="0"/>
                <a:cs typeface="ＭＳ Ｐゴシック" charset="0"/>
              </a:defRPr>
            </a:lvl1pPr>
            <a:lvl2pPr marL="742950" indent="-285750" defTabSz="931863" eaLnBrk="0" hangingPunct="0">
              <a:defRPr sz="2400">
                <a:solidFill>
                  <a:schemeClr val="tx1"/>
                </a:solidFill>
                <a:latin typeface="Arial" charset="0"/>
                <a:ea typeface="ＭＳ Ｐゴシック" charset="0"/>
              </a:defRPr>
            </a:lvl2pPr>
            <a:lvl3pPr marL="1143000" indent="-228600" defTabSz="931863" eaLnBrk="0" hangingPunct="0">
              <a:defRPr sz="2400">
                <a:solidFill>
                  <a:schemeClr val="tx1"/>
                </a:solidFill>
                <a:latin typeface="Arial" charset="0"/>
                <a:ea typeface="ＭＳ Ｐゴシック" charset="0"/>
              </a:defRPr>
            </a:lvl3pPr>
            <a:lvl4pPr marL="1600200" indent="-228600" defTabSz="931863" eaLnBrk="0" hangingPunct="0">
              <a:defRPr sz="2400">
                <a:solidFill>
                  <a:schemeClr val="tx1"/>
                </a:solidFill>
                <a:latin typeface="Arial" charset="0"/>
                <a:ea typeface="ＭＳ Ｐゴシック" charset="0"/>
              </a:defRPr>
            </a:lvl4pPr>
            <a:lvl5pPr marL="2057400" indent="-228600" defTabSz="931863" eaLnBrk="0" hangingPunct="0">
              <a:defRPr sz="2400">
                <a:solidFill>
                  <a:schemeClr val="tx1"/>
                </a:solidFill>
                <a:latin typeface="Arial" charset="0"/>
                <a:ea typeface="ＭＳ Ｐゴシック" charset="0"/>
              </a:defRPr>
            </a:lvl5pPr>
            <a:lvl6pPr marL="2514600" indent="-228600" algn="ctr"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1863" eaLnBrk="0" fontAlgn="base" hangingPunct="0">
              <a:spcBef>
                <a:spcPct val="0"/>
              </a:spcBef>
              <a:spcAft>
                <a:spcPct val="0"/>
              </a:spcAft>
              <a:defRPr sz="2400">
                <a:solidFill>
                  <a:schemeClr val="tx1"/>
                </a:solidFill>
                <a:latin typeface="Arial" charset="0"/>
                <a:ea typeface="ＭＳ Ｐゴシック" charset="0"/>
              </a:defRPr>
            </a:lvl9pPr>
          </a:lstStyle>
          <a:p>
            <a:fld id="{2FC5902F-36B1-CA40-8671-586F086B971B}" type="slidenum">
              <a:rPr lang="en-US" sz="1200">
                <a:latin typeface="Times New Roman" charset="0"/>
              </a:rPr>
              <a:pPr/>
              <a:t>32</a:t>
            </a:fld>
            <a:endParaRPr lang="en-US" sz="1200">
              <a:latin typeface="Times New Roman"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endParaRPr>
          </a:p>
        </p:txBody>
      </p:sp>
    </p:spTree>
    <p:extLst>
      <p:ext uri="{BB962C8B-B14F-4D97-AF65-F5344CB8AC3E}">
        <p14:creationId xmlns:p14="http://schemas.microsoft.com/office/powerpoint/2010/main" val="2061556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charset="0"/>
                <a:ea typeface="ＭＳ Ｐゴシック" charset="0"/>
                <a:cs typeface="ＭＳ Ｐゴシック" charset="0"/>
              </a:defRPr>
            </a:lvl1pPr>
            <a:lvl2pPr marL="742950" indent="-285750" defTabSz="931863" eaLnBrk="0" hangingPunct="0">
              <a:defRPr sz="2400">
                <a:solidFill>
                  <a:schemeClr val="tx1"/>
                </a:solidFill>
                <a:latin typeface="Arial" charset="0"/>
                <a:ea typeface="ＭＳ Ｐゴシック" charset="0"/>
              </a:defRPr>
            </a:lvl2pPr>
            <a:lvl3pPr marL="1143000" indent="-228600" defTabSz="931863" eaLnBrk="0" hangingPunct="0">
              <a:defRPr sz="2400">
                <a:solidFill>
                  <a:schemeClr val="tx1"/>
                </a:solidFill>
                <a:latin typeface="Arial" charset="0"/>
                <a:ea typeface="ＭＳ Ｐゴシック" charset="0"/>
              </a:defRPr>
            </a:lvl3pPr>
            <a:lvl4pPr marL="1600200" indent="-228600" defTabSz="931863" eaLnBrk="0" hangingPunct="0">
              <a:defRPr sz="2400">
                <a:solidFill>
                  <a:schemeClr val="tx1"/>
                </a:solidFill>
                <a:latin typeface="Arial" charset="0"/>
                <a:ea typeface="ＭＳ Ｐゴシック" charset="0"/>
              </a:defRPr>
            </a:lvl4pPr>
            <a:lvl5pPr marL="2057400" indent="-228600" defTabSz="931863" eaLnBrk="0" hangingPunct="0">
              <a:defRPr sz="2400">
                <a:solidFill>
                  <a:schemeClr val="tx1"/>
                </a:solidFill>
                <a:latin typeface="Arial" charset="0"/>
                <a:ea typeface="ＭＳ Ｐゴシック" charset="0"/>
              </a:defRPr>
            </a:lvl5pPr>
            <a:lvl6pPr marL="2514600" indent="-228600" algn="ctr"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1863" eaLnBrk="0" fontAlgn="base" hangingPunct="0">
              <a:spcBef>
                <a:spcPct val="0"/>
              </a:spcBef>
              <a:spcAft>
                <a:spcPct val="0"/>
              </a:spcAft>
              <a:defRPr sz="2400">
                <a:solidFill>
                  <a:schemeClr val="tx1"/>
                </a:solidFill>
                <a:latin typeface="Arial" charset="0"/>
                <a:ea typeface="ＭＳ Ｐゴシック" charset="0"/>
              </a:defRPr>
            </a:lvl9pPr>
          </a:lstStyle>
          <a:p>
            <a:fld id="{2FC5902F-36B1-CA40-8671-586F086B971B}" type="slidenum">
              <a:rPr lang="en-US" sz="1200">
                <a:latin typeface="Times New Roman" charset="0"/>
              </a:rPr>
              <a:pPr/>
              <a:t>42</a:t>
            </a:fld>
            <a:endParaRPr lang="en-US" sz="1200">
              <a:latin typeface="Times New Roman"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endParaRPr>
          </a:p>
        </p:txBody>
      </p:sp>
    </p:spTree>
    <p:extLst>
      <p:ext uri="{BB962C8B-B14F-4D97-AF65-F5344CB8AC3E}">
        <p14:creationId xmlns:p14="http://schemas.microsoft.com/office/powerpoint/2010/main" val="3681589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charset="0"/>
                <a:ea typeface="ＭＳ Ｐゴシック" charset="0"/>
                <a:cs typeface="ＭＳ Ｐゴシック" charset="0"/>
              </a:defRPr>
            </a:lvl1pPr>
            <a:lvl2pPr marL="742950" indent="-285750" defTabSz="931863" eaLnBrk="0" hangingPunct="0">
              <a:defRPr sz="2400">
                <a:solidFill>
                  <a:schemeClr val="tx1"/>
                </a:solidFill>
                <a:latin typeface="Arial" charset="0"/>
                <a:ea typeface="ＭＳ Ｐゴシック" charset="0"/>
              </a:defRPr>
            </a:lvl2pPr>
            <a:lvl3pPr marL="1143000" indent="-228600" defTabSz="931863" eaLnBrk="0" hangingPunct="0">
              <a:defRPr sz="2400">
                <a:solidFill>
                  <a:schemeClr val="tx1"/>
                </a:solidFill>
                <a:latin typeface="Arial" charset="0"/>
                <a:ea typeface="ＭＳ Ｐゴシック" charset="0"/>
              </a:defRPr>
            </a:lvl3pPr>
            <a:lvl4pPr marL="1600200" indent="-228600" defTabSz="931863" eaLnBrk="0" hangingPunct="0">
              <a:defRPr sz="2400">
                <a:solidFill>
                  <a:schemeClr val="tx1"/>
                </a:solidFill>
                <a:latin typeface="Arial" charset="0"/>
                <a:ea typeface="ＭＳ Ｐゴシック" charset="0"/>
              </a:defRPr>
            </a:lvl4pPr>
            <a:lvl5pPr marL="2057400" indent="-228600" defTabSz="931863" eaLnBrk="0" hangingPunct="0">
              <a:defRPr sz="2400">
                <a:solidFill>
                  <a:schemeClr val="tx1"/>
                </a:solidFill>
                <a:latin typeface="Arial" charset="0"/>
                <a:ea typeface="ＭＳ Ｐゴシック" charset="0"/>
              </a:defRPr>
            </a:lvl5pPr>
            <a:lvl6pPr marL="2514600" indent="-228600" algn="ctr"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1863" eaLnBrk="0" fontAlgn="base" hangingPunct="0">
              <a:spcBef>
                <a:spcPct val="0"/>
              </a:spcBef>
              <a:spcAft>
                <a:spcPct val="0"/>
              </a:spcAft>
              <a:defRPr sz="2400">
                <a:solidFill>
                  <a:schemeClr val="tx1"/>
                </a:solidFill>
                <a:latin typeface="Arial" charset="0"/>
                <a:ea typeface="ＭＳ Ｐゴシック" charset="0"/>
              </a:defRPr>
            </a:lvl9pPr>
          </a:lstStyle>
          <a:p>
            <a:fld id="{2FC5902F-36B1-CA40-8671-586F086B971B}" type="slidenum">
              <a:rPr lang="en-US" sz="1200">
                <a:latin typeface="Times New Roman" charset="0"/>
              </a:rPr>
              <a:pPr/>
              <a:t>56</a:t>
            </a:fld>
            <a:endParaRPr lang="en-US" sz="1200">
              <a:latin typeface="Times New Roman"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endParaRPr>
          </a:p>
        </p:txBody>
      </p:sp>
    </p:spTree>
    <p:extLst>
      <p:ext uri="{BB962C8B-B14F-4D97-AF65-F5344CB8AC3E}">
        <p14:creationId xmlns:p14="http://schemas.microsoft.com/office/powerpoint/2010/main" val="1977172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40C0A5B-0919-8B45-ACCA-79215B7F5C06}" type="datetime1">
              <a:rPr lang="en-US" smtClean="0"/>
              <a:t>11/17/2022</a:t>
            </a:fld>
            <a:endParaRPr lang="en-US"/>
          </a:p>
        </p:txBody>
      </p:sp>
      <p:sp>
        <p:nvSpPr>
          <p:cNvPr id="5" name="Footer Placeholder 4"/>
          <p:cNvSpPr>
            <a:spLocks noGrp="1"/>
          </p:cNvSpPr>
          <p:nvPr>
            <p:ph type="ftr" sz="quarter" idx="11"/>
          </p:nvPr>
        </p:nvSpPr>
        <p:spPr/>
        <p:txBody>
          <a:bodyPr/>
          <a:lstStyle/>
          <a:p>
            <a:r>
              <a:rPr lang="en-US"/>
              <a:t>Copyright 2014 Johns Hopkins University Press</a:t>
            </a:r>
          </a:p>
        </p:txBody>
      </p:sp>
      <p:sp>
        <p:nvSpPr>
          <p:cNvPr id="6" name="Slide Number Placeholder 5"/>
          <p:cNvSpPr>
            <a:spLocks noGrp="1"/>
          </p:cNvSpPr>
          <p:nvPr>
            <p:ph type="sldNum" sz="quarter" idx="12"/>
          </p:nvPr>
        </p:nvSpPr>
        <p:spPr/>
        <p:txBody>
          <a:bodyPr/>
          <a:lstStyle/>
          <a:p>
            <a:fld id="{6F409498-C018-8742-BF44-B34DBAFCF946}" type="slidenum">
              <a:rPr lang="en-US" smtClean="0"/>
              <a:t>‹N›</a:t>
            </a:fld>
            <a:endParaRPr lang="en-US"/>
          </a:p>
        </p:txBody>
      </p:sp>
    </p:spTree>
    <p:extLst>
      <p:ext uri="{BB962C8B-B14F-4D97-AF65-F5344CB8AC3E}">
        <p14:creationId xmlns:p14="http://schemas.microsoft.com/office/powerpoint/2010/main" val="136988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56185B-0FAD-0047-8DE3-D9208B126DFB}" type="datetime1">
              <a:rPr lang="en-US" smtClean="0"/>
              <a:t>11/17/2022</a:t>
            </a:fld>
            <a:endParaRPr lang="en-US"/>
          </a:p>
        </p:txBody>
      </p:sp>
      <p:sp>
        <p:nvSpPr>
          <p:cNvPr id="5" name="Footer Placeholder 4"/>
          <p:cNvSpPr>
            <a:spLocks noGrp="1"/>
          </p:cNvSpPr>
          <p:nvPr>
            <p:ph type="ftr" sz="quarter" idx="11"/>
          </p:nvPr>
        </p:nvSpPr>
        <p:spPr/>
        <p:txBody>
          <a:bodyPr/>
          <a:lstStyle/>
          <a:p>
            <a:r>
              <a:rPr lang="en-US"/>
              <a:t>Copyright 2014 Johns Hopkins University Press</a:t>
            </a:r>
          </a:p>
        </p:txBody>
      </p:sp>
      <p:sp>
        <p:nvSpPr>
          <p:cNvPr id="6" name="Slide Number Placeholder 5"/>
          <p:cNvSpPr>
            <a:spLocks noGrp="1"/>
          </p:cNvSpPr>
          <p:nvPr>
            <p:ph type="sldNum" sz="quarter" idx="12"/>
          </p:nvPr>
        </p:nvSpPr>
        <p:spPr/>
        <p:txBody>
          <a:bodyPr/>
          <a:lstStyle/>
          <a:p>
            <a:fld id="{6F409498-C018-8742-BF44-B34DBAFCF946}" type="slidenum">
              <a:rPr lang="en-US" smtClean="0"/>
              <a:t>‹N›</a:t>
            </a:fld>
            <a:endParaRPr lang="en-US"/>
          </a:p>
        </p:txBody>
      </p:sp>
    </p:spTree>
    <p:extLst>
      <p:ext uri="{BB962C8B-B14F-4D97-AF65-F5344CB8AC3E}">
        <p14:creationId xmlns:p14="http://schemas.microsoft.com/office/powerpoint/2010/main" val="3727491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38F1D5-D3E8-A748-955C-927BFBE22FCF}" type="datetime1">
              <a:rPr lang="en-US" smtClean="0"/>
              <a:t>11/17/2022</a:t>
            </a:fld>
            <a:endParaRPr lang="en-US"/>
          </a:p>
        </p:txBody>
      </p:sp>
      <p:sp>
        <p:nvSpPr>
          <p:cNvPr id="5" name="Footer Placeholder 4"/>
          <p:cNvSpPr>
            <a:spLocks noGrp="1"/>
          </p:cNvSpPr>
          <p:nvPr>
            <p:ph type="ftr" sz="quarter" idx="11"/>
          </p:nvPr>
        </p:nvSpPr>
        <p:spPr/>
        <p:txBody>
          <a:bodyPr/>
          <a:lstStyle/>
          <a:p>
            <a:r>
              <a:rPr lang="en-US"/>
              <a:t>Copyright 2014 Johns Hopkins University Press</a:t>
            </a:r>
          </a:p>
        </p:txBody>
      </p:sp>
      <p:sp>
        <p:nvSpPr>
          <p:cNvPr id="6" name="Slide Number Placeholder 5"/>
          <p:cNvSpPr>
            <a:spLocks noGrp="1"/>
          </p:cNvSpPr>
          <p:nvPr>
            <p:ph type="sldNum" sz="quarter" idx="12"/>
          </p:nvPr>
        </p:nvSpPr>
        <p:spPr/>
        <p:txBody>
          <a:bodyPr/>
          <a:lstStyle/>
          <a:p>
            <a:fld id="{6F409498-C018-8742-BF44-B34DBAFCF946}" type="slidenum">
              <a:rPr lang="en-US" smtClean="0"/>
              <a:t>‹N›</a:t>
            </a:fld>
            <a:endParaRPr lang="en-US"/>
          </a:p>
        </p:txBody>
      </p:sp>
    </p:spTree>
    <p:extLst>
      <p:ext uri="{BB962C8B-B14F-4D97-AF65-F5344CB8AC3E}">
        <p14:creationId xmlns:p14="http://schemas.microsoft.com/office/powerpoint/2010/main" val="4293824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49BCC0-1F2F-934E-8EF0-BABDCF175C8F}" type="datetime1">
              <a:rPr lang="en-US" smtClean="0"/>
              <a:t>11/17/2022</a:t>
            </a:fld>
            <a:endParaRPr lang="en-US"/>
          </a:p>
        </p:txBody>
      </p:sp>
      <p:sp>
        <p:nvSpPr>
          <p:cNvPr id="5" name="Footer Placeholder 4"/>
          <p:cNvSpPr>
            <a:spLocks noGrp="1"/>
          </p:cNvSpPr>
          <p:nvPr>
            <p:ph type="ftr" sz="quarter" idx="11"/>
          </p:nvPr>
        </p:nvSpPr>
        <p:spPr/>
        <p:txBody>
          <a:bodyPr/>
          <a:lstStyle/>
          <a:p>
            <a:r>
              <a:rPr lang="en-US"/>
              <a:t>Copyright 2014 Johns Hopkins University Press</a:t>
            </a:r>
          </a:p>
        </p:txBody>
      </p:sp>
      <p:sp>
        <p:nvSpPr>
          <p:cNvPr id="6" name="Slide Number Placeholder 5"/>
          <p:cNvSpPr>
            <a:spLocks noGrp="1"/>
          </p:cNvSpPr>
          <p:nvPr>
            <p:ph type="sldNum" sz="quarter" idx="12"/>
          </p:nvPr>
        </p:nvSpPr>
        <p:spPr/>
        <p:txBody>
          <a:bodyPr/>
          <a:lstStyle/>
          <a:p>
            <a:fld id="{6F409498-C018-8742-BF44-B34DBAFCF946}" type="slidenum">
              <a:rPr lang="en-US" smtClean="0"/>
              <a:t>‹N›</a:t>
            </a:fld>
            <a:endParaRPr lang="en-US"/>
          </a:p>
        </p:txBody>
      </p:sp>
    </p:spTree>
    <p:extLst>
      <p:ext uri="{BB962C8B-B14F-4D97-AF65-F5344CB8AC3E}">
        <p14:creationId xmlns:p14="http://schemas.microsoft.com/office/powerpoint/2010/main" val="132477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EC2F06-7D30-914A-88EF-CE3890085623}" type="datetime1">
              <a:rPr lang="en-US" smtClean="0"/>
              <a:t>11/17/2022</a:t>
            </a:fld>
            <a:endParaRPr lang="en-US"/>
          </a:p>
        </p:txBody>
      </p:sp>
      <p:sp>
        <p:nvSpPr>
          <p:cNvPr id="5" name="Footer Placeholder 4"/>
          <p:cNvSpPr>
            <a:spLocks noGrp="1"/>
          </p:cNvSpPr>
          <p:nvPr>
            <p:ph type="ftr" sz="quarter" idx="11"/>
          </p:nvPr>
        </p:nvSpPr>
        <p:spPr/>
        <p:txBody>
          <a:bodyPr/>
          <a:lstStyle/>
          <a:p>
            <a:r>
              <a:rPr lang="en-US"/>
              <a:t>Copyright 2014 Johns Hopkins University Press</a:t>
            </a:r>
          </a:p>
        </p:txBody>
      </p:sp>
      <p:sp>
        <p:nvSpPr>
          <p:cNvPr id="6" name="Slide Number Placeholder 5"/>
          <p:cNvSpPr>
            <a:spLocks noGrp="1"/>
          </p:cNvSpPr>
          <p:nvPr>
            <p:ph type="sldNum" sz="quarter" idx="12"/>
          </p:nvPr>
        </p:nvSpPr>
        <p:spPr/>
        <p:txBody>
          <a:bodyPr/>
          <a:lstStyle/>
          <a:p>
            <a:fld id="{6F409498-C018-8742-BF44-B34DBAFCF946}" type="slidenum">
              <a:rPr lang="en-US" smtClean="0"/>
              <a:t>‹N›</a:t>
            </a:fld>
            <a:endParaRPr lang="en-US"/>
          </a:p>
        </p:txBody>
      </p:sp>
    </p:spTree>
    <p:extLst>
      <p:ext uri="{BB962C8B-B14F-4D97-AF65-F5344CB8AC3E}">
        <p14:creationId xmlns:p14="http://schemas.microsoft.com/office/powerpoint/2010/main" val="1488642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9F0E65-C884-974C-8840-0F178B1CE462}" type="datetime1">
              <a:rPr lang="en-US" smtClean="0"/>
              <a:t>11/17/2022</a:t>
            </a:fld>
            <a:endParaRPr lang="en-US"/>
          </a:p>
        </p:txBody>
      </p:sp>
      <p:sp>
        <p:nvSpPr>
          <p:cNvPr id="6" name="Footer Placeholder 5"/>
          <p:cNvSpPr>
            <a:spLocks noGrp="1"/>
          </p:cNvSpPr>
          <p:nvPr>
            <p:ph type="ftr" sz="quarter" idx="11"/>
          </p:nvPr>
        </p:nvSpPr>
        <p:spPr/>
        <p:txBody>
          <a:bodyPr/>
          <a:lstStyle/>
          <a:p>
            <a:r>
              <a:rPr lang="en-US"/>
              <a:t>Copyright 2014 Johns Hopkins University Press</a:t>
            </a:r>
          </a:p>
        </p:txBody>
      </p:sp>
      <p:sp>
        <p:nvSpPr>
          <p:cNvPr id="7" name="Slide Number Placeholder 6"/>
          <p:cNvSpPr>
            <a:spLocks noGrp="1"/>
          </p:cNvSpPr>
          <p:nvPr>
            <p:ph type="sldNum" sz="quarter" idx="12"/>
          </p:nvPr>
        </p:nvSpPr>
        <p:spPr/>
        <p:txBody>
          <a:bodyPr/>
          <a:lstStyle/>
          <a:p>
            <a:fld id="{6F409498-C018-8742-BF44-B34DBAFCF946}" type="slidenum">
              <a:rPr lang="en-US" smtClean="0"/>
              <a:t>‹N›</a:t>
            </a:fld>
            <a:endParaRPr lang="en-US"/>
          </a:p>
        </p:txBody>
      </p:sp>
    </p:spTree>
    <p:extLst>
      <p:ext uri="{BB962C8B-B14F-4D97-AF65-F5344CB8AC3E}">
        <p14:creationId xmlns:p14="http://schemas.microsoft.com/office/powerpoint/2010/main" val="3882152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C5FE6BE-845C-364E-9945-70EC341F1433}" type="datetime1">
              <a:rPr lang="en-US" smtClean="0"/>
              <a:t>11/17/2022</a:t>
            </a:fld>
            <a:endParaRPr lang="en-US"/>
          </a:p>
        </p:txBody>
      </p:sp>
      <p:sp>
        <p:nvSpPr>
          <p:cNvPr id="8" name="Footer Placeholder 7"/>
          <p:cNvSpPr>
            <a:spLocks noGrp="1"/>
          </p:cNvSpPr>
          <p:nvPr>
            <p:ph type="ftr" sz="quarter" idx="11"/>
          </p:nvPr>
        </p:nvSpPr>
        <p:spPr/>
        <p:txBody>
          <a:bodyPr/>
          <a:lstStyle/>
          <a:p>
            <a:r>
              <a:rPr lang="en-US"/>
              <a:t>Copyright 2014 Johns Hopkins University Press</a:t>
            </a:r>
          </a:p>
        </p:txBody>
      </p:sp>
      <p:sp>
        <p:nvSpPr>
          <p:cNvPr id="9" name="Slide Number Placeholder 8"/>
          <p:cNvSpPr>
            <a:spLocks noGrp="1"/>
          </p:cNvSpPr>
          <p:nvPr>
            <p:ph type="sldNum" sz="quarter" idx="12"/>
          </p:nvPr>
        </p:nvSpPr>
        <p:spPr/>
        <p:txBody>
          <a:bodyPr/>
          <a:lstStyle/>
          <a:p>
            <a:fld id="{6F409498-C018-8742-BF44-B34DBAFCF946}" type="slidenum">
              <a:rPr lang="en-US" smtClean="0"/>
              <a:t>‹N›</a:t>
            </a:fld>
            <a:endParaRPr lang="en-US"/>
          </a:p>
        </p:txBody>
      </p:sp>
    </p:spTree>
    <p:extLst>
      <p:ext uri="{BB962C8B-B14F-4D97-AF65-F5344CB8AC3E}">
        <p14:creationId xmlns:p14="http://schemas.microsoft.com/office/powerpoint/2010/main" val="652233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36C1A0-AFD9-804C-9725-5A7033FE866B}" type="datetime1">
              <a:rPr lang="en-US" smtClean="0"/>
              <a:t>11/17/2022</a:t>
            </a:fld>
            <a:endParaRPr lang="en-US"/>
          </a:p>
        </p:txBody>
      </p:sp>
      <p:sp>
        <p:nvSpPr>
          <p:cNvPr id="4" name="Footer Placeholder 3"/>
          <p:cNvSpPr>
            <a:spLocks noGrp="1"/>
          </p:cNvSpPr>
          <p:nvPr>
            <p:ph type="ftr" sz="quarter" idx="11"/>
          </p:nvPr>
        </p:nvSpPr>
        <p:spPr/>
        <p:txBody>
          <a:bodyPr/>
          <a:lstStyle/>
          <a:p>
            <a:r>
              <a:rPr lang="en-US"/>
              <a:t>Copyright 2014 Johns Hopkins University Press</a:t>
            </a:r>
          </a:p>
        </p:txBody>
      </p:sp>
      <p:sp>
        <p:nvSpPr>
          <p:cNvPr id="5" name="Slide Number Placeholder 4"/>
          <p:cNvSpPr>
            <a:spLocks noGrp="1"/>
          </p:cNvSpPr>
          <p:nvPr>
            <p:ph type="sldNum" sz="quarter" idx="12"/>
          </p:nvPr>
        </p:nvSpPr>
        <p:spPr/>
        <p:txBody>
          <a:bodyPr/>
          <a:lstStyle/>
          <a:p>
            <a:fld id="{6F409498-C018-8742-BF44-B34DBAFCF946}" type="slidenum">
              <a:rPr lang="en-US" smtClean="0"/>
              <a:t>‹N›</a:t>
            </a:fld>
            <a:endParaRPr lang="en-US"/>
          </a:p>
        </p:txBody>
      </p:sp>
    </p:spTree>
    <p:extLst>
      <p:ext uri="{BB962C8B-B14F-4D97-AF65-F5344CB8AC3E}">
        <p14:creationId xmlns:p14="http://schemas.microsoft.com/office/powerpoint/2010/main" val="2485306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B4B3C1-F005-C349-B4E9-3199F1311CF6}" type="datetime1">
              <a:rPr lang="en-US" smtClean="0"/>
              <a:t>11/17/2022</a:t>
            </a:fld>
            <a:endParaRPr lang="en-US"/>
          </a:p>
        </p:txBody>
      </p:sp>
      <p:sp>
        <p:nvSpPr>
          <p:cNvPr id="3" name="Footer Placeholder 2"/>
          <p:cNvSpPr>
            <a:spLocks noGrp="1"/>
          </p:cNvSpPr>
          <p:nvPr>
            <p:ph type="ftr" sz="quarter" idx="11"/>
          </p:nvPr>
        </p:nvSpPr>
        <p:spPr/>
        <p:txBody>
          <a:bodyPr/>
          <a:lstStyle/>
          <a:p>
            <a:r>
              <a:rPr lang="en-US"/>
              <a:t>Copyright 2014 Johns Hopkins University Press</a:t>
            </a:r>
          </a:p>
        </p:txBody>
      </p:sp>
      <p:sp>
        <p:nvSpPr>
          <p:cNvPr id="4" name="Slide Number Placeholder 3"/>
          <p:cNvSpPr>
            <a:spLocks noGrp="1"/>
          </p:cNvSpPr>
          <p:nvPr>
            <p:ph type="sldNum" sz="quarter" idx="12"/>
          </p:nvPr>
        </p:nvSpPr>
        <p:spPr/>
        <p:txBody>
          <a:bodyPr/>
          <a:lstStyle/>
          <a:p>
            <a:fld id="{6F409498-C018-8742-BF44-B34DBAFCF946}" type="slidenum">
              <a:rPr lang="en-US" smtClean="0"/>
              <a:t>‹N›</a:t>
            </a:fld>
            <a:endParaRPr lang="en-US"/>
          </a:p>
        </p:txBody>
      </p:sp>
    </p:spTree>
    <p:extLst>
      <p:ext uri="{BB962C8B-B14F-4D97-AF65-F5344CB8AC3E}">
        <p14:creationId xmlns:p14="http://schemas.microsoft.com/office/powerpoint/2010/main" val="4284601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DAED9AC-1D3C-7245-9934-C38546C7A6C2}" type="datetime1">
              <a:rPr lang="en-US" smtClean="0"/>
              <a:t>11/17/2022</a:t>
            </a:fld>
            <a:endParaRPr lang="en-US"/>
          </a:p>
        </p:txBody>
      </p:sp>
      <p:sp>
        <p:nvSpPr>
          <p:cNvPr id="6" name="Footer Placeholder 5"/>
          <p:cNvSpPr>
            <a:spLocks noGrp="1"/>
          </p:cNvSpPr>
          <p:nvPr>
            <p:ph type="ftr" sz="quarter" idx="11"/>
          </p:nvPr>
        </p:nvSpPr>
        <p:spPr/>
        <p:txBody>
          <a:bodyPr/>
          <a:lstStyle/>
          <a:p>
            <a:r>
              <a:rPr lang="en-US"/>
              <a:t>Copyright 2014 Johns Hopkins University Press</a:t>
            </a:r>
          </a:p>
        </p:txBody>
      </p:sp>
      <p:sp>
        <p:nvSpPr>
          <p:cNvPr id="7" name="Slide Number Placeholder 6"/>
          <p:cNvSpPr>
            <a:spLocks noGrp="1"/>
          </p:cNvSpPr>
          <p:nvPr>
            <p:ph type="sldNum" sz="quarter" idx="12"/>
          </p:nvPr>
        </p:nvSpPr>
        <p:spPr/>
        <p:txBody>
          <a:bodyPr/>
          <a:lstStyle/>
          <a:p>
            <a:fld id="{6F409498-C018-8742-BF44-B34DBAFCF946}" type="slidenum">
              <a:rPr lang="en-US" smtClean="0"/>
              <a:t>‹N›</a:t>
            </a:fld>
            <a:endParaRPr lang="en-US"/>
          </a:p>
        </p:txBody>
      </p:sp>
    </p:spTree>
    <p:extLst>
      <p:ext uri="{BB962C8B-B14F-4D97-AF65-F5344CB8AC3E}">
        <p14:creationId xmlns:p14="http://schemas.microsoft.com/office/powerpoint/2010/main" val="2573064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75A1A4D-4404-1040-9D55-B14F4279FA4B}" type="datetime1">
              <a:rPr lang="en-US" smtClean="0"/>
              <a:t>11/17/2022</a:t>
            </a:fld>
            <a:endParaRPr lang="en-US"/>
          </a:p>
        </p:txBody>
      </p:sp>
      <p:sp>
        <p:nvSpPr>
          <p:cNvPr id="6" name="Footer Placeholder 5"/>
          <p:cNvSpPr>
            <a:spLocks noGrp="1"/>
          </p:cNvSpPr>
          <p:nvPr>
            <p:ph type="ftr" sz="quarter" idx="11"/>
          </p:nvPr>
        </p:nvSpPr>
        <p:spPr/>
        <p:txBody>
          <a:bodyPr/>
          <a:lstStyle/>
          <a:p>
            <a:r>
              <a:rPr lang="en-US"/>
              <a:t>Copyright 2014 Johns Hopkins University Press</a:t>
            </a:r>
          </a:p>
        </p:txBody>
      </p:sp>
      <p:sp>
        <p:nvSpPr>
          <p:cNvPr id="7" name="Slide Number Placeholder 6"/>
          <p:cNvSpPr>
            <a:spLocks noGrp="1"/>
          </p:cNvSpPr>
          <p:nvPr>
            <p:ph type="sldNum" sz="quarter" idx="12"/>
          </p:nvPr>
        </p:nvSpPr>
        <p:spPr/>
        <p:txBody>
          <a:bodyPr/>
          <a:lstStyle/>
          <a:p>
            <a:fld id="{6F409498-C018-8742-BF44-B34DBAFCF946}" type="slidenum">
              <a:rPr lang="en-US" smtClean="0"/>
              <a:t>‹N›</a:t>
            </a:fld>
            <a:endParaRPr lang="en-US"/>
          </a:p>
        </p:txBody>
      </p:sp>
    </p:spTree>
    <p:extLst>
      <p:ext uri="{BB962C8B-B14F-4D97-AF65-F5344CB8AC3E}">
        <p14:creationId xmlns:p14="http://schemas.microsoft.com/office/powerpoint/2010/main" val="658461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50E00F-BF38-AE4B-8384-A93081981BAA}" type="datetime1">
              <a:rPr lang="en-US" smtClean="0"/>
              <a:t>11/17/2022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Copyright 2014 Johns Hopkins University Press</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409498-C018-8742-BF44-B34DBAFCF946}" type="slidenum">
              <a:rPr lang="en-US" smtClean="0"/>
              <a:t>‹N›</a:t>
            </a:fld>
            <a:endParaRPr lang="en-US"/>
          </a:p>
        </p:txBody>
      </p:sp>
    </p:spTree>
    <p:extLst>
      <p:ext uri="{BB962C8B-B14F-4D97-AF65-F5344CB8AC3E}">
        <p14:creationId xmlns:p14="http://schemas.microsoft.com/office/powerpoint/2010/main" val="26367319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 Id="rId5" Type="http://schemas.openxmlformats.org/officeDocument/2006/relationships/image" Target="../media/image16.emf"/><Relationship Id="rId4" Type="http://schemas.openxmlformats.org/officeDocument/2006/relationships/image" Target="../media/image2.jpg"/></Relationships>
</file>

<file path=ppt/slides/_rels/slide100.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52.emf"/><Relationship Id="rId2" Type="http://schemas.openxmlformats.org/officeDocument/2006/relationships/image" Target="../media/image151.emf"/><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153.emf"/><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7.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image" Target="../media/image154.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38.emf"/></Relationships>
</file>

<file path=ppt/slides/_rels/slide108.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image" Target="../media/image155.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38.emf"/></Relationships>
</file>

<file path=ppt/slides/_rels/slide109.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 Id="rId5" Type="http://schemas.openxmlformats.org/officeDocument/2006/relationships/image" Target="../media/image19.emf"/><Relationship Id="rId4" Type="http://schemas.openxmlformats.org/officeDocument/2006/relationships/image" Target="../media/image2.jpg"/></Relationships>
</file>

<file path=ppt/slides/_rels/slide110.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61.emf"/><Relationship Id="rId2" Type="http://schemas.openxmlformats.org/officeDocument/2006/relationships/image" Target="../media/image160.emf"/><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14.xml.rels><?xml version="1.0" encoding="UTF-8" standalone="yes"?>
<Relationships xmlns="http://schemas.openxmlformats.org/package/2006/relationships"><Relationship Id="rId3" Type="http://schemas.openxmlformats.org/officeDocument/2006/relationships/image" Target="../media/image163.emf"/><Relationship Id="rId2" Type="http://schemas.openxmlformats.org/officeDocument/2006/relationships/image" Target="../media/image162.emf"/><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15.xml.rels><?xml version="1.0" encoding="UTF-8" standalone="yes"?>
<Relationships xmlns="http://schemas.openxmlformats.org/package/2006/relationships"><Relationship Id="rId3" Type="http://schemas.openxmlformats.org/officeDocument/2006/relationships/image" Target="../media/image165.emf"/><Relationship Id="rId2" Type="http://schemas.openxmlformats.org/officeDocument/2006/relationships/image" Target="../media/image164.emf"/><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167.emf"/><Relationship Id="rId2" Type="http://schemas.openxmlformats.org/officeDocument/2006/relationships/image" Target="../media/image166.emf"/><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18.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image" Target="../media/image168.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38.emf"/></Relationships>
</file>

<file path=ppt/slides/_rels/slide119.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image" Target="../media/image169.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38.emf"/></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76.emf"/><Relationship Id="rId2" Type="http://schemas.openxmlformats.org/officeDocument/2006/relationships/image" Target="../media/image175.emf"/><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178.emf"/><Relationship Id="rId2" Type="http://schemas.openxmlformats.org/officeDocument/2006/relationships/image" Target="../media/image177.emf"/><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28.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image" Target="../media/image179.emf"/><Relationship Id="rId1" Type="http://schemas.openxmlformats.org/officeDocument/2006/relationships/slideLayout" Target="../slideLayouts/slideLayout2.xml"/><Relationship Id="rId6" Type="http://schemas.openxmlformats.org/officeDocument/2006/relationships/hyperlink" Target="https://www.cdc.gov/healthyschools/wscc/index.htm" TargetMode="External"/><Relationship Id="rId5" Type="http://schemas.openxmlformats.org/officeDocument/2006/relationships/image" Target="../media/image2.jpg"/><Relationship Id="rId4" Type="http://schemas.openxmlformats.org/officeDocument/2006/relationships/image" Target="../media/image138.emf"/></Relationships>
</file>

<file path=ppt/slides/_rels/slide129.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30.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83.emf"/><Relationship Id="rId2" Type="http://schemas.openxmlformats.org/officeDocument/2006/relationships/image" Target="../media/image182.emf"/><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3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3" Type="http://schemas.openxmlformats.org/officeDocument/2006/relationships/image" Target="../media/image185.emf"/><Relationship Id="rId2" Type="http://schemas.openxmlformats.org/officeDocument/2006/relationships/image" Target="../media/image184.emf"/><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34.xml.rels><?xml version="1.0" encoding="UTF-8" standalone="yes"?>
<Relationships xmlns="http://schemas.openxmlformats.org/package/2006/relationships"><Relationship Id="rId3" Type="http://schemas.openxmlformats.org/officeDocument/2006/relationships/image" Target="../media/image187.emf"/><Relationship Id="rId2" Type="http://schemas.openxmlformats.org/officeDocument/2006/relationships/image" Target="../media/image186.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88.emf"/></Relationships>
</file>

<file path=ppt/slides/_rels/slide135.xml.rels><?xml version="1.0" encoding="UTF-8" standalone="yes"?>
<Relationships xmlns="http://schemas.openxmlformats.org/package/2006/relationships"><Relationship Id="rId3" Type="http://schemas.openxmlformats.org/officeDocument/2006/relationships/image" Target="../media/image190.emf"/><Relationship Id="rId2" Type="http://schemas.openxmlformats.org/officeDocument/2006/relationships/image" Target="../media/image189.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91.emf"/></Relationships>
</file>

<file path=ppt/slides/_rels/slide136.xml.rels><?xml version="1.0" encoding="UTF-8" standalone="yes"?>
<Relationships xmlns="http://schemas.openxmlformats.org/package/2006/relationships"><Relationship Id="rId3" Type="http://schemas.openxmlformats.org/officeDocument/2006/relationships/image" Target="../media/image193.emf"/><Relationship Id="rId2" Type="http://schemas.openxmlformats.org/officeDocument/2006/relationships/image" Target="../media/image192.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94.emf"/></Relationships>
</file>

<file path=ppt/slides/_rels/slide137.xml.rels><?xml version="1.0" encoding="UTF-8" standalone="yes"?>
<Relationships xmlns="http://schemas.openxmlformats.org/package/2006/relationships"><Relationship Id="rId3" Type="http://schemas.openxmlformats.org/officeDocument/2006/relationships/image" Target="../media/image196.emf"/><Relationship Id="rId2" Type="http://schemas.openxmlformats.org/officeDocument/2006/relationships/image" Target="../media/image195.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97.emf"/></Relationships>
</file>

<file path=ppt/slides/_rels/slide138.xml.rels><?xml version="1.0" encoding="UTF-8" standalone="yes"?>
<Relationships xmlns="http://schemas.openxmlformats.org/package/2006/relationships"><Relationship Id="rId3" Type="http://schemas.openxmlformats.org/officeDocument/2006/relationships/image" Target="../media/image199.emf"/><Relationship Id="rId2" Type="http://schemas.openxmlformats.org/officeDocument/2006/relationships/image" Target="../media/image198.emf"/><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3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201.emf"/><Relationship Id="rId2" Type="http://schemas.openxmlformats.org/officeDocument/2006/relationships/image" Target="../media/image200.emf"/><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41.xml.rels><?xml version="1.0" encoding="UTF-8" standalone="yes"?>
<Relationships xmlns="http://schemas.openxmlformats.org/package/2006/relationships"><Relationship Id="rId3" Type="http://schemas.openxmlformats.org/officeDocument/2006/relationships/image" Target="../media/image203.emf"/><Relationship Id="rId2" Type="http://schemas.openxmlformats.org/officeDocument/2006/relationships/image" Target="../media/image202.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204.emf"/></Relationships>
</file>

<file path=ppt/slides/_rels/slide142.xml.rels><?xml version="1.0" encoding="UTF-8" standalone="yes"?>
<Relationships xmlns="http://schemas.openxmlformats.org/package/2006/relationships"><Relationship Id="rId3" Type="http://schemas.openxmlformats.org/officeDocument/2006/relationships/image" Target="../media/image206.emf"/><Relationship Id="rId2" Type="http://schemas.openxmlformats.org/officeDocument/2006/relationships/image" Target="../media/image205.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207.emf"/></Relationships>
</file>

<file path=ppt/slides/_rels/slide143.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27.emf"/></Relationships>
</file>

<file path=ppt/slides/_rels/slide1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30.emf"/></Relationships>
</file>

<file path=ppt/slides/_rels/slide1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2.xml"/><Relationship Id="rId5" Type="http://schemas.openxmlformats.org/officeDocument/2006/relationships/image" Target="../media/image33.emf"/><Relationship Id="rId4" Type="http://schemas.openxmlformats.org/officeDocument/2006/relationships/image" Target="../media/image2.jpg"/></Relationships>
</file>

<file path=ppt/slides/_rels/slide1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2.xml"/><Relationship Id="rId5" Type="http://schemas.openxmlformats.org/officeDocument/2006/relationships/image" Target="../media/image36.emf"/><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www.lgreen.net/"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2.xml"/><Relationship Id="rId5" Type="http://schemas.openxmlformats.org/officeDocument/2006/relationships/image" Target="../media/image39.emf"/><Relationship Id="rId4" Type="http://schemas.openxmlformats.org/officeDocument/2006/relationships/image" Target="../media/image2.jpg"/></Relationships>
</file>

<file path=ppt/slides/_rels/slide2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2.xml"/><Relationship Id="rId5" Type="http://schemas.openxmlformats.org/officeDocument/2006/relationships/image" Target="../media/image42.emf"/><Relationship Id="rId4" Type="http://schemas.openxmlformats.org/officeDocument/2006/relationships/image" Target="../media/image2.jpg"/></Relationships>
</file>

<file path=ppt/slides/_rels/slide2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6.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49.emf"/></Relationships>
</file>

<file path=ppt/slides/_rels/slide27.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52.emf"/></Relationships>
</file>

<file path=ppt/slides/_rels/slide28.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55.emf"/></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6.emf"/><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4.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63.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55.emf"/></Relationships>
</file>

<file path=ppt/slides/_rels/slide35.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66.emf"/></Relationships>
</file>

<file path=ppt/slides/_rels/slide36.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7.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66.emf"/></Relationships>
</file>

<file path=ppt/slides/_rels/slide37.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8.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66.emf"/></Relationships>
</file>

<file path=ppt/slides/_rels/slide38.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9.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66.emf"/></Relationships>
</file>

<file path=ppt/slides/_rels/slide3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4.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76.emf"/></Relationships>
</file>

<file path=ppt/slides/_rels/slide45.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79.emf"/></Relationships>
</file>

<file path=ppt/slides/_rels/slide46.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82.emf"/></Relationships>
</file>

<file path=ppt/slides/_rels/slide47.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85.emf"/></Relationships>
</file>

<file path=ppt/slides/_rels/slide48.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86.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66.emf"/></Relationships>
</file>

<file path=ppt/slides/_rels/slide49.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87.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66.emf"/></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8.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93.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66.emf"/></Relationships>
</file>

<file path=ppt/slides/_rels/slide59.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94.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66.emf"/></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95.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66.emf"/></Relationships>
</file>

<file path=ppt/slides/_rels/slide6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6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97.emf"/><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65.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99.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01.emf"/></Relationships>
</file>

<file path=ppt/slides/_rels/slide66.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02.ti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04.emf"/></Relationships>
</file>

<file path=ppt/slides/_rels/slide67.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105.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07.emf"/></Relationships>
</file>

<file path=ppt/slides/_rels/slide6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7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7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image" Target="../media/image112.emf"/><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75.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image" Target="../media/image114.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16.emf"/></Relationships>
</file>

<file path=ppt/slides/_rels/slide76.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image" Target="../media/image117.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19.emf"/></Relationships>
</file>

<file path=ppt/slides/_rels/slide77.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image" Target="../media/image120.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22.emf"/></Relationships>
</file>

<file path=ppt/slides/_rels/slide78.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image" Target="../media/image123.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22.emf"/></Relationships>
</file>

<file path=ppt/slides/_rels/slide79.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image" Target="../media/image124.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22.emf"/></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0.emf"/></Relationships>
</file>

<file path=ppt/slides/_rels/slide80.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image" Target="../media/image125.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22.emf"/></Relationships>
</file>

<file path=ppt/slides/_rels/slide81.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image" Target="../media/image131.emf"/><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8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image" Target="../media/image121.emf"/><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89.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image" Target="../media/image133.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35.emf"/></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3.emf"/></Relationships>
</file>

<file path=ppt/slides/_rels/slide90.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image" Target="../media/image136.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38.emf"/></Relationships>
</file>

<file path=ppt/slides/_rels/slide91.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image" Target="../media/image139.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38.emf"/></Relationships>
</file>

<file path=ppt/slides/_rels/slide92.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image" Target="../media/image140.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38.emf"/></Relationships>
</file>

<file path=ppt/slides/_rels/slide93.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image" Target="../media/image141.emf"/><Relationship Id="rId1" Type="http://schemas.openxmlformats.org/officeDocument/2006/relationships/slideLayout" Target="../slideLayouts/slideLayout2.xml"/><Relationship Id="rId6" Type="http://schemas.openxmlformats.org/officeDocument/2006/relationships/hyperlink" Target="https://www.wkkf.org/resource-directory/resources/2004/01/logic-model-development" TargetMode="External"/><Relationship Id="rId5" Type="http://schemas.openxmlformats.org/officeDocument/2006/relationships/image" Target="../media/image2.jpg"/><Relationship Id="rId4" Type="http://schemas.openxmlformats.org/officeDocument/2006/relationships/image" Target="../media/image138.emf"/></Relationships>
</file>

<file path=ppt/slides/_rels/slide94.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ress.small.horizontal.blue.jpg"/>
          <p:cNvPicPr>
            <a:picLocks noChangeAspect="1"/>
          </p:cNvPicPr>
          <p:nvPr/>
        </p:nvPicPr>
        <p:blipFill rotWithShape="1">
          <a:blip r:embed="rId2">
            <a:extLst>
              <a:ext uri="{28A0092B-C50C-407E-A947-70E740481C1C}">
                <a14:useLocalDpi xmlns:a14="http://schemas.microsoft.com/office/drawing/2010/main" val="0"/>
              </a:ext>
            </a:extLst>
          </a:blip>
          <a:srcRect l="12230" t="29451" r="12563" b="28320"/>
          <a:stretch/>
        </p:blipFill>
        <p:spPr>
          <a:xfrm>
            <a:off x="2650921" y="501650"/>
            <a:ext cx="3716324" cy="842002"/>
          </a:xfrm>
          <a:prstGeom prst="rect">
            <a:avLst/>
          </a:prstGeom>
        </p:spPr>
      </p:pic>
      <p:sp>
        <p:nvSpPr>
          <p:cNvPr id="9" name="Footer Placeholder 5"/>
          <p:cNvSpPr>
            <a:spLocks noGrp="1"/>
          </p:cNvSpPr>
          <p:nvPr>
            <p:ph type="ftr" sz="quarter" idx="11"/>
          </p:nvPr>
        </p:nvSpPr>
        <p:spPr>
          <a:xfrm>
            <a:off x="1117600" y="6356350"/>
            <a:ext cx="6527800" cy="365125"/>
          </a:xfrm>
        </p:spPr>
        <p:txBody>
          <a:bodyPr/>
          <a:lstStyle/>
          <a:p>
            <a:r>
              <a:rPr lang="en-US" dirty="0"/>
              <a:t>Copyright © 2022 |     Johns Hopkins University Press</a:t>
            </a:r>
          </a:p>
        </p:txBody>
      </p:sp>
      <p:pic>
        <p:nvPicPr>
          <p:cNvPr id="10" name="Picture 9" descr="blueshiel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0800" y="6426200"/>
            <a:ext cx="311150" cy="266700"/>
          </a:xfrm>
          <a:prstGeom prst="rect">
            <a:avLst/>
          </a:prstGeom>
        </p:spPr>
      </p:pic>
      <p:pic>
        <p:nvPicPr>
          <p:cNvPr id="3" name="Picture 2">
            <a:extLst>
              <a:ext uri="{FF2B5EF4-FFF2-40B4-BE49-F238E27FC236}">
                <a16:creationId xmlns:a16="http://schemas.microsoft.com/office/drawing/2014/main" id="{96831924-3C07-4F27-98F0-396F1A680C67}"/>
              </a:ext>
            </a:extLst>
          </p:cNvPr>
          <p:cNvPicPr>
            <a:picLocks noChangeAspect="1"/>
          </p:cNvPicPr>
          <p:nvPr/>
        </p:nvPicPr>
        <p:blipFill>
          <a:blip r:embed="rId4"/>
          <a:stretch>
            <a:fillRect/>
          </a:stretch>
        </p:blipFill>
        <p:spPr>
          <a:xfrm>
            <a:off x="2847508" y="1429231"/>
            <a:ext cx="3448983" cy="4927119"/>
          </a:xfrm>
          <a:prstGeom prst="rect">
            <a:avLst/>
          </a:prstGeom>
        </p:spPr>
      </p:pic>
    </p:spTree>
    <p:extLst>
      <p:ext uri="{BB962C8B-B14F-4D97-AF65-F5344CB8AC3E}">
        <p14:creationId xmlns:p14="http://schemas.microsoft.com/office/powerpoint/2010/main" val="20597638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1.3</a:t>
            </a:r>
          </a:p>
        </p:txBody>
      </p:sp>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2"/>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3"/>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pic>
        <p:nvPicPr>
          <p:cNvPr id="11" name="Content Placeholder 10">
            <a:extLst>
              <a:ext uri="{FF2B5EF4-FFF2-40B4-BE49-F238E27FC236}">
                <a16:creationId xmlns:a16="http://schemas.microsoft.com/office/drawing/2014/main" id="{147AB633-5327-D94B-BBE2-013A6D072BCA}"/>
              </a:ext>
            </a:extLst>
          </p:cNvPr>
          <p:cNvPicPr>
            <a:picLocks noGrp="1" noChangeAspect="1"/>
          </p:cNvPicPr>
          <p:nvPr>
            <p:ph idx="1"/>
          </p:nvPr>
        </p:nvPicPr>
        <p:blipFill>
          <a:blip r:embed="rId5"/>
          <a:stretch>
            <a:fillRect/>
          </a:stretch>
        </p:blipFill>
        <p:spPr>
          <a:xfrm>
            <a:off x="2808270" y="1501887"/>
            <a:ext cx="3404961" cy="3749284"/>
          </a:xfrm>
        </p:spPr>
      </p:pic>
      <p:sp>
        <p:nvSpPr>
          <p:cNvPr id="4" name="TextBox 3">
            <a:extLst>
              <a:ext uri="{FF2B5EF4-FFF2-40B4-BE49-F238E27FC236}">
                <a16:creationId xmlns:a16="http://schemas.microsoft.com/office/drawing/2014/main" id="{48802901-EF60-FE4C-BDD5-92855CEEA11A}"/>
              </a:ext>
            </a:extLst>
          </p:cNvPr>
          <p:cNvSpPr txBox="1"/>
          <p:nvPr/>
        </p:nvSpPr>
        <p:spPr>
          <a:xfrm>
            <a:off x="574431" y="5170913"/>
            <a:ext cx="8112369" cy="1477328"/>
          </a:xfrm>
          <a:prstGeom prst="rect">
            <a:avLst/>
          </a:prstGeom>
          <a:noFill/>
        </p:spPr>
        <p:txBody>
          <a:bodyPr wrap="square" rtlCol="0">
            <a:spAutoFit/>
          </a:bodyPr>
          <a:lstStyle/>
          <a:p>
            <a:br>
              <a:rPr lang="en-US" sz="900" dirty="0"/>
            </a:br>
            <a:r>
              <a:rPr lang="en-US" sz="900" dirty="0"/>
              <a:t>FIGURE 1.3.Compiled from multiple studies, the estimates of percentages of premature deaths attributable to the major determinants of health include 40% to behavioral patterns, 30% to genetic predisposition, and 30% to environmental factors. The last includes 5% to exposures in the physical environment, 10% to shortfalls in medical care, and 15% to social factors. Sources: Data updated in Johnson, N.B., Hayes, L.D., Brown, K., </a:t>
            </a:r>
            <a:r>
              <a:rPr lang="en-US" sz="900" dirty="0" err="1"/>
              <a:t>Hoo</a:t>
            </a:r>
            <a:r>
              <a:rPr lang="en-US" sz="900" dirty="0"/>
              <a:t>, E.C., </a:t>
            </a:r>
            <a:r>
              <a:rPr lang="en-US" sz="900" dirty="0" err="1"/>
              <a:t>Ethier</a:t>
            </a:r>
            <a:r>
              <a:rPr lang="en-US" sz="900" dirty="0"/>
              <a:t>, K.A., &amp; Centers for Disease Control and Prevention (CDC). (2014). CDC National Health Report: leading causes of morbidity and mortality and associated behavioral risk and protective factors—United States, 2005-2013. MMWR Supplements, 63(4), 3–27. https://</a:t>
            </a:r>
            <a:r>
              <a:rPr lang="en-US" sz="900" dirty="0" err="1"/>
              <a:t>www.cdc.gov</a:t>
            </a:r>
            <a:r>
              <a:rPr lang="en-US" sz="900" dirty="0"/>
              <a:t>/</a:t>
            </a:r>
            <a:r>
              <a:rPr lang="en-US" sz="900" dirty="0" err="1"/>
              <a:t>mmwr</a:t>
            </a:r>
            <a:r>
              <a:rPr lang="en-US" sz="900" dirty="0"/>
              <a:t>/preview/</a:t>
            </a:r>
            <a:r>
              <a:rPr lang="en-US" sz="900" dirty="0" err="1"/>
              <a:t>mmwrhtml</a:t>
            </a:r>
            <a:r>
              <a:rPr lang="en-US" sz="900" dirty="0"/>
              <a:t>/su6304a2.htm. From McGinnis, J.M., &amp; </a:t>
            </a:r>
            <a:r>
              <a:rPr lang="en-US" sz="900" dirty="0" err="1"/>
              <a:t>Foege</a:t>
            </a:r>
            <a:r>
              <a:rPr lang="en-US" sz="900" dirty="0"/>
              <a:t>, W.H. (1993). Actual causes of death in the United States. JAMA, 270(18), 2207–12. https://</a:t>
            </a:r>
            <a:r>
              <a:rPr lang="en-US" sz="900" dirty="0" err="1"/>
              <a:t>doi.org</a:t>
            </a:r>
            <a:r>
              <a:rPr lang="en-US" sz="900" dirty="0"/>
              <a:t>/10.1001/jama.1993.03510180077038; and </a:t>
            </a:r>
            <a:r>
              <a:rPr lang="en-US" sz="900" dirty="0" err="1"/>
              <a:t>Mokdad</a:t>
            </a:r>
            <a:r>
              <a:rPr lang="en-US" sz="900" dirty="0"/>
              <a:t>, A.H., Marks, J.S., Stroup, D.F., &amp; Gerberding, J.L. (2004). Actual causes of death in the United States, 2000. JAMA, 291(10), 1238–45. https://</a:t>
            </a:r>
            <a:r>
              <a:rPr lang="en-US" sz="900" dirty="0" err="1"/>
              <a:t>doi.org</a:t>
            </a:r>
            <a:r>
              <a:rPr lang="en-US" sz="900" dirty="0"/>
              <a:t>/10.1001/jama.291.10.1238. Erratum in: (2005), JAMA, 293(3), 293–4. https://</a:t>
            </a:r>
            <a:r>
              <a:rPr lang="en-US" sz="900" dirty="0" err="1"/>
              <a:t>doi.org</a:t>
            </a:r>
            <a:r>
              <a:rPr lang="en-US" sz="900" dirty="0"/>
              <a:t>/10.1001/jama.293.3.293</a:t>
            </a:r>
            <a:br>
              <a:rPr lang="en-US" sz="900" dirty="0"/>
            </a:br>
            <a:endParaRPr lang="en-US" sz="900" dirty="0"/>
          </a:p>
        </p:txBody>
      </p:sp>
    </p:spTree>
    <p:extLst>
      <p:ext uri="{BB962C8B-B14F-4D97-AF65-F5344CB8AC3E}">
        <p14:creationId xmlns:p14="http://schemas.microsoft.com/office/powerpoint/2010/main" val="224596099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20C744F-37A4-4947-A885-034D650D0000}"/>
              </a:ext>
            </a:extLst>
          </p:cNvPr>
          <p:cNvSpPr>
            <a:spLocks noGrp="1"/>
          </p:cNvSpPr>
          <p:nvPr>
            <p:ph type="ftr" sz="quarter" idx="11"/>
          </p:nvPr>
        </p:nvSpPr>
        <p:spPr/>
        <p:txBody>
          <a:bodyPr/>
          <a:lstStyle/>
          <a:p>
            <a:r>
              <a:rPr lang="en-US"/>
              <a:t>Copyright 2014 Johns Hopkins University Press</a:t>
            </a:r>
          </a:p>
        </p:txBody>
      </p:sp>
      <p:pic>
        <p:nvPicPr>
          <p:cNvPr id="4" name="Picture 3" descr="Graphical user interface, text&#10;&#10;Description automatically generated">
            <a:extLst>
              <a:ext uri="{FF2B5EF4-FFF2-40B4-BE49-F238E27FC236}">
                <a16:creationId xmlns:a16="http://schemas.microsoft.com/office/drawing/2014/main" id="{C35AE4E2-FD8E-414A-8143-7D6419439788}"/>
              </a:ext>
            </a:extLst>
          </p:cNvPr>
          <p:cNvPicPr>
            <a:picLocks noChangeAspect="1"/>
          </p:cNvPicPr>
          <p:nvPr/>
        </p:nvPicPr>
        <p:blipFill>
          <a:blip r:embed="rId2"/>
          <a:stretch>
            <a:fillRect/>
          </a:stretch>
        </p:blipFill>
        <p:spPr>
          <a:xfrm>
            <a:off x="690647" y="439989"/>
            <a:ext cx="7559505" cy="5916361"/>
          </a:xfrm>
          <a:prstGeom prst="rect">
            <a:avLst/>
          </a:prstGeom>
        </p:spPr>
      </p:pic>
    </p:spTree>
    <p:extLst>
      <p:ext uri="{BB962C8B-B14F-4D97-AF65-F5344CB8AC3E}">
        <p14:creationId xmlns:p14="http://schemas.microsoft.com/office/powerpoint/2010/main" val="381338405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99C0891-01D5-E84D-9A91-365176E73994}"/>
              </a:ext>
            </a:extLst>
          </p:cNvPr>
          <p:cNvSpPr>
            <a:spLocks noGrp="1"/>
          </p:cNvSpPr>
          <p:nvPr>
            <p:ph type="ftr" sz="quarter" idx="11"/>
          </p:nvPr>
        </p:nvSpPr>
        <p:spPr/>
        <p:txBody>
          <a:bodyPr/>
          <a:lstStyle/>
          <a:p>
            <a:r>
              <a:rPr lang="en-US"/>
              <a:t>Copyright 2014 Johns Hopkins University Press</a:t>
            </a:r>
          </a:p>
        </p:txBody>
      </p:sp>
      <p:pic>
        <p:nvPicPr>
          <p:cNvPr id="4" name="Picture 3" descr="Graphical user interface, text, application, email&#10;&#10;Description automatically generated">
            <a:extLst>
              <a:ext uri="{FF2B5EF4-FFF2-40B4-BE49-F238E27FC236}">
                <a16:creationId xmlns:a16="http://schemas.microsoft.com/office/drawing/2014/main" id="{16BCFBCD-58E3-B841-97FD-D7954005355B}"/>
              </a:ext>
            </a:extLst>
          </p:cNvPr>
          <p:cNvPicPr>
            <a:picLocks noChangeAspect="1"/>
          </p:cNvPicPr>
          <p:nvPr/>
        </p:nvPicPr>
        <p:blipFill>
          <a:blip r:embed="rId2"/>
          <a:stretch>
            <a:fillRect/>
          </a:stretch>
        </p:blipFill>
        <p:spPr>
          <a:xfrm>
            <a:off x="499274" y="1476452"/>
            <a:ext cx="8022036" cy="3905096"/>
          </a:xfrm>
          <a:prstGeom prst="rect">
            <a:avLst/>
          </a:prstGeom>
        </p:spPr>
      </p:pic>
    </p:spTree>
    <p:extLst>
      <p:ext uri="{BB962C8B-B14F-4D97-AF65-F5344CB8AC3E}">
        <p14:creationId xmlns:p14="http://schemas.microsoft.com/office/powerpoint/2010/main" val="298861595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0393733-C6A5-E54A-87F9-2246B1534EF6}"/>
              </a:ext>
            </a:extLst>
          </p:cNvPr>
          <p:cNvSpPr>
            <a:spLocks noGrp="1"/>
          </p:cNvSpPr>
          <p:nvPr>
            <p:ph type="ftr" sz="quarter" idx="11"/>
          </p:nvPr>
        </p:nvSpPr>
        <p:spPr/>
        <p:txBody>
          <a:bodyPr/>
          <a:lstStyle/>
          <a:p>
            <a:r>
              <a:rPr lang="en-US"/>
              <a:t>Copyright 2014 Johns Hopkins University Press</a:t>
            </a:r>
          </a:p>
        </p:txBody>
      </p:sp>
      <p:pic>
        <p:nvPicPr>
          <p:cNvPr id="4" name="Picture 3" descr="Table&#10;&#10;Description automatically generated">
            <a:extLst>
              <a:ext uri="{FF2B5EF4-FFF2-40B4-BE49-F238E27FC236}">
                <a16:creationId xmlns:a16="http://schemas.microsoft.com/office/drawing/2014/main" id="{60FC8978-CBCA-BC48-AB0C-FC7611690FE8}"/>
              </a:ext>
            </a:extLst>
          </p:cNvPr>
          <p:cNvPicPr>
            <a:picLocks noChangeAspect="1"/>
          </p:cNvPicPr>
          <p:nvPr/>
        </p:nvPicPr>
        <p:blipFill>
          <a:blip r:embed="rId2"/>
          <a:stretch>
            <a:fillRect/>
          </a:stretch>
        </p:blipFill>
        <p:spPr>
          <a:xfrm>
            <a:off x="2203018" y="342198"/>
            <a:ext cx="4737963" cy="6014151"/>
          </a:xfrm>
          <a:prstGeom prst="rect">
            <a:avLst/>
          </a:prstGeom>
        </p:spPr>
      </p:pic>
    </p:spTree>
    <p:extLst>
      <p:ext uri="{BB962C8B-B14F-4D97-AF65-F5344CB8AC3E}">
        <p14:creationId xmlns:p14="http://schemas.microsoft.com/office/powerpoint/2010/main" val="71193358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Chapter 9 Exercises</a:t>
            </a:r>
          </a:p>
        </p:txBody>
      </p:sp>
      <p:sp>
        <p:nvSpPr>
          <p:cNvPr id="3" name="Content Placeholder 2">
            <a:extLst>
              <a:ext uri="{FF2B5EF4-FFF2-40B4-BE49-F238E27FC236}">
                <a16:creationId xmlns:a16="http://schemas.microsoft.com/office/drawing/2014/main" id="{15430D32-E4AD-1F45-B3CC-EDD73C366846}"/>
              </a:ext>
            </a:extLst>
          </p:cNvPr>
          <p:cNvSpPr>
            <a:spLocks noGrp="1"/>
          </p:cNvSpPr>
          <p:nvPr>
            <p:ph idx="1"/>
          </p:nvPr>
        </p:nvSpPr>
        <p:spPr/>
        <p:txBody>
          <a:bodyPr>
            <a:normAutofit fontScale="70000" lnSpcReduction="20000"/>
          </a:bodyPr>
          <a:lstStyle/>
          <a:p>
            <a:pPr lvl="0">
              <a:spcBef>
                <a:spcPts val="0"/>
              </a:spcBef>
              <a:buFont typeface="+mj-lt"/>
              <a:buAutoNum type="arabicPeriod"/>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Retrieve one program objective from PRECEDE-PROCEED Phase 1 and Phase 2 and three educational or ecological objectives from Phase 3. For each objective, identify an object of interest and two different standards of acceptability; explain the strengths and weaknesses of each standard.</a:t>
            </a:r>
          </a:p>
          <a:p>
            <a:pPr lvl="0">
              <a:spcBef>
                <a:spcPts val="0"/>
              </a:spcBef>
              <a:buFont typeface="+mj-lt"/>
              <a:buAutoNum type="arabicPeriod"/>
            </a:pPr>
            <a:endParaRPr lang="en-US" dirty="0">
              <a:latin typeface="Calibri" panose="020F0502020204030204" pitchFamily="34" charset="0"/>
              <a:ea typeface="Calibri" panose="020F0502020204030204" pitchFamily="34" charset="0"/>
              <a:cs typeface="Times New Roman" panose="02020603050405020304" pitchFamily="18" charset="0"/>
            </a:endParaRPr>
          </a:p>
          <a:p>
            <a:pPr lvl="0">
              <a:spcBef>
                <a:spcPts val="0"/>
              </a:spcBef>
              <a:buFont typeface="+mj-lt"/>
              <a:buAutoNum type="arabicPeriod"/>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Using a case example from a previous chapter or in one of the several chapters on applications in specific settings and populations that follow, explain what design you would use to answer questions posed by stakeholders and describe the methods you would use to collect data.</a:t>
            </a:r>
          </a:p>
          <a:p>
            <a:pPr lvl="0">
              <a:spcBef>
                <a:spcPts val="0"/>
              </a:spcBef>
              <a:buFont typeface="+mj-lt"/>
              <a:buAutoNum type="arabicPeriod"/>
            </a:pPr>
            <a:endParaRPr lang="en-US" dirty="0">
              <a:latin typeface="Calibri" panose="020F0502020204030204" pitchFamily="34" charset="0"/>
              <a:ea typeface="Calibri" panose="020F0502020204030204" pitchFamily="34" charset="0"/>
              <a:cs typeface="Times New Roman" panose="02020603050405020304" pitchFamily="18" charset="0"/>
            </a:endParaRPr>
          </a:p>
          <a:p>
            <a:pPr lvl="0">
              <a:spcBef>
                <a:spcPts val="0"/>
              </a:spcBef>
              <a:buFont typeface="+mj-lt"/>
              <a:buAutoNum type="arabicPeriod"/>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Using the checklist in Appendix C, provide a short answer for the ways in which each of the standards will be applied to the chosen case example for each of the six steps in the evaluation process.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2"/>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3"/>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Tree>
    <p:extLst>
      <p:ext uri="{BB962C8B-B14F-4D97-AF65-F5344CB8AC3E}">
        <p14:creationId xmlns:p14="http://schemas.microsoft.com/office/powerpoint/2010/main" val="362080520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2700"/>
            <a:ext cx="9144000" cy="369332"/>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1200" dirty="0"/>
              <a:t>Green, </a:t>
            </a:r>
            <a:r>
              <a:rPr lang="en-US" sz="1200" dirty="0" err="1"/>
              <a:t>Gielen</a:t>
            </a:r>
            <a:r>
              <a:rPr lang="en-US" sz="1200" dirty="0"/>
              <a:t>, </a:t>
            </a:r>
            <a:r>
              <a:rPr lang="en-US" sz="1200" dirty="0" err="1"/>
              <a:t>Ottoson</a:t>
            </a:r>
            <a:r>
              <a:rPr lang="en-US" sz="1200" dirty="0"/>
              <a:t>, Peterson, and Kreuter, eds: </a:t>
            </a:r>
            <a:r>
              <a:rPr lang="en-US" dirty="0"/>
              <a:t>Health Program Planning, Implementation, and Evaluation</a:t>
            </a:r>
            <a:endParaRPr lang="en-US" sz="1400" dirty="0"/>
          </a:p>
        </p:txBody>
      </p:sp>
      <p:sp>
        <p:nvSpPr>
          <p:cNvPr id="7" name="Footer Placeholder 5"/>
          <p:cNvSpPr>
            <a:spLocks noGrp="1"/>
          </p:cNvSpPr>
          <p:nvPr>
            <p:ph type="ftr" sz="quarter" idx="11"/>
          </p:nvPr>
        </p:nvSpPr>
        <p:spPr>
          <a:xfrm>
            <a:off x="1117600" y="6356350"/>
            <a:ext cx="6527800" cy="365125"/>
          </a:xfrm>
        </p:spPr>
        <p:txBody>
          <a:bodyPr/>
          <a:lstStyle/>
          <a:p>
            <a:r>
              <a:rPr lang="en-US" dirty="0"/>
              <a:t>Copyright © 2022 |     Johns Hopkins University Press</a:t>
            </a:r>
          </a:p>
        </p:txBody>
      </p:sp>
      <p:pic>
        <p:nvPicPr>
          <p:cNvPr id="8" name="Picture 7" descr="blueshiel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0800" y="6426200"/>
            <a:ext cx="311150" cy="266700"/>
          </a:xfrm>
          <a:prstGeom prst="rect">
            <a:avLst/>
          </a:prstGeom>
        </p:spPr>
      </p:pic>
      <p:sp>
        <p:nvSpPr>
          <p:cNvPr id="4" name="Title 3">
            <a:extLst>
              <a:ext uri="{FF2B5EF4-FFF2-40B4-BE49-F238E27FC236}">
                <a16:creationId xmlns:a16="http://schemas.microsoft.com/office/drawing/2014/main" id="{8DDA8604-EA3A-4565-AF0B-DB0C21103AC1}"/>
              </a:ext>
            </a:extLst>
          </p:cNvPr>
          <p:cNvSpPr>
            <a:spLocks noGrp="1"/>
          </p:cNvSpPr>
          <p:nvPr>
            <p:ph type="ctrTitle"/>
          </p:nvPr>
        </p:nvSpPr>
        <p:spPr>
          <a:xfrm>
            <a:off x="495299" y="1236233"/>
            <a:ext cx="7772400" cy="365126"/>
          </a:xfrm>
        </p:spPr>
        <p:txBody>
          <a:bodyPr>
            <a:normAutofit fontScale="90000"/>
          </a:bodyPr>
          <a:lstStyle/>
          <a:p>
            <a:br>
              <a:rPr lang="en-US" sz="2700" b="1" dirty="0"/>
            </a:br>
            <a:r>
              <a:rPr lang="en-US" b="1" dirty="0"/>
              <a:t>Part III </a:t>
            </a:r>
            <a:br>
              <a:rPr lang="en-US" b="1" dirty="0"/>
            </a:br>
            <a:r>
              <a:rPr lang="en-US" b="1" dirty="0"/>
              <a:t>Applications of PRECEDE-PROCEED in Specific Settings</a:t>
            </a:r>
            <a:endParaRPr lang="en-US" sz="2400" dirty="0"/>
          </a:p>
        </p:txBody>
      </p:sp>
      <p:sp>
        <p:nvSpPr>
          <p:cNvPr id="6" name="Content Placeholder 4">
            <a:extLst>
              <a:ext uri="{FF2B5EF4-FFF2-40B4-BE49-F238E27FC236}">
                <a16:creationId xmlns:a16="http://schemas.microsoft.com/office/drawing/2014/main" id="{9C7F5358-67E9-1D43-B16B-35A2385F87C8}"/>
              </a:ext>
            </a:extLst>
          </p:cNvPr>
          <p:cNvSpPr txBox="1">
            <a:spLocks/>
          </p:cNvSpPr>
          <p:nvPr/>
        </p:nvSpPr>
        <p:spPr>
          <a:xfrm>
            <a:off x="684143" y="2652024"/>
            <a:ext cx="7394713" cy="196812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285750" indent="-285750" algn="l">
              <a:buFont typeface="Arial" panose="020B0604020202020204" pitchFamily="34" charset="0"/>
              <a:buChar char="•"/>
            </a:pPr>
            <a:r>
              <a:rPr lang="en-US" sz="2400" dirty="0">
                <a:solidFill>
                  <a:schemeClr val="tx1"/>
                </a:solidFill>
              </a:rPr>
              <a:t>Each of the following chapters provides an in-depth application of the PRECEDE-PROCEED model as it was named, visualized, and understood in the 4</a:t>
            </a:r>
            <a:r>
              <a:rPr lang="en-US" sz="2400" baseline="30000" dirty="0">
                <a:solidFill>
                  <a:schemeClr val="tx1"/>
                </a:solidFill>
              </a:rPr>
              <a:t>th</a:t>
            </a:r>
            <a:r>
              <a:rPr lang="en-US" sz="2400" dirty="0">
                <a:solidFill>
                  <a:schemeClr val="tx1"/>
                </a:solidFill>
              </a:rPr>
              <a:t> edition. </a:t>
            </a:r>
            <a:br>
              <a:rPr lang="en-US" sz="2400" dirty="0">
                <a:solidFill>
                  <a:schemeClr val="tx1"/>
                </a:solidFill>
              </a:rPr>
            </a:br>
            <a:endParaRPr lang="en-US" sz="2400" dirty="0">
              <a:solidFill>
                <a:schemeClr val="tx1"/>
              </a:solidFill>
            </a:endParaRPr>
          </a:p>
          <a:p>
            <a:pPr marL="285750" indent="-285750" algn="l">
              <a:buFont typeface="Arial" panose="020B0604020202020204" pitchFamily="34" charset="0"/>
              <a:buChar char="•"/>
            </a:pPr>
            <a:r>
              <a:rPr lang="en-US" sz="2400" dirty="0">
                <a:solidFill>
                  <a:schemeClr val="tx1"/>
                </a:solidFill>
              </a:rPr>
              <a:t>This 5th edition of the model has the same 8 phases with expanded explanations and some name changes.</a:t>
            </a:r>
            <a:br>
              <a:rPr lang="en-US" sz="2400" dirty="0">
                <a:solidFill>
                  <a:schemeClr val="tx1"/>
                </a:solidFill>
              </a:rPr>
            </a:br>
            <a:endParaRPr lang="en-US" sz="2400" dirty="0">
              <a:solidFill>
                <a:schemeClr val="tx1"/>
              </a:solidFill>
            </a:endParaRPr>
          </a:p>
          <a:p>
            <a:pPr marL="285750" indent="-285750" algn="l">
              <a:buFont typeface="Arial" panose="020B0604020202020204" pitchFamily="34" charset="0"/>
              <a:buChar char="•"/>
            </a:pPr>
            <a:r>
              <a:rPr lang="en-US" sz="2400" dirty="0">
                <a:solidFill>
                  <a:schemeClr val="tx1"/>
                </a:solidFill>
              </a:rPr>
              <a:t>Don’t get lost in translation; Focus on the concepts; Get inspired!</a:t>
            </a:r>
          </a:p>
        </p:txBody>
      </p:sp>
    </p:spTree>
    <p:extLst>
      <p:ext uri="{BB962C8B-B14F-4D97-AF65-F5344CB8AC3E}">
        <p14:creationId xmlns:p14="http://schemas.microsoft.com/office/powerpoint/2010/main" val="370559846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2700"/>
            <a:ext cx="9144000" cy="369332"/>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1200" dirty="0"/>
              <a:t>Green, </a:t>
            </a:r>
            <a:r>
              <a:rPr lang="en-US" sz="1200" dirty="0" err="1"/>
              <a:t>Gielen</a:t>
            </a:r>
            <a:r>
              <a:rPr lang="en-US" sz="1200" dirty="0"/>
              <a:t>, </a:t>
            </a:r>
            <a:r>
              <a:rPr lang="en-US" sz="1200" dirty="0" err="1"/>
              <a:t>Ottoson</a:t>
            </a:r>
            <a:r>
              <a:rPr lang="en-US" sz="1200" dirty="0"/>
              <a:t>, Peterson, and Kreuter, eds: </a:t>
            </a:r>
            <a:r>
              <a:rPr lang="en-US" dirty="0"/>
              <a:t>Health Program Planning, Implementation, and Evaluation</a:t>
            </a:r>
            <a:endParaRPr lang="en-US" sz="1400" dirty="0"/>
          </a:p>
        </p:txBody>
      </p:sp>
      <p:sp>
        <p:nvSpPr>
          <p:cNvPr id="7" name="Footer Placeholder 5"/>
          <p:cNvSpPr>
            <a:spLocks noGrp="1"/>
          </p:cNvSpPr>
          <p:nvPr>
            <p:ph type="ftr" sz="quarter" idx="11"/>
          </p:nvPr>
        </p:nvSpPr>
        <p:spPr>
          <a:xfrm>
            <a:off x="1117600" y="6356350"/>
            <a:ext cx="6527800" cy="365125"/>
          </a:xfrm>
        </p:spPr>
        <p:txBody>
          <a:bodyPr/>
          <a:lstStyle/>
          <a:p>
            <a:r>
              <a:rPr lang="en-US" dirty="0"/>
              <a:t>Copyright © 2022 |     Johns Hopkins University Press</a:t>
            </a:r>
          </a:p>
        </p:txBody>
      </p:sp>
      <p:pic>
        <p:nvPicPr>
          <p:cNvPr id="8" name="Picture 7" descr="blueshiel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0800" y="6426200"/>
            <a:ext cx="311150" cy="266700"/>
          </a:xfrm>
          <a:prstGeom prst="rect">
            <a:avLst/>
          </a:prstGeom>
        </p:spPr>
      </p:pic>
      <p:sp>
        <p:nvSpPr>
          <p:cNvPr id="4" name="Title 3">
            <a:extLst>
              <a:ext uri="{FF2B5EF4-FFF2-40B4-BE49-F238E27FC236}">
                <a16:creationId xmlns:a16="http://schemas.microsoft.com/office/drawing/2014/main" id="{8DDA8604-EA3A-4565-AF0B-DB0C21103AC1}"/>
              </a:ext>
            </a:extLst>
          </p:cNvPr>
          <p:cNvSpPr>
            <a:spLocks noGrp="1"/>
          </p:cNvSpPr>
          <p:nvPr>
            <p:ph type="ctrTitle"/>
          </p:nvPr>
        </p:nvSpPr>
        <p:spPr>
          <a:xfrm>
            <a:off x="685800" y="1165653"/>
            <a:ext cx="7772400" cy="365126"/>
          </a:xfrm>
        </p:spPr>
        <p:txBody>
          <a:bodyPr>
            <a:normAutofit fontScale="90000"/>
          </a:bodyPr>
          <a:lstStyle/>
          <a:p>
            <a:br>
              <a:rPr lang="en-US" sz="2700" b="1" dirty="0"/>
            </a:br>
            <a:br>
              <a:rPr lang="en-US" sz="2700" b="1" dirty="0"/>
            </a:br>
            <a:br>
              <a:rPr lang="en-US" sz="2700" b="1" dirty="0"/>
            </a:br>
            <a:br>
              <a:rPr lang="en-US" sz="2700" b="1" dirty="0"/>
            </a:br>
            <a:br>
              <a:rPr lang="en-US" sz="2700" b="1" dirty="0"/>
            </a:br>
            <a:br>
              <a:rPr lang="en-US" sz="2700" b="1" dirty="0"/>
            </a:br>
            <a:br>
              <a:rPr lang="en-US" sz="2700" b="1" dirty="0"/>
            </a:br>
            <a:br>
              <a:rPr lang="en-US" sz="2700" b="1" dirty="0"/>
            </a:br>
            <a:br>
              <a:rPr lang="en-US" sz="2700" b="1" dirty="0"/>
            </a:br>
            <a:r>
              <a:rPr lang="en-US" b="1" dirty="0"/>
              <a:t>CHAPTER 10</a:t>
            </a:r>
            <a:br>
              <a:rPr lang="en-US" b="1" dirty="0"/>
            </a:br>
            <a:br>
              <a:rPr lang="en-US" b="1" dirty="0"/>
            </a:br>
            <a:r>
              <a:rPr lang="en-US" b="1" dirty="0"/>
              <a:t>Applications in Community Settings</a:t>
            </a:r>
            <a:br>
              <a:rPr lang="en-US" dirty="0"/>
            </a:br>
            <a:endParaRPr lang="en-US" sz="2400" dirty="0"/>
          </a:p>
        </p:txBody>
      </p:sp>
    </p:spTree>
    <p:extLst>
      <p:ext uri="{BB962C8B-B14F-4D97-AF65-F5344CB8AC3E}">
        <p14:creationId xmlns:p14="http://schemas.microsoft.com/office/powerpoint/2010/main" val="301079565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Chapter 10 Learning Objectives</a:t>
            </a:r>
          </a:p>
        </p:txBody>
      </p:sp>
      <p:sp>
        <p:nvSpPr>
          <p:cNvPr id="3" name="Content Placeholder 2">
            <a:extLst>
              <a:ext uri="{FF2B5EF4-FFF2-40B4-BE49-F238E27FC236}">
                <a16:creationId xmlns:a16="http://schemas.microsoft.com/office/drawing/2014/main" id="{15430D32-E4AD-1F45-B3CC-EDD73C366846}"/>
              </a:ext>
            </a:extLst>
          </p:cNvPr>
          <p:cNvSpPr>
            <a:spLocks noGrp="1"/>
          </p:cNvSpPr>
          <p:nvPr>
            <p:ph idx="1"/>
          </p:nvPr>
        </p:nvSpPr>
        <p:spPr/>
        <p:txBody>
          <a:bodyPr>
            <a:normAutofit fontScale="62500" lnSpcReduction="20000"/>
          </a:bodyPr>
          <a:lstStyle/>
          <a:p>
            <a:pPr lvl="0">
              <a:spcBef>
                <a:spcPts val="0"/>
              </a:spcBef>
              <a:buFont typeface="Symbol" pitchFamily="2" charset="2"/>
              <a:buChar char=""/>
            </a:pP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Understand that definitions of community in this context go beyond geography and recognize the term as identifying a group that shares not only distinctive characteristics, including special needs, but also laws, interests, norms, and values.</a:t>
            </a:r>
          </a:p>
          <a:p>
            <a:pPr lvl="0">
              <a:spcBef>
                <a:spcPts val="0"/>
              </a:spcBef>
              <a:buFont typeface="Symbol" pitchFamily="2" charset="2"/>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lvl="0">
              <a:spcBef>
                <a:spcPts val="0"/>
              </a:spcBef>
              <a:buFont typeface="Symbol" pitchFamily="2" charset="2"/>
              <a:buChar char=""/>
            </a:pP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Recognize how diverse racial, ethnic, physical, social, economic, and cultural characteristics affect community health and how the community’s organization and the behaviors of the individual members shape it.</a:t>
            </a:r>
          </a:p>
          <a:p>
            <a:pPr lvl="0">
              <a:spcBef>
                <a:spcPts val="0"/>
              </a:spcBef>
              <a:buFont typeface="Symbol" pitchFamily="2" charset="2"/>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lvl="0">
              <a:spcBef>
                <a:spcPts val="0"/>
              </a:spcBef>
              <a:buFont typeface="Symbol" pitchFamily="2" charset="2"/>
              <a:buChar char=""/>
            </a:pP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Identify ways that the PRECEDE- PROCEED model has helped communities participate in health intervention planning and implementation and document and evaluate health outcomes.</a:t>
            </a:r>
          </a:p>
          <a:p>
            <a:pPr lvl="0">
              <a:spcBef>
                <a:spcPts val="0"/>
              </a:spcBef>
              <a:buFont typeface="Symbol" pitchFamily="2" charset="2"/>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lvl="0">
              <a:spcBef>
                <a:spcPts val="0"/>
              </a:spcBef>
              <a:buFont typeface="Symbol" pitchFamily="2" charset="2"/>
              <a:buChar char=""/>
            </a:pP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Become aware of and be prepared for the problems confronted by community health specialists in implementing the model and how they were resolved.</a:t>
            </a:r>
            <a:endParaRPr lang="en-US" dirty="0"/>
          </a:p>
        </p:txBody>
      </p:sp>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2"/>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3"/>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Tree>
    <p:extLst>
      <p:ext uri="{BB962C8B-B14F-4D97-AF65-F5344CB8AC3E}">
        <p14:creationId xmlns:p14="http://schemas.microsoft.com/office/powerpoint/2010/main" val="324824869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10.1</a:t>
            </a:r>
          </a:p>
        </p:txBody>
      </p:sp>
      <p:pic>
        <p:nvPicPr>
          <p:cNvPr id="9" name="Content Placeholder 8">
            <a:extLst>
              <a:ext uri="{FF2B5EF4-FFF2-40B4-BE49-F238E27FC236}">
                <a16:creationId xmlns:a16="http://schemas.microsoft.com/office/drawing/2014/main" id="{6BD146D0-FAFA-E849-B60D-666A632F606E}"/>
              </a:ext>
            </a:extLst>
          </p:cNvPr>
          <p:cNvPicPr>
            <a:picLocks noGrp="1" noChangeAspect="1"/>
          </p:cNvPicPr>
          <p:nvPr>
            <p:ph idx="1"/>
          </p:nvPr>
        </p:nvPicPr>
        <p:blipFill>
          <a:blip r:embed="rId2"/>
          <a:stretch>
            <a:fillRect/>
          </a:stretch>
        </p:blipFill>
        <p:spPr>
          <a:xfrm>
            <a:off x="2125373" y="1248507"/>
            <a:ext cx="4893253" cy="4525963"/>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82A15088-0E02-134F-B79F-FDC30A25F65F}"/>
              </a:ext>
            </a:extLst>
          </p:cNvPr>
          <p:cNvSpPr txBox="1"/>
          <p:nvPr/>
        </p:nvSpPr>
        <p:spPr>
          <a:xfrm>
            <a:off x="1014046" y="6011213"/>
            <a:ext cx="7115908" cy="507831"/>
          </a:xfrm>
          <a:prstGeom prst="rect">
            <a:avLst/>
          </a:prstGeom>
          <a:noFill/>
        </p:spPr>
        <p:txBody>
          <a:bodyPr wrap="square" rtlCol="0">
            <a:spAutoFit/>
          </a:bodyPr>
          <a:lstStyle/>
          <a:p>
            <a:r>
              <a:rPr lang="en-US" sz="900" dirty="0"/>
              <a:t>FIGURE 10.1. Factors in health outcomes. Source: County Health Rankings &amp; Roadmaps. (2020). County Health Rankings Model. The University of Wisconsin Population Health Institute. http://</a:t>
            </a:r>
            <a:r>
              <a:rPr lang="en-US" sz="900" dirty="0" err="1"/>
              <a:t>www.countyhealthrankings.org</a:t>
            </a:r>
            <a:endParaRPr lang="en-US" sz="900" dirty="0"/>
          </a:p>
          <a:p>
            <a:endParaRPr lang="en-US" sz="900" dirty="0"/>
          </a:p>
        </p:txBody>
      </p:sp>
    </p:spTree>
    <p:extLst>
      <p:ext uri="{BB962C8B-B14F-4D97-AF65-F5344CB8AC3E}">
        <p14:creationId xmlns:p14="http://schemas.microsoft.com/office/powerpoint/2010/main" val="239308296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10.2</a:t>
            </a:r>
          </a:p>
        </p:txBody>
      </p:sp>
      <p:pic>
        <p:nvPicPr>
          <p:cNvPr id="9" name="Content Placeholder 8">
            <a:extLst>
              <a:ext uri="{FF2B5EF4-FFF2-40B4-BE49-F238E27FC236}">
                <a16:creationId xmlns:a16="http://schemas.microsoft.com/office/drawing/2014/main" id="{AD66F97E-6CE5-1542-869E-2494F8A42A8A}"/>
              </a:ext>
            </a:extLst>
          </p:cNvPr>
          <p:cNvPicPr>
            <a:picLocks noGrp="1" noChangeAspect="1"/>
          </p:cNvPicPr>
          <p:nvPr>
            <p:ph idx="1"/>
          </p:nvPr>
        </p:nvPicPr>
        <p:blipFill>
          <a:blip r:embed="rId2"/>
          <a:stretch>
            <a:fillRect/>
          </a:stretch>
        </p:blipFill>
        <p:spPr>
          <a:xfrm>
            <a:off x="778191" y="1606617"/>
            <a:ext cx="8107391" cy="3920955"/>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E5D3F4A2-DDD7-444A-82FD-41D077065BD3}"/>
              </a:ext>
            </a:extLst>
          </p:cNvPr>
          <p:cNvSpPr txBox="1"/>
          <p:nvPr/>
        </p:nvSpPr>
        <p:spPr>
          <a:xfrm>
            <a:off x="778191" y="5697416"/>
            <a:ext cx="7345901" cy="923330"/>
          </a:xfrm>
          <a:prstGeom prst="rect">
            <a:avLst/>
          </a:prstGeom>
          <a:noFill/>
        </p:spPr>
        <p:txBody>
          <a:bodyPr wrap="square" rtlCol="0">
            <a:spAutoFit/>
          </a:bodyPr>
          <a:lstStyle/>
          <a:p>
            <a:r>
              <a:rPr lang="en-US" sz="900" dirty="0"/>
              <a:t>FIGURE 10.2. Process evaluation in communities. Process evaluation is initiated during early implementation and before impact evaluation. Evaluation helps those conducting interventions in communities prevent harm and reduce risks, along with other safety measures, and answers questions about meeting trial benchmarks. Careful monitoring and evaluation (observation, surveys, and key interviews) will answer important questions and identify predisposing, reinforcing, and enabling factors that affect behavior and social change in the community. Potential factors are listed here. Illustration by Beth Allen.</a:t>
            </a:r>
          </a:p>
          <a:p>
            <a:endParaRPr lang="en-US" sz="900" dirty="0"/>
          </a:p>
        </p:txBody>
      </p:sp>
    </p:spTree>
    <p:extLst>
      <p:ext uri="{BB962C8B-B14F-4D97-AF65-F5344CB8AC3E}">
        <p14:creationId xmlns:p14="http://schemas.microsoft.com/office/powerpoint/2010/main" val="242161358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2C6D75E-C0DA-1941-8C8B-637AB155373D}"/>
              </a:ext>
            </a:extLst>
          </p:cNvPr>
          <p:cNvSpPr>
            <a:spLocks noGrp="1"/>
          </p:cNvSpPr>
          <p:nvPr>
            <p:ph type="ftr" sz="quarter" idx="11"/>
          </p:nvPr>
        </p:nvSpPr>
        <p:spPr/>
        <p:txBody>
          <a:bodyPr/>
          <a:lstStyle/>
          <a:p>
            <a:r>
              <a:rPr lang="en-US"/>
              <a:t>Copyright 2014 Johns Hopkins University Press</a:t>
            </a:r>
          </a:p>
        </p:txBody>
      </p:sp>
      <p:pic>
        <p:nvPicPr>
          <p:cNvPr id="4" name="Picture 3" descr="Table&#10;&#10;Description automatically generated">
            <a:extLst>
              <a:ext uri="{FF2B5EF4-FFF2-40B4-BE49-F238E27FC236}">
                <a16:creationId xmlns:a16="http://schemas.microsoft.com/office/drawing/2014/main" id="{E89DBDEA-0426-F04F-9C9B-9EE31F66319F}"/>
              </a:ext>
            </a:extLst>
          </p:cNvPr>
          <p:cNvPicPr>
            <a:picLocks noChangeAspect="1"/>
          </p:cNvPicPr>
          <p:nvPr/>
        </p:nvPicPr>
        <p:blipFill>
          <a:blip r:embed="rId2"/>
          <a:stretch>
            <a:fillRect/>
          </a:stretch>
        </p:blipFill>
        <p:spPr>
          <a:xfrm>
            <a:off x="1005992" y="426346"/>
            <a:ext cx="7132016" cy="5930004"/>
          </a:xfrm>
          <a:prstGeom prst="rect">
            <a:avLst/>
          </a:prstGeom>
        </p:spPr>
      </p:pic>
    </p:spTree>
    <p:extLst>
      <p:ext uri="{BB962C8B-B14F-4D97-AF65-F5344CB8AC3E}">
        <p14:creationId xmlns:p14="http://schemas.microsoft.com/office/powerpoint/2010/main" val="2958667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1.4</a:t>
            </a:r>
          </a:p>
        </p:txBody>
      </p:sp>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2"/>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3"/>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pic>
        <p:nvPicPr>
          <p:cNvPr id="11" name="Content Placeholder 10">
            <a:extLst>
              <a:ext uri="{FF2B5EF4-FFF2-40B4-BE49-F238E27FC236}">
                <a16:creationId xmlns:a16="http://schemas.microsoft.com/office/drawing/2014/main" id="{686C8E86-4A34-A243-AF15-30310F9033BD}"/>
              </a:ext>
            </a:extLst>
          </p:cNvPr>
          <p:cNvPicPr>
            <a:picLocks noGrp="1" noChangeAspect="1"/>
          </p:cNvPicPr>
          <p:nvPr>
            <p:ph idx="1"/>
          </p:nvPr>
        </p:nvPicPr>
        <p:blipFill>
          <a:blip r:embed="rId5"/>
          <a:stretch>
            <a:fillRect/>
          </a:stretch>
        </p:blipFill>
        <p:spPr>
          <a:xfrm>
            <a:off x="1247998" y="1279610"/>
            <a:ext cx="6848060" cy="4730693"/>
          </a:xfrm>
        </p:spPr>
      </p:pic>
      <p:sp>
        <p:nvSpPr>
          <p:cNvPr id="3" name="TextBox 2">
            <a:extLst>
              <a:ext uri="{FF2B5EF4-FFF2-40B4-BE49-F238E27FC236}">
                <a16:creationId xmlns:a16="http://schemas.microsoft.com/office/drawing/2014/main" id="{E4E1A4C3-9139-1E41-91E8-51654B8D686D}"/>
              </a:ext>
            </a:extLst>
          </p:cNvPr>
          <p:cNvSpPr txBox="1"/>
          <p:nvPr/>
        </p:nvSpPr>
        <p:spPr>
          <a:xfrm>
            <a:off x="798234" y="6036624"/>
            <a:ext cx="8076436" cy="369332"/>
          </a:xfrm>
          <a:prstGeom prst="rect">
            <a:avLst/>
          </a:prstGeom>
          <a:noFill/>
        </p:spPr>
        <p:txBody>
          <a:bodyPr wrap="square" rtlCol="0">
            <a:spAutoFit/>
          </a:bodyPr>
          <a:lstStyle/>
          <a:p>
            <a:r>
              <a:rPr lang="en-US" sz="900" dirty="0"/>
              <a:t>FIGURE 1.4. Phases 3 and 4 of PRECEDE address the strategies and resources required to influence the predisposing, enabling, and reinforcing factors, which, in turn, influence or support behavioral and environmental changes. Changes in these targets become the explanations for program success or failure.</a:t>
            </a:r>
          </a:p>
        </p:txBody>
      </p:sp>
    </p:spTree>
    <p:extLst>
      <p:ext uri="{BB962C8B-B14F-4D97-AF65-F5344CB8AC3E}">
        <p14:creationId xmlns:p14="http://schemas.microsoft.com/office/powerpoint/2010/main" val="353610379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780767E-2B95-9A46-AF75-E1658DC7F056}"/>
              </a:ext>
            </a:extLst>
          </p:cNvPr>
          <p:cNvSpPr>
            <a:spLocks noGrp="1"/>
          </p:cNvSpPr>
          <p:nvPr>
            <p:ph type="ftr" sz="quarter" idx="11"/>
          </p:nvPr>
        </p:nvSpPr>
        <p:spPr/>
        <p:txBody>
          <a:bodyPr/>
          <a:lstStyle/>
          <a:p>
            <a:r>
              <a:rPr lang="en-US"/>
              <a:t>Copyright 2014 Johns Hopkins University Press</a:t>
            </a:r>
          </a:p>
        </p:txBody>
      </p:sp>
      <p:pic>
        <p:nvPicPr>
          <p:cNvPr id="4" name="Picture 3" descr="Table&#10;&#10;Description automatically generated">
            <a:extLst>
              <a:ext uri="{FF2B5EF4-FFF2-40B4-BE49-F238E27FC236}">
                <a16:creationId xmlns:a16="http://schemas.microsoft.com/office/drawing/2014/main" id="{3E375524-9063-F749-980A-331230F1A4AE}"/>
              </a:ext>
            </a:extLst>
          </p:cNvPr>
          <p:cNvPicPr>
            <a:picLocks noChangeAspect="1"/>
          </p:cNvPicPr>
          <p:nvPr/>
        </p:nvPicPr>
        <p:blipFill>
          <a:blip r:embed="rId2"/>
          <a:stretch>
            <a:fillRect/>
          </a:stretch>
        </p:blipFill>
        <p:spPr>
          <a:xfrm>
            <a:off x="1010776" y="645128"/>
            <a:ext cx="7122447" cy="5711221"/>
          </a:xfrm>
          <a:prstGeom prst="rect">
            <a:avLst/>
          </a:prstGeom>
        </p:spPr>
      </p:pic>
    </p:spTree>
    <p:extLst>
      <p:ext uri="{BB962C8B-B14F-4D97-AF65-F5344CB8AC3E}">
        <p14:creationId xmlns:p14="http://schemas.microsoft.com/office/powerpoint/2010/main" val="323307387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C88BB28-72C5-AA45-8322-FE5CB8F8B903}"/>
              </a:ext>
            </a:extLst>
          </p:cNvPr>
          <p:cNvSpPr>
            <a:spLocks noGrp="1"/>
          </p:cNvSpPr>
          <p:nvPr>
            <p:ph type="ftr" sz="quarter" idx="11"/>
          </p:nvPr>
        </p:nvSpPr>
        <p:spPr/>
        <p:txBody>
          <a:bodyPr/>
          <a:lstStyle/>
          <a:p>
            <a:r>
              <a:rPr lang="en-US"/>
              <a:t>Copyright 2014 Johns Hopkins University Press</a:t>
            </a:r>
          </a:p>
        </p:txBody>
      </p:sp>
      <p:pic>
        <p:nvPicPr>
          <p:cNvPr id="4" name="Picture 3" descr="Table&#10;&#10;Description automatically generated">
            <a:extLst>
              <a:ext uri="{FF2B5EF4-FFF2-40B4-BE49-F238E27FC236}">
                <a16:creationId xmlns:a16="http://schemas.microsoft.com/office/drawing/2014/main" id="{5BB1E07E-65F9-8E4D-94CC-AAD865CBED70}"/>
              </a:ext>
            </a:extLst>
          </p:cNvPr>
          <p:cNvPicPr>
            <a:picLocks noChangeAspect="1"/>
          </p:cNvPicPr>
          <p:nvPr/>
        </p:nvPicPr>
        <p:blipFill>
          <a:blip r:embed="rId2"/>
          <a:stretch>
            <a:fillRect/>
          </a:stretch>
        </p:blipFill>
        <p:spPr>
          <a:xfrm>
            <a:off x="509876" y="409516"/>
            <a:ext cx="8124248" cy="5838883"/>
          </a:xfrm>
          <a:prstGeom prst="rect">
            <a:avLst/>
          </a:prstGeom>
        </p:spPr>
      </p:pic>
    </p:spTree>
    <p:extLst>
      <p:ext uri="{BB962C8B-B14F-4D97-AF65-F5344CB8AC3E}">
        <p14:creationId xmlns:p14="http://schemas.microsoft.com/office/powerpoint/2010/main" val="21615004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5A14A89-9DDA-6749-B62E-7E2958F5B853}"/>
              </a:ext>
            </a:extLst>
          </p:cNvPr>
          <p:cNvSpPr>
            <a:spLocks noGrp="1"/>
          </p:cNvSpPr>
          <p:nvPr>
            <p:ph type="ftr" sz="quarter" idx="11"/>
          </p:nvPr>
        </p:nvSpPr>
        <p:spPr/>
        <p:txBody>
          <a:bodyPr/>
          <a:lstStyle/>
          <a:p>
            <a:r>
              <a:rPr lang="en-US"/>
              <a:t>Copyright 2014 Johns Hopkins University Press</a:t>
            </a:r>
          </a:p>
        </p:txBody>
      </p:sp>
      <p:pic>
        <p:nvPicPr>
          <p:cNvPr id="6" name="Picture 5" descr="Table&#10;&#10;Description automatically generated">
            <a:extLst>
              <a:ext uri="{FF2B5EF4-FFF2-40B4-BE49-F238E27FC236}">
                <a16:creationId xmlns:a16="http://schemas.microsoft.com/office/drawing/2014/main" id="{D4F679D8-EBA6-DF44-A37B-01B63B8CCFE1}"/>
              </a:ext>
            </a:extLst>
          </p:cNvPr>
          <p:cNvPicPr>
            <a:picLocks noChangeAspect="1"/>
          </p:cNvPicPr>
          <p:nvPr/>
        </p:nvPicPr>
        <p:blipFill>
          <a:blip r:embed="rId2"/>
          <a:stretch>
            <a:fillRect/>
          </a:stretch>
        </p:blipFill>
        <p:spPr>
          <a:xfrm>
            <a:off x="1020847" y="518160"/>
            <a:ext cx="7102305" cy="5838190"/>
          </a:xfrm>
          <a:prstGeom prst="rect">
            <a:avLst/>
          </a:prstGeom>
        </p:spPr>
      </p:pic>
    </p:spTree>
    <p:extLst>
      <p:ext uri="{BB962C8B-B14F-4D97-AF65-F5344CB8AC3E}">
        <p14:creationId xmlns:p14="http://schemas.microsoft.com/office/powerpoint/2010/main" val="89035382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Chapter 10 Exercises – Introduction</a:t>
            </a:r>
          </a:p>
        </p:txBody>
      </p:sp>
      <p:sp>
        <p:nvSpPr>
          <p:cNvPr id="3" name="Content Placeholder 2">
            <a:extLst>
              <a:ext uri="{FF2B5EF4-FFF2-40B4-BE49-F238E27FC236}">
                <a16:creationId xmlns:a16="http://schemas.microsoft.com/office/drawing/2014/main" id="{15430D32-E4AD-1F45-B3CC-EDD73C366846}"/>
              </a:ext>
            </a:extLst>
          </p:cNvPr>
          <p:cNvSpPr>
            <a:spLocks noGrp="1"/>
          </p:cNvSpPr>
          <p:nvPr>
            <p:ph idx="1"/>
          </p:nvPr>
        </p:nvSpPr>
        <p:spPr/>
        <p:txBody>
          <a:bodyPr>
            <a:normAutofit fontScale="62500" lnSpcReduction="20000"/>
          </a:bodyPr>
          <a:lstStyle/>
          <a:p>
            <a:pPr marL="0" indent="0">
              <a:buNone/>
            </a:pPr>
            <a:r>
              <a:rPr lang="en-US" dirty="0">
                <a:solidFill>
                  <a:srgbClr val="000000"/>
                </a:solidFill>
                <a:ea typeface="Calibri" panose="020F0502020204030204" pitchFamily="34" charset="0"/>
                <a:cs typeface="Times New Roman" panose="02020603050405020304" pitchFamily="18" charset="0"/>
              </a:rPr>
              <a:t>Think about a specific health problem you would like to address in a community setting (i.e., school, neighborhood, or ethnic group)—for example, childhood obesity in a mostly Latino low-income neighborhood. </a:t>
            </a:r>
          </a:p>
          <a:p>
            <a:pPr marL="0" indent="0">
              <a:buNone/>
            </a:pPr>
            <a:endParaRPr lang="en-US" dirty="0">
              <a:solidFill>
                <a:srgbClr val="000000"/>
              </a:solidFill>
              <a:ea typeface="Calibri" panose="020F0502020204030204" pitchFamily="34" charset="0"/>
              <a:cs typeface="Times New Roman" panose="02020603050405020304" pitchFamily="18" charset="0"/>
            </a:endParaRPr>
          </a:p>
          <a:p>
            <a:pPr marL="0" indent="0">
              <a:buNone/>
            </a:pPr>
            <a:r>
              <a:rPr lang="en-US" dirty="0">
                <a:solidFill>
                  <a:srgbClr val="000000"/>
                </a:solidFill>
                <a:ea typeface="Calibri" panose="020F0502020204030204" pitchFamily="34" charset="0"/>
                <a:cs typeface="Times New Roman" panose="02020603050405020304" pitchFamily="18" charset="0"/>
              </a:rPr>
              <a:t>Residents in this neighborhood work mostly in construction, landscaping activities, and housekeeping. They have limited access to healthful foods with only one grocery store within five miles; there are multiple fast-food restaurants, and several are located within one mile of the school area. </a:t>
            </a:r>
          </a:p>
          <a:p>
            <a:pPr marL="0" indent="0">
              <a:buNone/>
            </a:pPr>
            <a:endParaRPr lang="en-US" dirty="0">
              <a:solidFill>
                <a:srgbClr val="000000"/>
              </a:solidFill>
              <a:ea typeface="Calibri" panose="020F0502020204030204" pitchFamily="34" charset="0"/>
              <a:cs typeface="Times New Roman" panose="02020603050405020304" pitchFamily="18" charset="0"/>
            </a:endParaRPr>
          </a:p>
          <a:p>
            <a:pPr marL="0" indent="0">
              <a:buNone/>
            </a:pPr>
            <a:r>
              <a:rPr lang="en-US" dirty="0">
                <a:solidFill>
                  <a:srgbClr val="000000"/>
                </a:solidFill>
                <a:ea typeface="Calibri" panose="020F0502020204030204" pitchFamily="34" charset="0"/>
                <a:cs typeface="Times New Roman" panose="02020603050405020304" pitchFamily="18" charset="0"/>
              </a:rPr>
              <a:t>Families have limited access to active spaces (trails, parks, and recreation facilities), and the neighborhood has safety issues with broken street lights, street dogs, and reports of gang-related activities. </a:t>
            </a:r>
          </a:p>
          <a:p>
            <a:pPr marL="0" indent="0">
              <a:buNone/>
            </a:pPr>
            <a:endParaRPr lang="en-US" dirty="0">
              <a:solidFill>
                <a:srgbClr val="000000"/>
              </a:solidFill>
              <a:ea typeface="Calibri" panose="020F0502020204030204" pitchFamily="34" charset="0"/>
              <a:cs typeface="Times New Roman" panose="02020603050405020304" pitchFamily="18" charset="0"/>
            </a:endParaRPr>
          </a:p>
          <a:p>
            <a:pPr marL="0" indent="0">
              <a:buNone/>
            </a:pPr>
            <a:r>
              <a:rPr lang="en-US" dirty="0">
                <a:solidFill>
                  <a:srgbClr val="000000"/>
                </a:solidFill>
                <a:ea typeface="Calibri" panose="020F0502020204030204" pitchFamily="34" charset="0"/>
                <a:cs typeface="Times New Roman" panose="02020603050405020304" pitchFamily="18" charset="0"/>
              </a:rPr>
              <a:t>Based on  this description, construct the PRECEDE- PROCEED model diagram and detail your observations or assumptions about the first four phases.</a:t>
            </a:r>
            <a:endParaRPr lang="en-US" dirty="0">
              <a:ea typeface="Calibri" panose="020F0502020204030204" pitchFamily="34" charset="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2"/>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3"/>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Tree>
    <p:extLst>
      <p:ext uri="{BB962C8B-B14F-4D97-AF65-F5344CB8AC3E}">
        <p14:creationId xmlns:p14="http://schemas.microsoft.com/office/powerpoint/2010/main" val="427549091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a:xfrm>
            <a:off x="457200" y="405854"/>
            <a:ext cx="8229600" cy="1143000"/>
          </a:xfrm>
        </p:spPr>
        <p:txBody>
          <a:bodyPr>
            <a:noAutofit/>
          </a:bodyPr>
          <a:lstStyle/>
          <a:p>
            <a:r>
              <a:rPr lang="en-US" sz="2800" dirty="0"/>
              <a:t>Chapter 10 Exercises – Phases 1 and 2, identify intervention goal and objectives</a:t>
            </a:r>
          </a:p>
        </p:txBody>
      </p:sp>
      <p:sp>
        <p:nvSpPr>
          <p:cNvPr id="3" name="Content Placeholder 2">
            <a:extLst>
              <a:ext uri="{FF2B5EF4-FFF2-40B4-BE49-F238E27FC236}">
                <a16:creationId xmlns:a16="http://schemas.microsoft.com/office/drawing/2014/main" id="{15430D32-E4AD-1F45-B3CC-EDD73C366846}"/>
              </a:ext>
            </a:extLst>
          </p:cNvPr>
          <p:cNvSpPr>
            <a:spLocks noGrp="1"/>
          </p:cNvSpPr>
          <p:nvPr>
            <p:ph idx="1"/>
          </p:nvPr>
        </p:nvSpPr>
        <p:spPr/>
        <p:txBody>
          <a:bodyPr>
            <a:normAutofit fontScale="25000" lnSpcReduction="20000"/>
          </a:bodyPr>
          <a:lstStyle/>
          <a:p>
            <a:pPr lvl="0">
              <a:spcBef>
                <a:spcPts val="0"/>
              </a:spcBef>
              <a:buFont typeface="+mj-lt"/>
              <a:buAutoNum type="arabicPeriod"/>
            </a:pPr>
            <a:r>
              <a:rPr lang="en-US" sz="6000" dirty="0">
                <a:solidFill>
                  <a:srgbClr val="000000"/>
                </a:solidFill>
                <a:ea typeface="Calibri" panose="020F0502020204030204" pitchFamily="34" charset="0"/>
                <a:cs typeface="Times New Roman" panose="02020603050405020304" pitchFamily="18" charset="0"/>
              </a:rPr>
              <a:t>Describe the demographic characteristics of the community and identify the key stakeholders to be involved in your plan to address this community health problem— for example, teachers, parents, or church leaders (Phase 1— Social Assessment).</a:t>
            </a:r>
          </a:p>
          <a:p>
            <a:pPr lvl="0">
              <a:spcBef>
                <a:spcPts val="0"/>
              </a:spcBef>
              <a:buFont typeface="+mj-lt"/>
              <a:buAutoNum type="arabicPeriod"/>
            </a:pPr>
            <a:endParaRPr lang="en-US" sz="6000" dirty="0">
              <a:ea typeface="Calibri" panose="020F0502020204030204" pitchFamily="34" charset="0"/>
              <a:cs typeface="Times New Roman" panose="02020603050405020304" pitchFamily="18" charset="0"/>
            </a:endParaRPr>
          </a:p>
          <a:p>
            <a:pPr lvl="0">
              <a:spcBef>
                <a:spcPts val="0"/>
              </a:spcBef>
              <a:buFont typeface="+mj-lt"/>
              <a:buAutoNum type="arabicPeriod"/>
            </a:pPr>
            <a:r>
              <a:rPr lang="en-US" sz="6000" dirty="0">
                <a:solidFill>
                  <a:srgbClr val="000000"/>
                </a:solidFill>
                <a:ea typeface="Calibri" panose="020F0502020204030204" pitchFamily="34" charset="0"/>
                <a:cs typeface="Times New Roman" panose="02020603050405020304" pitchFamily="18" charset="0"/>
              </a:rPr>
              <a:t>Select five key stakeholders to be part of your Community Advisory Committee (CAC) to guide the intervention you would like to implement, and briefly describe why you selected them (Phase 1).</a:t>
            </a:r>
          </a:p>
          <a:p>
            <a:pPr lvl="0">
              <a:spcBef>
                <a:spcPts val="0"/>
              </a:spcBef>
              <a:buFont typeface="+mj-lt"/>
              <a:buAutoNum type="arabicPeriod"/>
            </a:pPr>
            <a:endParaRPr lang="en-US" sz="6000" dirty="0">
              <a:ea typeface="Calibri" panose="020F0502020204030204" pitchFamily="34" charset="0"/>
              <a:cs typeface="Times New Roman" panose="02020603050405020304" pitchFamily="18" charset="0"/>
            </a:endParaRPr>
          </a:p>
          <a:p>
            <a:pPr lvl="0">
              <a:spcBef>
                <a:spcPts val="0"/>
              </a:spcBef>
              <a:buFont typeface="+mj-lt"/>
              <a:buAutoNum type="arabicPeriod"/>
            </a:pPr>
            <a:r>
              <a:rPr lang="en-US" sz="6000" dirty="0">
                <a:solidFill>
                  <a:srgbClr val="000000"/>
                </a:solidFill>
                <a:ea typeface="Calibri" panose="020F0502020204030204" pitchFamily="34" charset="0"/>
                <a:cs typeface="Times New Roman" panose="02020603050405020304" pitchFamily="18" charset="0"/>
              </a:rPr>
              <a:t>Describe the strategies to conduct a community needs assessment and identify community priorities (i.e., focus groups, key informant interviews, and key topics to include) (Phase 1).</a:t>
            </a:r>
          </a:p>
          <a:p>
            <a:pPr lvl="0">
              <a:spcBef>
                <a:spcPts val="0"/>
              </a:spcBef>
              <a:buFont typeface="+mj-lt"/>
              <a:buAutoNum type="arabicPeriod"/>
            </a:pPr>
            <a:endParaRPr lang="en-US" sz="6000" dirty="0">
              <a:ea typeface="Calibri" panose="020F0502020204030204" pitchFamily="34" charset="0"/>
              <a:cs typeface="Times New Roman" panose="02020603050405020304" pitchFamily="18" charset="0"/>
            </a:endParaRPr>
          </a:p>
          <a:p>
            <a:pPr lvl="0">
              <a:spcBef>
                <a:spcPts val="0"/>
              </a:spcBef>
              <a:buFont typeface="+mj-lt"/>
              <a:buAutoNum type="arabicPeriod"/>
            </a:pPr>
            <a:r>
              <a:rPr lang="en-US" sz="6000" dirty="0">
                <a:solidFill>
                  <a:srgbClr val="000000"/>
                </a:solidFill>
                <a:ea typeface="Calibri" panose="020F0502020204030204" pitchFamily="34" charset="0"/>
                <a:cs typeface="Times New Roman" panose="02020603050405020304" pitchFamily="18" charset="0"/>
              </a:rPr>
              <a:t>Review the literature and draft a one- page summary of the epidemiology of childhood obesity in Latinos to present to the CAC (i.e., childhood obesity- related morbidity and mortality and the behavioral and socio- environmental risk factors that influence the health issue you want to address, which is, in this example, childhood obesity in a mostly Latino neighborhood) (Phase 2— Epidemiological Assessment).</a:t>
            </a:r>
            <a:endParaRPr lang="en-US" sz="6000" dirty="0">
              <a:ea typeface="Calibri" panose="020F0502020204030204" pitchFamily="34" charset="0"/>
              <a:cs typeface="Times New Roman" panose="02020603050405020304" pitchFamily="18" charset="0"/>
            </a:endParaRPr>
          </a:p>
          <a:p>
            <a:pPr marL="114300" marR="0" indent="0">
              <a:spcBef>
                <a:spcPts val="0"/>
              </a:spcBef>
              <a:spcAft>
                <a:spcPts val="0"/>
              </a:spcAft>
              <a:buNone/>
            </a:pPr>
            <a:endParaRPr lang="en-US" sz="6000" dirty="0">
              <a:solidFill>
                <a:srgbClr val="000000"/>
              </a:solidFill>
              <a:ea typeface="Calibri" panose="020F0502020204030204" pitchFamily="34" charset="0"/>
              <a:cs typeface="Times New Roman" panose="02020603050405020304" pitchFamily="18" charset="0"/>
            </a:endParaRPr>
          </a:p>
          <a:p>
            <a:pPr marL="114300" marR="0" indent="0">
              <a:spcBef>
                <a:spcPts val="0"/>
              </a:spcBef>
              <a:spcAft>
                <a:spcPts val="0"/>
              </a:spcAft>
              <a:buNone/>
            </a:pPr>
            <a:r>
              <a:rPr lang="en-US" sz="6000" dirty="0">
                <a:solidFill>
                  <a:srgbClr val="000000"/>
                </a:solidFill>
                <a:ea typeface="Calibri" panose="020F0502020204030204" pitchFamily="34" charset="0"/>
                <a:cs typeface="Times New Roman" panose="02020603050405020304" pitchFamily="18" charset="0"/>
              </a:rPr>
              <a:t>To access data on this topic, please visit </a:t>
            </a:r>
            <a:r>
              <a:rPr lang="en-US" sz="6000" dirty="0" err="1">
                <a:solidFill>
                  <a:srgbClr val="000000"/>
                </a:solidFill>
                <a:ea typeface="Calibri" panose="020F0502020204030204" pitchFamily="34" charset="0"/>
                <a:cs typeface="Times New Roman" panose="02020603050405020304" pitchFamily="18" charset="0"/>
              </a:rPr>
              <a:t>Salud</a:t>
            </a:r>
            <a:r>
              <a:rPr lang="en-US" sz="6000" dirty="0">
                <a:solidFill>
                  <a:srgbClr val="000000"/>
                </a:solidFill>
                <a:ea typeface="Calibri" panose="020F0502020204030204" pitchFamily="34" charset="0"/>
                <a:cs typeface="Times New Roman" panose="02020603050405020304" pitchFamily="18" charset="0"/>
              </a:rPr>
              <a:t> America! It is a national network organized to promote Latino health equity and to perform research in healthy families and schools, healthy neighborhoods and communities, and healthy and cohesive cultures:</a:t>
            </a:r>
            <a:endParaRPr lang="en-US" sz="6000" dirty="0">
              <a:ea typeface="Calibri" panose="020F0502020204030204" pitchFamily="34" charset="0"/>
              <a:cs typeface="Times New Roman" panose="02020603050405020304" pitchFamily="18" charset="0"/>
            </a:endParaRPr>
          </a:p>
          <a:p>
            <a:pPr marL="914400" marR="0">
              <a:spcBef>
                <a:spcPts val="0"/>
              </a:spcBef>
              <a:spcAft>
                <a:spcPts val="0"/>
              </a:spcAft>
            </a:pPr>
            <a:r>
              <a:rPr lang="en-US" sz="6000" dirty="0">
                <a:solidFill>
                  <a:srgbClr val="000000"/>
                </a:solidFill>
                <a:ea typeface="Calibri" panose="020F0502020204030204" pitchFamily="34" charset="0"/>
                <a:cs typeface="Times New Roman" panose="02020603050405020304" pitchFamily="18" charset="0"/>
              </a:rPr>
              <a:t>Healthy Families and Schools: https://</a:t>
            </a:r>
            <a:r>
              <a:rPr lang="en-US" sz="6000" dirty="0" err="1">
                <a:solidFill>
                  <a:srgbClr val="000000"/>
                </a:solidFill>
                <a:ea typeface="Calibri" panose="020F0502020204030204" pitchFamily="34" charset="0"/>
                <a:cs typeface="Times New Roman" panose="02020603050405020304" pitchFamily="18" charset="0"/>
              </a:rPr>
              <a:t>salud-america.org</a:t>
            </a:r>
            <a:r>
              <a:rPr lang="en-US" sz="6000" dirty="0">
                <a:solidFill>
                  <a:srgbClr val="000000"/>
                </a:solidFill>
                <a:ea typeface="Calibri" panose="020F0502020204030204" pitchFamily="34" charset="0"/>
                <a:cs typeface="Times New Roman" panose="02020603050405020304" pitchFamily="18" charset="0"/>
              </a:rPr>
              <a:t>/issues/healthy-families-schools/</a:t>
            </a:r>
            <a:endParaRPr lang="en-US" sz="6000" dirty="0">
              <a:ea typeface="Calibri" panose="020F0502020204030204" pitchFamily="34" charset="0"/>
              <a:cs typeface="Times New Roman" panose="02020603050405020304" pitchFamily="18" charset="0"/>
            </a:endParaRPr>
          </a:p>
          <a:p>
            <a:pPr marL="914400" marR="0">
              <a:spcBef>
                <a:spcPts val="0"/>
              </a:spcBef>
              <a:spcAft>
                <a:spcPts val="0"/>
              </a:spcAft>
            </a:pPr>
            <a:r>
              <a:rPr lang="en-US" sz="6000" dirty="0">
                <a:solidFill>
                  <a:srgbClr val="000000"/>
                </a:solidFill>
                <a:ea typeface="Calibri" panose="020F0502020204030204" pitchFamily="34" charset="0"/>
                <a:cs typeface="Times New Roman" panose="02020603050405020304" pitchFamily="18" charset="0"/>
              </a:rPr>
              <a:t>Healthy Neighborhoods and Communities: https://</a:t>
            </a:r>
            <a:r>
              <a:rPr lang="en-US" sz="6000" dirty="0" err="1">
                <a:solidFill>
                  <a:srgbClr val="000000"/>
                </a:solidFill>
                <a:ea typeface="Calibri" panose="020F0502020204030204" pitchFamily="34" charset="0"/>
                <a:cs typeface="Times New Roman" panose="02020603050405020304" pitchFamily="18" charset="0"/>
              </a:rPr>
              <a:t>salud-america.org</a:t>
            </a:r>
            <a:r>
              <a:rPr lang="en-US" sz="6000" dirty="0">
                <a:solidFill>
                  <a:srgbClr val="000000"/>
                </a:solidFill>
                <a:ea typeface="Calibri" panose="020F0502020204030204" pitchFamily="34" charset="0"/>
                <a:cs typeface="Times New Roman" panose="02020603050405020304" pitchFamily="18" charset="0"/>
              </a:rPr>
              <a:t> /issues/healthy- neighborhoods-communities/</a:t>
            </a:r>
            <a:endParaRPr lang="en-US" sz="6000" dirty="0">
              <a:ea typeface="Calibri" panose="020F0502020204030204" pitchFamily="34" charset="0"/>
              <a:cs typeface="Times New Roman" panose="02020603050405020304" pitchFamily="18" charset="0"/>
            </a:endParaRPr>
          </a:p>
          <a:p>
            <a:pPr marL="914400" marR="0">
              <a:spcBef>
                <a:spcPts val="0"/>
              </a:spcBef>
              <a:spcAft>
                <a:spcPts val="0"/>
              </a:spcAft>
            </a:pPr>
            <a:r>
              <a:rPr lang="en-US" sz="6000" dirty="0">
                <a:solidFill>
                  <a:srgbClr val="000000"/>
                </a:solidFill>
                <a:ea typeface="Calibri" panose="020F0502020204030204" pitchFamily="34" charset="0"/>
                <a:cs typeface="Times New Roman" panose="02020603050405020304" pitchFamily="18" charset="0"/>
              </a:rPr>
              <a:t>Healthy and Cohesive Cultures: https://</a:t>
            </a:r>
            <a:r>
              <a:rPr lang="en-US" sz="6000" dirty="0" err="1">
                <a:solidFill>
                  <a:srgbClr val="000000"/>
                </a:solidFill>
                <a:ea typeface="Calibri" panose="020F0502020204030204" pitchFamily="34" charset="0"/>
                <a:cs typeface="Times New Roman" panose="02020603050405020304" pitchFamily="18" charset="0"/>
              </a:rPr>
              <a:t>salud-america.org</a:t>
            </a:r>
            <a:r>
              <a:rPr lang="en-US" sz="6000" dirty="0">
                <a:solidFill>
                  <a:srgbClr val="000000"/>
                </a:solidFill>
                <a:ea typeface="Calibri" panose="020F0502020204030204" pitchFamily="34" charset="0"/>
                <a:cs typeface="Times New Roman" panose="02020603050405020304" pitchFamily="18" charset="0"/>
              </a:rPr>
              <a:t>/issues /healthy-cohesive- cultures/</a:t>
            </a:r>
            <a:endParaRPr lang="en-US" sz="6000" dirty="0">
              <a:ea typeface="Calibri" panose="020F0502020204030204" pitchFamily="34" charset="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2"/>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3"/>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Tree>
    <p:extLst>
      <p:ext uri="{BB962C8B-B14F-4D97-AF65-F5344CB8AC3E}">
        <p14:creationId xmlns:p14="http://schemas.microsoft.com/office/powerpoint/2010/main" val="217981061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a:xfrm>
            <a:off x="457200" y="405854"/>
            <a:ext cx="8229600" cy="1143000"/>
          </a:xfrm>
        </p:spPr>
        <p:txBody>
          <a:bodyPr>
            <a:noAutofit/>
          </a:bodyPr>
          <a:lstStyle/>
          <a:p>
            <a:r>
              <a:rPr lang="en-US" sz="3200" dirty="0"/>
              <a:t>Chapter 10 Exercises – Phases 3 and 4, plan and design intervention</a:t>
            </a:r>
          </a:p>
        </p:txBody>
      </p:sp>
      <p:sp>
        <p:nvSpPr>
          <p:cNvPr id="3" name="Content Placeholder 2">
            <a:extLst>
              <a:ext uri="{FF2B5EF4-FFF2-40B4-BE49-F238E27FC236}">
                <a16:creationId xmlns:a16="http://schemas.microsoft.com/office/drawing/2014/main" id="{15430D32-E4AD-1F45-B3CC-EDD73C366846}"/>
              </a:ext>
            </a:extLst>
          </p:cNvPr>
          <p:cNvSpPr>
            <a:spLocks noGrp="1"/>
          </p:cNvSpPr>
          <p:nvPr>
            <p:ph idx="1"/>
          </p:nvPr>
        </p:nvSpPr>
        <p:spPr/>
        <p:txBody>
          <a:bodyPr>
            <a:normAutofit fontScale="92500" lnSpcReduction="10000"/>
          </a:bodyPr>
          <a:lstStyle/>
          <a:p>
            <a:pPr lvl="0">
              <a:spcBef>
                <a:spcPts val="0"/>
              </a:spcBef>
              <a:buFont typeface="+mj-lt"/>
              <a:buAutoNum type="arabicPeriod" startAt="5"/>
            </a:pPr>
            <a:r>
              <a:rPr lang="en-US" sz="2300" dirty="0">
                <a:solidFill>
                  <a:srgbClr val="000000"/>
                </a:solidFill>
                <a:latin typeface="+mj-lt"/>
                <a:ea typeface="Calibri" panose="020F0502020204030204" pitchFamily="34" charset="0"/>
                <a:cs typeface="Times New Roman" panose="02020603050405020304" pitchFamily="18" charset="0"/>
              </a:rPr>
              <a:t>List the predisposing (i.e., knowledge, attitudes, beliefs), reinforcing (i.e., influence of the social environment), and enabling (i.e., availability of resources, accessibility of services, state and local policies) factors affecting childhood obesity in this neighborhood (Phase 3— Behavioral and Environmental Assessment).</a:t>
            </a:r>
          </a:p>
          <a:p>
            <a:pPr lvl="0">
              <a:spcBef>
                <a:spcPts val="0"/>
              </a:spcBef>
              <a:buFont typeface="+mj-lt"/>
              <a:buAutoNum type="arabicPeriod" startAt="5"/>
            </a:pPr>
            <a:endParaRPr lang="en-US" sz="2300" dirty="0">
              <a:latin typeface="+mj-lt"/>
              <a:ea typeface="Calibri" panose="020F0502020204030204" pitchFamily="34" charset="0"/>
              <a:cs typeface="Times New Roman" panose="02020603050405020304" pitchFamily="18" charset="0"/>
            </a:endParaRPr>
          </a:p>
          <a:p>
            <a:pPr lvl="0">
              <a:spcBef>
                <a:spcPts val="0"/>
              </a:spcBef>
              <a:buFont typeface="+mj-lt"/>
              <a:buAutoNum type="arabicPeriod" startAt="5"/>
            </a:pPr>
            <a:r>
              <a:rPr lang="en-US" sz="2300" dirty="0">
                <a:solidFill>
                  <a:srgbClr val="000000"/>
                </a:solidFill>
                <a:latin typeface="+mj-lt"/>
                <a:ea typeface="Calibri" panose="020F0502020204030204" pitchFamily="34" charset="0"/>
                <a:cs typeface="Times New Roman" panose="02020603050405020304" pitchFamily="18" charset="0"/>
              </a:rPr>
              <a:t>Think about what factors determine the feasibility of implementing the program to address childhood obesity in this neighborhood, including the resources </a:t>
            </a:r>
            <a:r>
              <a:rPr lang="en-US" sz="2200" dirty="0">
                <a:solidFill>
                  <a:srgbClr val="000000"/>
                </a:solidFill>
                <a:latin typeface="+mj-lt"/>
                <a:ea typeface="Calibri" panose="020F0502020204030204" pitchFamily="34" charset="0"/>
                <a:cs typeface="Times New Roman" panose="02020603050405020304" pitchFamily="18" charset="0"/>
              </a:rPr>
              <a:t>available</a:t>
            </a:r>
            <a:r>
              <a:rPr lang="en-US" sz="2300" dirty="0">
                <a:solidFill>
                  <a:srgbClr val="000000"/>
                </a:solidFill>
                <a:latin typeface="+mj-lt"/>
                <a:ea typeface="Calibri" panose="020F0502020204030204" pitchFamily="34" charset="0"/>
                <a:cs typeface="Times New Roman" panose="02020603050405020304" pitchFamily="18" charset="0"/>
              </a:rPr>
              <a:t>, associated organizations, and other invested stakeholders. Also, consider what national, state, and local policies or programs serve to lessen this health problem (i.e., community parks, farmers markets,</a:t>
            </a:r>
            <a:r>
              <a:rPr lang="en-US" sz="2300" dirty="0">
                <a:latin typeface="+mj-lt"/>
                <a:ea typeface="Calibri" panose="020F0502020204030204" pitchFamily="34" charset="0"/>
                <a:cs typeface="Times New Roman" panose="02020603050405020304" pitchFamily="18" charset="0"/>
              </a:rPr>
              <a:t> </a:t>
            </a:r>
            <a:r>
              <a:rPr lang="en-US" sz="2300" dirty="0">
                <a:solidFill>
                  <a:srgbClr val="000000"/>
                </a:solidFill>
                <a:latin typeface="+mj-lt"/>
                <a:ea typeface="Calibri" panose="020F0502020204030204" pitchFamily="34" charset="0"/>
                <a:cs typeface="Times New Roman" panose="02020603050405020304" pitchFamily="18" charset="0"/>
              </a:rPr>
              <a:t>community gardens, local schools’ food policies, fit programs sponsored by the Special Supplemental Nutrition Program for Women, Infants, and Children [WIC], and other initiatives) (Phase 4— Administrative and Policy Assessment).</a:t>
            </a:r>
            <a:endParaRPr lang="en-US" sz="2300" dirty="0">
              <a:latin typeface="+mj-lt"/>
              <a:ea typeface="Calibri" panose="020F0502020204030204" pitchFamily="34" charset="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2"/>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3"/>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Tree>
    <p:extLst>
      <p:ext uri="{BB962C8B-B14F-4D97-AF65-F5344CB8AC3E}">
        <p14:creationId xmlns:p14="http://schemas.microsoft.com/office/powerpoint/2010/main" val="290521424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2700"/>
            <a:ext cx="9144000" cy="369332"/>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1200" dirty="0"/>
              <a:t>Green, </a:t>
            </a:r>
            <a:r>
              <a:rPr lang="en-US" sz="1200" dirty="0" err="1"/>
              <a:t>Gielen</a:t>
            </a:r>
            <a:r>
              <a:rPr lang="en-US" sz="1200" dirty="0"/>
              <a:t>, </a:t>
            </a:r>
            <a:r>
              <a:rPr lang="en-US" sz="1200" dirty="0" err="1"/>
              <a:t>Ottoson</a:t>
            </a:r>
            <a:r>
              <a:rPr lang="en-US" sz="1200" dirty="0"/>
              <a:t>, Peterson, and Kreuter, eds: </a:t>
            </a:r>
            <a:r>
              <a:rPr lang="en-US" dirty="0"/>
              <a:t>Health Program Planning, Implementation, and Evaluation</a:t>
            </a:r>
            <a:endParaRPr lang="en-US" sz="1400" dirty="0"/>
          </a:p>
        </p:txBody>
      </p:sp>
      <p:sp>
        <p:nvSpPr>
          <p:cNvPr id="7" name="Footer Placeholder 5"/>
          <p:cNvSpPr>
            <a:spLocks noGrp="1"/>
          </p:cNvSpPr>
          <p:nvPr>
            <p:ph type="ftr" sz="quarter" idx="11"/>
          </p:nvPr>
        </p:nvSpPr>
        <p:spPr>
          <a:xfrm>
            <a:off x="1117600" y="6356350"/>
            <a:ext cx="6527800" cy="365125"/>
          </a:xfrm>
        </p:spPr>
        <p:txBody>
          <a:bodyPr/>
          <a:lstStyle/>
          <a:p>
            <a:r>
              <a:rPr lang="en-US" dirty="0"/>
              <a:t>Copyright © 2022 |     Johns Hopkins University Press</a:t>
            </a:r>
          </a:p>
        </p:txBody>
      </p:sp>
      <p:pic>
        <p:nvPicPr>
          <p:cNvPr id="8" name="Picture 7" descr="blueshiel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0800" y="6426200"/>
            <a:ext cx="311150" cy="266700"/>
          </a:xfrm>
          <a:prstGeom prst="rect">
            <a:avLst/>
          </a:prstGeom>
        </p:spPr>
      </p:pic>
      <p:sp>
        <p:nvSpPr>
          <p:cNvPr id="4" name="Title 3">
            <a:extLst>
              <a:ext uri="{FF2B5EF4-FFF2-40B4-BE49-F238E27FC236}">
                <a16:creationId xmlns:a16="http://schemas.microsoft.com/office/drawing/2014/main" id="{8DDA8604-EA3A-4565-AF0B-DB0C21103AC1}"/>
              </a:ext>
            </a:extLst>
          </p:cNvPr>
          <p:cNvSpPr>
            <a:spLocks noGrp="1"/>
          </p:cNvSpPr>
          <p:nvPr>
            <p:ph type="ctrTitle"/>
          </p:nvPr>
        </p:nvSpPr>
        <p:spPr>
          <a:xfrm>
            <a:off x="685800" y="2821502"/>
            <a:ext cx="7772400" cy="365126"/>
          </a:xfrm>
        </p:spPr>
        <p:txBody>
          <a:bodyPr>
            <a:normAutofit fontScale="90000"/>
          </a:bodyPr>
          <a:lstStyle/>
          <a:p>
            <a:br>
              <a:rPr lang="en-US" sz="2700" b="1" dirty="0"/>
            </a:br>
            <a:r>
              <a:rPr lang="en-US" b="1" dirty="0"/>
              <a:t>CHAPTER 11</a:t>
            </a:r>
            <a:br>
              <a:rPr lang="en-US" b="1" dirty="0"/>
            </a:br>
            <a:br>
              <a:rPr lang="en-US" b="1" dirty="0"/>
            </a:br>
            <a:r>
              <a:rPr lang="en-US" b="1" dirty="0"/>
              <a:t> Applications in Occupational Settings</a:t>
            </a:r>
            <a:br>
              <a:rPr lang="en-US" dirty="0"/>
            </a:br>
            <a:endParaRPr lang="en-US" sz="2400" dirty="0"/>
          </a:p>
        </p:txBody>
      </p:sp>
    </p:spTree>
    <p:extLst>
      <p:ext uri="{BB962C8B-B14F-4D97-AF65-F5344CB8AC3E}">
        <p14:creationId xmlns:p14="http://schemas.microsoft.com/office/powerpoint/2010/main" val="116638136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Chapter 11 Learning Objectives</a:t>
            </a:r>
          </a:p>
        </p:txBody>
      </p:sp>
      <p:sp>
        <p:nvSpPr>
          <p:cNvPr id="3" name="Content Placeholder 2">
            <a:extLst>
              <a:ext uri="{FF2B5EF4-FFF2-40B4-BE49-F238E27FC236}">
                <a16:creationId xmlns:a16="http://schemas.microsoft.com/office/drawing/2014/main" id="{15430D32-E4AD-1F45-B3CC-EDD73C366846}"/>
              </a:ext>
            </a:extLst>
          </p:cNvPr>
          <p:cNvSpPr>
            <a:spLocks noGrp="1"/>
          </p:cNvSpPr>
          <p:nvPr>
            <p:ph idx="1"/>
          </p:nvPr>
        </p:nvSpPr>
        <p:spPr/>
        <p:txBody>
          <a:bodyPr>
            <a:normAutofit fontScale="55000" lnSpcReduction="20000"/>
          </a:bodyPr>
          <a:lstStyle/>
          <a:p>
            <a:pPr lvl="0">
              <a:spcBef>
                <a:spcPts val="0"/>
              </a:spcBef>
              <a:buFont typeface="Symbol" pitchFamily="2" charset="2"/>
              <a:buChar char=""/>
            </a:pPr>
            <a:r>
              <a:rPr lang="en-US" dirty="0">
                <a:solidFill>
                  <a:srgbClr val="000000"/>
                </a:solidFill>
                <a:latin typeface="+mj-lt"/>
                <a:ea typeface="Times New Roman" panose="02020603050405020304" pitchFamily="18" charset="0"/>
                <a:cs typeface="Times New Roman" panose="02020603050405020304" pitchFamily="18" charset="0"/>
              </a:rPr>
              <a:t>Integrate the PRECEDE- PROCEED model and data from health risk assessments, health care claims data, and organizational development surveys  (i.e., employee satisfaction, engagement, and perceived organizational support) in workplace health program planning.</a:t>
            </a:r>
          </a:p>
          <a:p>
            <a:pPr lvl="0">
              <a:spcBef>
                <a:spcPts val="0"/>
              </a:spcBef>
              <a:buFont typeface="Symbol" pitchFamily="2" charset="2"/>
              <a:buChar char=""/>
            </a:pPr>
            <a:endParaRPr lang="en-US" dirty="0">
              <a:latin typeface="+mj-lt"/>
              <a:ea typeface="Calibri" panose="020F0502020204030204" pitchFamily="34" charset="0"/>
              <a:cs typeface="Times New Roman" panose="02020603050405020304" pitchFamily="18" charset="0"/>
            </a:endParaRPr>
          </a:p>
          <a:p>
            <a:pPr lvl="0">
              <a:spcBef>
                <a:spcPts val="0"/>
              </a:spcBef>
              <a:buFont typeface="Symbol" pitchFamily="2" charset="2"/>
              <a:buChar char=""/>
            </a:pPr>
            <a:r>
              <a:rPr lang="en-US" dirty="0">
                <a:solidFill>
                  <a:srgbClr val="000000"/>
                </a:solidFill>
                <a:latin typeface="+mj-lt"/>
                <a:ea typeface="Times New Roman" panose="02020603050405020304" pitchFamily="18" charset="0"/>
                <a:cs typeface="Times New Roman" panose="02020603050405020304" pitchFamily="18" charset="0"/>
              </a:rPr>
              <a:t>Describe the most effective strategies to engage workplace- based stakeholders (e.g., CEO, CFO, managers, employees, wellness champions) in the planning, implementation, and evaluation processes.</a:t>
            </a:r>
          </a:p>
          <a:p>
            <a:pPr lvl="0">
              <a:spcBef>
                <a:spcPts val="0"/>
              </a:spcBef>
              <a:buFont typeface="Symbol" pitchFamily="2" charset="2"/>
              <a:buChar char=""/>
            </a:pPr>
            <a:endParaRPr lang="en-US" dirty="0">
              <a:latin typeface="+mj-lt"/>
              <a:ea typeface="Calibri" panose="020F0502020204030204" pitchFamily="34" charset="0"/>
              <a:cs typeface="Times New Roman" panose="02020603050405020304" pitchFamily="18" charset="0"/>
            </a:endParaRPr>
          </a:p>
          <a:p>
            <a:pPr lvl="0">
              <a:spcBef>
                <a:spcPts val="0"/>
              </a:spcBef>
              <a:buFont typeface="Symbol" pitchFamily="2" charset="2"/>
              <a:buChar char=""/>
            </a:pPr>
            <a:r>
              <a:rPr lang="en-US" dirty="0">
                <a:solidFill>
                  <a:srgbClr val="000000"/>
                </a:solidFill>
                <a:latin typeface="+mj-lt"/>
                <a:ea typeface="Times New Roman" panose="02020603050405020304" pitchFamily="18" charset="0"/>
                <a:cs typeface="Times New Roman" panose="02020603050405020304" pitchFamily="18" charset="0"/>
              </a:rPr>
              <a:t>Identify evidence- based “best practices” in workplace health promotion  and how best practices scorecards can be applied to advancing the planning and evaluation elements of the PRECEDE- PROCEED model.</a:t>
            </a:r>
          </a:p>
          <a:p>
            <a:pPr lvl="0">
              <a:spcBef>
                <a:spcPts val="0"/>
              </a:spcBef>
              <a:buFont typeface="Symbol" pitchFamily="2" charset="2"/>
              <a:buChar char=""/>
            </a:pPr>
            <a:endParaRPr lang="en-US" dirty="0">
              <a:latin typeface="+mj-lt"/>
              <a:ea typeface="Calibri" panose="020F0502020204030204" pitchFamily="34" charset="0"/>
              <a:cs typeface="Times New Roman" panose="02020603050405020304" pitchFamily="18" charset="0"/>
            </a:endParaRPr>
          </a:p>
          <a:p>
            <a:pPr lvl="0">
              <a:spcBef>
                <a:spcPts val="0"/>
              </a:spcBef>
              <a:buFont typeface="Symbol" pitchFamily="2" charset="2"/>
              <a:buChar char=""/>
            </a:pPr>
            <a:r>
              <a:rPr lang="en-US" dirty="0">
                <a:solidFill>
                  <a:srgbClr val="000000"/>
                </a:solidFill>
                <a:latin typeface="+mj-lt"/>
                <a:ea typeface="Times New Roman" panose="02020603050405020304" pitchFamily="18" charset="0"/>
                <a:cs typeface="Times New Roman" panose="02020603050405020304" pitchFamily="18" charset="0"/>
              </a:rPr>
              <a:t>Use tenets of the social- ecological framework to show how both the voice  of the employee and the business case for workplace health improvement can be equally represented in program planning.</a:t>
            </a:r>
          </a:p>
          <a:p>
            <a:pPr lvl="0">
              <a:spcBef>
                <a:spcPts val="0"/>
              </a:spcBef>
              <a:buFont typeface="Symbol" pitchFamily="2" charset="2"/>
              <a:buChar char=""/>
            </a:pPr>
            <a:endParaRPr lang="en-US" dirty="0">
              <a:latin typeface="+mj-lt"/>
              <a:ea typeface="Calibri" panose="020F0502020204030204" pitchFamily="34" charset="0"/>
              <a:cs typeface="Times New Roman" panose="02020603050405020304" pitchFamily="18" charset="0"/>
            </a:endParaRPr>
          </a:p>
          <a:p>
            <a:pPr lvl="0">
              <a:spcBef>
                <a:spcPts val="0"/>
              </a:spcBef>
              <a:buFont typeface="Symbol" pitchFamily="2" charset="2"/>
              <a:buChar char=""/>
            </a:pPr>
            <a:r>
              <a:rPr lang="en-US" dirty="0">
                <a:solidFill>
                  <a:srgbClr val="000000"/>
                </a:solidFill>
                <a:latin typeface="+mj-lt"/>
                <a:ea typeface="Times New Roman" panose="02020603050405020304" pitchFamily="18" charset="0"/>
                <a:cs typeface="Times New Roman" panose="02020603050405020304" pitchFamily="18" charset="0"/>
              </a:rPr>
              <a:t>Explain how complex systems science complements the PRECEDE- PROCEED model when evaluating and implementing programs or policies in occupational settings.</a:t>
            </a:r>
            <a:endParaRPr lang="en-US" dirty="0"/>
          </a:p>
        </p:txBody>
      </p:sp>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2"/>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3"/>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Tree>
    <p:extLst>
      <p:ext uri="{BB962C8B-B14F-4D97-AF65-F5344CB8AC3E}">
        <p14:creationId xmlns:p14="http://schemas.microsoft.com/office/powerpoint/2010/main" val="104834650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11.1</a:t>
            </a:r>
          </a:p>
        </p:txBody>
      </p:sp>
      <p:pic>
        <p:nvPicPr>
          <p:cNvPr id="9" name="Content Placeholder 8">
            <a:extLst>
              <a:ext uri="{FF2B5EF4-FFF2-40B4-BE49-F238E27FC236}">
                <a16:creationId xmlns:a16="http://schemas.microsoft.com/office/drawing/2014/main" id="{BCC73B11-C6C7-1944-8500-BDA4CD356A53}"/>
              </a:ext>
            </a:extLst>
          </p:cNvPr>
          <p:cNvPicPr>
            <a:picLocks noGrp="1" noChangeAspect="1"/>
          </p:cNvPicPr>
          <p:nvPr>
            <p:ph idx="1"/>
          </p:nvPr>
        </p:nvPicPr>
        <p:blipFill>
          <a:blip r:embed="rId2"/>
          <a:stretch>
            <a:fillRect/>
          </a:stretch>
        </p:blipFill>
        <p:spPr>
          <a:xfrm>
            <a:off x="1750149" y="1272209"/>
            <a:ext cx="5336451" cy="4899832"/>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522689"/>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1E16589E-42B4-6143-BA32-6E8CABC829A7}"/>
              </a:ext>
            </a:extLst>
          </p:cNvPr>
          <p:cNvSpPr txBox="1"/>
          <p:nvPr/>
        </p:nvSpPr>
        <p:spPr>
          <a:xfrm>
            <a:off x="1585722" y="6172041"/>
            <a:ext cx="7101078" cy="369332"/>
          </a:xfrm>
          <a:prstGeom prst="rect">
            <a:avLst/>
          </a:prstGeom>
          <a:noFill/>
        </p:spPr>
        <p:txBody>
          <a:bodyPr wrap="square" rtlCol="0">
            <a:spAutoFit/>
          </a:bodyPr>
          <a:lstStyle/>
          <a:p>
            <a:r>
              <a:rPr lang="en-US" sz="900" dirty="0"/>
              <a:t>FIGURE 11.1. The Social-Ecological Model, Source:  </a:t>
            </a:r>
            <a:r>
              <a:rPr lang="en-US" sz="900" b="0" i="0" dirty="0">
                <a:solidFill>
                  <a:srgbClr val="373D3F"/>
                </a:solidFill>
                <a:effectLst/>
                <a:latin typeface="proxima-nova"/>
              </a:rPr>
              <a:t>Source: http://</a:t>
            </a:r>
            <a:r>
              <a:rPr lang="en-US" sz="900" b="0" i="0" dirty="0" err="1">
                <a:solidFill>
                  <a:srgbClr val="373D3F"/>
                </a:solidFill>
                <a:effectLst/>
                <a:latin typeface="proxima-nova"/>
              </a:rPr>
              <a:t>www.cdc.gov</a:t>
            </a:r>
            <a:r>
              <a:rPr lang="en-US" sz="900" b="0" i="0" dirty="0">
                <a:solidFill>
                  <a:srgbClr val="373D3F"/>
                </a:solidFill>
                <a:effectLst/>
                <a:latin typeface="proxima-nova"/>
              </a:rPr>
              <a:t>/</a:t>
            </a:r>
            <a:r>
              <a:rPr lang="en-US" sz="900" b="0" i="0" dirty="0" err="1">
                <a:solidFill>
                  <a:srgbClr val="373D3F"/>
                </a:solidFill>
                <a:effectLst/>
                <a:latin typeface="proxima-nova"/>
              </a:rPr>
              <a:t>violenceprevention</a:t>
            </a:r>
            <a:r>
              <a:rPr lang="en-US" sz="900" b="0" i="0" dirty="0">
                <a:solidFill>
                  <a:srgbClr val="373D3F"/>
                </a:solidFill>
                <a:effectLst/>
                <a:latin typeface="proxima-nova"/>
              </a:rPr>
              <a:t>/overview/social-</a:t>
            </a:r>
            <a:r>
              <a:rPr lang="en-US" sz="900" b="0" i="0" dirty="0" err="1">
                <a:solidFill>
                  <a:srgbClr val="373D3F"/>
                </a:solidFill>
                <a:effectLst/>
                <a:latin typeface="proxima-nova"/>
              </a:rPr>
              <a:t>ecologicalmodel.html</a:t>
            </a:r>
            <a:endParaRPr lang="en-US" sz="900" dirty="0"/>
          </a:p>
          <a:p>
            <a:endParaRPr lang="en-US" sz="900" dirty="0"/>
          </a:p>
        </p:txBody>
      </p:sp>
    </p:spTree>
    <p:extLst>
      <p:ext uri="{BB962C8B-B14F-4D97-AF65-F5344CB8AC3E}">
        <p14:creationId xmlns:p14="http://schemas.microsoft.com/office/powerpoint/2010/main" val="335834129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11.2</a:t>
            </a:r>
          </a:p>
        </p:txBody>
      </p:sp>
      <p:pic>
        <p:nvPicPr>
          <p:cNvPr id="9" name="Content Placeholder 8">
            <a:extLst>
              <a:ext uri="{FF2B5EF4-FFF2-40B4-BE49-F238E27FC236}">
                <a16:creationId xmlns:a16="http://schemas.microsoft.com/office/drawing/2014/main" id="{47B71781-FB52-1546-84E4-24FEA679A2FC}"/>
              </a:ext>
            </a:extLst>
          </p:cNvPr>
          <p:cNvPicPr>
            <a:picLocks noGrp="1" noChangeAspect="1"/>
          </p:cNvPicPr>
          <p:nvPr>
            <p:ph idx="1"/>
          </p:nvPr>
        </p:nvPicPr>
        <p:blipFill>
          <a:blip r:embed="rId2"/>
          <a:stretch>
            <a:fillRect/>
          </a:stretch>
        </p:blipFill>
        <p:spPr>
          <a:xfrm>
            <a:off x="1079447" y="1482342"/>
            <a:ext cx="6355023" cy="4332157"/>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F8B87319-AC92-2C47-8567-90DB79CBC168}"/>
              </a:ext>
            </a:extLst>
          </p:cNvPr>
          <p:cNvSpPr txBox="1"/>
          <p:nvPr/>
        </p:nvSpPr>
        <p:spPr>
          <a:xfrm>
            <a:off x="861646" y="5962287"/>
            <a:ext cx="7420708" cy="646331"/>
          </a:xfrm>
          <a:prstGeom prst="rect">
            <a:avLst/>
          </a:prstGeom>
          <a:noFill/>
        </p:spPr>
        <p:txBody>
          <a:bodyPr wrap="square" rtlCol="0">
            <a:spAutoFit/>
          </a:bodyPr>
          <a:lstStyle/>
          <a:p>
            <a:r>
              <a:rPr lang="en-US" sz="900" dirty="0"/>
              <a:t>FIGURE 11.2. Stock and Flow Map created by the Georgia Health Policy Center to understand and prevent chronic disease. Source: Georgia Health Policy Center, Andrew Young School of Policy Studies. (n.d.) Systems Thinking. Georgia State University. https://</a:t>
            </a:r>
            <a:r>
              <a:rPr lang="en-US" sz="900" dirty="0" err="1"/>
              <a:t>ghpc.gsu.edu</a:t>
            </a:r>
            <a:r>
              <a:rPr lang="en-US" sz="900" dirty="0"/>
              <a:t>/tools-frameworks/systems-thinking/</a:t>
            </a:r>
          </a:p>
          <a:p>
            <a:endParaRPr lang="en-US" sz="900" dirty="0"/>
          </a:p>
        </p:txBody>
      </p:sp>
    </p:spTree>
    <p:extLst>
      <p:ext uri="{BB962C8B-B14F-4D97-AF65-F5344CB8AC3E}">
        <p14:creationId xmlns:p14="http://schemas.microsoft.com/office/powerpoint/2010/main" val="7918999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7C1C650-979A-DA49-AE7B-35A134D7B9C2}"/>
              </a:ext>
            </a:extLst>
          </p:cNvPr>
          <p:cNvSpPr>
            <a:spLocks noGrp="1"/>
          </p:cNvSpPr>
          <p:nvPr>
            <p:ph type="ftr" sz="quarter" idx="11"/>
          </p:nvPr>
        </p:nvSpPr>
        <p:spPr/>
        <p:txBody>
          <a:bodyPr/>
          <a:lstStyle/>
          <a:p>
            <a:r>
              <a:rPr lang="en-US"/>
              <a:t>Copyright 2014 Johns Hopkins University Press</a:t>
            </a:r>
          </a:p>
        </p:txBody>
      </p:sp>
      <p:pic>
        <p:nvPicPr>
          <p:cNvPr id="6" name="Picture 5" descr="Table&#10;&#10;Description automatically generated">
            <a:extLst>
              <a:ext uri="{FF2B5EF4-FFF2-40B4-BE49-F238E27FC236}">
                <a16:creationId xmlns:a16="http://schemas.microsoft.com/office/drawing/2014/main" id="{D613DF23-0574-3942-802E-DA1F3F3101F7}"/>
              </a:ext>
            </a:extLst>
          </p:cNvPr>
          <p:cNvPicPr>
            <a:picLocks noChangeAspect="1"/>
          </p:cNvPicPr>
          <p:nvPr/>
        </p:nvPicPr>
        <p:blipFill>
          <a:blip r:embed="rId2"/>
          <a:stretch>
            <a:fillRect/>
          </a:stretch>
        </p:blipFill>
        <p:spPr>
          <a:xfrm>
            <a:off x="915434" y="487680"/>
            <a:ext cx="7313131" cy="5730240"/>
          </a:xfrm>
          <a:prstGeom prst="rect">
            <a:avLst/>
          </a:prstGeom>
        </p:spPr>
      </p:pic>
    </p:spTree>
    <p:extLst>
      <p:ext uri="{BB962C8B-B14F-4D97-AF65-F5344CB8AC3E}">
        <p14:creationId xmlns:p14="http://schemas.microsoft.com/office/powerpoint/2010/main" val="276441635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0566664-0F4D-BD40-8209-0C1AB5DC1EF7}"/>
              </a:ext>
            </a:extLst>
          </p:cNvPr>
          <p:cNvSpPr>
            <a:spLocks noGrp="1"/>
          </p:cNvSpPr>
          <p:nvPr>
            <p:ph type="ftr" sz="quarter" idx="11"/>
          </p:nvPr>
        </p:nvSpPr>
        <p:spPr/>
        <p:txBody>
          <a:bodyPr/>
          <a:lstStyle/>
          <a:p>
            <a:r>
              <a:rPr lang="en-US"/>
              <a:t>Copyright 2014 Johns Hopkins University Press</a:t>
            </a:r>
          </a:p>
        </p:txBody>
      </p:sp>
      <p:pic>
        <p:nvPicPr>
          <p:cNvPr id="4" name="Picture 3" descr="Table&#10;&#10;Description automatically generated">
            <a:extLst>
              <a:ext uri="{FF2B5EF4-FFF2-40B4-BE49-F238E27FC236}">
                <a16:creationId xmlns:a16="http://schemas.microsoft.com/office/drawing/2014/main" id="{21628BE3-9B78-A441-8EFE-5E65E3E3D8AD}"/>
              </a:ext>
            </a:extLst>
          </p:cNvPr>
          <p:cNvPicPr>
            <a:picLocks noChangeAspect="1"/>
          </p:cNvPicPr>
          <p:nvPr/>
        </p:nvPicPr>
        <p:blipFill>
          <a:blip r:embed="rId2"/>
          <a:stretch>
            <a:fillRect/>
          </a:stretch>
        </p:blipFill>
        <p:spPr>
          <a:xfrm>
            <a:off x="1987891" y="437566"/>
            <a:ext cx="5168218" cy="5918784"/>
          </a:xfrm>
          <a:prstGeom prst="rect">
            <a:avLst/>
          </a:prstGeom>
        </p:spPr>
      </p:pic>
    </p:spTree>
    <p:extLst>
      <p:ext uri="{BB962C8B-B14F-4D97-AF65-F5344CB8AC3E}">
        <p14:creationId xmlns:p14="http://schemas.microsoft.com/office/powerpoint/2010/main" val="211915486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B5A7782-202B-B240-9130-2537C76361B9}"/>
              </a:ext>
            </a:extLst>
          </p:cNvPr>
          <p:cNvSpPr>
            <a:spLocks noGrp="1"/>
          </p:cNvSpPr>
          <p:nvPr>
            <p:ph type="ftr" sz="quarter" idx="11"/>
          </p:nvPr>
        </p:nvSpPr>
        <p:spPr/>
        <p:txBody>
          <a:bodyPr/>
          <a:lstStyle/>
          <a:p>
            <a:r>
              <a:rPr lang="en-US"/>
              <a:t>Copyright 2014 Johns Hopkins University Press</a:t>
            </a:r>
          </a:p>
        </p:txBody>
      </p:sp>
      <p:pic>
        <p:nvPicPr>
          <p:cNvPr id="4" name="Picture 3" descr="Text&#10;&#10;Description automatically generated with low confidence">
            <a:extLst>
              <a:ext uri="{FF2B5EF4-FFF2-40B4-BE49-F238E27FC236}">
                <a16:creationId xmlns:a16="http://schemas.microsoft.com/office/drawing/2014/main" id="{B1D94987-9C9F-364D-B62C-6FB217207583}"/>
              </a:ext>
            </a:extLst>
          </p:cNvPr>
          <p:cNvPicPr>
            <a:picLocks noChangeAspect="1"/>
          </p:cNvPicPr>
          <p:nvPr/>
        </p:nvPicPr>
        <p:blipFill>
          <a:blip r:embed="rId2"/>
          <a:stretch>
            <a:fillRect/>
          </a:stretch>
        </p:blipFill>
        <p:spPr>
          <a:xfrm>
            <a:off x="2292041" y="304800"/>
            <a:ext cx="4559918" cy="6051550"/>
          </a:xfrm>
          <a:prstGeom prst="rect">
            <a:avLst/>
          </a:prstGeom>
        </p:spPr>
      </p:pic>
    </p:spTree>
    <p:extLst>
      <p:ext uri="{BB962C8B-B14F-4D97-AF65-F5344CB8AC3E}">
        <p14:creationId xmlns:p14="http://schemas.microsoft.com/office/powerpoint/2010/main" val="104808503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A9231FC-3257-114E-9038-F5A11D8172EC}"/>
              </a:ext>
            </a:extLst>
          </p:cNvPr>
          <p:cNvSpPr>
            <a:spLocks noGrp="1"/>
          </p:cNvSpPr>
          <p:nvPr>
            <p:ph type="ftr" sz="quarter" idx="11"/>
          </p:nvPr>
        </p:nvSpPr>
        <p:spPr/>
        <p:txBody>
          <a:bodyPr/>
          <a:lstStyle/>
          <a:p>
            <a:r>
              <a:rPr lang="en-US"/>
              <a:t>Copyright 2014 Johns Hopkins University Press</a:t>
            </a:r>
          </a:p>
        </p:txBody>
      </p:sp>
      <p:pic>
        <p:nvPicPr>
          <p:cNvPr id="4" name="Picture 3" descr="Table&#10;&#10;Description automatically generated">
            <a:extLst>
              <a:ext uri="{FF2B5EF4-FFF2-40B4-BE49-F238E27FC236}">
                <a16:creationId xmlns:a16="http://schemas.microsoft.com/office/drawing/2014/main" id="{B855ADA5-76B8-A142-B14A-37EA0A95BC21}"/>
              </a:ext>
            </a:extLst>
          </p:cNvPr>
          <p:cNvPicPr>
            <a:picLocks noChangeAspect="1"/>
          </p:cNvPicPr>
          <p:nvPr/>
        </p:nvPicPr>
        <p:blipFill>
          <a:blip r:embed="rId2"/>
          <a:stretch>
            <a:fillRect/>
          </a:stretch>
        </p:blipFill>
        <p:spPr>
          <a:xfrm>
            <a:off x="1398514" y="370248"/>
            <a:ext cx="6346972" cy="5840246"/>
          </a:xfrm>
          <a:prstGeom prst="rect">
            <a:avLst/>
          </a:prstGeom>
        </p:spPr>
      </p:pic>
    </p:spTree>
    <p:extLst>
      <p:ext uri="{BB962C8B-B14F-4D97-AF65-F5344CB8AC3E}">
        <p14:creationId xmlns:p14="http://schemas.microsoft.com/office/powerpoint/2010/main" val="112603196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302BE07-23BC-5341-9951-0795D7269F4F}"/>
              </a:ext>
            </a:extLst>
          </p:cNvPr>
          <p:cNvSpPr>
            <a:spLocks noGrp="1"/>
          </p:cNvSpPr>
          <p:nvPr>
            <p:ph type="ftr" sz="quarter" idx="11"/>
          </p:nvPr>
        </p:nvSpPr>
        <p:spPr/>
        <p:txBody>
          <a:bodyPr/>
          <a:lstStyle/>
          <a:p>
            <a:r>
              <a:rPr lang="en-US"/>
              <a:t>Copyright 2014 Johns Hopkins University Press</a:t>
            </a:r>
          </a:p>
        </p:txBody>
      </p:sp>
      <p:pic>
        <p:nvPicPr>
          <p:cNvPr id="4" name="Picture 3">
            <a:extLst>
              <a:ext uri="{FF2B5EF4-FFF2-40B4-BE49-F238E27FC236}">
                <a16:creationId xmlns:a16="http://schemas.microsoft.com/office/drawing/2014/main" id="{010D7B2C-12AC-7E46-8743-1359B80A110B}"/>
              </a:ext>
            </a:extLst>
          </p:cNvPr>
          <p:cNvPicPr>
            <a:picLocks noChangeAspect="1"/>
          </p:cNvPicPr>
          <p:nvPr/>
        </p:nvPicPr>
        <p:blipFill>
          <a:blip r:embed="rId2"/>
          <a:stretch>
            <a:fillRect/>
          </a:stretch>
        </p:blipFill>
        <p:spPr>
          <a:xfrm>
            <a:off x="2032941" y="304800"/>
            <a:ext cx="5078117" cy="5975512"/>
          </a:xfrm>
          <a:prstGeom prst="rect">
            <a:avLst/>
          </a:prstGeom>
        </p:spPr>
      </p:pic>
    </p:spTree>
    <p:extLst>
      <p:ext uri="{BB962C8B-B14F-4D97-AF65-F5344CB8AC3E}">
        <p14:creationId xmlns:p14="http://schemas.microsoft.com/office/powerpoint/2010/main" val="153622987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BA8974C-CBFB-3645-ABE4-A304FF187E3A}"/>
              </a:ext>
            </a:extLst>
          </p:cNvPr>
          <p:cNvSpPr>
            <a:spLocks noGrp="1"/>
          </p:cNvSpPr>
          <p:nvPr>
            <p:ph type="ftr" sz="quarter" idx="11"/>
          </p:nvPr>
        </p:nvSpPr>
        <p:spPr/>
        <p:txBody>
          <a:bodyPr/>
          <a:lstStyle/>
          <a:p>
            <a:r>
              <a:rPr lang="en-US"/>
              <a:t>Copyright 2014 Johns Hopkins University Press</a:t>
            </a:r>
          </a:p>
        </p:txBody>
      </p:sp>
      <p:pic>
        <p:nvPicPr>
          <p:cNvPr id="4" name="Picture 3" descr="Table&#10;&#10;Description automatically generated">
            <a:extLst>
              <a:ext uri="{FF2B5EF4-FFF2-40B4-BE49-F238E27FC236}">
                <a16:creationId xmlns:a16="http://schemas.microsoft.com/office/drawing/2014/main" id="{BAB96653-DB52-4A4E-A9D1-6844BE2845B3}"/>
              </a:ext>
            </a:extLst>
          </p:cNvPr>
          <p:cNvPicPr>
            <a:picLocks noChangeAspect="1"/>
          </p:cNvPicPr>
          <p:nvPr/>
        </p:nvPicPr>
        <p:blipFill>
          <a:blip r:embed="rId2"/>
          <a:stretch>
            <a:fillRect/>
          </a:stretch>
        </p:blipFill>
        <p:spPr>
          <a:xfrm>
            <a:off x="1225550" y="342900"/>
            <a:ext cx="6692900" cy="5905500"/>
          </a:xfrm>
          <a:prstGeom prst="rect">
            <a:avLst/>
          </a:prstGeom>
        </p:spPr>
      </p:pic>
    </p:spTree>
    <p:extLst>
      <p:ext uri="{BB962C8B-B14F-4D97-AF65-F5344CB8AC3E}">
        <p14:creationId xmlns:p14="http://schemas.microsoft.com/office/powerpoint/2010/main" val="302183222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a:xfrm>
            <a:off x="318053" y="405854"/>
            <a:ext cx="8229600" cy="1143000"/>
          </a:xfrm>
        </p:spPr>
        <p:txBody>
          <a:bodyPr/>
          <a:lstStyle/>
          <a:p>
            <a:r>
              <a:rPr lang="en-US" dirty="0"/>
              <a:t>Chapter 11 Exercises</a:t>
            </a:r>
          </a:p>
        </p:txBody>
      </p:sp>
      <p:sp>
        <p:nvSpPr>
          <p:cNvPr id="3" name="Content Placeholder 2">
            <a:extLst>
              <a:ext uri="{FF2B5EF4-FFF2-40B4-BE49-F238E27FC236}">
                <a16:creationId xmlns:a16="http://schemas.microsoft.com/office/drawing/2014/main" id="{15430D32-E4AD-1F45-B3CC-EDD73C366846}"/>
              </a:ext>
            </a:extLst>
          </p:cNvPr>
          <p:cNvSpPr>
            <a:spLocks noGrp="1"/>
          </p:cNvSpPr>
          <p:nvPr>
            <p:ph idx="1"/>
          </p:nvPr>
        </p:nvSpPr>
        <p:spPr/>
        <p:txBody>
          <a:bodyPr>
            <a:normAutofit fontScale="62500" lnSpcReduction="20000"/>
          </a:bodyPr>
          <a:lstStyle/>
          <a:p>
            <a:pPr lvl="0">
              <a:spcBef>
                <a:spcPts val="0"/>
              </a:spcBef>
              <a:buFont typeface="+mj-lt"/>
              <a:buAutoNum type="arabicPeriod"/>
            </a:pPr>
            <a:r>
              <a:rPr lang="en-US" dirty="0">
                <a:solidFill>
                  <a:srgbClr val="000000"/>
                </a:solidFill>
                <a:latin typeface="+mj-lt"/>
                <a:ea typeface="Calibri" panose="020F0502020204030204" pitchFamily="34" charset="0"/>
                <a:cs typeface="Times New Roman" panose="02020603050405020304" pitchFamily="18" charset="0"/>
              </a:rPr>
              <a:t>Much of the evolution of workplace-based health promotion derived from the business case for improving employee health was exemplified at DuPont. If you started over and wanted to build the employee case, how could the PRECEDE- PROCEED model support the case?</a:t>
            </a:r>
          </a:p>
          <a:p>
            <a:pPr lvl="0">
              <a:spcBef>
                <a:spcPts val="0"/>
              </a:spcBef>
              <a:buFont typeface="+mj-lt"/>
              <a:buAutoNum type="arabicPeriod"/>
            </a:pPr>
            <a:endParaRPr lang="en-US" dirty="0">
              <a:latin typeface="+mj-lt"/>
              <a:ea typeface="Calibri" panose="020F0502020204030204" pitchFamily="34" charset="0"/>
              <a:cs typeface="Times New Roman" panose="02020603050405020304" pitchFamily="18" charset="0"/>
            </a:endParaRPr>
          </a:p>
          <a:p>
            <a:pPr lvl="0">
              <a:spcBef>
                <a:spcPts val="0"/>
              </a:spcBef>
              <a:buFont typeface="+mj-lt"/>
              <a:buAutoNum type="arabicPeriod"/>
            </a:pPr>
            <a:r>
              <a:rPr lang="en-US" dirty="0">
                <a:solidFill>
                  <a:srgbClr val="000000"/>
                </a:solidFill>
                <a:latin typeface="+mj-lt"/>
                <a:ea typeface="Calibri" panose="020F0502020204030204" pitchFamily="34" charset="0"/>
                <a:cs typeface="Times New Roman" panose="02020603050405020304" pitchFamily="18" charset="0"/>
              </a:rPr>
              <a:t>Lifestyle change and culture change are, of course, keenly interrelated. Name examples from workplace settings, such as at L.L. Bean, where individual health choices are profoundly mitigated, for good or for bad, by the environment.</a:t>
            </a:r>
          </a:p>
          <a:p>
            <a:pPr lvl="0">
              <a:spcBef>
                <a:spcPts val="0"/>
              </a:spcBef>
              <a:buFont typeface="+mj-lt"/>
              <a:buAutoNum type="arabicPeriod"/>
            </a:pPr>
            <a:endParaRPr lang="en-US" dirty="0">
              <a:latin typeface="+mj-lt"/>
              <a:ea typeface="Calibri" panose="020F0502020204030204" pitchFamily="34" charset="0"/>
              <a:cs typeface="Times New Roman" panose="02020603050405020304" pitchFamily="18" charset="0"/>
            </a:endParaRPr>
          </a:p>
          <a:p>
            <a:pPr lvl="0">
              <a:spcBef>
                <a:spcPts val="0"/>
              </a:spcBef>
              <a:buFont typeface="+mj-lt"/>
              <a:buAutoNum type="arabicPeriod"/>
            </a:pPr>
            <a:r>
              <a:rPr lang="en-US" dirty="0">
                <a:solidFill>
                  <a:srgbClr val="000000"/>
                </a:solidFill>
                <a:latin typeface="+mj-lt"/>
                <a:ea typeface="Calibri" panose="020F0502020204030204" pitchFamily="34" charset="0"/>
                <a:cs typeface="Times New Roman" panose="02020603050405020304" pitchFamily="18" charset="0"/>
              </a:rPr>
              <a:t>Considering the health promotion planning and evaluation practices that led to the “Well at Dell” program at Dell, Inc., what elements of their case best advance the business case at the corporate executive level?</a:t>
            </a:r>
          </a:p>
          <a:p>
            <a:pPr lvl="0">
              <a:spcBef>
                <a:spcPts val="0"/>
              </a:spcBef>
              <a:buFont typeface="+mj-lt"/>
              <a:buAutoNum type="arabicPeriod"/>
            </a:pPr>
            <a:endParaRPr lang="en-US" dirty="0">
              <a:latin typeface="+mj-lt"/>
              <a:ea typeface="Calibri" panose="020F0502020204030204" pitchFamily="34" charset="0"/>
              <a:cs typeface="Times New Roman" panose="02020603050405020304" pitchFamily="18" charset="0"/>
            </a:endParaRPr>
          </a:p>
          <a:p>
            <a:pPr lvl="0">
              <a:spcBef>
                <a:spcPts val="0"/>
              </a:spcBef>
              <a:buFont typeface="+mj-lt"/>
              <a:buAutoNum type="arabicPeriod"/>
            </a:pPr>
            <a:r>
              <a:rPr lang="en-US" dirty="0">
                <a:solidFill>
                  <a:srgbClr val="000000"/>
                </a:solidFill>
                <a:latin typeface="+mj-lt"/>
                <a:ea typeface="Calibri" panose="020F0502020204030204" pitchFamily="34" charset="0"/>
                <a:cs typeface="Times New Roman" panose="02020603050405020304" pitchFamily="18" charset="0"/>
              </a:rPr>
              <a:t>Considering the health promotion planning and evaluation practices that led to the </a:t>
            </a:r>
            <a:r>
              <a:rPr lang="en-US" dirty="0" err="1">
                <a:solidFill>
                  <a:srgbClr val="000000"/>
                </a:solidFill>
                <a:latin typeface="+mj-lt"/>
                <a:ea typeface="Calibri" panose="020F0502020204030204" pitchFamily="34" charset="0"/>
                <a:cs typeface="Times New Roman" panose="02020603050405020304" pitchFamily="18" charset="0"/>
              </a:rPr>
              <a:t>MHealthy</a:t>
            </a:r>
            <a:r>
              <a:rPr lang="en-US" dirty="0">
                <a:solidFill>
                  <a:srgbClr val="000000"/>
                </a:solidFill>
                <a:latin typeface="+mj-lt"/>
                <a:ea typeface="Calibri" panose="020F0502020204030204" pitchFamily="34" charset="0"/>
                <a:cs typeface="Times New Roman" panose="02020603050405020304" pitchFamily="18" charset="0"/>
              </a:rPr>
              <a:t> program at the University of Michigan, what components of their case best advance the employee’s case at the shop floor level?</a:t>
            </a:r>
            <a:endParaRPr lang="en-US" dirty="0">
              <a:latin typeface="+mj-lt"/>
              <a:ea typeface="Calibri" panose="020F0502020204030204" pitchFamily="34" charset="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2"/>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3"/>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Tree>
    <p:extLst>
      <p:ext uri="{BB962C8B-B14F-4D97-AF65-F5344CB8AC3E}">
        <p14:creationId xmlns:p14="http://schemas.microsoft.com/office/powerpoint/2010/main" val="333918374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2700"/>
            <a:ext cx="9144000" cy="369332"/>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1200" dirty="0"/>
              <a:t>Green, </a:t>
            </a:r>
            <a:r>
              <a:rPr lang="en-US" sz="1200" dirty="0" err="1"/>
              <a:t>Gielen</a:t>
            </a:r>
            <a:r>
              <a:rPr lang="en-US" sz="1200" dirty="0"/>
              <a:t>, </a:t>
            </a:r>
            <a:r>
              <a:rPr lang="en-US" sz="1200" dirty="0" err="1"/>
              <a:t>Ottoson</a:t>
            </a:r>
            <a:r>
              <a:rPr lang="en-US" sz="1200" dirty="0"/>
              <a:t>, Peterson, and Kreuter, eds: </a:t>
            </a:r>
            <a:r>
              <a:rPr lang="en-US" dirty="0"/>
              <a:t>Health Program Planning, Implementation, and Evaluation</a:t>
            </a:r>
            <a:endParaRPr lang="en-US" sz="1400" dirty="0"/>
          </a:p>
        </p:txBody>
      </p:sp>
      <p:sp>
        <p:nvSpPr>
          <p:cNvPr id="7" name="Footer Placeholder 5"/>
          <p:cNvSpPr>
            <a:spLocks noGrp="1"/>
          </p:cNvSpPr>
          <p:nvPr>
            <p:ph type="ftr" sz="quarter" idx="11"/>
          </p:nvPr>
        </p:nvSpPr>
        <p:spPr>
          <a:xfrm>
            <a:off x="1117600" y="6356350"/>
            <a:ext cx="6527800" cy="365125"/>
          </a:xfrm>
        </p:spPr>
        <p:txBody>
          <a:bodyPr/>
          <a:lstStyle/>
          <a:p>
            <a:r>
              <a:rPr lang="en-US" dirty="0"/>
              <a:t>Copyright © 2022 |     Johns Hopkins University Press</a:t>
            </a:r>
          </a:p>
        </p:txBody>
      </p:sp>
      <p:pic>
        <p:nvPicPr>
          <p:cNvPr id="8" name="Picture 7" descr="blueshiel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0800" y="6426200"/>
            <a:ext cx="311150" cy="266700"/>
          </a:xfrm>
          <a:prstGeom prst="rect">
            <a:avLst/>
          </a:prstGeom>
        </p:spPr>
      </p:pic>
      <p:sp>
        <p:nvSpPr>
          <p:cNvPr id="4" name="Title 3">
            <a:extLst>
              <a:ext uri="{FF2B5EF4-FFF2-40B4-BE49-F238E27FC236}">
                <a16:creationId xmlns:a16="http://schemas.microsoft.com/office/drawing/2014/main" id="{8DDA8604-EA3A-4565-AF0B-DB0C21103AC1}"/>
              </a:ext>
            </a:extLst>
          </p:cNvPr>
          <p:cNvSpPr>
            <a:spLocks noGrp="1"/>
          </p:cNvSpPr>
          <p:nvPr>
            <p:ph type="ctrTitle"/>
          </p:nvPr>
        </p:nvSpPr>
        <p:spPr>
          <a:xfrm>
            <a:off x="1117600" y="2512013"/>
            <a:ext cx="6897757" cy="365126"/>
          </a:xfrm>
        </p:spPr>
        <p:txBody>
          <a:bodyPr>
            <a:normAutofit fontScale="90000"/>
          </a:bodyPr>
          <a:lstStyle/>
          <a:p>
            <a:br>
              <a:rPr lang="en-US" sz="2700" b="1" dirty="0"/>
            </a:br>
            <a:r>
              <a:rPr lang="en-US" b="1" dirty="0"/>
              <a:t>CHAPTER 12</a:t>
            </a:r>
            <a:br>
              <a:rPr lang="en-US" b="1" dirty="0"/>
            </a:br>
            <a:br>
              <a:rPr lang="en-US" b="1" dirty="0"/>
            </a:br>
            <a:r>
              <a:rPr lang="en-US" b="1" dirty="0"/>
              <a:t>  Applications in School Settings</a:t>
            </a:r>
            <a:br>
              <a:rPr lang="en-US" dirty="0"/>
            </a:br>
            <a:endParaRPr lang="en-US" sz="2400" dirty="0"/>
          </a:p>
        </p:txBody>
      </p:sp>
    </p:spTree>
    <p:extLst>
      <p:ext uri="{BB962C8B-B14F-4D97-AF65-F5344CB8AC3E}">
        <p14:creationId xmlns:p14="http://schemas.microsoft.com/office/powerpoint/2010/main" val="350523189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Chapter 12 Learning Objectives</a:t>
            </a:r>
          </a:p>
        </p:txBody>
      </p:sp>
      <p:sp>
        <p:nvSpPr>
          <p:cNvPr id="3" name="Content Placeholder 2">
            <a:extLst>
              <a:ext uri="{FF2B5EF4-FFF2-40B4-BE49-F238E27FC236}">
                <a16:creationId xmlns:a16="http://schemas.microsoft.com/office/drawing/2014/main" id="{15430D32-E4AD-1F45-B3CC-EDD73C366846}"/>
              </a:ext>
            </a:extLst>
          </p:cNvPr>
          <p:cNvSpPr>
            <a:spLocks noGrp="1"/>
          </p:cNvSpPr>
          <p:nvPr>
            <p:ph idx="1"/>
          </p:nvPr>
        </p:nvSpPr>
        <p:spPr/>
        <p:txBody>
          <a:bodyPr>
            <a:normAutofit fontScale="77500" lnSpcReduction="20000"/>
          </a:bodyPr>
          <a:lstStyle/>
          <a:p>
            <a:pPr lvl="0">
              <a:spcBef>
                <a:spcPts val="0"/>
              </a:spcBef>
              <a:buFont typeface="Symbol" pitchFamily="2" charset="2"/>
              <a:buChar char=""/>
            </a:pPr>
            <a:r>
              <a:rPr lang="en-US" dirty="0">
                <a:solidFill>
                  <a:srgbClr val="000000"/>
                </a:solidFill>
                <a:latin typeface="+mj-lt"/>
                <a:ea typeface="Times New Roman" panose="02020603050405020304" pitchFamily="18" charset="0"/>
                <a:cs typeface="Times New Roman" panose="02020603050405020304" pitchFamily="18" charset="0"/>
              </a:rPr>
              <a:t>Describe the modern school health program, its various components, and how health and education agencies together can plan, implement, and evaluate efforts to help schools improve both public health and education.</a:t>
            </a:r>
          </a:p>
          <a:p>
            <a:pPr lvl="0">
              <a:spcBef>
                <a:spcPts val="0"/>
              </a:spcBef>
              <a:buFont typeface="Symbol" pitchFamily="2" charset="2"/>
              <a:buChar char=""/>
            </a:pPr>
            <a:endParaRPr lang="en-US" dirty="0">
              <a:solidFill>
                <a:srgbClr val="000000"/>
              </a:solidFill>
              <a:latin typeface="+mj-lt"/>
              <a:ea typeface="Times New Roman" panose="02020603050405020304" pitchFamily="18" charset="0"/>
              <a:cs typeface="Times New Roman" panose="02020603050405020304" pitchFamily="18" charset="0"/>
            </a:endParaRPr>
          </a:p>
          <a:p>
            <a:pPr lvl="0">
              <a:spcBef>
                <a:spcPts val="0"/>
              </a:spcBef>
              <a:buFont typeface="Symbol" pitchFamily="2" charset="2"/>
              <a:buChar char=""/>
            </a:pPr>
            <a:r>
              <a:rPr lang="en-US" dirty="0">
                <a:solidFill>
                  <a:srgbClr val="000000"/>
                </a:solidFill>
                <a:latin typeface="+mj-lt"/>
                <a:ea typeface="Times New Roman" panose="02020603050405020304" pitchFamily="18" charset="0"/>
                <a:cs typeface="Times New Roman" panose="02020603050405020304" pitchFamily="18" charset="0"/>
              </a:rPr>
              <a:t>Identify and employ relevant public health surveillance systems to monitor efforts that can help schools measurably improve both public health and education.</a:t>
            </a:r>
          </a:p>
          <a:p>
            <a:pPr lvl="0">
              <a:spcBef>
                <a:spcPts val="0"/>
              </a:spcBef>
              <a:buFont typeface="Symbol" pitchFamily="2" charset="2"/>
              <a:buChar char=""/>
            </a:pPr>
            <a:endParaRPr lang="en-US" dirty="0">
              <a:latin typeface="+mj-lt"/>
              <a:ea typeface="Calibri" panose="020F0502020204030204" pitchFamily="34" charset="0"/>
              <a:cs typeface="Times New Roman" panose="02020603050405020304" pitchFamily="18" charset="0"/>
            </a:endParaRPr>
          </a:p>
          <a:p>
            <a:pPr lvl="0">
              <a:spcBef>
                <a:spcPts val="0"/>
              </a:spcBef>
              <a:buFont typeface="Symbol" pitchFamily="2" charset="2"/>
              <a:buChar char=""/>
            </a:pPr>
            <a:r>
              <a:rPr lang="en-US" dirty="0">
                <a:solidFill>
                  <a:srgbClr val="000000"/>
                </a:solidFill>
                <a:latin typeface="+mj-lt"/>
                <a:ea typeface="Times New Roman" panose="02020603050405020304" pitchFamily="18" charset="0"/>
                <a:cs typeface="Times New Roman" panose="02020603050405020304" pitchFamily="18" charset="0"/>
              </a:rPr>
              <a:t>Identify and employ available online resources that local, state, national, and international organizations can integrate to help schools improve both public health and education.</a:t>
            </a:r>
            <a:endParaRPr lang="en-US" dirty="0">
              <a:latin typeface="+mj-lt"/>
              <a:ea typeface="Calibri" panose="020F0502020204030204" pitchFamily="34" charset="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2"/>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3"/>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Tree>
    <p:extLst>
      <p:ext uri="{BB962C8B-B14F-4D97-AF65-F5344CB8AC3E}">
        <p14:creationId xmlns:p14="http://schemas.microsoft.com/office/powerpoint/2010/main" val="10896642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a:xfrm>
            <a:off x="457200" y="133958"/>
            <a:ext cx="8229600" cy="1143000"/>
          </a:xfrm>
        </p:spPr>
        <p:txBody>
          <a:bodyPr/>
          <a:lstStyle/>
          <a:p>
            <a:r>
              <a:rPr lang="en-US" dirty="0"/>
              <a:t>Figure 12.1</a:t>
            </a:r>
          </a:p>
        </p:txBody>
      </p:sp>
      <p:pic>
        <p:nvPicPr>
          <p:cNvPr id="9" name="Content Placeholder 8">
            <a:extLst>
              <a:ext uri="{FF2B5EF4-FFF2-40B4-BE49-F238E27FC236}">
                <a16:creationId xmlns:a16="http://schemas.microsoft.com/office/drawing/2014/main" id="{ACF78457-2FDC-A745-951D-5E3E1A8CDBA3}"/>
              </a:ext>
            </a:extLst>
          </p:cNvPr>
          <p:cNvPicPr>
            <a:picLocks noGrp="1" noChangeAspect="1"/>
          </p:cNvPicPr>
          <p:nvPr>
            <p:ph idx="1"/>
          </p:nvPr>
        </p:nvPicPr>
        <p:blipFill>
          <a:blip r:embed="rId2"/>
          <a:stretch>
            <a:fillRect/>
          </a:stretch>
        </p:blipFill>
        <p:spPr>
          <a:xfrm>
            <a:off x="2134415" y="1092687"/>
            <a:ext cx="4583885" cy="4760188"/>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EFE8B5C0-A2A5-144B-88A1-E45508C185CA}"/>
              </a:ext>
            </a:extLst>
          </p:cNvPr>
          <p:cNvSpPr txBox="1"/>
          <p:nvPr/>
        </p:nvSpPr>
        <p:spPr>
          <a:xfrm>
            <a:off x="1570892" y="6024189"/>
            <a:ext cx="6225760" cy="507831"/>
          </a:xfrm>
          <a:prstGeom prst="rect">
            <a:avLst/>
          </a:prstGeom>
          <a:noFill/>
        </p:spPr>
        <p:txBody>
          <a:bodyPr wrap="square" rtlCol="0">
            <a:spAutoFit/>
          </a:bodyPr>
          <a:lstStyle/>
          <a:p>
            <a:r>
              <a:rPr lang="en-US" sz="900" dirty="0"/>
              <a:t>FIGURE 12.1. The Whole School, Whole Community, Whole Child (WSCC) Model: A Collaborative Approach to Learning and Health</a:t>
            </a:r>
          </a:p>
          <a:p>
            <a:r>
              <a:rPr lang="en-US" sz="900" dirty="0"/>
              <a:t>Source: </a:t>
            </a:r>
            <a:r>
              <a:rPr lang="en-US" sz="900" dirty="0">
                <a:hlinkClick r:id="rId6"/>
              </a:rPr>
              <a:t>https://www.cdc.gov/healthyschools/wscc/index.htm</a:t>
            </a:r>
            <a:r>
              <a:rPr lang="en-US" sz="900" dirty="0"/>
              <a:t> </a:t>
            </a:r>
          </a:p>
          <a:p>
            <a:endParaRPr lang="en-US" sz="900" dirty="0"/>
          </a:p>
        </p:txBody>
      </p:sp>
    </p:spTree>
    <p:extLst>
      <p:ext uri="{BB962C8B-B14F-4D97-AF65-F5344CB8AC3E}">
        <p14:creationId xmlns:p14="http://schemas.microsoft.com/office/powerpoint/2010/main" val="143331087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3FCFE26-A0A1-8646-B22D-742FFE290C60}"/>
              </a:ext>
            </a:extLst>
          </p:cNvPr>
          <p:cNvSpPr>
            <a:spLocks noGrp="1"/>
          </p:cNvSpPr>
          <p:nvPr>
            <p:ph type="ftr" sz="quarter" idx="11"/>
          </p:nvPr>
        </p:nvSpPr>
        <p:spPr/>
        <p:txBody>
          <a:bodyPr/>
          <a:lstStyle/>
          <a:p>
            <a:r>
              <a:rPr lang="en-US"/>
              <a:t>Copyright 2014 Johns Hopkins University Press</a:t>
            </a:r>
          </a:p>
        </p:txBody>
      </p:sp>
      <p:pic>
        <p:nvPicPr>
          <p:cNvPr id="4" name="Picture 3" descr="Table&#10;&#10;Description automatically generated">
            <a:extLst>
              <a:ext uri="{FF2B5EF4-FFF2-40B4-BE49-F238E27FC236}">
                <a16:creationId xmlns:a16="http://schemas.microsoft.com/office/drawing/2014/main" id="{6E4A68BB-C56D-8D4A-A210-5FB02E964E9A}"/>
              </a:ext>
            </a:extLst>
          </p:cNvPr>
          <p:cNvPicPr>
            <a:picLocks noChangeAspect="1"/>
          </p:cNvPicPr>
          <p:nvPr/>
        </p:nvPicPr>
        <p:blipFill>
          <a:blip r:embed="rId2"/>
          <a:stretch>
            <a:fillRect/>
          </a:stretch>
        </p:blipFill>
        <p:spPr>
          <a:xfrm>
            <a:off x="2239526" y="314960"/>
            <a:ext cx="4664947" cy="5913120"/>
          </a:xfrm>
          <a:prstGeom prst="rect">
            <a:avLst/>
          </a:prstGeom>
        </p:spPr>
      </p:pic>
    </p:spTree>
    <p:extLst>
      <p:ext uri="{BB962C8B-B14F-4D97-AF65-F5344CB8AC3E}">
        <p14:creationId xmlns:p14="http://schemas.microsoft.com/office/powerpoint/2010/main" val="1473421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Chapter 1 Exercises</a:t>
            </a:r>
          </a:p>
        </p:txBody>
      </p:sp>
      <p:sp>
        <p:nvSpPr>
          <p:cNvPr id="3" name="Content Placeholder 2">
            <a:extLst>
              <a:ext uri="{FF2B5EF4-FFF2-40B4-BE49-F238E27FC236}">
                <a16:creationId xmlns:a16="http://schemas.microsoft.com/office/drawing/2014/main" id="{15430D32-E4AD-1F45-B3CC-EDD73C366846}"/>
              </a:ext>
            </a:extLst>
          </p:cNvPr>
          <p:cNvSpPr>
            <a:spLocks noGrp="1"/>
          </p:cNvSpPr>
          <p:nvPr>
            <p:ph idx="1"/>
          </p:nvPr>
        </p:nvSpPr>
        <p:spPr>
          <a:xfrm>
            <a:off x="457200" y="1417638"/>
            <a:ext cx="8229600" cy="4883772"/>
          </a:xfrm>
        </p:spPr>
        <p:txBody>
          <a:bodyPr>
            <a:normAutofit fontScale="55000" lnSpcReduction="20000"/>
          </a:bodyPr>
          <a:lstStyle/>
          <a:p>
            <a:pPr marL="514350" lvl="0" indent="-514350" fontAlgn="base">
              <a:buFont typeface="+mj-lt"/>
              <a:buAutoNum type="arabicPeriod"/>
            </a:pPr>
            <a:r>
              <a:rPr lang="en-US" dirty="0"/>
              <a:t>What trends have you noticed in recent years, in your community or among your friends, in health behaviors, conditions of living, and health concerns? Can you find any objective data to support your observations? If not, how would you go about verifying your personal view of these trends?  </a:t>
            </a:r>
          </a:p>
          <a:p>
            <a:pPr marL="514350" lvl="0" indent="-514350" fontAlgn="base">
              <a:buFont typeface="+mj-lt"/>
              <a:buAutoNum type="arabicPeriod"/>
            </a:pPr>
            <a:endParaRPr lang="en-US" dirty="0"/>
          </a:p>
          <a:p>
            <a:pPr marL="514350" lvl="0" indent="-514350" fontAlgn="base">
              <a:buFont typeface="+mj-lt"/>
              <a:buAutoNum type="arabicPeriod"/>
            </a:pPr>
            <a:r>
              <a:rPr lang="en-US" dirty="0"/>
              <a:t>Identify at least three national or international health campaigns or programs spanning several years. How do you account for the public concern about these different health problems at different times? What were the major features of these programs? Why have different problems at different times required different health program methods? </a:t>
            </a:r>
          </a:p>
          <a:p>
            <a:pPr marL="514350" lvl="0" indent="-514350" fontAlgn="base">
              <a:buFont typeface="+mj-lt"/>
              <a:buAutoNum type="arabicPeriod"/>
            </a:pPr>
            <a:endParaRPr lang="en-US" dirty="0"/>
          </a:p>
          <a:p>
            <a:pPr marL="514350" lvl="0" indent="-514350" fontAlgn="base">
              <a:buFont typeface="+mj-lt"/>
              <a:buAutoNum type="arabicPeriod"/>
            </a:pPr>
            <a:r>
              <a:rPr lang="en-US" dirty="0"/>
              <a:t>Identify and describe the demographic characteristics (geographic location, size, age and sex distribution, etc.) of a population (students, patients, workers, or residents) whose quality of life you would like to improve. Follow the population you choose through most of the remaining exercises in this book. Look ahead at the upcoming exercises and make sure the population you choose is appropriate for the assessment and planning steps that will be required. If not, adjust accordingly and retrace your steps. (After all,  adaptation and flexibility are encouraged in applying the PRECEDE-PROCEED model!) </a:t>
            </a:r>
          </a:p>
        </p:txBody>
      </p:sp>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2"/>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3"/>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Tree>
    <p:extLst>
      <p:ext uri="{BB962C8B-B14F-4D97-AF65-F5344CB8AC3E}">
        <p14:creationId xmlns:p14="http://schemas.microsoft.com/office/powerpoint/2010/main" val="13777076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CECD1F5-A1EE-D649-B571-5BA272219933}"/>
              </a:ext>
            </a:extLst>
          </p:cNvPr>
          <p:cNvSpPr>
            <a:spLocks noGrp="1"/>
          </p:cNvSpPr>
          <p:nvPr>
            <p:ph type="ftr" sz="quarter" idx="11"/>
          </p:nvPr>
        </p:nvSpPr>
        <p:spPr/>
        <p:txBody>
          <a:bodyPr/>
          <a:lstStyle/>
          <a:p>
            <a:r>
              <a:rPr lang="en-US"/>
              <a:t>Copyright 2014 Johns Hopkins University Press</a:t>
            </a:r>
          </a:p>
        </p:txBody>
      </p:sp>
      <p:pic>
        <p:nvPicPr>
          <p:cNvPr id="4" name="Picture 3" descr="Text&#10;&#10;Description automatically generated">
            <a:extLst>
              <a:ext uri="{FF2B5EF4-FFF2-40B4-BE49-F238E27FC236}">
                <a16:creationId xmlns:a16="http://schemas.microsoft.com/office/drawing/2014/main" id="{B706AD68-2740-2A4B-A340-9999001DB5E3}"/>
              </a:ext>
            </a:extLst>
          </p:cNvPr>
          <p:cNvPicPr>
            <a:picLocks noChangeAspect="1"/>
          </p:cNvPicPr>
          <p:nvPr/>
        </p:nvPicPr>
        <p:blipFill>
          <a:blip r:embed="rId2"/>
          <a:stretch>
            <a:fillRect/>
          </a:stretch>
        </p:blipFill>
        <p:spPr>
          <a:xfrm>
            <a:off x="1023184" y="409516"/>
            <a:ext cx="7097631" cy="5946833"/>
          </a:xfrm>
          <a:prstGeom prst="rect">
            <a:avLst/>
          </a:prstGeom>
        </p:spPr>
      </p:pic>
    </p:spTree>
    <p:extLst>
      <p:ext uri="{BB962C8B-B14F-4D97-AF65-F5344CB8AC3E}">
        <p14:creationId xmlns:p14="http://schemas.microsoft.com/office/powerpoint/2010/main" val="341812515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a:xfrm>
            <a:off x="457200" y="424848"/>
            <a:ext cx="8229600" cy="1143000"/>
          </a:xfrm>
        </p:spPr>
        <p:txBody>
          <a:bodyPr>
            <a:normAutofit fontScale="90000"/>
          </a:bodyPr>
          <a:lstStyle/>
          <a:p>
            <a:r>
              <a:rPr lang="en-US" dirty="0"/>
              <a:t>Chapter 12 Exercises – Complete one or more of the following</a:t>
            </a:r>
          </a:p>
        </p:txBody>
      </p:sp>
      <p:sp>
        <p:nvSpPr>
          <p:cNvPr id="3" name="Content Placeholder 2">
            <a:extLst>
              <a:ext uri="{FF2B5EF4-FFF2-40B4-BE49-F238E27FC236}">
                <a16:creationId xmlns:a16="http://schemas.microsoft.com/office/drawing/2014/main" id="{15430D32-E4AD-1F45-B3CC-EDD73C366846}"/>
              </a:ext>
            </a:extLst>
          </p:cNvPr>
          <p:cNvSpPr>
            <a:spLocks noGrp="1"/>
          </p:cNvSpPr>
          <p:nvPr>
            <p:ph idx="1"/>
          </p:nvPr>
        </p:nvSpPr>
        <p:spPr/>
        <p:txBody>
          <a:bodyPr>
            <a:normAutofit fontScale="25000" lnSpcReduction="20000"/>
          </a:bodyPr>
          <a:lstStyle/>
          <a:p>
            <a:pPr marL="0" marR="0" indent="0">
              <a:spcBef>
                <a:spcPts val="0"/>
              </a:spcBef>
              <a:spcAft>
                <a:spcPts val="0"/>
              </a:spcAft>
              <a:buNone/>
            </a:pPr>
            <a:r>
              <a:rPr lang="en-US"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514350" lvl="0" indent="-514350">
              <a:spcBef>
                <a:spcPts val="0"/>
              </a:spcBef>
              <a:buFont typeface="+mj-lt"/>
              <a:buAutoNum type="arabicPeriod"/>
            </a:pPr>
            <a:r>
              <a:rPr lang="en-US" sz="6200" dirty="0">
                <a:solidFill>
                  <a:srgbClr val="000000"/>
                </a:solidFill>
                <a:latin typeface="+mj-lt"/>
                <a:ea typeface="Calibri" panose="020F0502020204030204" pitchFamily="34" charset="0"/>
                <a:cs typeface="Times New Roman" panose="02020603050405020304" pitchFamily="18" charset="0"/>
              </a:rPr>
              <a:t>Select a jurisdiction for which you might plan, implement, and evaluate efforts to help schools in that jurisdiction improve specific health and education impacts: e.g., to prevent NCDs, HIV, other STDs, teen pregnancy, or other health problems. Identify for that jurisdiction: (a) an agency or agencies that might convene potential stakeholder organizations; (b) individuals in the convening agency or agencies who might delegate time and resources to help develop and implement the plan; (c) potential stakeholder organizations that might be convened to participate in the plan; (d) a rough and tentative timeline to pursue the planning, implementation, and evaluation processes; and (e) a rough agenda and materials that can be used for the first meeting of stakeholder organizations to be convened.</a:t>
            </a:r>
            <a:endParaRPr lang="en-US" sz="6200" dirty="0">
              <a:latin typeface="+mj-lt"/>
              <a:ea typeface="Calibri" panose="020F0502020204030204" pitchFamily="34" charset="0"/>
              <a:cs typeface="Times New Roman" panose="02020603050405020304" pitchFamily="18" charset="0"/>
            </a:endParaRPr>
          </a:p>
          <a:p>
            <a:pPr marL="514350" marR="0" indent="-514350">
              <a:spcBef>
                <a:spcPts val="0"/>
              </a:spcBef>
              <a:spcAft>
                <a:spcPts val="0"/>
              </a:spcAft>
              <a:buFont typeface="+mj-lt"/>
              <a:buAutoNum type="arabicPeriod"/>
            </a:pPr>
            <a:endParaRPr lang="en-US" sz="6200" dirty="0">
              <a:latin typeface="+mj-lt"/>
              <a:ea typeface="Calibri" panose="020F0502020204030204" pitchFamily="34" charset="0"/>
              <a:cs typeface="Times New Roman" panose="02020603050405020304" pitchFamily="18" charset="0"/>
            </a:endParaRPr>
          </a:p>
          <a:p>
            <a:pPr marL="514350" lvl="0" indent="-514350">
              <a:spcBef>
                <a:spcPts val="0"/>
              </a:spcBef>
              <a:buFont typeface="+mj-lt"/>
              <a:buAutoNum type="arabicPeriod"/>
            </a:pPr>
            <a:r>
              <a:rPr lang="en-US" sz="6200" dirty="0">
                <a:solidFill>
                  <a:srgbClr val="000000"/>
                </a:solidFill>
                <a:latin typeface="+mj-lt"/>
                <a:ea typeface="Calibri" panose="020F0502020204030204" pitchFamily="34" charset="0"/>
                <a:cs typeface="Times New Roman" panose="02020603050405020304" pitchFamily="18" charset="0"/>
              </a:rPr>
              <a:t>For the first meeting of stakeholder organizations to be convened for the jurisdiction, prepare a relatively brief background document that outlines the draft purposes, participants, and processes to be pursued at the first and subsequent meetings of interested stakeholder organizations.</a:t>
            </a:r>
            <a:endParaRPr lang="en-US" sz="6200" dirty="0">
              <a:latin typeface="+mj-lt"/>
              <a:ea typeface="Calibri" panose="020F0502020204030204" pitchFamily="34" charset="0"/>
              <a:cs typeface="Times New Roman" panose="02020603050405020304" pitchFamily="18" charset="0"/>
            </a:endParaRPr>
          </a:p>
          <a:p>
            <a:pPr marL="514350" marR="0" indent="-514350">
              <a:spcBef>
                <a:spcPts val="0"/>
              </a:spcBef>
              <a:spcAft>
                <a:spcPts val="0"/>
              </a:spcAft>
              <a:buFont typeface="+mj-lt"/>
              <a:buAutoNum type="arabicPeriod"/>
            </a:pPr>
            <a:endParaRPr lang="en-US" sz="6200" dirty="0">
              <a:latin typeface="+mj-lt"/>
              <a:ea typeface="Calibri" panose="020F0502020204030204" pitchFamily="34" charset="0"/>
              <a:cs typeface="Times New Roman" panose="02020603050405020304" pitchFamily="18" charset="0"/>
            </a:endParaRPr>
          </a:p>
          <a:p>
            <a:pPr marL="514350" lvl="0" indent="-514350">
              <a:spcBef>
                <a:spcPts val="0"/>
              </a:spcBef>
              <a:buFont typeface="+mj-lt"/>
              <a:buAutoNum type="arabicPeriod"/>
            </a:pPr>
            <a:r>
              <a:rPr lang="en-US" sz="6200" dirty="0">
                <a:solidFill>
                  <a:srgbClr val="000000"/>
                </a:solidFill>
                <a:latin typeface="+mj-lt"/>
                <a:ea typeface="Calibri" panose="020F0502020204030204" pitchFamily="34" charset="0"/>
                <a:cs typeface="Times New Roman" panose="02020603050405020304" pitchFamily="18" charset="0"/>
              </a:rPr>
              <a:t>For the first and subsequent meetings of interested organizations, prepare a relatively brief draft background document that interested stakeholder organizations can use to help them complete each of the following school health planning phases: Phases 1 and 8, Phases 2A and 7A, Phases 2B and 7B, Phases 3 and 6, and Phases 4 and 5. In the draft background document, identify potential indicators and information resources that stakeholders can use to help them complete each phase.</a:t>
            </a:r>
            <a:endParaRPr lang="en-US" sz="6200" dirty="0">
              <a:latin typeface="+mj-lt"/>
              <a:ea typeface="Calibri" panose="020F0502020204030204" pitchFamily="34" charset="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2"/>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3"/>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Tree>
    <p:extLst>
      <p:ext uri="{BB962C8B-B14F-4D97-AF65-F5344CB8AC3E}">
        <p14:creationId xmlns:p14="http://schemas.microsoft.com/office/powerpoint/2010/main" val="269278004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2700"/>
            <a:ext cx="9144000" cy="369332"/>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1200" dirty="0"/>
              <a:t>Green, </a:t>
            </a:r>
            <a:r>
              <a:rPr lang="en-US" sz="1200" dirty="0" err="1"/>
              <a:t>Gielen</a:t>
            </a:r>
            <a:r>
              <a:rPr lang="en-US" sz="1200" dirty="0"/>
              <a:t>, </a:t>
            </a:r>
            <a:r>
              <a:rPr lang="en-US" sz="1200" dirty="0" err="1"/>
              <a:t>Ottoson</a:t>
            </a:r>
            <a:r>
              <a:rPr lang="en-US" sz="1200" dirty="0"/>
              <a:t>, Peterson, and Kreuter, eds: </a:t>
            </a:r>
            <a:r>
              <a:rPr lang="en-US" dirty="0"/>
              <a:t>Health Program Planning, Implementation, and Evaluation</a:t>
            </a:r>
            <a:endParaRPr lang="en-US" sz="1400" dirty="0"/>
          </a:p>
        </p:txBody>
      </p:sp>
      <p:sp>
        <p:nvSpPr>
          <p:cNvPr id="7" name="Footer Placeholder 5"/>
          <p:cNvSpPr>
            <a:spLocks noGrp="1"/>
          </p:cNvSpPr>
          <p:nvPr>
            <p:ph type="ftr" sz="quarter" idx="11"/>
          </p:nvPr>
        </p:nvSpPr>
        <p:spPr>
          <a:xfrm>
            <a:off x="1117600" y="6356350"/>
            <a:ext cx="6527800" cy="365125"/>
          </a:xfrm>
        </p:spPr>
        <p:txBody>
          <a:bodyPr/>
          <a:lstStyle/>
          <a:p>
            <a:r>
              <a:rPr lang="en-US" dirty="0"/>
              <a:t>Copyright © 2022 |     Johns Hopkins University Press</a:t>
            </a:r>
          </a:p>
        </p:txBody>
      </p:sp>
      <p:pic>
        <p:nvPicPr>
          <p:cNvPr id="8" name="Picture 7" descr="blueshiel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0800" y="6426200"/>
            <a:ext cx="311150" cy="266700"/>
          </a:xfrm>
          <a:prstGeom prst="rect">
            <a:avLst/>
          </a:prstGeom>
        </p:spPr>
      </p:pic>
      <p:sp>
        <p:nvSpPr>
          <p:cNvPr id="4" name="Title 3">
            <a:extLst>
              <a:ext uri="{FF2B5EF4-FFF2-40B4-BE49-F238E27FC236}">
                <a16:creationId xmlns:a16="http://schemas.microsoft.com/office/drawing/2014/main" id="{8DDA8604-EA3A-4565-AF0B-DB0C21103AC1}"/>
              </a:ext>
            </a:extLst>
          </p:cNvPr>
          <p:cNvSpPr>
            <a:spLocks noGrp="1"/>
          </p:cNvSpPr>
          <p:nvPr>
            <p:ph type="ctrTitle"/>
          </p:nvPr>
        </p:nvSpPr>
        <p:spPr>
          <a:xfrm>
            <a:off x="1308100" y="3063874"/>
            <a:ext cx="6527800" cy="365126"/>
          </a:xfrm>
        </p:spPr>
        <p:txBody>
          <a:bodyPr>
            <a:normAutofit fontScale="90000"/>
          </a:bodyPr>
          <a:lstStyle/>
          <a:p>
            <a:br>
              <a:rPr lang="en-US" sz="2700" b="1" dirty="0"/>
            </a:br>
            <a:r>
              <a:rPr lang="en-US" b="1" dirty="0"/>
              <a:t>CHAPTER 13</a:t>
            </a:r>
            <a:br>
              <a:rPr lang="en-US" b="1" dirty="0"/>
            </a:br>
            <a:br>
              <a:rPr lang="en-US" b="1" dirty="0"/>
            </a:br>
            <a:r>
              <a:rPr lang="en-US" b="1" dirty="0"/>
              <a:t>Applications in Health Care Settings</a:t>
            </a:r>
            <a:br>
              <a:rPr lang="en-US" dirty="0"/>
            </a:br>
            <a:br>
              <a:rPr lang="en-US" dirty="0"/>
            </a:br>
            <a:endParaRPr lang="en-US" sz="2400" dirty="0"/>
          </a:p>
        </p:txBody>
      </p:sp>
    </p:spTree>
    <p:extLst>
      <p:ext uri="{BB962C8B-B14F-4D97-AF65-F5344CB8AC3E}">
        <p14:creationId xmlns:p14="http://schemas.microsoft.com/office/powerpoint/2010/main" val="75411208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Chapter 13 Learning Objectives</a:t>
            </a:r>
          </a:p>
        </p:txBody>
      </p:sp>
      <p:sp>
        <p:nvSpPr>
          <p:cNvPr id="3" name="Content Placeholder 2">
            <a:extLst>
              <a:ext uri="{FF2B5EF4-FFF2-40B4-BE49-F238E27FC236}">
                <a16:creationId xmlns:a16="http://schemas.microsoft.com/office/drawing/2014/main" id="{15430D32-E4AD-1F45-B3CC-EDD73C366846}"/>
              </a:ext>
            </a:extLst>
          </p:cNvPr>
          <p:cNvSpPr>
            <a:spLocks noGrp="1"/>
          </p:cNvSpPr>
          <p:nvPr>
            <p:ph idx="1"/>
          </p:nvPr>
        </p:nvSpPr>
        <p:spPr>
          <a:xfrm>
            <a:off x="457200" y="1417638"/>
            <a:ext cx="8229600" cy="4708525"/>
          </a:xfrm>
        </p:spPr>
        <p:txBody>
          <a:bodyPr>
            <a:normAutofit fontScale="47500" lnSpcReduction="20000"/>
          </a:bodyPr>
          <a:lstStyle/>
          <a:p>
            <a:pPr lvl="0">
              <a:spcBef>
                <a:spcPts val="0"/>
              </a:spcBef>
              <a:buFont typeface="Symbol" pitchFamily="2" charset="2"/>
              <a:buChar char=""/>
            </a:pPr>
            <a:endParaRPr lang="en-US" sz="3800" dirty="0">
              <a:solidFill>
                <a:srgbClr val="000000"/>
              </a:solidFill>
              <a:latin typeface="+mj-lt"/>
              <a:ea typeface="Times New Roman" panose="02020603050405020304" pitchFamily="18" charset="0"/>
              <a:cs typeface="Times New Roman" panose="02020603050405020304" pitchFamily="18" charset="0"/>
            </a:endParaRPr>
          </a:p>
          <a:p>
            <a:pPr lvl="0">
              <a:spcBef>
                <a:spcPts val="0"/>
              </a:spcBef>
              <a:buFont typeface="Symbol" pitchFamily="2" charset="2"/>
              <a:buChar char=""/>
            </a:pPr>
            <a:r>
              <a:rPr lang="en-US" sz="3800" dirty="0">
                <a:solidFill>
                  <a:srgbClr val="000000"/>
                </a:solidFill>
                <a:latin typeface="+mj-lt"/>
                <a:ea typeface="Times New Roman" panose="02020603050405020304" pitchFamily="18" charset="0"/>
                <a:cs typeface="Times New Roman" panose="02020603050405020304" pitchFamily="18" charset="0"/>
              </a:rPr>
              <a:t>Identify challenges and opportunities in the contemporary health care  setting for using PRECEDE- PROCEED to improve the management of  chronic diseases and infectious conditions.</a:t>
            </a:r>
          </a:p>
          <a:p>
            <a:pPr lvl="0">
              <a:spcBef>
                <a:spcPts val="0"/>
              </a:spcBef>
              <a:buFont typeface="Symbol" pitchFamily="2" charset="2"/>
              <a:buChar char=""/>
            </a:pPr>
            <a:endParaRPr lang="en-US" sz="3800" dirty="0">
              <a:latin typeface="+mj-lt"/>
              <a:ea typeface="Calibri" panose="020F0502020204030204" pitchFamily="34" charset="0"/>
              <a:cs typeface="Times New Roman" panose="02020603050405020304" pitchFamily="18" charset="0"/>
            </a:endParaRPr>
          </a:p>
          <a:p>
            <a:pPr lvl="0">
              <a:spcBef>
                <a:spcPts val="0"/>
              </a:spcBef>
              <a:buFont typeface="Symbol" pitchFamily="2" charset="2"/>
              <a:buChar char=""/>
            </a:pPr>
            <a:r>
              <a:rPr lang="en-US" sz="3800" dirty="0">
                <a:solidFill>
                  <a:srgbClr val="000000"/>
                </a:solidFill>
                <a:latin typeface="+mj-lt"/>
                <a:ea typeface="Times New Roman" panose="02020603050405020304" pitchFamily="18" charset="0"/>
                <a:cs typeface="Times New Roman" panose="02020603050405020304" pitchFamily="18" charset="0"/>
              </a:rPr>
              <a:t>Discuss the characteristics of the patient- centered, outcomes- oriented approach to health care and identify at least three key factors that can be exploited by health care providers to address issues of health behavior.</a:t>
            </a:r>
          </a:p>
          <a:p>
            <a:pPr lvl="0">
              <a:spcBef>
                <a:spcPts val="0"/>
              </a:spcBef>
              <a:buFont typeface="Symbol" pitchFamily="2" charset="2"/>
              <a:buChar char=""/>
            </a:pPr>
            <a:endParaRPr lang="en-US" sz="3800" dirty="0">
              <a:solidFill>
                <a:srgbClr val="000000"/>
              </a:solidFill>
              <a:latin typeface="+mj-lt"/>
              <a:ea typeface="Times New Roman" panose="02020603050405020304" pitchFamily="18" charset="0"/>
              <a:cs typeface="Times New Roman" panose="02020603050405020304" pitchFamily="18" charset="0"/>
            </a:endParaRPr>
          </a:p>
          <a:p>
            <a:pPr lvl="0">
              <a:spcBef>
                <a:spcPts val="0"/>
              </a:spcBef>
              <a:buFont typeface="Symbol" pitchFamily="2" charset="2"/>
              <a:buChar char=""/>
            </a:pPr>
            <a:r>
              <a:rPr lang="en-US" sz="3800" dirty="0">
                <a:solidFill>
                  <a:srgbClr val="000000"/>
                </a:solidFill>
                <a:latin typeface="+mj-lt"/>
                <a:ea typeface="Times New Roman" panose="02020603050405020304" pitchFamily="18" charset="0"/>
                <a:cs typeface="Times New Roman" panose="02020603050405020304" pitchFamily="18" charset="0"/>
              </a:rPr>
              <a:t>Provide specific examples of the application of PRECEDE-PROCEED as an effective planning framework for patient education in health care.</a:t>
            </a:r>
          </a:p>
          <a:p>
            <a:pPr lvl="0">
              <a:spcBef>
                <a:spcPts val="0"/>
              </a:spcBef>
              <a:buFont typeface="Symbol" pitchFamily="2" charset="2"/>
              <a:buChar char=""/>
            </a:pPr>
            <a:endParaRPr lang="en-US" sz="3800" dirty="0">
              <a:solidFill>
                <a:srgbClr val="000000"/>
              </a:solidFill>
              <a:latin typeface="+mj-lt"/>
              <a:ea typeface="Times New Roman" panose="02020603050405020304" pitchFamily="18" charset="0"/>
              <a:cs typeface="Times New Roman" panose="02020603050405020304" pitchFamily="18" charset="0"/>
            </a:endParaRPr>
          </a:p>
          <a:p>
            <a:pPr lvl="0">
              <a:spcBef>
                <a:spcPts val="0"/>
              </a:spcBef>
              <a:buFont typeface="Symbol" pitchFamily="2" charset="2"/>
              <a:buChar char=""/>
            </a:pPr>
            <a:r>
              <a:rPr lang="en-US" sz="3800" dirty="0">
                <a:solidFill>
                  <a:srgbClr val="000000"/>
                </a:solidFill>
                <a:latin typeface="+mj-lt"/>
                <a:ea typeface="Times New Roman" panose="02020603050405020304" pitchFamily="18" charset="0"/>
                <a:cs typeface="Times New Roman" panose="02020603050405020304" pitchFamily="18" charset="0"/>
              </a:rPr>
              <a:t>Describe the applications of the PRECEDE- PROCEED model to planning, implementation, and evaluation in the development of (a) a community awareness campaign designed to improve mental health literacy and encourage early help- seeking for mental health problems, and (b) an educational program designed to improve self- care behaviors, health outcomes, and quality of life in people with rheumatoid arthritis.</a:t>
            </a:r>
          </a:p>
          <a:p>
            <a:pPr marL="0" indent="0">
              <a:buNone/>
            </a:pPr>
            <a:endParaRPr lang="en-US" dirty="0"/>
          </a:p>
        </p:txBody>
      </p:sp>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2"/>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3"/>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Tree>
    <p:extLst>
      <p:ext uri="{BB962C8B-B14F-4D97-AF65-F5344CB8AC3E}">
        <p14:creationId xmlns:p14="http://schemas.microsoft.com/office/powerpoint/2010/main" val="95255617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13.1</a:t>
            </a:r>
          </a:p>
        </p:txBody>
      </p:sp>
      <p:pic>
        <p:nvPicPr>
          <p:cNvPr id="9" name="Content Placeholder 8">
            <a:extLst>
              <a:ext uri="{FF2B5EF4-FFF2-40B4-BE49-F238E27FC236}">
                <a16:creationId xmlns:a16="http://schemas.microsoft.com/office/drawing/2014/main" id="{D890160F-4B79-A245-AE77-C3A335BD8CA1}"/>
              </a:ext>
            </a:extLst>
          </p:cNvPr>
          <p:cNvPicPr>
            <a:picLocks noGrp="1" noChangeAspect="1"/>
          </p:cNvPicPr>
          <p:nvPr>
            <p:ph idx="1"/>
          </p:nvPr>
        </p:nvPicPr>
        <p:blipFill>
          <a:blip r:embed="rId2"/>
          <a:stretch>
            <a:fillRect/>
          </a:stretch>
        </p:blipFill>
        <p:spPr>
          <a:xfrm>
            <a:off x="1021058" y="2031242"/>
            <a:ext cx="7274527" cy="2317370"/>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FE0A45E5-C397-7C43-A88C-A860AC85B066}"/>
              </a:ext>
            </a:extLst>
          </p:cNvPr>
          <p:cNvSpPr txBox="1"/>
          <p:nvPr/>
        </p:nvSpPr>
        <p:spPr>
          <a:xfrm>
            <a:off x="953829" y="5120986"/>
            <a:ext cx="7408984" cy="646331"/>
          </a:xfrm>
          <a:prstGeom prst="rect">
            <a:avLst/>
          </a:prstGeom>
          <a:noFill/>
        </p:spPr>
        <p:txBody>
          <a:bodyPr wrap="square" rtlCol="0">
            <a:spAutoFit/>
          </a:bodyPr>
          <a:lstStyle/>
          <a:p>
            <a:r>
              <a:rPr lang="en-US" sz="900" dirty="0"/>
              <a:t>FIGURE 13.1. An interdisciplinary conceptual framework of clinicians’ compliance with evidence-based guidelines. Source: </a:t>
            </a:r>
            <a:r>
              <a:rPr lang="en-US" sz="900" dirty="0" err="1"/>
              <a:t>Gurses</a:t>
            </a:r>
            <a:r>
              <a:rPr lang="en-US" sz="900" dirty="0"/>
              <a:t>, A.P., </a:t>
            </a:r>
            <a:r>
              <a:rPr lang="en-US" sz="900" dirty="0" err="1"/>
              <a:t>Marstellar</a:t>
            </a:r>
            <a:r>
              <a:rPr lang="en-US" sz="900" dirty="0"/>
              <a:t>, J.A., Ant </a:t>
            </a:r>
            <a:r>
              <a:rPr lang="en-US" sz="900" dirty="0" err="1"/>
              <a:t>Ozok</a:t>
            </a:r>
            <a:r>
              <a:rPr lang="en-US" sz="900" dirty="0"/>
              <a:t>, A., Xiao, Y., Owens, S., &amp; Pronovost, P.J. (2010). Using an interdisciplinary approach to identify factors that affect clinician’s compliance with evidence-based guidelines. Critical Care Medicine, 38(Suppl. 8), S282–91. https://</a:t>
            </a:r>
            <a:r>
              <a:rPr lang="en-US" sz="900" dirty="0" err="1"/>
              <a:t>doi.org</a:t>
            </a:r>
            <a:r>
              <a:rPr lang="en-US" sz="900" dirty="0"/>
              <a:t>/10.1097/CCM.0b013e3181e69e02</a:t>
            </a:r>
          </a:p>
          <a:p>
            <a:endParaRPr lang="en-US" sz="900" dirty="0"/>
          </a:p>
        </p:txBody>
      </p:sp>
    </p:spTree>
    <p:extLst>
      <p:ext uri="{BB962C8B-B14F-4D97-AF65-F5344CB8AC3E}">
        <p14:creationId xmlns:p14="http://schemas.microsoft.com/office/powerpoint/2010/main" val="402417538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13.2</a:t>
            </a:r>
          </a:p>
        </p:txBody>
      </p:sp>
      <p:pic>
        <p:nvPicPr>
          <p:cNvPr id="9" name="Content Placeholder 8">
            <a:extLst>
              <a:ext uri="{FF2B5EF4-FFF2-40B4-BE49-F238E27FC236}">
                <a16:creationId xmlns:a16="http://schemas.microsoft.com/office/drawing/2014/main" id="{1D84B1AC-3172-504E-AC39-8710FAD77969}"/>
              </a:ext>
            </a:extLst>
          </p:cNvPr>
          <p:cNvPicPr>
            <a:picLocks noGrp="1" noChangeAspect="1"/>
          </p:cNvPicPr>
          <p:nvPr>
            <p:ph idx="1"/>
          </p:nvPr>
        </p:nvPicPr>
        <p:blipFill>
          <a:blip r:embed="rId2"/>
          <a:stretch>
            <a:fillRect/>
          </a:stretch>
        </p:blipFill>
        <p:spPr>
          <a:xfrm>
            <a:off x="648103" y="1590261"/>
            <a:ext cx="7036777" cy="4076058"/>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F7834292-06EF-744D-AC1F-0CCFEA819DD1}"/>
              </a:ext>
            </a:extLst>
          </p:cNvPr>
          <p:cNvSpPr txBox="1"/>
          <p:nvPr/>
        </p:nvSpPr>
        <p:spPr>
          <a:xfrm>
            <a:off x="1189892" y="5787254"/>
            <a:ext cx="6764215" cy="369332"/>
          </a:xfrm>
          <a:prstGeom prst="rect">
            <a:avLst/>
          </a:prstGeom>
          <a:noFill/>
        </p:spPr>
        <p:txBody>
          <a:bodyPr wrap="square" rtlCol="0">
            <a:spAutoFit/>
          </a:bodyPr>
          <a:lstStyle/>
          <a:p>
            <a:r>
              <a:rPr lang="en-US" sz="900" dirty="0"/>
              <a:t>FIGURE 13.2. US National Health Expenditures as a Share of GDP, 1960–2021. Source: Centers for Medicare and Medicaid Services.</a:t>
            </a:r>
          </a:p>
          <a:p>
            <a:endParaRPr lang="en-US" sz="900" dirty="0"/>
          </a:p>
        </p:txBody>
      </p:sp>
    </p:spTree>
    <p:extLst>
      <p:ext uri="{BB962C8B-B14F-4D97-AF65-F5344CB8AC3E}">
        <p14:creationId xmlns:p14="http://schemas.microsoft.com/office/powerpoint/2010/main" val="156024659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13.3</a:t>
            </a:r>
          </a:p>
        </p:txBody>
      </p:sp>
      <p:pic>
        <p:nvPicPr>
          <p:cNvPr id="9" name="Content Placeholder 8">
            <a:extLst>
              <a:ext uri="{FF2B5EF4-FFF2-40B4-BE49-F238E27FC236}">
                <a16:creationId xmlns:a16="http://schemas.microsoft.com/office/drawing/2014/main" id="{C673E68F-E55F-BD40-9121-4B3831C41ECB}"/>
              </a:ext>
            </a:extLst>
          </p:cNvPr>
          <p:cNvPicPr>
            <a:picLocks noGrp="1" noChangeAspect="1"/>
          </p:cNvPicPr>
          <p:nvPr>
            <p:ph idx="1"/>
          </p:nvPr>
        </p:nvPicPr>
        <p:blipFill>
          <a:blip r:embed="rId2"/>
          <a:stretch>
            <a:fillRect/>
          </a:stretch>
        </p:blipFill>
        <p:spPr>
          <a:xfrm>
            <a:off x="1358839" y="1242390"/>
            <a:ext cx="5720693" cy="4666041"/>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966588A3-F1D7-1547-B09A-FD8AF4DC975A}"/>
              </a:ext>
            </a:extLst>
          </p:cNvPr>
          <p:cNvSpPr txBox="1"/>
          <p:nvPr/>
        </p:nvSpPr>
        <p:spPr>
          <a:xfrm>
            <a:off x="943708" y="5960477"/>
            <a:ext cx="7256584" cy="646331"/>
          </a:xfrm>
          <a:prstGeom prst="rect">
            <a:avLst/>
          </a:prstGeom>
          <a:noFill/>
        </p:spPr>
        <p:txBody>
          <a:bodyPr wrap="square" rtlCol="0">
            <a:spAutoFit/>
          </a:bodyPr>
          <a:lstStyle/>
          <a:p>
            <a:r>
              <a:rPr lang="en-US" sz="900" dirty="0"/>
              <a:t>FIGURE 13.3. Application of the PRECEDE-PROCEED Model to The Compass Strategy. Source: Wright, A., </a:t>
            </a:r>
            <a:r>
              <a:rPr lang="en-US" sz="900" dirty="0" err="1"/>
              <a:t>McGorry</a:t>
            </a:r>
            <a:r>
              <a:rPr lang="en-US" sz="900" dirty="0"/>
              <a:t>, P.D., Harris, M.G., </a:t>
            </a:r>
            <a:r>
              <a:rPr lang="en-US" sz="900" dirty="0" err="1"/>
              <a:t>Jorm</a:t>
            </a:r>
            <a:r>
              <a:rPr lang="en-US" sz="900" dirty="0"/>
              <a:t>, A.F., &amp; Pennell, K. (2006). Development and evaluation of a youth mental health community awareness campaign—The Compass Strategy. BMC Public Health, 6, 215. https://</a:t>
            </a:r>
            <a:r>
              <a:rPr lang="en-US" sz="900" dirty="0" err="1"/>
              <a:t>doi.org</a:t>
            </a:r>
            <a:r>
              <a:rPr lang="en-US" sz="900" dirty="0"/>
              <a:t>/10.1186/1471-2458-6-215</a:t>
            </a:r>
          </a:p>
          <a:p>
            <a:endParaRPr lang="en-US" sz="900" dirty="0"/>
          </a:p>
        </p:txBody>
      </p:sp>
    </p:spTree>
    <p:extLst>
      <p:ext uri="{BB962C8B-B14F-4D97-AF65-F5344CB8AC3E}">
        <p14:creationId xmlns:p14="http://schemas.microsoft.com/office/powerpoint/2010/main" val="128488512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13.4</a:t>
            </a:r>
          </a:p>
        </p:txBody>
      </p:sp>
      <p:pic>
        <p:nvPicPr>
          <p:cNvPr id="9" name="Content Placeholder 8">
            <a:extLst>
              <a:ext uri="{FF2B5EF4-FFF2-40B4-BE49-F238E27FC236}">
                <a16:creationId xmlns:a16="http://schemas.microsoft.com/office/drawing/2014/main" id="{71941E45-1637-4B48-A8F1-9D52CED15E6E}"/>
              </a:ext>
            </a:extLst>
          </p:cNvPr>
          <p:cNvPicPr>
            <a:picLocks noGrp="1" noChangeAspect="1"/>
          </p:cNvPicPr>
          <p:nvPr>
            <p:ph idx="1"/>
          </p:nvPr>
        </p:nvPicPr>
        <p:blipFill>
          <a:blip r:embed="rId2"/>
          <a:stretch>
            <a:fillRect/>
          </a:stretch>
        </p:blipFill>
        <p:spPr>
          <a:xfrm>
            <a:off x="2279650" y="1482342"/>
            <a:ext cx="4584700" cy="4064000"/>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A8E756D8-B0C8-1845-99E9-CC7F15867CF0}"/>
              </a:ext>
            </a:extLst>
          </p:cNvPr>
          <p:cNvSpPr txBox="1"/>
          <p:nvPr/>
        </p:nvSpPr>
        <p:spPr>
          <a:xfrm>
            <a:off x="1019908" y="5732771"/>
            <a:ext cx="7455877" cy="784830"/>
          </a:xfrm>
          <a:prstGeom prst="rect">
            <a:avLst/>
          </a:prstGeom>
          <a:noFill/>
        </p:spPr>
        <p:txBody>
          <a:bodyPr wrap="square" rtlCol="0">
            <a:spAutoFit/>
          </a:bodyPr>
          <a:lstStyle/>
          <a:p>
            <a:r>
              <a:rPr lang="en-US" sz="900" dirty="0"/>
              <a:t>FIGURE 13.4. A summary of predisposing, enabling, and reinforcing factors (expressed as barriers) related to self-care behavioral outcomes, health outcomes, and quality of life outcomes in RA patients. Source: </a:t>
            </a:r>
            <a:r>
              <a:rPr lang="en-US" sz="900" dirty="0" err="1"/>
              <a:t>Nadrian</a:t>
            </a:r>
            <a:r>
              <a:rPr lang="en-US" sz="900" dirty="0"/>
              <a:t>, H., </a:t>
            </a:r>
            <a:r>
              <a:rPr lang="en-US" sz="900" dirty="0" err="1"/>
              <a:t>Morowatisharifabad</a:t>
            </a:r>
            <a:r>
              <a:rPr lang="en-US" sz="900" dirty="0"/>
              <a:t>, M.A., &amp; </a:t>
            </a:r>
            <a:r>
              <a:rPr lang="en-US" sz="900" dirty="0" err="1"/>
              <a:t>Bahmanpour</a:t>
            </a:r>
            <a:r>
              <a:rPr lang="en-US" sz="900" dirty="0"/>
              <a:t>, K. (2011). Development of a rheumatoid arthritis education program using the PRECEDE-PROCEED Model. Health Promotion Perspectives, 1(2), 118–9. https://</a:t>
            </a:r>
            <a:r>
              <a:rPr lang="en-US" sz="900" dirty="0" err="1"/>
              <a:t>doi.org</a:t>
            </a:r>
            <a:r>
              <a:rPr lang="en-US" sz="900" dirty="0"/>
              <a:t>/10.5681/</a:t>
            </a:r>
            <a:r>
              <a:rPr lang="en-US" sz="900" dirty="0" err="1"/>
              <a:t>hpp</a:t>
            </a:r>
            <a:endParaRPr lang="en-US" sz="900" dirty="0"/>
          </a:p>
          <a:p>
            <a:r>
              <a:rPr lang="en-US" sz="900" dirty="0"/>
              <a:t>.2011.013. Reprinted with permission.</a:t>
            </a:r>
          </a:p>
          <a:p>
            <a:endParaRPr lang="en-US" sz="900" dirty="0"/>
          </a:p>
        </p:txBody>
      </p:sp>
    </p:spTree>
    <p:extLst>
      <p:ext uri="{BB962C8B-B14F-4D97-AF65-F5344CB8AC3E}">
        <p14:creationId xmlns:p14="http://schemas.microsoft.com/office/powerpoint/2010/main" val="227064622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Chapter 13 Exercises</a:t>
            </a:r>
          </a:p>
        </p:txBody>
      </p:sp>
      <p:sp>
        <p:nvSpPr>
          <p:cNvPr id="3" name="Content Placeholder 2">
            <a:extLst>
              <a:ext uri="{FF2B5EF4-FFF2-40B4-BE49-F238E27FC236}">
                <a16:creationId xmlns:a16="http://schemas.microsoft.com/office/drawing/2014/main" id="{15430D32-E4AD-1F45-B3CC-EDD73C366846}"/>
              </a:ext>
            </a:extLst>
          </p:cNvPr>
          <p:cNvSpPr>
            <a:spLocks noGrp="1"/>
          </p:cNvSpPr>
          <p:nvPr>
            <p:ph idx="1"/>
          </p:nvPr>
        </p:nvSpPr>
        <p:spPr/>
        <p:txBody>
          <a:bodyPr>
            <a:normAutofit fontScale="55000" lnSpcReduction="20000"/>
          </a:bodyPr>
          <a:lstStyle/>
          <a:p>
            <a:pPr marL="514350" lvl="0" indent="-514350">
              <a:spcBef>
                <a:spcPts val="0"/>
              </a:spcBef>
              <a:buFont typeface="+mj-lt"/>
              <a:buAutoNum type="arabicPeriod"/>
            </a:pPr>
            <a:r>
              <a:rPr lang="en-US" dirty="0">
                <a:solidFill>
                  <a:srgbClr val="000000"/>
                </a:solidFill>
                <a:ea typeface="Calibri" panose="020F0502020204030204" pitchFamily="34" charset="0"/>
                <a:cs typeface="Times New Roman" panose="02020603050405020304" pitchFamily="18" charset="0"/>
              </a:rPr>
              <a:t>For any given clinical health care practice setting, identify and describe the distribution of chronic diseases or infectious conditions presented by patients and prioritize them for health education planning.</a:t>
            </a:r>
          </a:p>
          <a:p>
            <a:pPr marL="514350" lvl="0" indent="-514350">
              <a:spcBef>
                <a:spcPts val="0"/>
              </a:spcBef>
              <a:buFont typeface="+mj-lt"/>
              <a:buAutoNum type="arabicPeriod"/>
            </a:pPr>
            <a:endParaRPr lang="en-US" dirty="0">
              <a:solidFill>
                <a:srgbClr val="000000"/>
              </a:solidFill>
              <a:ea typeface="Calibri" panose="020F0502020204030204" pitchFamily="34" charset="0"/>
              <a:cs typeface="Times New Roman" panose="02020603050405020304" pitchFamily="18" charset="0"/>
            </a:endParaRPr>
          </a:p>
          <a:p>
            <a:pPr marL="514350" lvl="0" indent="-514350">
              <a:spcBef>
                <a:spcPts val="0"/>
              </a:spcBef>
              <a:buFont typeface="+mj-lt"/>
              <a:buAutoNum type="arabicPeriod"/>
            </a:pPr>
            <a:r>
              <a:rPr lang="en-US" dirty="0">
                <a:solidFill>
                  <a:srgbClr val="000000"/>
                </a:solidFill>
                <a:ea typeface="Calibri" panose="020F0502020204030204" pitchFamily="34" charset="0"/>
                <a:cs typeface="Times New Roman" panose="02020603050405020304" pitchFamily="18" charset="0"/>
              </a:rPr>
              <a:t>For the highest- priority chronic disease or infectious condition, identify what the literature on the clinical epidemiology of the disease suggests are the potentially modifiable behaviors of interest for behavioral self- management in this population of patients, and write a behavioral objective for the highest priority behavior.</a:t>
            </a:r>
          </a:p>
          <a:p>
            <a:pPr marL="514350" lvl="0" indent="-514350">
              <a:spcBef>
                <a:spcPts val="0"/>
              </a:spcBef>
              <a:buFont typeface="+mj-lt"/>
              <a:buAutoNum type="arabicPeriod"/>
            </a:pPr>
            <a:endParaRPr lang="en-US" dirty="0">
              <a:ea typeface="Calibri" panose="020F0502020204030204" pitchFamily="34" charset="0"/>
              <a:cs typeface="Times New Roman" panose="02020603050405020304" pitchFamily="18" charset="0"/>
            </a:endParaRPr>
          </a:p>
          <a:p>
            <a:pPr marL="514350" lvl="0" indent="-514350">
              <a:spcBef>
                <a:spcPts val="0"/>
              </a:spcBef>
              <a:buFont typeface="+mj-lt"/>
              <a:buAutoNum type="arabicPeriod"/>
            </a:pPr>
            <a:r>
              <a:rPr lang="en-US" dirty="0">
                <a:solidFill>
                  <a:srgbClr val="000000"/>
                </a:solidFill>
                <a:ea typeface="Calibri" panose="020F0502020204030204" pitchFamily="34" charset="0"/>
                <a:cs typeface="Times New Roman" panose="02020603050405020304" pitchFamily="18" charset="0"/>
              </a:rPr>
              <a:t>Develop an inventory of the predisposing, enabling, and reinforcing factors for the highest- priority behavior, identify the priorities for each factor, and describe the educational objectives, intervention methods, and health outcomes of interest for evaluation to facilitate patient behavioral self- management of the disease or condition.</a:t>
            </a:r>
          </a:p>
          <a:p>
            <a:pPr marL="514350" lvl="0" indent="-514350">
              <a:spcBef>
                <a:spcPts val="0"/>
              </a:spcBef>
              <a:buFont typeface="+mj-lt"/>
              <a:buAutoNum type="arabicPeriod"/>
            </a:pPr>
            <a:endParaRPr lang="en-US" dirty="0">
              <a:ea typeface="Calibri" panose="020F0502020204030204" pitchFamily="34" charset="0"/>
              <a:cs typeface="Times New Roman" panose="02020603050405020304" pitchFamily="18" charset="0"/>
            </a:endParaRPr>
          </a:p>
          <a:p>
            <a:pPr marL="514350" lvl="0" indent="-514350">
              <a:spcBef>
                <a:spcPts val="0"/>
              </a:spcBef>
              <a:buFont typeface="+mj-lt"/>
              <a:buAutoNum type="arabicPeriod"/>
            </a:pPr>
            <a:r>
              <a:rPr lang="en-US" dirty="0">
                <a:solidFill>
                  <a:srgbClr val="000000"/>
                </a:solidFill>
                <a:ea typeface="Calibri" panose="020F0502020204030204" pitchFamily="34" charset="0"/>
                <a:cs typeface="Times New Roman" panose="02020603050405020304" pitchFamily="18" charset="0"/>
              </a:rPr>
              <a:t>Develop a parallel set of objectives, intervention strategies, and health outcomes of interest for evaluation to facilitate health care provider behavior and the organizational or system changes necessary to facilitate patient behavioral self- management of the disease or condition.</a:t>
            </a:r>
            <a:endParaRPr lang="en-US" dirty="0"/>
          </a:p>
        </p:txBody>
      </p:sp>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2"/>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3"/>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Tree>
    <p:extLst>
      <p:ext uri="{BB962C8B-B14F-4D97-AF65-F5344CB8AC3E}">
        <p14:creationId xmlns:p14="http://schemas.microsoft.com/office/powerpoint/2010/main" val="251288371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2700"/>
            <a:ext cx="9144000" cy="369332"/>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1200" dirty="0"/>
              <a:t>Green, </a:t>
            </a:r>
            <a:r>
              <a:rPr lang="en-US" sz="1200" dirty="0" err="1"/>
              <a:t>Gielen</a:t>
            </a:r>
            <a:r>
              <a:rPr lang="en-US" sz="1200" dirty="0"/>
              <a:t>, </a:t>
            </a:r>
            <a:r>
              <a:rPr lang="en-US" sz="1200" dirty="0" err="1"/>
              <a:t>Ottoson</a:t>
            </a:r>
            <a:r>
              <a:rPr lang="en-US" sz="1200" dirty="0"/>
              <a:t>, Peterson, and Kreuter, eds: </a:t>
            </a:r>
            <a:r>
              <a:rPr lang="en-US" dirty="0"/>
              <a:t>Health Program Planning, Implementation, and Evaluation</a:t>
            </a:r>
            <a:endParaRPr lang="en-US" sz="1400" dirty="0"/>
          </a:p>
        </p:txBody>
      </p:sp>
      <p:sp>
        <p:nvSpPr>
          <p:cNvPr id="7" name="Footer Placeholder 5"/>
          <p:cNvSpPr>
            <a:spLocks noGrp="1"/>
          </p:cNvSpPr>
          <p:nvPr>
            <p:ph type="ftr" sz="quarter" idx="11"/>
          </p:nvPr>
        </p:nvSpPr>
        <p:spPr>
          <a:xfrm>
            <a:off x="1117600" y="6356350"/>
            <a:ext cx="6527800" cy="365125"/>
          </a:xfrm>
        </p:spPr>
        <p:txBody>
          <a:bodyPr/>
          <a:lstStyle/>
          <a:p>
            <a:r>
              <a:rPr lang="en-US" dirty="0"/>
              <a:t>Copyright © 2022 |     Johns Hopkins University Press</a:t>
            </a:r>
          </a:p>
        </p:txBody>
      </p:sp>
      <p:pic>
        <p:nvPicPr>
          <p:cNvPr id="8" name="Picture 7" descr="blueshiel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0800" y="6426200"/>
            <a:ext cx="311150" cy="266700"/>
          </a:xfrm>
          <a:prstGeom prst="rect">
            <a:avLst/>
          </a:prstGeom>
        </p:spPr>
      </p:pic>
      <p:sp>
        <p:nvSpPr>
          <p:cNvPr id="4" name="Title 3">
            <a:extLst>
              <a:ext uri="{FF2B5EF4-FFF2-40B4-BE49-F238E27FC236}">
                <a16:creationId xmlns:a16="http://schemas.microsoft.com/office/drawing/2014/main" id="{8DDA8604-EA3A-4565-AF0B-DB0C21103AC1}"/>
              </a:ext>
            </a:extLst>
          </p:cNvPr>
          <p:cNvSpPr>
            <a:spLocks noGrp="1"/>
          </p:cNvSpPr>
          <p:nvPr>
            <p:ph type="ctrTitle"/>
          </p:nvPr>
        </p:nvSpPr>
        <p:spPr>
          <a:xfrm>
            <a:off x="1308100" y="3246437"/>
            <a:ext cx="6527800" cy="365126"/>
          </a:xfrm>
        </p:spPr>
        <p:txBody>
          <a:bodyPr>
            <a:normAutofit fontScale="90000"/>
          </a:bodyPr>
          <a:lstStyle/>
          <a:p>
            <a:br>
              <a:rPr lang="en-US" sz="2700" b="1" dirty="0"/>
            </a:br>
            <a:r>
              <a:rPr lang="en-US" b="1" dirty="0"/>
              <a:t>CHAPTER 14</a:t>
            </a:r>
            <a:br>
              <a:rPr lang="en-US" b="1" dirty="0"/>
            </a:br>
            <a:br>
              <a:rPr lang="en-US" b="1" dirty="0"/>
            </a:br>
            <a:r>
              <a:rPr lang="en-US" b="1" dirty="0"/>
              <a:t>Applications in Communication  Technology</a:t>
            </a:r>
            <a:br>
              <a:rPr lang="en-US" dirty="0"/>
            </a:br>
            <a:br>
              <a:rPr lang="en-US" dirty="0"/>
            </a:br>
            <a:br>
              <a:rPr lang="en-US" dirty="0"/>
            </a:br>
            <a:endParaRPr lang="en-US" sz="2400" dirty="0"/>
          </a:p>
        </p:txBody>
      </p:sp>
    </p:spTree>
    <p:extLst>
      <p:ext uri="{BB962C8B-B14F-4D97-AF65-F5344CB8AC3E}">
        <p14:creationId xmlns:p14="http://schemas.microsoft.com/office/powerpoint/2010/main" val="13249164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2700"/>
            <a:ext cx="9144000" cy="369332"/>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1200" dirty="0"/>
              <a:t>Green, </a:t>
            </a:r>
            <a:r>
              <a:rPr lang="en-US" sz="1200" dirty="0" err="1"/>
              <a:t>Gielen</a:t>
            </a:r>
            <a:r>
              <a:rPr lang="en-US" sz="1200" dirty="0"/>
              <a:t>, </a:t>
            </a:r>
            <a:r>
              <a:rPr lang="en-US" sz="1200" dirty="0" err="1"/>
              <a:t>Ottoson</a:t>
            </a:r>
            <a:r>
              <a:rPr lang="en-US" sz="1200" dirty="0"/>
              <a:t>, Peterson, and Kreuter, eds: </a:t>
            </a:r>
            <a:r>
              <a:rPr lang="en-US" dirty="0"/>
              <a:t>Health Program Planning, Implementation, and Evaluation</a:t>
            </a:r>
            <a:endParaRPr lang="en-US" sz="1400" dirty="0"/>
          </a:p>
        </p:txBody>
      </p:sp>
      <p:sp>
        <p:nvSpPr>
          <p:cNvPr id="7" name="Footer Placeholder 5"/>
          <p:cNvSpPr>
            <a:spLocks noGrp="1"/>
          </p:cNvSpPr>
          <p:nvPr>
            <p:ph type="ftr" sz="quarter" idx="11"/>
          </p:nvPr>
        </p:nvSpPr>
        <p:spPr>
          <a:xfrm>
            <a:off x="1117600" y="6356350"/>
            <a:ext cx="6527800" cy="365125"/>
          </a:xfrm>
        </p:spPr>
        <p:txBody>
          <a:bodyPr/>
          <a:lstStyle/>
          <a:p>
            <a:r>
              <a:rPr lang="en-US" dirty="0"/>
              <a:t>Copyright © 2022 |     Johns Hopkins University Press</a:t>
            </a:r>
          </a:p>
        </p:txBody>
      </p:sp>
      <p:pic>
        <p:nvPicPr>
          <p:cNvPr id="8" name="Picture 7" descr="blueshiel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0800" y="6426200"/>
            <a:ext cx="311150" cy="266700"/>
          </a:xfrm>
          <a:prstGeom prst="rect">
            <a:avLst/>
          </a:prstGeom>
        </p:spPr>
      </p:pic>
      <p:sp>
        <p:nvSpPr>
          <p:cNvPr id="4" name="Title 3">
            <a:extLst>
              <a:ext uri="{FF2B5EF4-FFF2-40B4-BE49-F238E27FC236}">
                <a16:creationId xmlns:a16="http://schemas.microsoft.com/office/drawing/2014/main" id="{8DDA8604-EA3A-4565-AF0B-DB0C21103AC1}"/>
              </a:ext>
            </a:extLst>
          </p:cNvPr>
          <p:cNvSpPr>
            <a:spLocks noGrp="1"/>
          </p:cNvSpPr>
          <p:nvPr>
            <p:ph type="ctrTitle"/>
          </p:nvPr>
        </p:nvSpPr>
        <p:spPr>
          <a:xfrm>
            <a:off x="685800" y="3723341"/>
            <a:ext cx="7772400" cy="365126"/>
          </a:xfrm>
        </p:spPr>
        <p:txBody>
          <a:bodyPr>
            <a:normAutofit fontScale="90000"/>
          </a:bodyPr>
          <a:lstStyle/>
          <a:p>
            <a:br>
              <a:rPr lang="en-US" sz="2700" b="1" dirty="0"/>
            </a:br>
            <a:r>
              <a:rPr lang="en-US" b="1" dirty="0"/>
              <a:t>CHAPTER 2</a:t>
            </a:r>
            <a:br>
              <a:rPr lang="en-US" b="1" dirty="0"/>
            </a:br>
            <a:br>
              <a:rPr lang="en-US" b="1" dirty="0"/>
            </a:br>
            <a:r>
              <a:rPr lang="en-US" b="1" dirty="0"/>
              <a:t> Participation and Community Engagement in Planning </a:t>
            </a:r>
            <a:br>
              <a:rPr lang="en-US" dirty="0"/>
            </a:br>
            <a:r>
              <a:rPr lang="en-US" b="1" dirty="0"/>
              <a:t> </a:t>
            </a:r>
            <a:br>
              <a:rPr lang="en-US" dirty="0"/>
            </a:br>
            <a:r>
              <a:rPr lang="en-US" b="1" dirty="0"/>
              <a:t> </a:t>
            </a:r>
            <a:br>
              <a:rPr lang="en-US" dirty="0"/>
            </a:br>
            <a:r>
              <a:rPr lang="en-US" dirty="0"/>
              <a:t> </a:t>
            </a:r>
            <a:br>
              <a:rPr lang="en-US" dirty="0"/>
            </a:br>
            <a:endParaRPr lang="en-US" sz="2400" dirty="0"/>
          </a:p>
        </p:txBody>
      </p:sp>
    </p:spTree>
    <p:extLst>
      <p:ext uri="{BB962C8B-B14F-4D97-AF65-F5344CB8AC3E}">
        <p14:creationId xmlns:p14="http://schemas.microsoft.com/office/powerpoint/2010/main" val="14782641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Chapter 14 Learning Objectives</a:t>
            </a:r>
          </a:p>
        </p:txBody>
      </p:sp>
      <p:sp>
        <p:nvSpPr>
          <p:cNvPr id="3" name="Content Placeholder 2">
            <a:extLst>
              <a:ext uri="{FF2B5EF4-FFF2-40B4-BE49-F238E27FC236}">
                <a16:creationId xmlns:a16="http://schemas.microsoft.com/office/drawing/2014/main" id="{15430D32-E4AD-1F45-B3CC-EDD73C366846}"/>
              </a:ext>
            </a:extLst>
          </p:cNvPr>
          <p:cNvSpPr>
            <a:spLocks noGrp="1"/>
          </p:cNvSpPr>
          <p:nvPr>
            <p:ph idx="1"/>
          </p:nvPr>
        </p:nvSpPr>
        <p:spPr/>
        <p:txBody>
          <a:bodyPr>
            <a:normAutofit/>
          </a:bodyPr>
          <a:lstStyle/>
          <a:p>
            <a:pPr lvl="0">
              <a:spcBef>
                <a:spcPts val="0"/>
              </a:spcBef>
              <a:buFont typeface="Symbol" pitchFamily="2" charset="2"/>
              <a:buChar char=""/>
            </a:pPr>
            <a:r>
              <a:rPr lang="en-US" sz="2400" dirty="0">
                <a:solidFill>
                  <a:srgbClr val="000000"/>
                </a:solidFill>
                <a:latin typeface="+mj-lt"/>
                <a:ea typeface="Times New Roman" panose="02020603050405020304" pitchFamily="18" charset="0"/>
                <a:cs typeface="Times New Roman" panose="02020603050405020304" pitchFamily="18" charset="0"/>
              </a:rPr>
              <a:t>Identify the contexts within which technology can play a role in applications of PRECEDE- PROCEED.</a:t>
            </a:r>
          </a:p>
          <a:p>
            <a:pPr lvl="0">
              <a:spcBef>
                <a:spcPts val="0"/>
              </a:spcBef>
              <a:buFont typeface="Symbol" pitchFamily="2" charset="2"/>
              <a:buChar char=""/>
            </a:pPr>
            <a:endParaRPr lang="en-US" sz="2400" dirty="0">
              <a:latin typeface="+mj-lt"/>
              <a:ea typeface="Calibri" panose="020F0502020204030204" pitchFamily="34" charset="0"/>
              <a:cs typeface="Times New Roman" panose="02020603050405020304" pitchFamily="18" charset="0"/>
            </a:endParaRPr>
          </a:p>
          <a:p>
            <a:pPr lvl="0">
              <a:spcBef>
                <a:spcPts val="0"/>
              </a:spcBef>
              <a:buFont typeface="Symbol" pitchFamily="2" charset="2"/>
              <a:buChar char=""/>
            </a:pPr>
            <a:r>
              <a:rPr lang="en-US" sz="2400" dirty="0">
                <a:solidFill>
                  <a:srgbClr val="000000"/>
                </a:solidFill>
                <a:latin typeface="+mj-lt"/>
                <a:ea typeface="Times New Roman" panose="02020603050405020304" pitchFamily="18" charset="0"/>
                <a:cs typeface="Times New Roman" panose="02020603050405020304" pitchFamily="18" charset="0"/>
              </a:rPr>
              <a:t>Discuss how principles of user-centered design, co-design, and participatory design align with hallmarks of the PRECEDE- PROCEED model.</a:t>
            </a:r>
          </a:p>
          <a:p>
            <a:pPr lvl="0">
              <a:spcBef>
                <a:spcPts val="0"/>
              </a:spcBef>
              <a:buFont typeface="Symbol" pitchFamily="2" charset="2"/>
              <a:buChar char=""/>
            </a:pPr>
            <a:endParaRPr lang="en-US" sz="2400" dirty="0">
              <a:latin typeface="+mj-lt"/>
              <a:ea typeface="Calibri" panose="020F0502020204030204" pitchFamily="34" charset="0"/>
              <a:cs typeface="Times New Roman" panose="02020603050405020304" pitchFamily="18" charset="0"/>
            </a:endParaRPr>
          </a:p>
          <a:p>
            <a:pPr lvl="0">
              <a:spcBef>
                <a:spcPts val="0"/>
              </a:spcBef>
              <a:buFont typeface="Symbol" pitchFamily="2" charset="2"/>
              <a:buChar char=""/>
            </a:pPr>
            <a:r>
              <a:rPr lang="en-US" sz="2400" dirty="0">
                <a:solidFill>
                  <a:srgbClr val="000000"/>
                </a:solidFill>
                <a:latin typeface="+mj-lt"/>
                <a:ea typeface="Times New Roman" panose="02020603050405020304" pitchFamily="18" charset="0"/>
                <a:cs typeface="Times New Roman" panose="02020603050405020304" pitchFamily="18" charset="0"/>
              </a:rPr>
              <a:t>Describe how PRECEDE- PROCEED elements have been used to develop a classification scheme to analyze health-related apps.</a:t>
            </a:r>
            <a:endParaRPr lang="en-US" sz="2400" dirty="0">
              <a:latin typeface="+mj-lt"/>
              <a:ea typeface="Calibri" panose="020F0502020204030204" pitchFamily="34" charset="0"/>
              <a:cs typeface="Times New Roman" panose="02020603050405020304" pitchFamily="18" charset="0"/>
            </a:endParaRPr>
          </a:p>
          <a:p>
            <a:pPr marL="0" marR="0">
              <a:spcBef>
                <a:spcPts val="0"/>
              </a:spcBef>
              <a:spcAft>
                <a:spcPts val="0"/>
              </a:spcAft>
            </a:pPr>
            <a:endParaRPr lang="en-US" sz="2400" dirty="0">
              <a:latin typeface="+mj-lt"/>
              <a:ea typeface="Calibri" panose="020F0502020204030204" pitchFamily="34" charset="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2"/>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3"/>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Tree>
    <p:extLst>
      <p:ext uri="{BB962C8B-B14F-4D97-AF65-F5344CB8AC3E}">
        <p14:creationId xmlns:p14="http://schemas.microsoft.com/office/powerpoint/2010/main" val="182239265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14.1</a:t>
            </a:r>
          </a:p>
        </p:txBody>
      </p:sp>
      <p:pic>
        <p:nvPicPr>
          <p:cNvPr id="9" name="Content Placeholder 8">
            <a:extLst>
              <a:ext uri="{FF2B5EF4-FFF2-40B4-BE49-F238E27FC236}">
                <a16:creationId xmlns:a16="http://schemas.microsoft.com/office/drawing/2014/main" id="{76CBE5DA-8909-EA45-A989-49FE1653E7E1}"/>
              </a:ext>
            </a:extLst>
          </p:cNvPr>
          <p:cNvPicPr>
            <a:picLocks noGrp="1" noChangeAspect="1"/>
          </p:cNvPicPr>
          <p:nvPr>
            <p:ph idx="1"/>
          </p:nvPr>
        </p:nvPicPr>
        <p:blipFill>
          <a:blip r:embed="rId2"/>
          <a:stretch>
            <a:fillRect/>
          </a:stretch>
        </p:blipFill>
        <p:spPr>
          <a:xfrm>
            <a:off x="1223340" y="1482342"/>
            <a:ext cx="6461540" cy="4594043"/>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3D697B2F-C46F-8A47-8F24-CB6C01845F18}"/>
              </a:ext>
            </a:extLst>
          </p:cNvPr>
          <p:cNvSpPr txBox="1"/>
          <p:nvPr/>
        </p:nvSpPr>
        <p:spPr>
          <a:xfrm>
            <a:off x="1270232" y="6155415"/>
            <a:ext cx="6889029" cy="369332"/>
          </a:xfrm>
          <a:prstGeom prst="rect">
            <a:avLst/>
          </a:prstGeom>
          <a:noFill/>
        </p:spPr>
        <p:txBody>
          <a:bodyPr wrap="square" rtlCol="0">
            <a:spAutoFit/>
          </a:bodyPr>
          <a:lstStyle/>
          <a:p>
            <a:r>
              <a:rPr lang="en-US" sz="900" dirty="0"/>
              <a:t>FIGURE 14.1. People-centered innovation overlaid on a map of design research. Source: Sanders (2008).</a:t>
            </a:r>
          </a:p>
          <a:p>
            <a:endParaRPr lang="en-US" sz="900" dirty="0"/>
          </a:p>
        </p:txBody>
      </p:sp>
    </p:spTree>
    <p:extLst>
      <p:ext uri="{BB962C8B-B14F-4D97-AF65-F5344CB8AC3E}">
        <p14:creationId xmlns:p14="http://schemas.microsoft.com/office/powerpoint/2010/main" val="291430589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14.2</a:t>
            </a:r>
          </a:p>
        </p:txBody>
      </p:sp>
      <p:pic>
        <p:nvPicPr>
          <p:cNvPr id="9" name="Content Placeholder 8">
            <a:extLst>
              <a:ext uri="{FF2B5EF4-FFF2-40B4-BE49-F238E27FC236}">
                <a16:creationId xmlns:a16="http://schemas.microsoft.com/office/drawing/2014/main" id="{D2693F9E-8D87-9849-A322-B4975CA6AC1D}"/>
              </a:ext>
            </a:extLst>
          </p:cNvPr>
          <p:cNvPicPr>
            <a:picLocks noGrp="1" noChangeAspect="1"/>
          </p:cNvPicPr>
          <p:nvPr>
            <p:ph idx="1"/>
          </p:nvPr>
        </p:nvPicPr>
        <p:blipFill>
          <a:blip r:embed="rId2"/>
          <a:stretch>
            <a:fillRect/>
          </a:stretch>
        </p:blipFill>
        <p:spPr>
          <a:xfrm>
            <a:off x="1033041" y="1715948"/>
            <a:ext cx="6749297" cy="4095079"/>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B0240A22-0DD5-A547-9073-7A7D11109BF2}"/>
              </a:ext>
            </a:extLst>
          </p:cNvPr>
          <p:cNvSpPr txBox="1"/>
          <p:nvPr/>
        </p:nvSpPr>
        <p:spPr>
          <a:xfrm>
            <a:off x="961292" y="6084277"/>
            <a:ext cx="6529754" cy="369332"/>
          </a:xfrm>
          <a:prstGeom prst="rect">
            <a:avLst/>
          </a:prstGeom>
          <a:noFill/>
        </p:spPr>
        <p:txBody>
          <a:bodyPr wrap="square" rtlCol="0">
            <a:spAutoFit/>
          </a:bodyPr>
          <a:lstStyle/>
          <a:p>
            <a:r>
              <a:rPr lang="en-US" sz="900" dirty="0"/>
              <a:t>FIGURE 14.2. Schema for App Classification (2014). Source: Wang et al. (2014).</a:t>
            </a:r>
          </a:p>
          <a:p>
            <a:endParaRPr lang="en-US" sz="900" dirty="0"/>
          </a:p>
        </p:txBody>
      </p:sp>
    </p:spTree>
    <p:extLst>
      <p:ext uri="{BB962C8B-B14F-4D97-AF65-F5344CB8AC3E}">
        <p14:creationId xmlns:p14="http://schemas.microsoft.com/office/powerpoint/2010/main" val="51186995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66689D8-7030-B349-8C6F-11D9D95BBB0D}"/>
              </a:ext>
            </a:extLst>
          </p:cNvPr>
          <p:cNvSpPr>
            <a:spLocks noGrp="1"/>
          </p:cNvSpPr>
          <p:nvPr>
            <p:ph type="ftr" sz="quarter" idx="11"/>
          </p:nvPr>
        </p:nvSpPr>
        <p:spPr/>
        <p:txBody>
          <a:bodyPr/>
          <a:lstStyle/>
          <a:p>
            <a:r>
              <a:rPr lang="en-US"/>
              <a:t>Copyright 2014 Johns Hopkins University Press</a:t>
            </a:r>
          </a:p>
        </p:txBody>
      </p:sp>
      <p:pic>
        <p:nvPicPr>
          <p:cNvPr id="4" name="Picture 3" descr="Graphical user interface, table&#10;&#10;Description automatically generated">
            <a:extLst>
              <a:ext uri="{FF2B5EF4-FFF2-40B4-BE49-F238E27FC236}">
                <a16:creationId xmlns:a16="http://schemas.microsoft.com/office/drawing/2014/main" id="{81C7C421-EA5E-A340-8316-9CFA1F84ADDB}"/>
              </a:ext>
            </a:extLst>
          </p:cNvPr>
          <p:cNvPicPr>
            <a:picLocks noChangeAspect="1"/>
          </p:cNvPicPr>
          <p:nvPr/>
        </p:nvPicPr>
        <p:blipFill>
          <a:blip r:embed="rId2"/>
          <a:stretch>
            <a:fillRect/>
          </a:stretch>
        </p:blipFill>
        <p:spPr>
          <a:xfrm>
            <a:off x="1329113" y="304800"/>
            <a:ext cx="6485773" cy="6051550"/>
          </a:xfrm>
          <a:prstGeom prst="rect">
            <a:avLst/>
          </a:prstGeom>
        </p:spPr>
      </p:pic>
    </p:spTree>
    <p:extLst>
      <p:ext uri="{BB962C8B-B14F-4D97-AF65-F5344CB8AC3E}">
        <p14:creationId xmlns:p14="http://schemas.microsoft.com/office/powerpoint/2010/main" val="191160499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08469CE-6ACB-6549-9691-854AE4F846D4}"/>
              </a:ext>
            </a:extLst>
          </p:cNvPr>
          <p:cNvSpPr>
            <a:spLocks noGrp="1"/>
          </p:cNvSpPr>
          <p:nvPr>
            <p:ph type="ftr" sz="quarter" idx="11"/>
          </p:nvPr>
        </p:nvSpPr>
        <p:spPr/>
        <p:txBody>
          <a:bodyPr/>
          <a:lstStyle/>
          <a:p>
            <a:r>
              <a:rPr lang="en-US"/>
              <a:t>Copyright 2014 Johns Hopkins University Press</a:t>
            </a:r>
          </a:p>
        </p:txBody>
      </p:sp>
      <p:pic>
        <p:nvPicPr>
          <p:cNvPr id="4" name="Picture 3" descr="Graphical user interface&#10;&#10;Description automatically generated with medium confidence">
            <a:extLst>
              <a:ext uri="{FF2B5EF4-FFF2-40B4-BE49-F238E27FC236}">
                <a16:creationId xmlns:a16="http://schemas.microsoft.com/office/drawing/2014/main" id="{EB30316E-7E68-D640-B37D-4DBD025EE865}"/>
              </a:ext>
            </a:extLst>
          </p:cNvPr>
          <p:cNvPicPr>
            <a:picLocks noChangeAspect="1"/>
          </p:cNvPicPr>
          <p:nvPr/>
        </p:nvPicPr>
        <p:blipFill>
          <a:blip r:embed="rId2"/>
          <a:stretch>
            <a:fillRect/>
          </a:stretch>
        </p:blipFill>
        <p:spPr>
          <a:xfrm>
            <a:off x="762000" y="457200"/>
            <a:ext cx="7620000" cy="5943600"/>
          </a:xfrm>
          <a:prstGeom prst="rect">
            <a:avLst/>
          </a:prstGeom>
        </p:spPr>
      </p:pic>
    </p:spTree>
    <p:extLst>
      <p:ext uri="{BB962C8B-B14F-4D97-AF65-F5344CB8AC3E}">
        <p14:creationId xmlns:p14="http://schemas.microsoft.com/office/powerpoint/2010/main" val="183189987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5052974-8006-4346-949C-13B33EB0B250}"/>
              </a:ext>
            </a:extLst>
          </p:cNvPr>
          <p:cNvSpPr>
            <a:spLocks noGrp="1"/>
          </p:cNvSpPr>
          <p:nvPr>
            <p:ph type="ftr" sz="quarter" idx="11"/>
          </p:nvPr>
        </p:nvSpPr>
        <p:spPr/>
        <p:txBody>
          <a:bodyPr/>
          <a:lstStyle/>
          <a:p>
            <a:r>
              <a:rPr lang="en-US"/>
              <a:t>Copyright 2014 Johns Hopkins University Press</a:t>
            </a:r>
          </a:p>
        </p:txBody>
      </p:sp>
      <p:pic>
        <p:nvPicPr>
          <p:cNvPr id="4" name="Picture 3" descr="Table&#10;&#10;Description automatically generated">
            <a:extLst>
              <a:ext uri="{FF2B5EF4-FFF2-40B4-BE49-F238E27FC236}">
                <a16:creationId xmlns:a16="http://schemas.microsoft.com/office/drawing/2014/main" id="{ECC0C22C-8F61-634A-8C8C-C6938089C496}"/>
              </a:ext>
            </a:extLst>
          </p:cNvPr>
          <p:cNvPicPr>
            <a:picLocks noChangeAspect="1"/>
          </p:cNvPicPr>
          <p:nvPr/>
        </p:nvPicPr>
        <p:blipFill>
          <a:blip r:embed="rId2"/>
          <a:stretch>
            <a:fillRect/>
          </a:stretch>
        </p:blipFill>
        <p:spPr>
          <a:xfrm>
            <a:off x="1411462" y="272841"/>
            <a:ext cx="6321075" cy="5842000"/>
          </a:xfrm>
          <a:prstGeom prst="rect">
            <a:avLst/>
          </a:prstGeom>
        </p:spPr>
      </p:pic>
    </p:spTree>
    <p:extLst>
      <p:ext uri="{BB962C8B-B14F-4D97-AF65-F5344CB8AC3E}">
        <p14:creationId xmlns:p14="http://schemas.microsoft.com/office/powerpoint/2010/main" val="5358482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BEA80DD-DD2D-3746-B08B-32F6A0DA61AE}"/>
              </a:ext>
            </a:extLst>
          </p:cNvPr>
          <p:cNvSpPr>
            <a:spLocks noGrp="1"/>
          </p:cNvSpPr>
          <p:nvPr>
            <p:ph type="ftr" sz="quarter" idx="11"/>
          </p:nvPr>
        </p:nvSpPr>
        <p:spPr/>
        <p:txBody>
          <a:bodyPr/>
          <a:lstStyle/>
          <a:p>
            <a:r>
              <a:rPr lang="en-US"/>
              <a:t>Copyright 2014 Johns Hopkins University Press</a:t>
            </a:r>
          </a:p>
        </p:txBody>
      </p:sp>
      <p:pic>
        <p:nvPicPr>
          <p:cNvPr id="4" name="Picture 3" descr="Graphical user interface, text, email&#10;&#10;Description automatically generated">
            <a:extLst>
              <a:ext uri="{FF2B5EF4-FFF2-40B4-BE49-F238E27FC236}">
                <a16:creationId xmlns:a16="http://schemas.microsoft.com/office/drawing/2014/main" id="{87596343-587B-D541-AB4A-DCFAE27DD272}"/>
              </a:ext>
            </a:extLst>
          </p:cNvPr>
          <p:cNvPicPr>
            <a:picLocks noChangeAspect="1"/>
          </p:cNvPicPr>
          <p:nvPr/>
        </p:nvPicPr>
        <p:blipFill>
          <a:blip r:embed="rId2"/>
          <a:stretch>
            <a:fillRect/>
          </a:stretch>
        </p:blipFill>
        <p:spPr>
          <a:xfrm>
            <a:off x="690006" y="335280"/>
            <a:ext cx="7909841" cy="5862320"/>
          </a:xfrm>
          <a:prstGeom prst="rect">
            <a:avLst/>
          </a:prstGeom>
        </p:spPr>
      </p:pic>
    </p:spTree>
    <p:extLst>
      <p:ext uri="{BB962C8B-B14F-4D97-AF65-F5344CB8AC3E}">
        <p14:creationId xmlns:p14="http://schemas.microsoft.com/office/powerpoint/2010/main" val="34962391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Chapter 2 Learning Objectives</a:t>
            </a:r>
          </a:p>
        </p:txBody>
      </p:sp>
      <p:sp>
        <p:nvSpPr>
          <p:cNvPr id="3" name="Content Placeholder 2">
            <a:extLst>
              <a:ext uri="{FF2B5EF4-FFF2-40B4-BE49-F238E27FC236}">
                <a16:creationId xmlns:a16="http://schemas.microsoft.com/office/drawing/2014/main" id="{15430D32-E4AD-1F45-B3CC-EDD73C366846}"/>
              </a:ext>
            </a:extLst>
          </p:cNvPr>
          <p:cNvSpPr>
            <a:spLocks noGrp="1"/>
          </p:cNvSpPr>
          <p:nvPr>
            <p:ph idx="1"/>
          </p:nvPr>
        </p:nvSpPr>
        <p:spPr>
          <a:xfrm>
            <a:off x="457200" y="1600200"/>
            <a:ext cx="8229600" cy="4525963"/>
          </a:xfrm>
        </p:spPr>
        <p:txBody>
          <a:bodyPr>
            <a:normAutofit fontScale="92500"/>
          </a:bodyPr>
          <a:lstStyle/>
          <a:p>
            <a:pPr lvl="0" fontAlgn="base"/>
            <a:r>
              <a:rPr lang="en-US" sz="2600" dirty="0"/>
              <a:t>Describe why effective community program planning requires the active engagement of residents, community leaders and public and private partners at the most local level. </a:t>
            </a:r>
          </a:p>
          <a:p>
            <a:pPr lvl="0" fontAlgn="base"/>
            <a:endParaRPr lang="en-US" sz="2600" dirty="0"/>
          </a:p>
          <a:p>
            <a:pPr lvl="0" fontAlgn="base"/>
            <a:r>
              <a:rPr lang="en-US" sz="2600" dirty="0"/>
              <a:t>Choose planning strategies that accommodate the diversity of values and needs within the specific population(s) of interest.</a:t>
            </a:r>
          </a:p>
          <a:p>
            <a:pPr lvl="0" fontAlgn="base"/>
            <a:endParaRPr lang="en-US" sz="2600" dirty="0"/>
          </a:p>
          <a:p>
            <a:pPr lvl="0" fontAlgn="base"/>
            <a:r>
              <a:rPr lang="en-US" sz="2600" dirty="0"/>
              <a:t>Explain why community members are more likely to participate in community public health efforts when they understand what you (and your collaborators) can and cannot do (or do well without their guidance and acceptance). </a:t>
            </a:r>
          </a:p>
          <a:p>
            <a:endParaRPr lang="en-US" dirty="0"/>
          </a:p>
        </p:txBody>
      </p:sp>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2"/>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3"/>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Tree>
    <p:extLst>
      <p:ext uri="{BB962C8B-B14F-4D97-AF65-F5344CB8AC3E}">
        <p14:creationId xmlns:p14="http://schemas.microsoft.com/office/powerpoint/2010/main" val="22162275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2.1</a:t>
            </a:r>
          </a:p>
        </p:txBody>
      </p:sp>
      <p:pic>
        <p:nvPicPr>
          <p:cNvPr id="9" name="Content Placeholder 8">
            <a:extLst>
              <a:ext uri="{FF2B5EF4-FFF2-40B4-BE49-F238E27FC236}">
                <a16:creationId xmlns:a16="http://schemas.microsoft.com/office/drawing/2014/main" id="{121E4F18-5087-FB45-9369-C05061A3BF3D}"/>
              </a:ext>
            </a:extLst>
          </p:cNvPr>
          <p:cNvPicPr>
            <a:picLocks noGrp="1" noChangeAspect="1"/>
          </p:cNvPicPr>
          <p:nvPr>
            <p:ph idx="1"/>
          </p:nvPr>
        </p:nvPicPr>
        <p:blipFill>
          <a:blip r:embed="rId2"/>
          <a:stretch>
            <a:fillRect/>
          </a:stretch>
        </p:blipFill>
        <p:spPr>
          <a:xfrm>
            <a:off x="1893595" y="1482343"/>
            <a:ext cx="5170400" cy="4234596"/>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4" name="TextBox 3">
            <a:extLst>
              <a:ext uri="{FF2B5EF4-FFF2-40B4-BE49-F238E27FC236}">
                <a16:creationId xmlns:a16="http://schemas.microsoft.com/office/drawing/2014/main" id="{F862BC7A-EF62-2647-B7D4-4E82092F8D76}"/>
              </a:ext>
            </a:extLst>
          </p:cNvPr>
          <p:cNvSpPr txBox="1"/>
          <p:nvPr/>
        </p:nvSpPr>
        <p:spPr>
          <a:xfrm>
            <a:off x="504092" y="5814646"/>
            <a:ext cx="8382000" cy="646331"/>
          </a:xfrm>
          <a:prstGeom prst="rect">
            <a:avLst/>
          </a:prstGeom>
          <a:noFill/>
        </p:spPr>
        <p:txBody>
          <a:bodyPr wrap="square" rtlCol="0">
            <a:spAutoFit/>
          </a:bodyPr>
          <a:lstStyle/>
          <a:p>
            <a:r>
              <a:rPr lang="en-US" sz="900" dirty="0"/>
              <a:t>FIGURE 2.1. Social Ecological Model for Understanding Factors that Shape Fruit and Vegetable Access and Intake. Sources: Adapted from Rimer, B., &amp; Glanz, K. (2005). Theory at a Glance: A Guide for Health Promotion Practice. US Department of Health and Human Services, National Institute of Health, and National Cancer Institute. Available from https://</a:t>
            </a:r>
            <a:r>
              <a:rPr lang="en-US" sz="900" dirty="0" err="1"/>
              <a:t>cancercontrol.cancer.gov</a:t>
            </a:r>
            <a:r>
              <a:rPr lang="en-US" sz="900" dirty="0"/>
              <a:t>/</a:t>
            </a:r>
            <a:r>
              <a:rPr lang="en-US" sz="900" dirty="0" err="1"/>
              <a:t>brp</a:t>
            </a:r>
            <a:r>
              <a:rPr lang="en-US" sz="900" dirty="0"/>
              <a:t>/research/</a:t>
            </a:r>
            <a:r>
              <a:rPr lang="en-US" sz="900" dirty="0" err="1"/>
              <a:t>theoriesproject</a:t>
            </a:r>
            <a:r>
              <a:rPr lang="en-US" sz="900" dirty="0"/>
              <a:t>/</a:t>
            </a:r>
            <a:r>
              <a:rPr lang="en-US" sz="900" dirty="0" err="1"/>
              <a:t>theory.pdf</a:t>
            </a:r>
            <a:r>
              <a:rPr lang="en-US" sz="900" dirty="0"/>
              <a:t>. See also: Institute of Medicine. (2003). Who Will Keep the Public Healthy?: Educating Public Health Professionals for the 21st Century. National Academies Press. For more information, see https://</a:t>
            </a:r>
            <a:r>
              <a:rPr lang="en-US" sz="900" dirty="0" err="1"/>
              <a:t>www.healthypeople.gov</a:t>
            </a:r>
            <a:r>
              <a:rPr lang="en-US" sz="900" dirty="0"/>
              <a:t>/2020/law-and-health-policy.</a:t>
            </a:r>
          </a:p>
        </p:txBody>
      </p:sp>
    </p:spTree>
    <p:extLst>
      <p:ext uri="{BB962C8B-B14F-4D97-AF65-F5344CB8AC3E}">
        <p14:creationId xmlns:p14="http://schemas.microsoft.com/office/powerpoint/2010/main" val="24911883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2.2</a:t>
            </a:r>
          </a:p>
        </p:txBody>
      </p:sp>
      <p:pic>
        <p:nvPicPr>
          <p:cNvPr id="9" name="Content Placeholder 8">
            <a:extLst>
              <a:ext uri="{FF2B5EF4-FFF2-40B4-BE49-F238E27FC236}">
                <a16:creationId xmlns:a16="http://schemas.microsoft.com/office/drawing/2014/main" id="{A05B6046-D3BC-7D46-A7CC-6E57170B054B}"/>
              </a:ext>
            </a:extLst>
          </p:cNvPr>
          <p:cNvPicPr>
            <a:picLocks noGrp="1" noChangeAspect="1"/>
          </p:cNvPicPr>
          <p:nvPr>
            <p:ph idx="1"/>
          </p:nvPr>
        </p:nvPicPr>
        <p:blipFill>
          <a:blip r:embed="rId2"/>
          <a:stretch>
            <a:fillRect/>
          </a:stretch>
        </p:blipFill>
        <p:spPr>
          <a:xfrm>
            <a:off x="1516913" y="2186608"/>
            <a:ext cx="5718774" cy="3138351"/>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205C4433-3A73-DF4B-A2CA-0CF67EFF34DC}"/>
              </a:ext>
            </a:extLst>
          </p:cNvPr>
          <p:cNvSpPr txBox="1"/>
          <p:nvPr/>
        </p:nvSpPr>
        <p:spPr>
          <a:xfrm>
            <a:off x="2081355" y="5710782"/>
            <a:ext cx="5303419" cy="276999"/>
          </a:xfrm>
          <a:prstGeom prst="rect">
            <a:avLst/>
          </a:prstGeom>
          <a:noFill/>
        </p:spPr>
        <p:txBody>
          <a:bodyPr wrap="square" rtlCol="0">
            <a:spAutoFit/>
          </a:bodyPr>
          <a:lstStyle/>
          <a:p>
            <a:r>
              <a:rPr lang="en-US" sz="1200" dirty="0"/>
              <a:t>FIGURE 2.2. The relationships between health and social conditions are reciprocal.</a:t>
            </a:r>
          </a:p>
        </p:txBody>
      </p:sp>
    </p:spTree>
    <p:extLst>
      <p:ext uri="{BB962C8B-B14F-4D97-AF65-F5344CB8AC3E}">
        <p14:creationId xmlns:p14="http://schemas.microsoft.com/office/powerpoint/2010/main" val="26940189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2.3</a:t>
            </a:r>
          </a:p>
        </p:txBody>
      </p:sp>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2"/>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3"/>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pic>
        <p:nvPicPr>
          <p:cNvPr id="11" name="Content Placeholder 10">
            <a:extLst>
              <a:ext uri="{FF2B5EF4-FFF2-40B4-BE49-F238E27FC236}">
                <a16:creationId xmlns:a16="http://schemas.microsoft.com/office/drawing/2014/main" id="{18C21375-1C83-FF4C-8B2C-C5AF7D53804C}"/>
              </a:ext>
            </a:extLst>
          </p:cNvPr>
          <p:cNvPicPr>
            <a:picLocks noGrp="1" noChangeAspect="1"/>
          </p:cNvPicPr>
          <p:nvPr>
            <p:ph idx="1"/>
          </p:nvPr>
        </p:nvPicPr>
        <p:blipFill>
          <a:blip r:embed="rId5"/>
          <a:stretch>
            <a:fillRect/>
          </a:stretch>
        </p:blipFill>
        <p:spPr>
          <a:xfrm>
            <a:off x="1681574" y="1610139"/>
            <a:ext cx="5780851" cy="4170156"/>
          </a:xfrm>
        </p:spPr>
      </p:pic>
      <p:sp>
        <p:nvSpPr>
          <p:cNvPr id="3" name="TextBox 2">
            <a:extLst>
              <a:ext uri="{FF2B5EF4-FFF2-40B4-BE49-F238E27FC236}">
                <a16:creationId xmlns:a16="http://schemas.microsoft.com/office/drawing/2014/main" id="{5C64C83F-D97F-7248-BA3B-9D1A959F74F3}"/>
              </a:ext>
            </a:extLst>
          </p:cNvPr>
          <p:cNvSpPr txBox="1"/>
          <p:nvPr/>
        </p:nvSpPr>
        <p:spPr>
          <a:xfrm>
            <a:off x="633046" y="5849814"/>
            <a:ext cx="7702062" cy="646331"/>
          </a:xfrm>
          <a:prstGeom prst="rect">
            <a:avLst/>
          </a:prstGeom>
          <a:noFill/>
        </p:spPr>
        <p:txBody>
          <a:bodyPr wrap="square" rtlCol="0">
            <a:spAutoFit/>
          </a:bodyPr>
          <a:lstStyle/>
          <a:p>
            <a:r>
              <a:rPr lang="en-US" sz="900" dirty="0"/>
              <a:t>FIGURE 2.3. Professionals view health through a different set of lenses than do people viewing their own health or that of their community. The professional lenses have a greater acuity (represented by darker arrows) at the “objective” end of the spectrum of health and a less clear view of the “subjective” end of the spectrum (represented by lighter arrows). The public lenses are the opposite, with greater acuity at the “subjective” aspects of health and less clarity at the “objective” end of the health spectrum.</a:t>
            </a:r>
          </a:p>
        </p:txBody>
      </p:sp>
    </p:spTree>
    <p:extLst>
      <p:ext uri="{BB962C8B-B14F-4D97-AF65-F5344CB8AC3E}">
        <p14:creationId xmlns:p14="http://schemas.microsoft.com/office/powerpoint/2010/main" val="4170764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2.4</a:t>
            </a:r>
          </a:p>
        </p:txBody>
      </p:sp>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2"/>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3"/>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pic>
        <p:nvPicPr>
          <p:cNvPr id="11" name="Content Placeholder 10">
            <a:extLst>
              <a:ext uri="{FF2B5EF4-FFF2-40B4-BE49-F238E27FC236}">
                <a16:creationId xmlns:a16="http://schemas.microsoft.com/office/drawing/2014/main" id="{A8DC40CB-80BF-1F4A-BE43-3F45DD591917}"/>
              </a:ext>
            </a:extLst>
          </p:cNvPr>
          <p:cNvPicPr>
            <a:picLocks noGrp="1" noChangeAspect="1"/>
          </p:cNvPicPr>
          <p:nvPr>
            <p:ph idx="1"/>
          </p:nvPr>
        </p:nvPicPr>
        <p:blipFill>
          <a:blip r:embed="rId5"/>
          <a:stretch>
            <a:fillRect/>
          </a:stretch>
        </p:blipFill>
        <p:spPr>
          <a:xfrm>
            <a:off x="1459120" y="1417638"/>
            <a:ext cx="6225760" cy="4625353"/>
          </a:xfrm>
        </p:spPr>
      </p:pic>
      <p:sp>
        <p:nvSpPr>
          <p:cNvPr id="3" name="TextBox 2">
            <a:extLst>
              <a:ext uri="{FF2B5EF4-FFF2-40B4-BE49-F238E27FC236}">
                <a16:creationId xmlns:a16="http://schemas.microsoft.com/office/drawing/2014/main" id="{5FEC80F4-760C-AD41-94B8-75DA35BEDA1F}"/>
              </a:ext>
            </a:extLst>
          </p:cNvPr>
          <p:cNvSpPr txBox="1"/>
          <p:nvPr/>
        </p:nvSpPr>
        <p:spPr>
          <a:xfrm>
            <a:off x="832338" y="5943600"/>
            <a:ext cx="7713785" cy="369332"/>
          </a:xfrm>
          <a:prstGeom prst="rect">
            <a:avLst/>
          </a:prstGeom>
          <a:noFill/>
        </p:spPr>
        <p:txBody>
          <a:bodyPr wrap="square" rtlCol="0">
            <a:spAutoFit/>
          </a:bodyPr>
          <a:lstStyle/>
          <a:p>
            <a:r>
              <a:rPr lang="en-US" sz="900" dirty="0"/>
              <a:t>FIGURE 2.4. Finding common ground among the public’s perception of needs, the health sector’s measurements of needs, and policy makers’ perception of resources and feasibility of meeting needs.</a:t>
            </a:r>
          </a:p>
        </p:txBody>
      </p:sp>
    </p:spTree>
    <p:extLst>
      <p:ext uri="{BB962C8B-B14F-4D97-AF65-F5344CB8AC3E}">
        <p14:creationId xmlns:p14="http://schemas.microsoft.com/office/powerpoint/2010/main" val="31002264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2700"/>
            <a:ext cx="9144000" cy="369332"/>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1200" dirty="0"/>
              <a:t>Green, </a:t>
            </a:r>
            <a:r>
              <a:rPr lang="en-US" sz="1200" dirty="0" err="1"/>
              <a:t>Gielen</a:t>
            </a:r>
            <a:r>
              <a:rPr lang="en-US" sz="1200" dirty="0"/>
              <a:t>, </a:t>
            </a:r>
            <a:r>
              <a:rPr lang="en-US" sz="1200" dirty="0" err="1"/>
              <a:t>Ottoson</a:t>
            </a:r>
            <a:r>
              <a:rPr lang="en-US" sz="1200" dirty="0"/>
              <a:t>, Peterson, and Kreuter, eds: </a:t>
            </a:r>
            <a:r>
              <a:rPr lang="en-US" dirty="0"/>
              <a:t>Health Program Planning, Implementation, and Evaluation</a:t>
            </a:r>
            <a:endParaRPr lang="en-US" sz="1400" dirty="0"/>
          </a:p>
        </p:txBody>
      </p:sp>
      <p:sp>
        <p:nvSpPr>
          <p:cNvPr id="7" name="Footer Placeholder 5"/>
          <p:cNvSpPr>
            <a:spLocks noGrp="1"/>
          </p:cNvSpPr>
          <p:nvPr>
            <p:ph type="ftr" sz="quarter" idx="11"/>
          </p:nvPr>
        </p:nvSpPr>
        <p:spPr>
          <a:xfrm>
            <a:off x="1117600" y="6356350"/>
            <a:ext cx="6527800" cy="365125"/>
          </a:xfrm>
        </p:spPr>
        <p:txBody>
          <a:bodyPr/>
          <a:lstStyle/>
          <a:p>
            <a:r>
              <a:rPr lang="en-US" dirty="0"/>
              <a:t>Copyright © 2022 |     Johns Hopkins University Press</a:t>
            </a:r>
          </a:p>
        </p:txBody>
      </p:sp>
      <p:pic>
        <p:nvPicPr>
          <p:cNvPr id="8" name="Picture 7" descr="blueshiel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0800" y="6426200"/>
            <a:ext cx="225471" cy="193261"/>
          </a:xfrm>
          <a:prstGeom prst="rect">
            <a:avLst/>
          </a:prstGeom>
        </p:spPr>
      </p:pic>
      <p:sp>
        <p:nvSpPr>
          <p:cNvPr id="4" name="Title 3">
            <a:extLst>
              <a:ext uri="{FF2B5EF4-FFF2-40B4-BE49-F238E27FC236}">
                <a16:creationId xmlns:a16="http://schemas.microsoft.com/office/drawing/2014/main" id="{8DDA8604-EA3A-4565-AF0B-DB0C21103AC1}"/>
              </a:ext>
            </a:extLst>
          </p:cNvPr>
          <p:cNvSpPr>
            <a:spLocks noGrp="1"/>
          </p:cNvSpPr>
          <p:nvPr>
            <p:ph type="ctrTitle"/>
          </p:nvPr>
        </p:nvSpPr>
        <p:spPr>
          <a:xfrm>
            <a:off x="685800" y="1314262"/>
            <a:ext cx="7772400" cy="365126"/>
          </a:xfrm>
        </p:spPr>
        <p:txBody>
          <a:bodyPr>
            <a:normAutofit fontScale="90000"/>
          </a:bodyPr>
          <a:lstStyle/>
          <a:p>
            <a:br>
              <a:rPr lang="en-US" sz="2700" b="1" dirty="0"/>
            </a:br>
            <a:r>
              <a:rPr lang="en-US" sz="2700" b="1" dirty="0"/>
              <a:t>Welcome to </a:t>
            </a:r>
            <a:br>
              <a:rPr lang="en-US" sz="2700" b="1" dirty="0"/>
            </a:br>
            <a:r>
              <a:rPr lang="en-US" sz="2700" b="1" dirty="0"/>
              <a:t>Health Program Planning, Implementation, and Evaluation: </a:t>
            </a:r>
            <a:r>
              <a:rPr lang="en-US" sz="2200" b="1" dirty="0"/>
              <a:t>Creating Behavioral, Environmental and Policy Change </a:t>
            </a:r>
            <a:br>
              <a:rPr lang="en-US" sz="2700" b="1" dirty="0"/>
            </a:br>
            <a:r>
              <a:rPr lang="en-US" b="1" dirty="0"/>
              <a:t> </a:t>
            </a:r>
            <a:br>
              <a:rPr lang="en-US" dirty="0"/>
            </a:br>
            <a:r>
              <a:rPr lang="en-US" dirty="0"/>
              <a:t> </a:t>
            </a:r>
            <a:br>
              <a:rPr lang="en-US" dirty="0"/>
            </a:br>
            <a:endParaRPr lang="en-US" sz="2400" dirty="0"/>
          </a:p>
        </p:txBody>
      </p:sp>
      <p:sp>
        <p:nvSpPr>
          <p:cNvPr id="2" name="TextBox 1">
            <a:extLst>
              <a:ext uri="{FF2B5EF4-FFF2-40B4-BE49-F238E27FC236}">
                <a16:creationId xmlns:a16="http://schemas.microsoft.com/office/drawing/2014/main" id="{9176A984-BC7B-CB48-A396-2D96938C955A}"/>
              </a:ext>
            </a:extLst>
          </p:cNvPr>
          <p:cNvSpPr txBox="1"/>
          <p:nvPr/>
        </p:nvSpPr>
        <p:spPr>
          <a:xfrm>
            <a:off x="606287" y="1570382"/>
            <a:ext cx="7771434" cy="4401205"/>
          </a:xfrm>
          <a:prstGeom prst="rect">
            <a:avLst/>
          </a:prstGeom>
          <a:noFill/>
        </p:spPr>
        <p:txBody>
          <a:bodyPr wrap="square" rtlCol="0">
            <a:spAutoFit/>
          </a:bodyPr>
          <a:lstStyle/>
          <a:p>
            <a:pPr marL="285750" indent="-285750">
              <a:buFont typeface="Arial" panose="020B0604020202020204" pitchFamily="34" charset="0"/>
              <a:buChar char="•"/>
            </a:pPr>
            <a:r>
              <a:rPr lang="en-US" sz="1400" dirty="0"/>
              <a:t>In this slide deck, you will find </a:t>
            </a:r>
            <a:r>
              <a:rPr lang="en-US" sz="1400" u="sng" dirty="0"/>
              <a:t>overall learning objectives </a:t>
            </a:r>
            <a:r>
              <a:rPr lang="en-US" sz="1400" dirty="0"/>
              <a:t>followed by </a:t>
            </a:r>
            <a:r>
              <a:rPr lang="en-US" sz="1400" u="sng" dirty="0"/>
              <a:t>each chapter’s learning objectives</a:t>
            </a:r>
            <a:r>
              <a:rPr lang="en-US" sz="1400" dirty="0"/>
              <a:t>, </a:t>
            </a:r>
            <a:r>
              <a:rPr lang="en-US" sz="1400" u="sng" dirty="0"/>
              <a:t>figures and tables</a:t>
            </a:r>
            <a:r>
              <a:rPr lang="en-US" sz="1400" dirty="0"/>
              <a:t>, and </a:t>
            </a:r>
            <a:r>
              <a:rPr lang="en-US" sz="1400" u="sng" dirty="0"/>
              <a:t>student exercises</a:t>
            </a:r>
            <a:r>
              <a:rPr lang="en-US" sz="1400" dirty="0"/>
              <a:t>. </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u="sng" dirty="0"/>
              <a:t>Instructor Resources listed on the book’s website </a:t>
            </a:r>
            <a:r>
              <a:rPr lang="en-US" sz="1400" dirty="0"/>
              <a:t>also include links to the following resources to support your use of this textbook:</a:t>
            </a:r>
          </a:p>
          <a:p>
            <a:pPr marL="742950" lvl="1" indent="-285750">
              <a:buFont typeface="Arial" panose="020B0604020202020204" pitchFamily="34" charset="0"/>
              <a:buChar char="•"/>
            </a:pPr>
            <a:r>
              <a:rPr lang="en-US" sz="1400" u="sng" dirty="0"/>
              <a:t>Syllabus Template</a:t>
            </a:r>
          </a:p>
          <a:p>
            <a:pPr lvl="2"/>
            <a:r>
              <a:rPr lang="en-US" sz="1400" dirty="0"/>
              <a:t>Presents each chapter’s learning objectives and exercises</a:t>
            </a:r>
          </a:p>
          <a:p>
            <a:pPr marL="742950" lvl="1" indent="-285750">
              <a:buFont typeface="Arial" panose="020B0604020202020204" pitchFamily="34" charset="0"/>
              <a:buChar char="•"/>
            </a:pPr>
            <a:r>
              <a:rPr lang="en-US" sz="1400" u="sng" dirty="0"/>
              <a:t>Frequently Asked Questions</a:t>
            </a:r>
            <a:r>
              <a:rPr lang="en-US" sz="1400" dirty="0"/>
              <a:t> (Appendix A of textbook)</a:t>
            </a:r>
          </a:p>
          <a:p>
            <a:pPr lvl="2"/>
            <a:r>
              <a:rPr lang="en-US" sz="1400" dirty="0"/>
              <a:t>Based on years of teaching the PRECEDE/PROCEED model, here you will find answers to the most frequent student questions</a:t>
            </a:r>
          </a:p>
          <a:p>
            <a:pPr marL="742950" lvl="1" indent="-285750">
              <a:buFont typeface="Arial" panose="020B0604020202020204" pitchFamily="34" charset="0"/>
              <a:buChar char="•"/>
            </a:pPr>
            <a:r>
              <a:rPr lang="en-US" sz="1400" u="sng" dirty="0"/>
              <a:t>CEPH Competencies</a:t>
            </a:r>
            <a:r>
              <a:rPr lang="en-US" sz="1400" dirty="0"/>
              <a:t> (Appendix B of textbook)</a:t>
            </a:r>
          </a:p>
          <a:p>
            <a:pPr lvl="2"/>
            <a:r>
              <a:rPr lang="en-US" sz="1400" dirty="0"/>
              <a:t>Lists the Council on Education in Public Health competencies addressed by each chapter </a:t>
            </a:r>
          </a:p>
          <a:p>
            <a:pPr marL="742950" lvl="1" indent="-285750">
              <a:buFont typeface="Arial" panose="020B0604020202020204" pitchFamily="34" charset="0"/>
              <a:buChar char="•"/>
            </a:pPr>
            <a:r>
              <a:rPr lang="en-US" sz="1400" u="sng" dirty="0"/>
              <a:t>Health Behavior Change in Populations</a:t>
            </a:r>
            <a:r>
              <a:rPr lang="en-US" sz="1400" dirty="0"/>
              <a:t> (Edited by Kahan S, </a:t>
            </a:r>
            <a:r>
              <a:rPr lang="en-US" sz="1400" dirty="0" err="1"/>
              <a:t>Gielen</a:t>
            </a:r>
            <a:r>
              <a:rPr lang="en-US" sz="1400" dirty="0"/>
              <a:t> AC, Fagan PJ, and Green LW, published by JH University Press, 2014)</a:t>
            </a:r>
          </a:p>
          <a:p>
            <a:pPr lvl="2"/>
            <a:r>
              <a:rPr lang="en-US" sz="1400" dirty="0"/>
              <a:t>Complementary textbook with additional applications of theory to practice in health behavior change efforts across settings</a:t>
            </a:r>
          </a:p>
          <a:p>
            <a:endParaRPr lang="en-US" sz="1400" dirty="0"/>
          </a:p>
          <a:p>
            <a:pPr marL="285750" indent="-285750">
              <a:buFont typeface="Arial" panose="020B0604020202020204" pitchFamily="34" charset="0"/>
              <a:buChar char="•"/>
            </a:pPr>
            <a:r>
              <a:rPr lang="en-US" sz="1400" dirty="0"/>
              <a:t>Remember to check out LGREEN.NET (</a:t>
            </a:r>
            <a:r>
              <a:rPr lang="en-US" sz="1400" dirty="0">
                <a:hlinkClick r:id="rId4"/>
              </a:rPr>
              <a:t>http://www.lgreen.net</a:t>
            </a:r>
            <a:r>
              <a:rPr lang="en-US" sz="1400" dirty="0"/>
              <a:t>)</a:t>
            </a:r>
          </a:p>
          <a:p>
            <a:pPr lvl="2"/>
            <a:r>
              <a:rPr lang="en-US" sz="1400" dirty="0"/>
              <a:t>This </a:t>
            </a:r>
            <a:r>
              <a:rPr lang="en-US" sz="1400" u="sng" dirty="0"/>
              <a:t>updated website </a:t>
            </a:r>
            <a:r>
              <a:rPr lang="en-US" sz="1400" dirty="0"/>
              <a:t>contains more than 1600 published examples of the PRECEDE/PROCEED model as well as other helpful resources for instructors and students.</a:t>
            </a:r>
          </a:p>
        </p:txBody>
      </p:sp>
    </p:spTree>
    <p:extLst>
      <p:ext uri="{BB962C8B-B14F-4D97-AF65-F5344CB8AC3E}">
        <p14:creationId xmlns:p14="http://schemas.microsoft.com/office/powerpoint/2010/main" val="522859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2.5</a:t>
            </a:r>
          </a:p>
        </p:txBody>
      </p:sp>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2"/>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3"/>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pic>
        <p:nvPicPr>
          <p:cNvPr id="11" name="Content Placeholder 10">
            <a:extLst>
              <a:ext uri="{FF2B5EF4-FFF2-40B4-BE49-F238E27FC236}">
                <a16:creationId xmlns:a16="http://schemas.microsoft.com/office/drawing/2014/main" id="{270E664A-E48F-BA4D-B410-15E6D4106FCE}"/>
              </a:ext>
            </a:extLst>
          </p:cNvPr>
          <p:cNvPicPr>
            <a:picLocks noGrp="1" noChangeAspect="1"/>
          </p:cNvPicPr>
          <p:nvPr>
            <p:ph idx="1"/>
          </p:nvPr>
        </p:nvPicPr>
        <p:blipFill>
          <a:blip r:embed="rId5"/>
          <a:stretch>
            <a:fillRect/>
          </a:stretch>
        </p:blipFill>
        <p:spPr>
          <a:xfrm>
            <a:off x="1141917" y="1715948"/>
            <a:ext cx="6860166" cy="4124648"/>
          </a:xfrm>
        </p:spPr>
      </p:pic>
      <p:sp>
        <p:nvSpPr>
          <p:cNvPr id="3" name="TextBox 2">
            <a:extLst>
              <a:ext uri="{FF2B5EF4-FFF2-40B4-BE49-F238E27FC236}">
                <a16:creationId xmlns:a16="http://schemas.microsoft.com/office/drawing/2014/main" id="{03C4C585-8911-584B-9739-CF31D1CBBE7E}"/>
              </a:ext>
            </a:extLst>
          </p:cNvPr>
          <p:cNvSpPr txBox="1"/>
          <p:nvPr/>
        </p:nvSpPr>
        <p:spPr>
          <a:xfrm>
            <a:off x="797169" y="5971920"/>
            <a:ext cx="7889631" cy="369332"/>
          </a:xfrm>
          <a:prstGeom prst="rect">
            <a:avLst/>
          </a:prstGeom>
          <a:noFill/>
        </p:spPr>
        <p:txBody>
          <a:bodyPr wrap="square" rtlCol="0">
            <a:spAutoFit/>
          </a:bodyPr>
          <a:lstStyle/>
          <a:p>
            <a:r>
              <a:rPr lang="en-US" sz="900" dirty="0"/>
              <a:t>FIGURE 2.5. Bringing the three world views into closer alignment through public health education, participatory research, media advocacy, epidemiology, health services research, and community mobilization of resources enlarges the potential area for common action (A).</a:t>
            </a:r>
          </a:p>
        </p:txBody>
      </p:sp>
    </p:spTree>
    <p:extLst>
      <p:ext uri="{BB962C8B-B14F-4D97-AF65-F5344CB8AC3E}">
        <p14:creationId xmlns:p14="http://schemas.microsoft.com/office/powerpoint/2010/main" val="3220742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a:xfrm>
            <a:off x="298174" y="115612"/>
            <a:ext cx="8229600" cy="1143000"/>
          </a:xfrm>
        </p:spPr>
        <p:txBody>
          <a:bodyPr/>
          <a:lstStyle/>
          <a:p>
            <a:r>
              <a:rPr lang="en-US" dirty="0"/>
              <a:t>Figure 2.6</a:t>
            </a:r>
          </a:p>
        </p:txBody>
      </p:sp>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2"/>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3"/>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pic>
        <p:nvPicPr>
          <p:cNvPr id="11" name="Content Placeholder 10">
            <a:extLst>
              <a:ext uri="{FF2B5EF4-FFF2-40B4-BE49-F238E27FC236}">
                <a16:creationId xmlns:a16="http://schemas.microsoft.com/office/drawing/2014/main" id="{6DB207FC-4399-9847-A888-1BAE430A9438}"/>
              </a:ext>
            </a:extLst>
          </p:cNvPr>
          <p:cNvPicPr>
            <a:picLocks noGrp="1" noChangeAspect="1"/>
          </p:cNvPicPr>
          <p:nvPr>
            <p:ph idx="1"/>
          </p:nvPr>
        </p:nvPicPr>
        <p:blipFill>
          <a:blip r:embed="rId5"/>
          <a:stretch>
            <a:fillRect/>
          </a:stretch>
        </p:blipFill>
        <p:spPr>
          <a:xfrm>
            <a:off x="1562418" y="1053526"/>
            <a:ext cx="5718900" cy="4876951"/>
          </a:xfrm>
        </p:spPr>
      </p:pic>
      <p:sp>
        <p:nvSpPr>
          <p:cNvPr id="3" name="TextBox 2">
            <a:extLst>
              <a:ext uri="{FF2B5EF4-FFF2-40B4-BE49-F238E27FC236}">
                <a16:creationId xmlns:a16="http://schemas.microsoft.com/office/drawing/2014/main" id="{B7D62C07-2AAE-094C-BB4C-76F5F65776E0}"/>
              </a:ext>
            </a:extLst>
          </p:cNvPr>
          <p:cNvSpPr txBox="1"/>
          <p:nvPr/>
        </p:nvSpPr>
        <p:spPr>
          <a:xfrm>
            <a:off x="351692" y="5930477"/>
            <a:ext cx="8440616" cy="507831"/>
          </a:xfrm>
          <a:prstGeom prst="rect">
            <a:avLst/>
          </a:prstGeom>
          <a:noFill/>
        </p:spPr>
        <p:txBody>
          <a:bodyPr wrap="square" rtlCol="0">
            <a:spAutoFit/>
          </a:bodyPr>
          <a:lstStyle/>
          <a:p>
            <a:r>
              <a:rPr lang="en-US" sz="900" dirty="0"/>
              <a:t>FIGURE 2.6. An ideal sequence of steps in a system and process of community social assessment and health planning, leading to official agency or centralized support, intersectoral cooperation, a cycle of continuous capacity building in the community (Steps 7–10), and ultimately greater self-reliance. Source: Adapted from Green, L.W. (1983). New Policies in Education for Health. World Health, xiii(6), 13–17. </a:t>
            </a:r>
          </a:p>
        </p:txBody>
      </p:sp>
    </p:spTree>
    <p:extLst>
      <p:ext uri="{BB962C8B-B14F-4D97-AF65-F5344CB8AC3E}">
        <p14:creationId xmlns:p14="http://schemas.microsoft.com/office/powerpoint/2010/main" val="10828428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a:xfrm>
            <a:off x="457200" y="387182"/>
            <a:ext cx="8229600" cy="1143000"/>
          </a:xfrm>
        </p:spPr>
        <p:txBody>
          <a:bodyPr/>
          <a:lstStyle/>
          <a:p>
            <a:r>
              <a:rPr lang="en-US" dirty="0"/>
              <a:t>Chapter 2 Exercises</a:t>
            </a:r>
          </a:p>
        </p:txBody>
      </p:sp>
      <p:sp>
        <p:nvSpPr>
          <p:cNvPr id="3" name="Content Placeholder 2">
            <a:extLst>
              <a:ext uri="{FF2B5EF4-FFF2-40B4-BE49-F238E27FC236}">
                <a16:creationId xmlns:a16="http://schemas.microsoft.com/office/drawing/2014/main" id="{15430D32-E4AD-1F45-B3CC-EDD73C366846}"/>
              </a:ext>
            </a:extLst>
          </p:cNvPr>
          <p:cNvSpPr>
            <a:spLocks noGrp="1"/>
          </p:cNvSpPr>
          <p:nvPr>
            <p:ph idx="1"/>
          </p:nvPr>
        </p:nvSpPr>
        <p:spPr>
          <a:xfrm>
            <a:off x="457200" y="1613203"/>
            <a:ext cx="8229600" cy="4525963"/>
          </a:xfrm>
        </p:spPr>
        <p:txBody>
          <a:bodyPr>
            <a:normAutofit fontScale="77500" lnSpcReduction="20000"/>
          </a:bodyPr>
          <a:lstStyle/>
          <a:p>
            <a:pPr marL="514350" lvl="0" indent="-514350">
              <a:buFont typeface="+mj-lt"/>
              <a:buAutoNum type="arabicPeriod"/>
            </a:pPr>
            <a:r>
              <a:rPr lang="en-US" dirty="0"/>
              <a:t>Using the population you selected at the end of chapter 1, what types of questions would you want to pose to community members about the health issues that concern them? How closely would you expect these to align with official agency determinations of community needs?</a:t>
            </a:r>
          </a:p>
          <a:p>
            <a:pPr marL="514350" lvl="0" indent="-514350">
              <a:buFont typeface="+mj-lt"/>
              <a:buAutoNum type="arabicPeriod"/>
            </a:pPr>
            <a:endParaRPr lang="en-US" dirty="0"/>
          </a:p>
          <a:p>
            <a:pPr marL="514350" indent="-514350">
              <a:buFont typeface="+mj-lt"/>
              <a:buAutoNum type="arabicPeriod"/>
            </a:pPr>
            <a:r>
              <a:rPr lang="en-US" dirty="0"/>
              <a:t>What are methods you would consider for gaining the insights of your community members?</a:t>
            </a:r>
          </a:p>
          <a:p>
            <a:pPr marL="514350" indent="-514350">
              <a:buFont typeface="+mj-lt"/>
              <a:buAutoNum type="arabicPeriod"/>
            </a:pPr>
            <a:endParaRPr lang="en-US" dirty="0"/>
          </a:p>
          <a:p>
            <a:pPr marL="514350" indent="-514350">
              <a:buFont typeface="+mj-lt"/>
              <a:buAutoNum type="arabicPeriod"/>
            </a:pPr>
            <a:r>
              <a:rPr lang="en-US" dirty="0"/>
              <a:t>What types of partners could you rely on to serve as trusted intermediaries to your community, if you do not already have those relationships yourself?</a:t>
            </a:r>
          </a:p>
          <a:p>
            <a:endParaRPr lang="en-US" dirty="0"/>
          </a:p>
        </p:txBody>
      </p:sp>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2"/>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3"/>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Tree>
    <p:extLst>
      <p:ext uri="{BB962C8B-B14F-4D97-AF65-F5344CB8AC3E}">
        <p14:creationId xmlns:p14="http://schemas.microsoft.com/office/powerpoint/2010/main" val="13748704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2700"/>
            <a:ext cx="9144000" cy="369332"/>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1200" dirty="0"/>
              <a:t>Green, </a:t>
            </a:r>
            <a:r>
              <a:rPr lang="en-US" sz="1200" dirty="0" err="1"/>
              <a:t>Gielen</a:t>
            </a:r>
            <a:r>
              <a:rPr lang="en-US" sz="1200" dirty="0"/>
              <a:t>, </a:t>
            </a:r>
            <a:r>
              <a:rPr lang="en-US" sz="1200" dirty="0" err="1"/>
              <a:t>Ottoson</a:t>
            </a:r>
            <a:r>
              <a:rPr lang="en-US" sz="1200" dirty="0"/>
              <a:t>, Peterson, and Kreuter, eds: </a:t>
            </a:r>
            <a:r>
              <a:rPr lang="en-US" dirty="0"/>
              <a:t>Health Program Planning, Implementation, and Evaluation</a:t>
            </a:r>
            <a:endParaRPr lang="en-US" sz="1400" dirty="0"/>
          </a:p>
        </p:txBody>
      </p:sp>
      <p:sp>
        <p:nvSpPr>
          <p:cNvPr id="7" name="Footer Placeholder 5"/>
          <p:cNvSpPr>
            <a:spLocks noGrp="1"/>
          </p:cNvSpPr>
          <p:nvPr>
            <p:ph type="ftr" sz="quarter" idx="11"/>
          </p:nvPr>
        </p:nvSpPr>
        <p:spPr>
          <a:xfrm>
            <a:off x="1117600" y="6356350"/>
            <a:ext cx="6527800" cy="365125"/>
          </a:xfrm>
        </p:spPr>
        <p:txBody>
          <a:bodyPr/>
          <a:lstStyle/>
          <a:p>
            <a:r>
              <a:rPr lang="en-US" dirty="0"/>
              <a:t>Copyright © 2022 |     Johns Hopkins University Press</a:t>
            </a:r>
          </a:p>
        </p:txBody>
      </p:sp>
      <p:pic>
        <p:nvPicPr>
          <p:cNvPr id="8" name="Picture 7" descr="blueshiel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0800" y="6426200"/>
            <a:ext cx="311150" cy="266700"/>
          </a:xfrm>
          <a:prstGeom prst="rect">
            <a:avLst/>
          </a:prstGeom>
        </p:spPr>
      </p:pic>
      <p:sp>
        <p:nvSpPr>
          <p:cNvPr id="4" name="Title 3">
            <a:extLst>
              <a:ext uri="{FF2B5EF4-FFF2-40B4-BE49-F238E27FC236}">
                <a16:creationId xmlns:a16="http://schemas.microsoft.com/office/drawing/2014/main" id="{8DDA8604-EA3A-4565-AF0B-DB0C21103AC1}"/>
              </a:ext>
            </a:extLst>
          </p:cNvPr>
          <p:cNvSpPr>
            <a:spLocks noGrp="1"/>
          </p:cNvSpPr>
          <p:nvPr>
            <p:ph type="ctrTitle"/>
          </p:nvPr>
        </p:nvSpPr>
        <p:spPr>
          <a:xfrm>
            <a:off x="685800" y="3004065"/>
            <a:ext cx="7772400" cy="365126"/>
          </a:xfrm>
        </p:spPr>
        <p:txBody>
          <a:bodyPr>
            <a:normAutofit fontScale="90000"/>
          </a:bodyPr>
          <a:lstStyle/>
          <a:p>
            <a:br>
              <a:rPr lang="en-US" sz="2700" b="1" dirty="0"/>
            </a:br>
            <a:r>
              <a:rPr lang="en-US" b="1" dirty="0"/>
              <a:t>Part II</a:t>
            </a:r>
            <a:br>
              <a:rPr lang="en-US" b="1" dirty="0"/>
            </a:br>
            <a:br>
              <a:rPr lang="en-US" b="1" dirty="0"/>
            </a:br>
            <a:r>
              <a:rPr lang="en-US" b="1" dirty="0"/>
              <a:t> PRECEDE-PROCEED  Phases: Planning, Implementation, and Evaluation </a:t>
            </a:r>
            <a:r>
              <a:rPr lang="en-US" dirty="0"/>
              <a:t> </a:t>
            </a:r>
            <a:br>
              <a:rPr lang="en-US" dirty="0"/>
            </a:br>
            <a:endParaRPr lang="en-US" sz="2400" dirty="0"/>
          </a:p>
        </p:txBody>
      </p:sp>
    </p:spTree>
    <p:extLst>
      <p:ext uri="{BB962C8B-B14F-4D97-AF65-F5344CB8AC3E}">
        <p14:creationId xmlns:p14="http://schemas.microsoft.com/office/powerpoint/2010/main" val="33235192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2700"/>
            <a:ext cx="9144000" cy="369332"/>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1200" dirty="0"/>
              <a:t>Green, </a:t>
            </a:r>
            <a:r>
              <a:rPr lang="en-US" sz="1200" dirty="0" err="1"/>
              <a:t>Gielen</a:t>
            </a:r>
            <a:r>
              <a:rPr lang="en-US" sz="1200" dirty="0"/>
              <a:t>, </a:t>
            </a:r>
            <a:r>
              <a:rPr lang="en-US" sz="1200" dirty="0" err="1"/>
              <a:t>Ottoson</a:t>
            </a:r>
            <a:r>
              <a:rPr lang="en-US" sz="1200" dirty="0"/>
              <a:t>, Peterson, and Kreuter, eds: </a:t>
            </a:r>
            <a:r>
              <a:rPr lang="en-US" dirty="0"/>
              <a:t>Health Program Planning, Implementation, and Evaluation</a:t>
            </a:r>
            <a:endParaRPr lang="en-US" sz="1400" dirty="0"/>
          </a:p>
        </p:txBody>
      </p:sp>
      <p:sp>
        <p:nvSpPr>
          <p:cNvPr id="7" name="Footer Placeholder 5"/>
          <p:cNvSpPr>
            <a:spLocks noGrp="1"/>
          </p:cNvSpPr>
          <p:nvPr>
            <p:ph type="ftr" sz="quarter" idx="11"/>
          </p:nvPr>
        </p:nvSpPr>
        <p:spPr>
          <a:xfrm>
            <a:off x="1117600" y="6356350"/>
            <a:ext cx="6527800" cy="365125"/>
          </a:xfrm>
        </p:spPr>
        <p:txBody>
          <a:bodyPr/>
          <a:lstStyle/>
          <a:p>
            <a:r>
              <a:rPr lang="en-US" dirty="0"/>
              <a:t>Copyright © 2022 |     Johns Hopkins University Press</a:t>
            </a:r>
          </a:p>
        </p:txBody>
      </p:sp>
      <p:pic>
        <p:nvPicPr>
          <p:cNvPr id="8" name="Picture 7" descr="blueshiel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0800" y="6426200"/>
            <a:ext cx="311150" cy="266700"/>
          </a:xfrm>
          <a:prstGeom prst="rect">
            <a:avLst/>
          </a:prstGeom>
        </p:spPr>
      </p:pic>
      <p:sp>
        <p:nvSpPr>
          <p:cNvPr id="4" name="Title 3">
            <a:extLst>
              <a:ext uri="{FF2B5EF4-FFF2-40B4-BE49-F238E27FC236}">
                <a16:creationId xmlns:a16="http://schemas.microsoft.com/office/drawing/2014/main" id="{8DDA8604-EA3A-4565-AF0B-DB0C21103AC1}"/>
              </a:ext>
            </a:extLst>
          </p:cNvPr>
          <p:cNvSpPr>
            <a:spLocks noGrp="1"/>
          </p:cNvSpPr>
          <p:nvPr>
            <p:ph type="ctrTitle"/>
          </p:nvPr>
        </p:nvSpPr>
        <p:spPr>
          <a:xfrm>
            <a:off x="685800" y="3504681"/>
            <a:ext cx="7772400" cy="365126"/>
          </a:xfrm>
        </p:spPr>
        <p:txBody>
          <a:bodyPr>
            <a:normAutofit fontScale="90000"/>
          </a:bodyPr>
          <a:lstStyle/>
          <a:p>
            <a:br>
              <a:rPr lang="en-US" sz="2700" b="1" dirty="0"/>
            </a:br>
            <a:r>
              <a:rPr lang="en-US" b="1" dirty="0"/>
              <a:t>CHAPTER 3</a:t>
            </a:r>
            <a:br>
              <a:rPr lang="en-US" b="1" dirty="0"/>
            </a:br>
            <a:br>
              <a:rPr lang="en-US" b="1" dirty="0"/>
            </a:br>
            <a:r>
              <a:rPr lang="en-US" b="1" dirty="0"/>
              <a:t>Social Assessment: Quality of life</a:t>
            </a:r>
            <a:br>
              <a:rPr lang="en-US" dirty="0"/>
            </a:br>
            <a:r>
              <a:rPr lang="en-US" b="1" dirty="0"/>
              <a:t> </a:t>
            </a:r>
            <a:br>
              <a:rPr lang="en-US" dirty="0"/>
            </a:br>
            <a:r>
              <a:rPr lang="en-US" dirty="0"/>
              <a:t> </a:t>
            </a:r>
            <a:br>
              <a:rPr lang="en-US" dirty="0"/>
            </a:br>
            <a:endParaRPr lang="en-US" sz="2400" dirty="0"/>
          </a:p>
        </p:txBody>
      </p:sp>
    </p:spTree>
    <p:extLst>
      <p:ext uri="{BB962C8B-B14F-4D97-AF65-F5344CB8AC3E}">
        <p14:creationId xmlns:p14="http://schemas.microsoft.com/office/powerpoint/2010/main" val="39141249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Chapter 3 Learning Objectives</a:t>
            </a:r>
          </a:p>
        </p:txBody>
      </p:sp>
      <p:sp>
        <p:nvSpPr>
          <p:cNvPr id="3" name="Content Placeholder 2">
            <a:extLst>
              <a:ext uri="{FF2B5EF4-FFF2-40B4-BE49-F238E27FC236}">
                <a16:creationId xmlns:a16="http://schemas.microsoft.com/office/drawing/2014/main" id="{15430D32-E4AD-1F45-B3CC-EDD73C366846}"/>
              </a:ext>
            </a:extLst>
          </p:cNvPr>
          <p:cNvSpPr>
            <a:spLocks noGrp="1"/>
          </p:cNvSpPr>
          <p:nvPr>
            <p:ph idx="1"/>
          </p:nvPr>
        </p:nvSpPr>
        <p:spPr/>
        <p:txBody>
          <a:bodyPr/>
          <a:lstStyle/>
          <a:p>
            <a:pPr lvl="0"/>
            <a:r>
              <a:rPr lang="en-US" dirty="0"/>
              <a:t>Explain why quality-of-life concerns should be part of health program planning.</a:t>
            </a:r>
          </a:p>
          <a:p>
            <a:pPr lvl="0"/>
            <a:endParaRPr lang="en-US" dirty="0"/>
          </a:p>
          <a:p>
            <a:pPr lvl="0"/>
            <a:r>
              <a:rPr lang="en-US" dirty="0"/>
              <a:t>Describe at least three ways to measure quality of life in a community.</a:t>
            </a:r>
          </a:p>
          <a:p>
            <a:pPr lvl="0"/>
            <a:endParaRPr lang="en-US" dirty="0"/>
          </a:p>
          <a:p>
            <a:pPr lvl="0" fontAlgn="base"/>
            <a:r>
              <a:rPr lang="en-US" dirty="0"/>
              <a:t>Identify at least two limitations on your ability to measure quality of life in a community.</a:t>
            </a:r>
          </a:p>
          <a:p>
            <a:endParaRPr lang="en-US" dirty="0"/>
          </a:p>
        </p:txBody>
      </p:sp>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2"/>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3"/>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Tree>
    <p:extLst>
      <p:ext uri="{BB962C8B-B14F-4D97-AF65-F5344CB8AC3E}">
        <p14:creationId xmlns:p14="http://schemas.microsoft.com/office/powerpoint/2010/main" val="38556107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3.1</a:t>
            </a:r>
          </a:p>
        </p:txBody>
      </p:sp>
      <p:pic>
        <p:nvPicPr>
          <p:cNvPr id="9" name="Content Placeholder 8">
            <a:extLst>
              <a:ext uri="{FF2B5EF4-FFF2-40B4-BE49-F238E27FC236}">
                <a16:creationId xmlns:a16="http://schemas.microsoft.com/office/drawing/2014/main" id="{1929EA6A-1C47-8C40-80C9-3F3C2313CE7C}"/>
              </a:ext>
            </a:extLst>
          </p:cNvPr>
          <p:cNvPicPr>
            <a:picLocks noGrp="1" noChangeAspect="1"/>
          </p:cNvPicPr>
          <p:nvPr>
            <p:ph idx="1"/>
          </p:nvPr>
        </p:nvPicPr>
        <p:blipFill>
          <a:blip r:embed="rId2"/>
          <a:stretch>
            <a:fillRect/>
          </a:stretch>
        </p:blipFill>
        <p:spPr>
          <a:xfrm>
            <a:off x="948705" y="1241590"/>
            <a:ext cx="7045935" cy="4834294"/>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09C86447-B559-5949-9375-E8D28209C0E1}"/>
              </a:ext>
            </a:extLst>
          </p:cNvPr>
          <p:cNvSpPr txBox="1"/>
          <p:nvPr/>
        </p:nvSpPr>
        <p:spPr>
          <a:xfrm>
            <a:off x="785371" y="6193638"/>
            <a:ext cx="8112369" cy="230832"/>
          </a:xfrm>
          <a:prstGeom prst="rect">
            <a:avLst/>
          </a:prstGeom>
          <a:noFill/>
        </p:spPr>
        <p:txBody>
          <a:bodyPr wrap="square" rtlCol="0">
            <a:spAutoFit/>
          </a:bodyPr>
          <a:lstStyle/>
          <a:p>
            <a:r>
              <a:rPr lang="en-US" sz="900" dirty="0"/>
              <a:t>FIGURE 3.1. The first phase of the PRECEDE-PROCEED model, social assessment, focuses on the population’s quality of life relative to health and other factors.</a:t>
            </a:r>
          </a:p>
        </p:txBody>
      </p:sp>
    </p:spTree>
    <p:extLst>
      <p:ext uri="{BB962C8B-B14F-4D97-AF65-F5344CB8AC3E}">
        <p14:creationId xmlns:p14="http://schemas.microsoft.com/office/powerpoint/2010/main" val="37386629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3.2</a:t>
            </a:r>
          </a:p>
        </p:txBody>
      </p:sp>
      <p:pic>
        <p:nvPicPr>
          <p:cNvPr id="9" name="Content Placeholder 8">
            <a:extLst>
              <a:ext uri="{FF2B5EF4-FFF2-40B4-BE49-F238E27FC236}">
                <a16:creationId xmlns:a16="http://schemas.microsoft.com/office/drawing/2014/main" id="{4DEC385D-65D7-AB4B-B73E-3C10CAA7D981}"/>
              </a:ext>
            </a:extLst>
          </p:cNvPr>
          <p:cNvPicPr>
            <a:picLocks noGrp="1" noChangeAspect="1"/>
          </p:cNvPicPr>
          <p:nvPr>
            <p:ph idx="1"/>
          </p:nvPr>
        </p:nvPicPr>
        <p:blipFill>
          <a:blip r:embed="rId2"/>
          <a:stretch>
            <a:fillRect/>
          </a:stretch>
        </p:blipFill>
        <p:spPr>
          <a:xfrm>
            <a:off x="1338413" y="1225007"/>
            <a:ext cx="6417549" cy="4872925"/>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3B173440-C390-F54B-BDA3-23D221BAB140}"/>
              </a:ext>
            </a:extLst>
          </p:cNvPr>
          <p:cNvSpPr txBox="1"/>
          <p:nvPr/>
        </p:nvSpPr>
        <p:spPr>
          <a:xfrm>
            <a:off x="715108" y="6097932"/>
            <a:ext cx="7971692" cy="369332"/>
          </a:xfrm>
          <a:prstGeom prst="rect">
            <a:avLst/>
          </a:prstGeom>
          <a:noFill/>
        </p:spPr>
        <p:txBody>
          <a:bodyPr wrap="square" rtlCol="0">
            <a:spAutoFit/>
          </a:bodyPr>
          <a:lstStyle/>
          <a:p>
            <a:r>
              <a:rPr lang="en-US" sz="900" dirty="0"/>
              <a:t>FIGURE 3.2. This more detailed representation of the outcomes of the PRECEDE-PROCEED model (Phases 1 and 2) shows examples of the relationships, indicators, and dimensions of factors that might be identified in a PRECEDE diagnostic assessment and the outcome evaluation phases.</a:t>
            </a:r>
          </a:p>
        </p:txBody>
      </p:sp>
    </p:spTree>
    <p:extLst>
      <p:ext uri="{BB962C8B-B14F-4D97-AF65-F5344CB8AC3E}">
        <p14:creationId xmlns:p14="http://schemas.microsoft.com/office/powerpoint/2010/main" val="6307561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3.3</a:t>
            </a:r>
          </a:p>
        </p:txBody>
      </p:sp>
      <p:pic>
        <p:nvPicPr>
          <p:cNvPr id="9" name="Content Placeholder 8">
            <a:extLst>
              <a:ext uri="{FF2B5EF4-FFF2-40B4-BE49-F238E27FC236}">
                <a16:creationId xmlns:a16="http://schemas.microsoft.com/office/drawing/2014/main" id="{6EF5A845-2277-7E4A-9DDC-6143DACF063E}"/>
              </a:ext>
            </a:extLst>
          </p:cNvPr>
          <p:cNvPicPr>
            <a:picLocks noGrp="1" noChangeAspect="1"/>
          </p:cNvPicPr>
          <p:nvPr>
            <p:ph idx="1"/>
          </p:nvPr>
        </p:nvPicPr>
        <p:blipFill>
          <a:blip r:embed="rId2"/>
          <a:stretch>
            <a:fillRect/>
          </a:stretch>
        </p:blipFill>
        <p:spPr>
          <a:xfrm>
            <a:off x="2368444" y="1253695"/>
            <a:ext cx="4407112" cy="4350610"/>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A7F52D00-29D6-D848-85AE-EF35596A7B63}"/>
              </a:ext>
            </a:extLst>
          </p:cNvPr>
          <p:cNvSpPr txBox="1"/>
          <p:nvPr/>
        </p:nvSpPr>
        <p:spPr>
          <a:xfrm>
            <a:off x="1125415" y="5787254"/>
            <a:ext cx="7397261" cy="369332"/>
          </a:xfrm>
          <a:prstGeom prst="rect">
            <a:avLst/>
          </a:prstGeom>
          <a:noFill/>
        </p:spPr>
        <p:txBody>
          <a:bodyPr wrap="square" rtlCol="0">
            <a:spAutoFit/>
          </a:bodyPr>
          <a:lstStyle/>
          <a:p>
            <a:r>
              <a:rPr lang="en-US" sz="900" dirty="0"/>
              <a:t>FIGURE 3.3. The National Civic League has identified seven key components of civic capital. For more on these components and a tool for community assessment around the components, see http://</a:t>
            </a:r>
            <a:r>
              <a:rPr lang="en-US" sz="900" dirty="0" err="1"/>
              <a:t>www.nationalcivicleague.org</a:t>
            </a:r>
            <a:r>
              <a:rPr lang="en-US" sz="900" dirty="0"/>
              <a:t>.</a:t>
            </a:r>
          </a:p>
        </p:txBody>
      </p:sp>
    </p:spTree>
    <p:extLst>
      <p:ext uri="{BB962C8B-B14F-4D97-AF65-F5344CB8AC3E}">
        <p14:creationId xmlns:p14="http://schemas.microsoft.com/office/powerpoint/2010/main" val="10092471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2"/>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pic>
        <p:nvPicPr>
          <p:cNvPr id="10" name="Picture 9">
            <a:extLst>
              <a:ext uri="{FF2B5EF4-FFF2-40B4-BE49-F238E27FC236}">
                <a16:creationId xmlns:a16="http://schemas.microsoft.com/office/drawing/2014/main" id="{5963FF81-325D-7E48-A5E9-EF570AF3CCE8}"/>
              </a:ext>
            </a:extLst>
          </p:cNvPr>
          <p:cNvPicPr>
            <a:picLocks noChangeAspect="1"/>
          </p:cNvPicPr>
          <p:nvPr/>
        </p:nvPicPr>
        <p:blipFill>
          <a:blip r:embed="rId4"/>
          <a:stretch>
            <a:fillRect/>
          </a:stretch>
        </p:blipFill>
        <p:spPr>
          <a:xfrm>
            <a:off x="572200" y="261104"/>
            <a:ext cx="8106185" cy="6112499"/>
          </a:xfrm>
          <a:prstGeom prst="rect">
            <a:avLst/>
          </a:prstGeom>
        </p:spPr>
      </p:pic>
    </p:spTree>
    <p:extLst>
      <p:ext uri="{BB962C8B-B14F-4D97-AF65-F5344CB8AC3E}">
        <p14:creationId xmlns:p14="http://schemas.microsoft.com/office/powerpoint/2010/main" val="26497326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a:xfrm>
            <a:off x="457200" y="325286"/>
            <a:ext cx="8229600" cy="1143000"/>
          </a:xfrm>
        </p:spPr>
        <p:txBody>
          <a:bodyPr/>
          <a:lstStyle/>
          <a:p>
            <a:r>
              <a:rPr lang="en-US" dirty="0"/>
              <a:t>A Note on Copyright</a:t>
            </a:r>
          </a:p>
        </p:txBody>
      </p:sp>
      <p:sp>
        <p:nvSpPr>
          <p:cNvPr id="3" name="Content Placeholder 2">
            <a:extLst>
              <a:ext uri="{FF2B5EF4-FFF2-40B4-BE49-F238E27FC236}">
                <a16:creationId xmlns:a16="http://schemas.microsoft.com/office/drawing/2014/main" id="{15430D32-E4AD-1F45-B3CC-EDD73C366846}"/>
              </a:ext>
            </a:extLst>
          </p:cNvPr>
          <p:cNvSpPr>
            <a:spLocks noGrp="1"/>
          </p:cNvSpPr>
          <p:nvPr>
            <p:ph idx="1"/>
          </p:nvPr>
        </p:nvSpPr>
        <p:spPr>
          <a:xfrm>
            <a:off x="721652" y="1912345"/>
            <a:ext cx="8229600" cy="4525963"/>
          </a:xfrm>
        </p:spPr>
        <p:txBody>
          <a:bodyPr>
            <a:noAutofit/>
          </a:bodyPr>
          <a:lstStyle/>
          <a:p>
            <a:r>
              <a:rPr lang="en-US" dirty="0"/>
              <a:t>Johns Hopkins University Press holds the copyright on the complete instructor’s resource slide deck. </a:t>
            </a:r>
          </a:p>
          <a:p>
            <a:r>
              <a:rPr lang="en-US" dirty="0"/>
              <a:t>Individual slides include sources of the material where relevant. </a:t>
            </a:r>
          </a:p>
          <a:p>
            <a:r>
              <a:rPr lang="en-US" dirty="0"/>
              <a:t>Government sources cited are in the public domain. </a:t>
            </a:r>
          </a:p>
        </p:txBody>
      </p:sp>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2"/>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3"/>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Tree>
    <p:extLst>
      <p:ext uri="{BB962C8B-B14F-4D97-AF65-F5344CB8AC3E}">
        <p14:creationId xmlns:p14="http://schemas.microsoft.com/office/powerpoint/2010/main" val="37798515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28AA9AE-27E5-FA4D-AA13-135C7E61D1F9}"/>
              </a:ext>
            </a:extLst>
          </p:cNvPr>
          <p:cNvSpPr>
            <a:spLocks noGrp="1"/>
          </p:cNvSpPr>
          <p:nvPr>
            <p:ph type="ftr" sz="quarter" idx="11"/>
          </p:nvPr>
        </p:nvSpPr>
        <p:spPr/>
        <p:txBody>
          <a:bodyPr/>
          <a:lstStyle/>
          <a:p>
            <a:r>
              <a:rPr lang="en-US"/>
              <a:t>Copyright 2014 Johns Hopkins University Press</a:t>
            </a:r>
          </a:p>
        </p:txBody>
      </p:sp>
      <p:pic>
        <p:nvPicPr>
          <p:cNvPr id="4" name="Picture 3" descr="Table&#10;&#10;Description automatically generated">
            <a:extLst>
              <a:ext uri="{FF2B5EF4-FFF2-40B4-BE49-F238E27FC236}">
                <a16:creationId xmlns:a16="http://schemas.microsoft.com/office/drawing/2014/main" id="{936D0106-2ECB-4D44-9785-37C6491F4037}"/>
              </a:ext>
            </a:extLst>
          </p:cNvPr>
          <p:cNvPicPr>
            <a:picLocks noChangeAspect="1"/>
          </p:cNvPicPr>
          <p:nvPr/>
        </p:nvPicPr>
        <p:blipFill>
          <a:blip r:embed="rId2"/>
          <a:stretch>
            <a:fillRect/>
          </a:stretch>
        </p:blipFill>
        <p:spPr>
          <a:xfrm>
            <a:off x="431956" y="114687"/>
            <a:ext cx="8179111" cy="6151478"/>
          </a:xfrm>
          <a:prstGeom prst="rect">
            <a:avLst/>
          </a:prstGeom>
        </p:spPr>
      </p:pic>
    </p:spTree>
    <p:extLst>
      <p:ext uri="{BB962C8B-B14F-4D97-AF65-F5344CB8AC3E}">
        <p14:creationId xmlns:p14="http://schemas.microsoft.com/office/powerpoint/2010/main" val="12249527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Chapter 3 Exercises</a:t>
            </a:r>
          </a:p>
        </p:txBody>
      </p:sp>
      <p:sp>
        <p:nvSpPr>
          <p:cNvPr id="3" name="Content Placeholder 2">
            <a:extLst>
              <a:ext uri="{FF2B5EF4-FFF2-40B4-BE49-F238E27FC236}">
                <a16:creationId xmlns:a16="http://schemas.microsoft.com/office/drawing/2014/main" id="{15430D32-E4AD-1F45-B3CC-EDD73C366846}"/>
              </a:ext>
            </a:extLst>
          </p:cNvPr>
          <p:cNvSpPr>
            <a:spLocks noGrp="1"/>
          </p:cNvSpPr>
          <p:nvPr>
            <p:ph idx="1"/>
          </p:nvPr>
        </p:nvSpPr>
        <p:spPr>
          <a:xfrm>
            <a:off x="606287" y="1341782"/>
            <a:ext cx="8229600" cy="4525963"/>
          </a:xfrm>
        </p:spPr>
        <p:txBody>
          <a:bodyPr>
            <a:normAutofit fontScale="55000" lnSpcReduction="20000"/>
          </a:bodyPr>
          <a:lstStyle/>
          <a:p>
            <a:pPr marL="0" indent="0">
              <a:buNone/>
            </a:pPr>
            <a:r>
              <a:rPr lang="en-US" dirty="0"/>
              <a:t>We suggest that these exercises be carried out on a real population accessible to the student or practitioner, in consultation with members of that population and service providers in that community. If this is not possible, the exercises can be applied to a more distant population using published census data, vital statistics, and data from surveys and other online sources to construct a hypothetical case example.</a:t>
            </a:r>
            <a:br>
              <a:rPr lang="en-US" dirty="0"/>
            </a:br>
            <a:endParaRPr lang="en-US" dirty="0"/>
          </a:p>
          <a:p>
            <a:pPr marL="514350" lvl="0" indent="-514350">
              <a:buFont typeface="+mj-lt"/>
              <a:buAutoNum type="arabicPeriod"/>
            </a:pPr>
            <a:r>
              <a:rPr lang="en-US" dirty="0"/>
              <a:t>List three ways you would or could (or did) involve the members of the population you selected in exercise 3 of chapter 2 in identifying their quality-of-life concerns and their resources or assets for addressing them. Justify your methods in terms of their feasibility and appropriateness for the population you are trying to help.</a:t>
            </a:r>
          </a:p>
          <a:p>
            <a:pPr marL="514350" lvl="0" indent="-514350">
              <a:buFont typeface="+mj-lt"/>
              <a:buAutoNum type="arabicPeriod"/>
            </a:pPr>
            <a:endParaRPr lang="en-US" dirty="0"/>
          </a:p>
          <a:p>
            <a:pPr marL="514350" lvl="0" indent="-514350">
              <a:buFont typeface="+mj-lt"/>
              <a:buAutoNum type="arabicPeriod"/>
            </a:pPr>
            <a:r>
              <a:rPr lang="en-US" dirty="0"/>
              <a:t>How did (or would) you verify the subjective data gathered in exercise 1 with objective data on social problems or quality-of-life concerns, and on assets or resources?</a:t>
            </a:r>
            <a:br>
              <a:rPr lang="en-US" dirty="0"/>
            </a:br>
            <a:endParaRPr lang="en-US" dirty="0"/>
          </a:p>
          <a:p>
            <a:pPr marL="514350" lvl="0" indent="-514350">
              <a:buFont typeface="+mj-lt"/>
              <a:buAutoNum type="arabicPeriod"/>
            </a:pPr>
            <a:r>
              <a:rPr lang="en-US" dirty="0"/>
              <a:t>Display and discuss your real or hypothetical data as a quality-of-life diagnosis, justifying your selection of social, economic, and health problems to become the highest priority for a new program.</a:t>
            </a:r>
          </a:p>
          <a:p>
            <a:endParaRPr lang="en-US" dirty="0"/>
          </a:p>
        </p:txBody>
      </p:sp>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2"/>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3"/>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Tree>
    <p:extLst>
      <p:ext uri="{BB962C8B-B14F-4D97-AF65-F5344CB8AC3E}">
        <p14:creationId xmlns:p14="http://schemas.microsoft.com/office/powerpoint/2010/main" val="6473159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2700"/>
            <a:ext cx="9144000" cy="369332"/>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1200" dirty="0"/>
              <a:t>Green, </a:t>
            </a:r>
            <a:r>
              <a:rPr lang="en-US" sz="1200" dirty="0" err="1"/>
              <a:t>Gielen</a:t>
            </a:r>
            <a:r>
              <a:rPr lang="en-US" sz="1200" dirty="0"/>
              <a:t>, </a:t>
            </a:r>
            <a:r>
              <a:rPr lang="en-US" sz="1200" dirty="0" err="1"/>
              <a:t>Ottoson</a:t>
            </a:r>
            <a:r>
              <a:rPr lang="en-US" sz="1200" dirty="0"/>
              <a:t>, Peterson, and Kreuter, eds: </a:t>
            </a:r>
            <a:r>
              <a:rPr lang="en-US" dirty="0"/>
              <a:t>Health Program Planning, Implementation, and Evaluation</a:t>
            </a:r>
            <a:endParaRPr lang="en-US" sz="1400" dirty="0"/>
          </a:p>
        </p:txBody>
      </p:sp>
      <p:sp>
        <p:nvSpPr>
          <p:cNvPr id="7" name="Footer Placeholder 5"/>
          <p:cNvSpPr>
            <a:spLocks noGrp="1"/>
          </p:cNvSpPr>
          <p:nvPr>
            <p:ph type="ftr" sz="quarter" idx="11"/>
          </p:nvPr>
        </p:nvSpPr>
        <p:spPr>
          <a:xfrm>
            <a:off x="1117600" y="6356350"/>
            <a:ext cx="6527800" cy="365125"/>
          </a:xfrm>
        </p:spPr>
        <p:txBody>
          <a:bodyPr/>
          <a:lstStyle/>
          <a:p>
            <a:r>
              <a:rPr lang="en-US" dirty="0"/>
              <a:t>Copyright © 2022 |     Johns Hopkins University Press</a:t>
            </a:r>
          </a:p>
        </p:txBody>
      </p:sp>
      <p:pic>
        <p:nvPicPr>
          <p:cNvPr id="8" name="Picture 7" descr="blueshiel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0800" y="6426200"/>
            <a:ext cx="311150" cy="266700"/>
          </a:xfrm>
          <a:prstGeom prst="rect">
            <a:avLst/>
          </a:prstGeom>
        </p:spPr>
      </p:pic>
      <p:sp>
        <p:nvSpPr>
          <p:cNvPr id="4" name="Title 3">
            <a:extLst>
              <a:ext uri="{FF2B5EF4-FFF2-40B4-BE49-F238E27FC236}">
                <a16:creationId xmlns:a16="http://schemas.microsoft.com/office/drawing/2014/main" id="{8DDA8604-EA3A-4565-AF0B-DB0C21103AC1}"/>
              </a:ext>
            </a:extLst>
          </p:cNvPr>
          <p:cNvSpPr>
            <a:spLocks noGrp="1"/>
          </p:cNvSpPr>
          <p:nvPr>
            <p:ph type="ctrTitle"/>
          </p:nvPr>
        </p:nvSpPr>
        <p:spPr>
          <a:xfrm>
            <a:off x="685800" y="3726094"/>
            <a:ext cx="7772400" cy="365126"/>
          </a:xfrm>
        </p:spPr>
        <p:txBody>
          <a:bodyPr>
            <a:normAutofit fontScale="90000"/>
          </a:bodyPr>
          <a:lstStyle/>
          <a:p>
            <a:br>
              <a:rPr lang="en-US" sz="2700" b="1" dirty="0"/>
            </a:br>
            <a:r>
              <a:rPr lang="en-US" b="1" dirty="0"/>
              <a:t>CHAPTER 4</a:t>
            </a:r>
            <a:br>
              <a:rPr lang="en-US" b="1" dirty="0"/>
            </a:br>
            <a:br>
              <a:rPr lang="en-US" b="1" dirty="0"/>
            </a:br>
            <a:r>
              <a:rPr lang="en-US" b="1" dirty="0"/>
              <a:t>Epidemiological Assessment I: Population health</a:t>
            </a:r>
            <a:br>
              <a:rPr lang="en-US" dirty="0"/>
            </a:br>
            <a:br>
              <a:rPr lang="en-US" dirty="0"/>
            </a:br>
            <a:r>
              <a:rPr lang="en-US" b="1" dirty="0"/>
              <a:t> </a:t>
            </a:r>
            <a:br>
              <a:rPr lang="en-US" dirty="0"/>
            </a:br>
            <a:r>
              <a:rPr lang="en-US" dirty="0"/>
              <a:t> </a:t>
            </a:r>
            <a:br>
              <a:rPr lang="en-US" dirty="0"/>
            </a:br>
            <a:endParaRPr lang="en-US" sz="2400" dirty="0"/>
          </a:p>
        </p:txBody>
      </p:sp>
    </p:spTree>
    <p:extLst>
      <p:ext uri="{BB962C8B-B14F-4D97-AF65-F5344CB8AC3E}">
        <p14:creationId xmlns:p14="http://schemas.microsoft.com/office/powerpoint/2010/main" val="8490219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Chapter 4 Learning Objectives</a:t>
            </a:r>
          </a:p>
        </p:txBody>
      </p:sp>
      <p:sp>
        <p:nvSpPr>
          <p:cNvPr id="3" name="Content Placeholder 2">
            <a:extLst>
              <a:ext uri="{FF2B5EF4-FFF2-40B4-BE49-F238E27FC236}">
                <a16:creationId xmlns:a16="http://schemas.microsoft.com/office/drawing/2014/main" id="{15430D32-E4AD-1F45-B3CC-EDD73C366846}"/>
              </a:ext>
            </a:extLst>
          </p:cNvPr>
          <p:cNvSpPr>
            <a:spLocks noGrp="1"/>
          </p:cNvSpPr>
          <p:nvPr>
            <p:ph idx="1"/>
          </p:nvPr>
        </p:nvSpPr>
        <p:spPr/>
        <p:txBody>
          <a:bodyPr>
            <a:normAutofit lnSpcReduction="10000"/>
          </a:bodyPr>
          <a:lstStyle/>
          <a:p>
            <a:pPr lvl="0"/>
            <a:r>
              <a:rPr lang="en-US" dirty="0"/>
              <a:t>Understand the population health components of an epidemiological assessment.</a:t>
            </a:r>
          </a:p>
          <a:p>
            <a:pPr lvl="0"/>
            <a:endParaRPr lang="en-US" dirty="0"/>
          </a:p>
          <a:p>
            <a:pPr lvl="0"/>
            <a:r>
              <a:rPr lang="en-US" dirty="0"/>
              <a:t>Describe epidemiology concepts of prevalence, incidence, and adjusted rates.</a:t>
            </a:r>
          </a:p>
          <a:p>
            <a:pPr lvl="0"/>
            <a:endParaRPr lang="en-US" dirty="0"/>
          </a:p>
          <a:p>
            <a:pPr lvl="0"/>
            <a:r>
              <a:rPr lang="en-US" dirty="0"/>
              <a:t>Use these and other problem indicators to create program objectives.</a:t>
            </a:r>
          </a:p>
        </p:txBody>
      </p:sp>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2"/>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3"/>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Tree>
    <p:extLst>
      <p:ext uri="{BB962C8B-B14F-4D97-AF65-F5344CB8AC3E}">
        <p14:creationId xmlns:p14="http://schemas.microsoft.com/office/powerpoint/2010/main" val="2967617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4.1</a:t>
            </a:r>
          </a:p>
        </p:txBody>
      </p:sp>
      <p:pic>
        <p:nvPicPr>
          <p:cNvPr id="9" name="Content Placeholder 8">
            <a:extLst>
              <a:ext uri="{FF2B5EF4-FFF2-40B4-BE49-F238E27FC236}">
                <a16:creationId xmlns:a16="http://schemas.microsoft.com/office/drawing/2014/main" id="{D38744AC-F7DD-F64C-8DD6-D5B3D6742C71}"/>
              </a:ext>
            </a:extLst>
          </p:cNvPr>
          <p:cNvPicPr>
            <a:picLocks noGrp="1" noChangeAspect="1"/>
          </p:cNvPicPr>
          <p:nvPr>
            <p:ph idx="1"/>
          </p:nvPr>
        </p:nvPicPr>
        <p:blipFill>
          <a:blip r:embed="rId2"/>
          <a:stretch>
            <a:fillRect/>
          </a:stretch>
        </p:blipFill>
        <p:spPr>
          <a:xfrm>
            <a:off x="1235131" y="1329505"/>
            <a:ext cx="6673738" cy="4578926"/>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C2B5518F-4662-BC49-B663-C0BF26279AB0}"/>
              </a:ext>
            </a:extLst>
          </p:cNvPr>
          <p:cNvSpPr txBox="1"/>
          <p:nvPr/>
        </p:nvSpPr>
        <p:spPr>
          <a:xfrm>
            <a:off x="797168" y="6089064"/>
            <a:ext cx="7807569" cy="507831"/>
          </a:xfrm>
          <a:prstGeom prst="rect">
            <a:avLst/>
          </a:prstGeom>
          <a:noFill/>
        </p:spPr>
        <p:txBody>
          <a:bodyPr wrap="square" rtlCol="0">
            <a:spAutoFit/>
          </a:bodyPr>
          <a:lstStyle/>
          <a:p>
            <a:r>
              <a:rPr lang="en-US" sz="900" dirty="0"/>
              <a:t>FIGURE 4.1. The second phase of the PRECEDE-PROCEED model, epidemiological assessment, begins with a focus on the incidence, prevalence, and distribution of health conditions.</a:t>
            </a:r>
          </a:p>
          <a:p>
            <a:endParaRPr lang="en-US" sz="900" dirty="0"/>
          </a:p>
        </p:txBody>
      </p:sp>
    </p:spTree>
    <p:extLst>
      <p:ext uri="{BB962C8B-B14F-4D97-AF65-F5344CB8AC3E}">
        <p14:creationId xmlns:p14="http://schemas.microsoft.com/office/powerpoint/2010/main" val="25711248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4.2 </a:t>
            </a:r>
          </a:p>
        </p:txBody>
      </p:sp>
      <p:pic>
        <p:nvPicPr>
          <p:cNvPr id="9" name="Content Placeholder 8">
            <a:extLst>
              <a:ext uri="{FF2B5EF4-FFF2-40B4-BE49-F238E27FC236}">
                <a16:creationId xmlns:a16="http://schemas.microsoft.com/office/drawing/2014/main" id="{30F7782B-7EC8-604B-A764-4B1CA5A525B8}"/>
              </a:ext>
            </a:extLst>
          </p:cNvPr>
          <p:cNvPicPr>
            <a:picLocks noGrp="1" noChangeAspect="1"/>
          </p:cNvPicPr>
          <p:nvPr>
            <p:ph idx="1"/>
          </p:nvPr>
        </p:nvPicPr>
        <p:blipFill>
          <a:blip r:embed="rId2"/>
          <a:stretch>
            <a:fillRect/>
          </a:stretch>
        </p:blipFill>
        <p:spPr>
          <a:xfrm>
            <a:off x="2417615" y="1260585"/>
            <a:ext cx="4331857" cy="4684823"/>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16937587-7F81-834D-8C6B-57483638DB7F}"/>
              </a:ext>
            </a:extLst>
          </p:cNvPr>
          <p:cNvSpPr txBox="1"/>
          <p:nvPr/>
        </p:nvSpPr>
        <p:spPr>
          <a:xfrm>
            <a:off x="797169" y="6075531"/>
            <a:ext cx="7889631" cy="507831"/>
          </a:xfrm>
          <a:prstGeom prst="rect">
            <a:avLst/>
          </a:prstGeom>
          <a:noFill/>
        </p:spPr>
        <p:txBody>
          <a:bodyPr wrap="square" rtlCol="0">
            <a:spAutoFit/>
          </a:bodyPr>
          <a:lstStyle/>
          <a:p>
            <a:r>
              <a:rPr lang="en-US" sz="900" dirty="0"/>
              <a:t>FIGURE 4.2. The examples here of health, lifestyle, and environmental factors interacting with poverty in reciprocal relationships support an ecological approach to assessment that cannot be rigidly linear or unidirectional in addressing causes and effects.</a:t>
            </a:r>
          </a:p>
          <a:p>
            <a:endParaRPr lang="en-US" sz="900" dirty="0"/>
          </a:p>
        </p:txBody>
      </p:sp>
    </p:spTree>
    <p:extLst>
      <p:ext uri="{BB962C8B-B14F-4D97-AF65-F5344CB8AC3E}">
        <p14:creationId xmlns:p14="http://schemas.microsoft.com/office/powerpoint/2010/main" val="17848578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4.3 </a:t>
            </a:r>
          </a:p>
        </p:txBody>
      </p:sp>
      <p:pic>
        <p:nvPicPr>
          <p:cNvPr id="9" name="Content Placeholder 8">
            <a:extLst>
              <a:ext uri="{FF2B5EF4-FFF2-40B4-BE49-F238E27FC236}">
                <a16:creationId xmlns:a16="http://schemas.microsoft.com/office/drawing/2014/main" id="{64E79053-F762-A04A-AC7C-418BDB7CAAA4}"/>
              </a:ext>
            </a:extLst>
          </p:cNvPr>
          <p:cNvPicPr>
            <a:picLocks noGrp="1" noChangeAspect="1"/>
          </p:cNvPicPr>
          <p:nvPr>
            <p:ph idx="1"/>
          </p:nvPr>
        </p:nvPicPr>
        <p:blipFill>
          <a:blip r:embed="rId2"/>
          <a:stretch>
            <a:fillRect/>
          </a:stretch>
        </p:blipFill>
        <p:spPr>
          <a:xfrm>
            <a:off x="1131535" y="1715948"/>
            <a:ext cx="6716636" cy="4011324"/>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005A1B32-5072-384D-9B4E-5FF4B569F05A}"/>
              </a:ext>
            </a:extLst>
          </p:cNvPr>
          <p:cNvSpPr txBox="1"/>
          <p:nvPr/>
        </p:nvSpPr>
        <p:spPr>
          <a:xfrm>
            <a:off x="762000" y="5749972"/>
            <a:ext cx="7620000" cy="646331"/>
          </a:xfrm>
          <a:prstGeom prst="rect">
            <a:avLst/>
          </a:prstGeom>
          <a:noFill/>
        </p:spPr>
        <p:txBody>
          <a:bodyPr wrap="square" rtlCol="0">
            <a:spAutoFit/>
          </a:bodyPr>
          <a:lstStyle/>
          <a:p>
            <a:r>
              <a:rPr lang="en-US" sz="900" dirty="0"/>
              <a:t>FIGURE 4.3. The chart shows a significant increasing linear trend from 1999–2000 through 2015–2016. Note: All estimates for adults are age-adjusted by the direct method to the 2000 US census population using the age groups 20–39, 40–59, and 60 and over. Source: NCHS, National Health and Nutrition Examination</a:t>
            </a:r>
          </a:p>
          <a:p>
            <a:r>
              <a:rPr lang="en-US" sz="900" dirty="0"/>
              <a:t>Survey, 1999–2016. Accessible from https://</a:t>
            </a:r>
            <a:r>
              <a:rPr lang="en-US" sz="900" dirty="0" err="1"/>
              <a:t>www.cdc.gov</a:t>
            </a:r>
            <a:r>
              <a:rPr lang="en-US" sz="900" dirty="0"/>
              <a:t>/</a:t>
            </a:r>
            <a:r>
              <a:rPr lang="en-US" sz="900" dirty="0" err="1"/>
              <a:t>nchs</a:t>
            </a:r>
            <a:r>
              <a:rPr lang="en-US" sz="900" dirty="0"/>
              <a:t>/</a:t>
            </a:r>
            <a:r>
              <a:rPr lang="en-US" sz="900" dirty="0" err="1"/>
              <a:t>nhanes</a:t>
            </a:r>
            <a:r>
              <a:rPr lang="en-US" sz="900" dirty="0"/>
              <a:t>/</a:t>
            </a:r>
            <a:r>
              <a:rPr lang="en-US" sz="900" dirty="0" err="1"/>
              <a:t>index.htm</a:t>
            </a:r>
            <a:r>
              <a:rPr lang="en-US" sz="900" dirty="0"/>
              <a:t>.</a:t>
            </a:r>
          </a:p>
          <a:p>
            <a:endParaRPr lang="en-US" sz="900" dirty="0"/>
          </a:p>
        </p:txBody>
      </p:sp>
      <p:sp>
        <p:nvSpPr>
          <p:cNvPr id="4" name="TextBox 3">
            <a:extLst>
              <a:ext uri="{FF2B5EF4-FFF2-40B4-BE49-F238E27FC236}">
                <a16:creationId xmlns:a16="http://schemas.microsoft.com/office/drawing/2014/main" id="{EB3CCB61-E560-2140-9E8E-A714E11E0AD3}"/>
              </a:ext>
            </a:extLst>
          </p:cNvPr>
          <p:cNvSpPr txBox="1"/>
          <p:nvPr/>
        </p:nvSpPr>
        <p:spPr>
          <a:xfrm>
            <a:off x="2524539" y="1197461"/>
            <a:ext cx="4335674" cy="369332"/>
          </a:xfrm>
          <a:prstGeom prst="rect">
            <a:avLst/>
          </a:prstGeom>
          <a:noFill/>
        </p:spPr>
        <p:txBody>
          <a:bodyPr wrap="none" rtlCol="0">
            <a:spAutoFit/>
          </a:bodyPr>
          <a:lstStyle/>
          <a:p>
            <a:r>
              <a:rPr lang="en-US" dirty="0"/>
              <a:t>Trends in Obesity Rates for Youth and Adults</a:t>
            </a:r>
          </a:p>
        </p:txBody>
      </p:sp>
    </p:spTree>
    <p:extLst>
      <p:ext uri="{BB962C8B-B14F-4D97-AF65-F5344CB8AC3E}">
        <p14:creationId xmlns:p14="http://schemas.microsoft.com/office/powerpoint/2010/main" val="32438135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4.4</a:t>
            </a:r>
          </a:p>
        </p:txBody>
      </p:sp>
      <p:pic>
        <p:nvPicPr>
          <p:cNvPr id="9" name="Content Placeholder 8">
            <a:extLst>
              <a:ext uri="{FF2B5EF4-FFF2-40B4-BE49-F238E27FC236}">
                <a16:creationId xmlns:a16="http://schemas.microsoft.com/office/drawing/2014/main" id="{44FE2F62-BF88-DC42-A53E-28A877E0DB4A}"/>
              </a:ext>
            </a:extLst>
          </p:cNvPr>
          <p:cNvPicPr>
            <a:picLocks noGrp="1" noChangeAspect="1"/>
          </p:cNvPicPr>
          <p:nvPr>
            <p:ph idx="1"/>
          </p:nvPr>
        </p:nvPicPr>
        <p:blipFill>
          <a:blip r:embed="rId2"/>
          <a:stretch>
            <a:fillRect/>
          </a:stretch>
        </p:blipFill>
        <p:spPr>
          <a:xfrm>
            <a:off x="809728" y="1990585"/>
            <a:ext cx="7349379" cy="3093383"/>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3E5184B0-CD4F-8F4A-A1BC-F83411CF352C}"/>
              </a:ext>
            </a:extLst>
          </p:cNvPr>
          <p:cNvSpPr txBox="1"/>
          <p:nvPr/>
        </p:nvSpPr>
        <p:spPr>
          <a:xfrm>
            <a:off x="897310" y="5814427"/>
            <a:ext cx="7349379" cy="507831"/>
          </a:xfrm>
          <a:prstGeom prst="rect">
            <a:avLst/>
          </a:prstGeom>
          <a:noFill/>
        </p:spPr>
        <p:txBody>
          <a:bodyPr wrap="square" rtlCol="0">
            <a:spAutoFit/>
          </a:bodyPr>
          <a:lstStyle/>
          <a:p>
            <a:r>
              <a:rPr lang="en-US" sz="900" dirty="0"/>
              <a:t>FIGURE 4.4. The top 12 most common cancer sites will account for more than three-quarters of all new cancer cases (Incidence). Source: National Institutes of Health (NCI) (2020). Cancer Stat Facts: Common Cancer Sites. https://</a:t>
            </a:r>
            <a:r>
              <a:rPr lang="en-US" sz="900" dirty="0" err="1"/>
              <a:t>seer.cancer.gov</a:t>
            </a:r>
            <a:r>
              <a:rPr lang="en-US" sz="900" dirty="0"/>
              <a:t>/</a:t>
            </a:r>
            <a:r>
              <a:rPr lang="en-US" sz="900" dirty="0" err="1"/>
              <a:t>statfacts</a:t>
            </a:r>
            <a:r>
              <a:rPr lang="en-US" sz="900" dirty="0"/>
              <a:t>/html/</a:t>
            </a:r>
            <a:r>
              <a:rPr lang="en-US" sz="900" dirty="0" err="1"/>
              <a:t>common.html</a:t>
            </a:r>
            <a:endParaRPr lang="en-US" sz="900" dirty="0"/>
          </a:p>
          <a:p>
            <a:endParaRPr lang="en-US" sz="900" dirty="0"/>
          </a:p>
        </p:txBody>
      </p:sp>
    </p:spTree>
    <p:extLst>
      <p:ext uri="{BB962C8B-B14F-4D97-AF65-F5344CB8AC3E}">
        <p14:creationId xmlns:p14="http://schemas.microsoft.com/office/powerpoint/2010/main" val="5844263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4.5</a:t>
            </a:r>
          </a:p>
        </p:txBody>
      </p:sp>
      <p:pic>
        <p:nvPicPr>
          <p:cNvPr id="9" name="Content Placeholder 8">
            <a:extLst>
              <a:ext uri="{FF2B5EF4-FFF2-40B4-BE49-F238E27FC236}">
                <a16:creationId xmlns:a16="http://schemas.microsoft.com/office/drawing/2014/main" id="{2D9DBC4B-410F-B149-B543-55EE98E21455}"/>
              </a:ext>
            </a:extLst>
          </p:cNvPr>
          <p:cNvPicPr>
            <a:picLocks noGrp="1" noChangeAspect="1"/>
          </p:cNvPicPr>
          <p:nvPr>
            <p:ph idx="1"/>
          </p:nvPr>
        </p:nvPicPr>
        <p:blipFill>
          <a:blip r:embed="rId2"/>
          <a:stretch>
            <a:fillRect/>
          </a:stretch>
        </p:blipFill>
        <p:spPr>
          <a:xfrm>
            <a:off x="457200" y="1802439"/>
            <a:ext cx="7951815" cy="3424336"/>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4" name="TextBox 3">
            <a:extLst>
              <a:ext uri="{FF2B5EF4-FFF2-40B4-BE49-F238E27FC236}">
                <a16:creationId xmlns:a16="http://schemas.microsoft.com/office/drawing/2014/main" id="{6C5E875C-541F-2846-BE39-F40ED91AF205}"/>
              </a:ext>
            </a:extLst>
          </p:cNvPr>
          <p:cNvSpPr txBox="1"/>
          <p:nvPr/>
        </p:nvSpPr>
        <p:spPr>
          <a:xfrm>
            <a:off x="457200" y="5909893"/>
            <a:ext cx="8229600" cy="507831"/>
          </a:xfrm>
          <a:prstGeom prst="rect">
            <a:avLst/>
          </a:prstGeom>
          <a:noFill/>
        </p:spPr>
        <p:txBody>
          <a:bodyPr wrap="square" rtlCol="0">
            <a:spAutoFit/>
          </a:bodyPr>
          <a:lstStyle/>
          <a:p>
            <a:r>
              <a:rPr lang="en-US" sz="900" dirty="0"/>
              <a:t>FIGURE 4.5. The eight deadliest cancer sites will account for almost two-thirds of all expected cancer deaths (Mortality). Source: National Institutes of Health (NCI) (2020). Cancer Stat Facts: Common Cancer Sites. https://</a:t>
            </a:r>
            <a:r>
              <a:rPr lang="en-US" sz="900" dirty="0" err="1"/>
              <a:t>seer.cancer.gov</a:t>
            </a:r>
            <a:r>
              <a:rPr lang="en-US" sz="900" dirty="0"/>
              <a:t>/</a:t>
            </a:r>
            <a:r>
              <a:rPr lang="en-US" sz="900" dirty="0" err="1"/>
              <a:t>statfacts</a:t>
            </a:r>
            <a:r>
              <a:rPr lang="en-US" sz="900" dirty="0"/>
              <a:t>/html/</a:t>
            </a:r>
            <a:r>
              <a:rPr lang="en-US" sz="900" dirty="0" err="1"/>
              <a:t>common.html</a:t>
            </a:r>
            <a:endParaRPr lang="en-US" sz="900" dirty="0"/>
          </a:p>
          <a:p>
            <a:endParaRPr lang="en-US" sz="900" dirty="0"/>
          </a:p>
        </p:txBody>
      </p:sp>
    </p:spTree>
    <p:extLst>
      <p:ext uri="{BB962C8B-B14F-4D97-AF65-F5344CB8AC3E}">
        <p14:creationId xmlns:p14="http://schemas.microsoft.com/office/powerpoint/2010/main" val="39886080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28AA9AE-27E5-FA4D-AA13-135C7E61D1F9}"/>
              </a:ext>
            </a:extLst>
          </p:cNvPr>
          <p:cNvSpPr>
            <a:spLocks noGrp="1"/>
          </p:cNvSpPr>
          <p:nvPr>
            <p:ph type="ftr" sz="quarter" idx="11"/>
          </p:nvPr>
        </p:nvSpPr>
        <p:spPr/>
        <p:txBody>
          <a:bodyPr/>
          <a:lstStyle/>
          <a:p>
            <a:r>
              <a:rPr lang="en-US"/>
              <a:t>Copyright 2014 Johns Hopkins University Press</a:t>
            </a:r>
          </a:p>
        </p:txBody>
      </p:sp>
      <p:pic>
        <p:nvPicPr>
          <p:cNvPr id="4" name="Picture 3" descr="Table&#10;&#10;Description automatically generated">
            <a:extLst>
              <a:ext uri="{FF2B5EF4-FFF2-40B4-BE49-F238E27FC236}">
                <a16:creationId xmlns:a16="http://schemas.microsoft.com/office/drawing/2014/main" id="{782983DA-9196-1249-8B26-D22FE600D675}"/>
              </a:ext>
            </a:extLst>
          </p:cNvPr>
          <p:cNvPicPr>
            <a:picLocks noChangeAspect="1"/>
          </p:cNvPicPr>
          <p:nvPr/>
        </p:nvPicPr>
        <p:blipFill>
          <a:blip r:embed="rId2"/>
          <a:stretch>
            <a:fillRect/>
          </a:stretch>
        </p:blipFill>
        <p:spPr>
          <a:xfrm>
            <a:off x="1237624" y="347808"/>
            <a:ext cx="6668752" cy="6008541"/>
          </a:xfrm>
          <a:prstGeom prst="rect">
            <a:avLst/>
          </a:prstGeom>
        </p:spPr>
      </p:pic>
    </p:spTree>
    <p:extLst>
      <p:ext uri="{BB962C8B-B14F-4D97-AF65-F5344CB8AC3E}">
        <p14:creationId xmlns:p14="http://schemas.microsoft.com/office/powerpoint/2010/main" val="14199166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a:xfrm>
            <a:off x="457200" y="115611"/>
            <a:ext cx="8229600" cy="1143000"/>
          </a:xfrm>
        </p:spPr>
        <p:txBody>
          <a:bodyPr/>
          <a:lstStyle/>
          <a:p>
            <a:r>
              <a:rPr lang="en-US" dirty="0"/>
              <a:t>Overall Learning Objectives</a:t>
            </a:r>
          </a:p>
        </p:txBody>
      </p:sp>
      <p:sp>
        <p:nvSpPr>
          <p:cNvPr id="3" name="Content Placeholder 2">
            <a:extLst>
              <a:ext uri="{FF2B5EF4-FFF2-40B4-BE49-F238E27FC236}">
                <a16:creationId xmlns:a16="http://schemas.microsoft.com/office/drawing/2014/main" id="{15430D32-E4AD-1F45-B3CC-EDD73C366846}"/>
              </a:ext>
            </a:extLst>
          </p:cNvPr>
          <p:cNvSpPr>
            <a:spLocks noGrp="1"/>
          </p:cNvSpPr>
          <p:nvPr>
            <p:ph idx="1"/>
          </p:nvPr>
        </p:nvSpPr>
        <p:spPr>
          <a:xfrm>
            <a:off x="526774" y="1073426"/>
            <a:ext cx="8229600" cy="4525963"/>
          </a:xfrm>
        </p:spPr>
        <p:txBody>
          <a:bodyPr>
            <a:noAutofit/>
          </a:bodyPr>
          <a:lstStyle/>
          <a:p>
            <a:pPr lvl="0"/>
            <a:r>
              <a:rPr lang="en-US" sz="2400" dirty="0"/>
              <a:t>Appreciate the importance of following a systematic approach to health program planning, implementation, and evaluation.</a:t>
            </a:r>
          </a:p>
          <a:p>
            <a:pPr lvl="0"/>
            <a:endParaRPr lang="en-US" sz="2400" dirty="0"/>
          </a:p>
          <a:p>
            <a:pPr lvl="0"/>
            <a:r>
              <a:rPr lang="en-US" sz="2400" dirty="0"/>
              <a:t>Utilize the PRECEDE/PROCEED Model for health program planning, implementation, and evaluation.</a:t>
            </a:r>
          </a:p>
          <a:p>
            <a:pPr lvl="0"/>
            <a:endParaRPr lang="en-US" sz="2400" dirty="0"/>
          </a:p>
          <a:p>
            <a:pPr lvl="0"/>
            <a:r>
              <a:rPr lang="en-US" sz="2400" dirty="0"/>
              <a:t>Apply the principles and methods of the PRECEDE/PROCEED Model to health programs such as in community, occupational, school, and healthcare settings.</a:t>
            </a:r>
          </a:p>
          <a:p>
            <a:pPr lvl="0"/>
            <a:endParaRPr lang="en-US" sz="2400" dirty="0"/>
          </a:p>
          <a:p>
            <a:pPr lvl="0"/>
            <a:r>
              <a:rPr lang="en-US" sz="2400" dirty="0"/>
              <a:t>Achieve selected competencies relevant to public health research and practice as defined by the Council on Education for Public Health.</a:t>
            </a:r>
          </a:p>
          <a:p>
            <a:endParaRPr lang="en-US" dirty="0"/>
          </a:p>
        </p:txBody>
      </p:sp>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2"/>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3"/>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Tree>
    <p:extLst>
      <p:ext uri="{BB962C8B-B14F-4D97-AF65-F5344CB8AC3E}">
        <p14:creationId xmlns:p14="http://schemas.microsoft.com/office/powerpoint/2010/main" val="11347266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28AA9AE-27E5-FA4D-AA13-135C7E61D1F9}"/>
              </a:ext>
            </a:extLst>
          </p:cNvPr>
          <p:cNvSpPr>
            <a:spLocks noGrp="1"/>
          </p:cNvSpPr>
          <p:nvPr>
            <p:ph type="ftr" sz="quarter" idx="11"/>
          </p:nvPr>
        </p:nvSpPr>
        <p:spPr/>
        <p:txBody>
          <a:bodyPr/>
          <a:lstStyle/>
          <a:p>
            <a:r>
              <a:rPr lang="en-US"/>
              <a:t>Copyright 2014 Johns Hopkins University Press</a:t>
            </a:r>
          </a:p>
        </p:txBody>
      </p:sp>
      <p:pic>
        <p:nvPicPr>
          <p:cNvPr id="4" name="Picture 3" descr="Graphical user interface, text, table, email&#10;&#10;Description automatically generated with medium confidence">
            <a:extLst>
              <a:ext uri="{FF2B5EF4-FFF2-40B4-BE49-F238E27FC236}">
                <a16:creationId xmlns:a16="http://schemas.microsoft.com/office/drawing/2014/main" id="{B5C4313B-EBDE-2247-8A12-417EFDBAEB91}"/>
              </a:ext>
            </a:extLst>
          </p:cNvPr>
          <p:cNvPicPr>
            <a:picLocks noChangeAspect="1"/>
          </p:cNvPicPr>
          <p:nvPr/>
        </p:nvPicPr>
        <p:blipFill>
          <a:blip r:embed="rId2"/>
          <a:stretch>
            <a:fillRect/>
          </a:stretch>
        </p:blipFill>
        <p:spPr>
          <a:xfrm>
            <a:off x="476834" y="342433"/>
            <a:ext cx="7982768" cy="5890073"/>
          </a:xfrm>
          <a:prstGeom prst="rect">
            <a:avLst/>
          </a:prstGeom>
        </p:spPr>
      </p:pic>
    </p:spTree>
    <p:extLst>
      <p:ext uri="{BB962C8B-B14F-4D97-AF65-F5344CB8AC3E}">
        <p14:creationId xmlns:p14="http://schemas.microsoft.com/office/powerpoint/2010/main" val="23254192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Chapter 4 Exercises</a:t>
            </a:r>
          </a:p>
        </p:txBody>
      </p:sp>
      <p:sp>
        <p:nvSpPr>
          <p:cNvPr id="3" name="Content Placeholder 2">
            <a:extLst>
              <a:ext uri="{FF2B5EF4-FFF2-40B4-BE49-F238E27FC236}">
                <a16:creationId xmlns:a16="http://schemas.microsoft.com/office/drawing/2014/main" id="{15430D32-E4AD-1F45-B3CC-EDD73C366846}"/>
              </a:ext>
            </a:extLst>
          </p:cNvPr>
          <p:cNvSpPr>
            <a:spLocks noGrp="1"/>
          </p:cNvSpPr>
          <p:nvPr>
            <p:ph idx="1"/>
          </p:nvPr>
        </p:nvSpPr>
        <p:spPr>
          <a:xfrm>
            <a:off x="457200" y="1189482"/>
            <a:ext cx="8229600" cy="4824137"/>
          </a:xfrm>
        </p:spPr>
        <p:txBody>
          <a:bodyPr>
            <a:normAutofit fontScale="25000" lnSpcReduction="20000"/>
          </a:bodyPr>
          <a:lstStyle/>
          <a:p>
            <a:pPr marL="0" indent="0">
              <a:lnSpc>
                <a:spcPct val="120000"/>
              </a:lnSpc>
              <a:buNone/>
            </a:pPr>
            <a:r>
              <a:rPr lang="en-US" sz="7200" dirty="0"/>
              <a:t>1.  List the health problems related to the quality-of-life concerns identified in your population in exercise 3 of chapter 3.</a:t>
            </a:r>
          </a:p>
          <a:p>
            <a:pPr marL="0" indent="0">
              <a:lnSpc>
                <a:spcPct val="120000"/>
              </a:lnSpc>
              <a:buNone/>
            </a:pPr>
            <a:r>
              <a:rPr lang="en-US" sz="7200" dirty="0"/>
              <a:t>2. Rate (low, medium, high) each health problem in the inventory according to </a:t>
            </a:r>
          </a:p>
          <a:p>
            <a:pPr marL="457200" lvl="1" indent="0">
              <a:lnSpc>
                <a:spcPct val="120000"/>
              </a:lnSpc>
              <a:buNone/>
            </a:pPr>
            <a:r>
              <a:rPr lang="en-US" sz="7200" dirty="0"/>
              <a:t>      2a) its relative importance in affecting the quality-of-life concerns, and</a:t>
            </a:r>
          </a:p>
          <a:p>
            <a:pPr marL="457200" lvl="1" indent="0">
              <a:lnSpc>
                <a:spcPct val="120000"/>
              </a:lnSpc>
              <a:buNone/>
            </a:pPr>
            <a:r>
              <a:rPr lang="en-US" sz="7200" dirty="0"/>
              <a:t>      2b) its potential for change. </a:t>
            </a:r>
          </a:p>
          <a:p>
            <a:pPr marL="57150" indent="0">
              <a:lnSpc>
                <a:spcPct val="120000"/>
              </a:lnSpc>
              <a:buNone/>
            </a:pPr>
            <a:r>
              <a:rPr lang="en-US" sz="7600" dirty="0"/>
              <a:t>3. Discuss the reasons for giving high-priority ratings to health problems in exercise 2a in terms of their prevalence, incidence, cost, virulence, severity, or other relevant dimensions. Extrapolate from national, state, or regional data when local data are not available. Cite the evidence supporting your ratings of health problems in exercise 2b. Refer to the success of other programs and/or to the availability of medical or other technology to control or reduce the high-priority health problems you have selected. </a:t>
            </a:r>
          </a:p>
          <a:p>
            <a:pPr marL="57150" indent="0">
              <a:lnSpc>
                <a:spcPct val="120000"/>
              </a:lnSpc>
              <a:buNone/>
            </a:pPr>
            <a:r>
              <a:rPr lang="en-US" sz="7600" dirty="0"/>
              <a:t>4. Cite two uses for data generated by epidemiological assessments other than for program planning, and give an example of each.</a:t>
            </a:r>
          </a:p>
          <a:p>
            <a:pPr marL="57150" indent="0">
              <a:lnSpc>
                <a:spcPct val="120000"/>
              </a:lnSpc>
              <a:buNone/>
            </a:pPr>
            <a:r>
              <a:rPr lang="en-US" sz="7600" dirty="0"/>
              <a:t>5. Write a program objective for the highest-priority health problem, indicating who will achieve how much of what benefit by when.</a:t>
            </a:r>
          </a:p>
          <a:p>
            <a:endParaRPr lang="en-US" dirty="0"/>
          </a:p>
        </p:txBody>
      </p:sp>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2"/>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3"/>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Tree>
    <p:extLst>
      <p:ext uri="{BB962C8B-B14F-4D97-AF65-F5344CB8AC3E}">
        <p14:creationId xmlns:p14="http://schemas.microsoft.com/office/powerpoint/2010/main" val="42190020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2700"/>
            <a:ext cx="9144000" cy="369332"/>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1200" dirty="0"/>
              <a:t>Green, </a:t>
            </a:r>
            <a:r>
              <a:rPr lang="en-US" sz="1200" dirty="0" err="1"/>
              <a:t>Gielen</a:t>
            </a:r>
            <a:r>
              <a:rPr lang="en-US" sz="1200" dirty="0"/>
              <a:t>, </a:t>
            </a:r>
            <a:r>
              <a:rPr lang="en-US" sz="1200" dirty="0" err="1"/>
              <a:t>Ottoson</a:t>
            </a:r>
            <a:r>
              <a:rPr lang="en-US" sz="1200" dirty="0"/>
              <a:t>, Peterson, and Kreuter, eds: </a:t>
            </a:r>
            <a:r>
              <a:rPr lang="en-US" dirty="0"/>
              <a:t>Health Program Planning, Implementation, and Evaluation</a:t>
            </a:r>
            <a:endParaRPr lang="en-US" sz="1400" dirty="0"/>
          </a:p>
        </p:txBody>
      </p:sp>
      <p:sp>
        <p:nvSpPr>
          <p:cNvPr id="7" name="Footer Placeholder 5"/>
          <p:cNvSpPr>
            <a:spLocks noGrp="1"/>
          </p:cNvSpPr>
          <p:nvPr>
            <p:ph type="ftr" sz="quarter" idx="11"/>
          </p:nvPr>
        </p:nvSpPr>
        <p:spPr>
          <a:xfrm>
            <a:off x="1117600" y="6356350"/>
            <a:ext cx="6527800" cy="365125"/>
          </a:xfrm>
        </p:spPr>
        <p:txBody>
          <a:bodyPr/>
          <a:lstStyle/>
          <a:p>
            <a:r>
              <a:rPr lang="en-US" dirty="0"/>
              <a:t>Copyright © 2022 |     Johns Hopkins University Press</a:t>
            </a:r>
          </a:p>
        </p:txBody>
      </p:sp>
      <p:pic>
        <p:nvPicPr>
          <p:cNvPr id="8" name="Picture 7" descr="blueshiel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0800" y="6426200"/>
            <a:ext cx="311150" cy="266700"/>
          </a:xfrm>
          <a:prstGeom prst="rect">
            <a:avLst/>
          </a:prstGeom>
        </p:spPr>
      </p:pic>
      <p:sp>
        <p:nvSpPr>
          <p:cNvPr id="4" name="Title 3">
            <a:extLst>
              <a:ext uri="{FF2B5EF4-FFF2-40B4-BE49-F238E27FC236}">
                <a16:creationId xmlns:a16="http://schemas.microsoft.com/office/drawing/2014/main" id="{8DDA8604-EA3A-4565-AF0B-DB0C21103AC1}"/>
              </a:ext>
            </a:extLst>
          </p:cNvPr>
          <p:cNvSpPr>
            <a:spLocks noGrp="1"/>
          </p:cNvSpPr>
          <p:nvPr>
            <p:ph type="ctrTitle"/>
          </p:nvPr>
        </p:nvSpPr>
        <p:spPr>
          <a:xfrm>
            <a:off x="685800" y="3246437"/>
            <a:ext cx="7772400" cy="365126"/>
          </a:xfrm>
        </p:spPr>
        <p:txBody>
          <a:bodyPr>
            <a:normAutofit fontScale="90000"/>
          </a:bodyPr>
          <a:lstStyle/>
          <a:p>
            <a:br>
              <a:rPr lang="en-US" sz="2700" b="1" dirty="0"/>
            </a:br>
            <a:r>
              <a:rPr lang="en-US" b="1" dirty="0"/>
              <a:t>CHAPTER 5</a:t>
            </a:r>
            <a:br>
              <a:rPr lang="en-US" b="1" dirty="0"/>
            </a:br>
            <a:br>
              <a:rPr lang="en-US" b="1" dirty="0"/>
            </a:br>
            <a:r>
              <a:rPr lang="en-US" b="1" dirty="0"/>
              <a:t>Epidemiological Assessment II: Behavioral and Environmental Factors</a:t>
            </a:r>
            <a:br>
              <a:rPr lang="en-US" dirty="0"/>
            </a:br>
            <a:r>
              <a:rPr lang="en-US" dirty="0"/>
              <a:t> </a:t>
            </a:r>
            <a:br>
              <a:rPr lang="en-US" dirty="0"/>
            </a:br>
            <a:endParaRPr lang="en-US" sz="2400" dirty="0"/>
          </a:p>
        </p:txBody>
      </p:sp>
    </p:spTree>
    <p:extLst>
      <p:ext uri="{BB962C8B-B14F-4D97-AF65-F5344CB8AC3E}">
        <p14:creationId xmlns:p14="http://schemas.microsoft.com/office/powerpoint/2010/main" val="21303473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Chapter 5 Learning Objectives</a:t>
            </a:r>
          </a:p>
        </p:txBody>
      </p:sp>
      <p:sp>
        <p:nvSpPr>
          <p:cNvPr id="3" name="Content Placeholder 2">
            <a:extLst>
              <a:ext uri="{FF2B5EF4-FFF2-40B4-BE49-F238E27FC236}">
                <a16:creationId xmlns:a16="http://schemas.microsoft.com/office/drawing/2014/main" id="{15430D32-E4AD-1F45-B3CC-EDD73C366846}"/>
              </a:ext>
            </a:extLst>
          </p:cNvPr>
          <p:cNvSpPr>
            <a:spLocks noGrp="1"/>
          </p:cNvSpPr>
          <p:nvPr>
            <p:ph idx="1"/>
          </p:nvPr>
        </p:nvSpPr>
        <p:spPr/>
        <p:txBody>
          <a:bodyPr>
            <a:normAutofit fontScale="85000" lnSpcReduction="20000"/>
          </a:bodyPr>
          <a:lstStyle/>
          <a:p>
            <a:pPr lvl="0">
              <a:spcBef>
                <a:spcPts val="0"/>
              </a:spcBef>
              <a:buFont typeface="Symbol" pitchFamily="2" charset="2"/>
              <a:buChar char=""/>
            </a:pPr>
            <a:r>
              <a:rPr lang="en-US" dirty="0">
                <a:latin typeface="+mj-lt"/>
                <a:ea typeface="Calibri" panose="020F0502020204030204" pitchFamily="34" charset="0"/>
                <a:cs typeface="Times New Roman" panose="02020603050405020304" pitchFamily="18" charset="0"/>
              </a:rPr>
              <a:t>Understand three interactive levels of influence on health that move from the more proximal to distal and that can be affected by population health programs and policy interventions.</a:t>
            </a:r>
          </a:p>
          <a:p>
            <a:pPr lvl="0">
              <a:spcBef>
                <a:spcPts val="0"/>
              </a:spcBef>
              <a:buFont typeface="Symbol" pitchFamily="2" charset="2"/>
              <a:buChar char=""/>
            </a:pPr>
            <a:endParaRPr lang="en-US" dirty="0">
              <a:latin typeface="+mj-lt"/>
              <a:ea typeface="Calibri" panose="020F0502020204030204" pitchFamily="34" charset="0"/>
              <a:cs typeface="Times New Roman" panose="02020603050405020304" pitchFamily="18" charset="0"/>
            </a:endParaRPr>
          </a:p>
          <a:p>
            <a:pPr lvl="0">
              <a:spcBef>
                <a:spcPts val="0"/>
              </a:spcBef>
              <a:buFont typeface="Symbol" pitchFamily="2" charset="2"/>
              <a:buChar char=""/>
            </a:pPr>
            <a:r>
              <a:rPr lang="en-US" dirty="0">
                <a:latin typeface="+mj-lt"/>
                <a:ea typeface="Calibri" panose="020F0502020204030204" pitchFamily="34" charset="0"/>
                <a:cs typeface="Times New Roman" panose="02020603050405020304" pitchFamily="18" charset="0"/>
              </a:rPr>
              <a:t>Recognize the interventions and influential elements of at least two great public health success stories, as exemplified in tobacco control and injury control experiences.</a:t>
            </a:r>
          </a:p>
          <a:p>
            <a:pPr lvl="0">
              <a:spcBef>
                <a:spcPts val="0"/>
              </a:spcBef>
              <a:buFont typeface="Symbol" pitchFamily="2" charset="2"/>
              <a:buChar char=""/>
            </a:pPr>
            <a:endParaRPr lang="en-US" dirty="0">
              <a:latin typeface="+mj-lt"/>
              <a:ea typeface="Calibri" panose="020F0502020204030204" pitchFamily="34" charset="0"/>
              <a:cs typeface="Times New Roman" panose="02020603050405020304" pitchFamily="18" charset="0"/>
            </a:endParaRPr>
          </a:p>
          <a:p>
            <a:pPr lvl="0" fontAlgn="base">
              <a:spcBef>
                <a:spcPts val="0"/>
              </a:spcBef>
              <a:buFont typeface="Symbol" pitchFamily="2" charset="2"/>
              <a:buChar char=""/>
            </a:pPr>
            <a:r>
              <a:rPr lang="en-US" dirty="0">
                <a:latin typeface="+mj-lt"/>
                <a:ea typeface="Times New Roman" panose="02020603050405020304" pitchFamily="18" charset="0"/>
              </a:rPr>
              <a:t>Understand the four steps of a community behavioral assessment for at least two contrasting health-risk factors.</a:t>
            </a:r>
          </a:p>
          <a:p>
            <a:pPr marL="0" marR="0">
              <a:spcBef>
                <a:spcPts val="0"/>
              </a:spcBef>
              <a:spcAft>
                <a:spcPts val="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2"/>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3"/>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Tree>
    <p:extLst>
      <p:ext uri="{BB962C8B-B14F-4D97-AF65-F5344CB8AC3E}">
        <p14:creationId xmlns:p14="http://schemas.microsoft.com/office/powerpoint/2010/main" val="21468725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5.1</a:t>
            </a:r>
          </a:p>
        </p:txBody>
      </p:sp>
      <p:pic>
        <p:nvPicPr>
          <p:cNvPr id="9" name="Content Placeholder 8">
            <a:extLst>
              <a:ext uri="{FF2B5EF4-FFF2-40B4-BE49-F238E27FC236}">
                <a16:creationId xmlns:a16="http://schemas.microsoft.com/office/drawing/2014/main" id="{9C78F305-BEE3-0C43-B875-62BE79C36844}"/>
              </a:ext>
            </a:extLst>
          </p:cNvPr>
          <p:cNvPicPr>
            <a:picLocks noGrp="1" noChangeAspect="1"/>
          </p:cNvPicPr>
          <p:nvPr>
            <p:ph idx="1"/>
          </p:nvPr>
        </p:nvPicPr>
        <p:blipFill>
          <a:blip r:embed="rId2"/>
          <a:stretch>
            <a:fillRect/>
          </a:stretch>
        </p:blipFill>
        <p:spPr>
          <a:xfrm>
            <a:off x="1570383" y="1449746"/>
            <a:ext cx="6331225" cy="4343924"/>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DAA4ADF4-C541-A747-8B4E-09D0A8F4B0B1}"/>
              </a:ext>
            </a:extLst>
          </p:cNvPr>
          <p:cNvSpPr txBox="1"/>
          <p:nvPr/>
        </p:nvSpPr>
        <p:spPr>
          <a:xfrm>
            <a:off x="990600" y="6036792"/>
            <a:ext cx="7162800" cy="507831"/>
          </a:xfrm>
          <a:prstGeom prst="rect">
            <a:avLst/>
          </a:prstGeom>
          <a:noFill/>
        </p:spPr>
        <p:txBody>
          <a:bodyPr wrap="square" rtlCol="0">
            <a:spAutoFit/>
          </a:bodyPr>
          <a:lstStyle/>
          <a:p>
            <a:r>
              <a:rPr lang="en-US" sz="900" dirty="0"/>
              <a:t>FIGURE 5.1. The second phase of the PRECEDE-PROCEED model continues the epidemiological assessment with a focus on the population’s health relative to behavior, the environment, and genetics.</a:t>
            </a:r>
          </a:p>
          <a:p>
            <a:endParaRPr lang="en-US" sz="900" dirty="0"/>
          </a:p>
        </p:txBody>
      </p:sp>
    </p:spTree>
    <p:extLst>
      <p:ext uri="{BB962C8B-B14F-4D97-AF65-F5344CB8AC3E}">
        <p14:creationId xmlns:p14="http://schemas.microsoft.com/office/powerpoint/2010/main" val="33798005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5.2</a:t>
            </a:r>
          </a:p>
        </p:txBody>
      </p:sp>
      <p:pic>
        <p:nvPicPr>
          <p:cNvPr id="9" name="Content Placeholder 8">
            <a:extLst>
              <a:ext uri="{FF2B5EF4-FFF2-40B4-BE49-F238E27FC236}">
                <a16:creationId xmlns:a16="http://schemas.microsoft.com/office/drawing/2014/main" id="{A5619A50-56E0-A740-972C-0D27E9F55878}"/>
              </a:ext>
            </a:extLst>
          </p:cNvPr>
          <p:cNvPicPr>
            <a:picLocks noGrp="1" noChangeAspect="1"/>
          </p:cNvPicPr>
          <p:nvPr>
            <p:ph idx="1"/>
          </p:nvPr>
        </p:nvPicPr>
        <p:blipFill>
          <a:blip r:embed="rId2"/>
          <a:stretch>
            <a:fillRect/>
          </a:stretch>
        </p:blipFill>
        <p:spPr>
          <a:xfrm>
            <a:off x="712407" y="1715948"/>
            <a:ext cx="7576828" cy="4015071"/>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7D013E78-F159-9745-8A04-57AB407D17D6}"/>
              </a:ext>
            </a:extLst>
          </p:cNvPr>
          <p:cNvSpPr txBox="1"/>
          <p:nvPr/>
        </p:nvSpPr>
        <p:spPr>
          <a:xfrm>
            <a:off x="609600" y="5871270"/>
            <a:ext cx="8077200" cy="646331"/>
          </a:xfrm>
          <a:prstGeom prst="rect">
            <a:avLst/>
          </a:prstGeom>
          <a:noFill/>
        </p:spPr>
        <p:txBody>
          <a:bodyPr wrap="square" rtlCol="0">
            <a:spAutoFit/>
          </a:bodyPr>
          <a:lstStyle/>
          <a:p>
            <a:r>
              <a:rPr lang="en-US" sz="900" dirty="0"/>
              <a:t>FIGURE 5.2. Lung cancer rates for the San Francisco area increasing before 1988 and decreasing after the beginning of the California statewide voter Initiative on Comprehensive Tobacco Control. Source: </a:t>
            </a:r>
            <a:r>
              <a:rPr lang="en-US" sz="900" dirty="0" err="1"/>
              <a:t>Barnoya</a:t>
            </a:r>
            <a:r>
              <a:rPr lang="en-US" sz="900" dirty="0"/>
              <a:t>, J., &amp; Glanz, S. (2004). Association of the California Tobacco Control program with declines in lung cancer incidence.</a:t>
            </a:r>
          </a:p>
          <a:p>
            <a:r>
              <a:rPr lang="en-US" sz="900" dirty="0"/>
              <a:t>Cancer Causes and Control, 15(7), 689–95. https://</a:t>
            </a:r>
            <a:r>
              <a:rPr lang="en-US" sz="900" dirty="0" err="1"/>
              <a:t>doi.org</a:t>
            </a:r>
            <a:r>
              <a:rPr lang="en-US" sz="900" dirty="0"/>
              <a:t>/10.1023/B:CACO.0000036187.13805.30</a:t>
            </a:r>
          </a:p>
          <a:p>
            <a:endParaRPr lang="en-US" sz="900" dirty="0"/>
          </a:p>
        </p:txBody>
      </p:sp>
    </p:spTree>
    <p:extLst>
      <p:ext uri="{BB962C8B-B14F-4D97-AF65-F5344CB8AC3E}">
        <p14:creationId xmlns:p14="http://schemas.microsoft.com/office/powerpoint/2010/main" val="27580372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5.3</a:t>
            </a:r>
          </a:p>
        </p:txBody>
      </p:sp>
      <p:pic>
        <p:nvPicPr>
          <p:cNvPr id="9" name="Content Placeholder 8">
            <a:extLst>
              <a:ext uri="{FF2B5EF4-FFF2-40B4-BE49-F238E27FC236}">
                <a16:creationId xmlns:a16="http://schemas.microsoft.com/office/drawing/2014/main" id="{1EC0371B-8BCF-B747-B727-E8FAF6D2127B}"/>
              </a:ext>
            </a:extLst>
          </p:cNvPr>
          <p:cNvPicPr>
            <a:picLocks noGrp="1" noChangeAspect="1"/>
          </p:cNvPicPr>
          <p:nvPr>
            <p:ph idx="1"/>
          </p:nvPr>
        </p:nvPicPr>
        <p:blipFill>
          <a:blip r:embed="rId2"/>
          <a:stretch>
            <a:fillRect/>
          </a:stretch>
        </p:blipFill>
        <p:spPr>
          <a:xfrm>
            <a:off x="1550364" y="1715948"/>
            <a:ext cx="6040024" cy="4043601"/>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59109288-4B08-4749-A615-3C43519AB412}"/>
              </a:ext>
            </a:extLst>
          </p:cNvPr>
          <p:cNvSpPr txBox="1"/>
          <p:nvPr/>
        </p:nvSpPr>
        <p:spPr>
          <a:xfrm>
            <a:off x="785446" y="5827632"/>
            <a:ext cx="7573108" cy="507831"/>
          </a:xfrm>
          <a:prstGeom prst="rect">
            <a:avLst/>
          </a:prstGeom>
          <a:noFill/>
        </p:spPr>
        <p:txBody>
          <a:bodyPr wrap="square" rtlCol="0">
            <a:spAutoFit/>
          </a:bodyPr>
          <a:lstStyle/>
          <a:p>
            <a:r>
              <a:rPr lang="en-US" sz="900" dirty="0"/>
              <a:t>FIGURE 5.3. A systems view of the behavior of keeping appointments can be delineated as a broken appointment cycle with a sequence of actions and reactions, decisions and choices, branching toward or away from further broken appointments.</a:t>
            </a:r>
          </a:p>
          <a:p>
            <a:endParaRPr lang="en-US" sz="900" dirty="0"/>
          </a:p>
        </p:txBody>
      </p:sp>
    </p:spTree>
    <p:extLst>
      <p:ext uri="{BB962C8B-B14F-4D97-AF65-F5344CB8AC3E}">
        <p14:creationId xmlns:p14="http://schemas.microsoft.com/office/powerpoint/2010/main" val="7068487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5.4</a:t>
            </a:r>
          </a:p>
        </p:txBody>
      </p:sp>
      <p:pic>
        <p:nvPicPr>
          <p:cNvPr id="9" name="Content Placeholder 8">
            <a:extLst>
              <a:ext uri="{FF2B5EF4-FFF2-40B4-BE49-F238E27FC236}">
                <a16:creationId xmlns:a16="http://schemas.microsoft.com/office/drawing/2014/main" id="{D7239EF8-3E7F-524A-BB6A-CA66111B9ABC}"/>
              </a:ext>
            </a:extLst>
          </p:cNvPr>
          <p:cNvPicPr>
            <a:picLocks noGrp="1" noChangeAspect="1"/>
          </p:cNvPicPr>
          <p:nvPr>
            <p:ph idx="1"/>
          </p:nvPr>
        </p:nvPicPr>
        <p:blipFill>
          <a:blip r:embed="rId2"/>
          <a:stretch>
            <a:fillRect/>
          </a:stretch>
        </p:blipFill>
        <p:spPr>
          <a:xfrm>
            <a:off x="1756305" y="1482342"/>
            <a:ext cx="5264345" cy="4451319"/>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800BD274-6678-DB4D-8DD0-274CF655BF5A}"/>
              </a:ext>
            </a:extLst>
          </p:cNvPr>
          <p:cNvSpPr txBox="1"/>
          <p:nvPr/>
        </p:nvSpPr>
        <p:spPr>
          <a:xfrm>
            <a:off x="996462" y="6107259"/>
            <a:ext cx="7467600" cy="369332"/>
          </a:xfrm>
          <a:prstGeom prst="rect">
            <a:avLst/>
          </a:prstGeom>
          <a:noFill/>
        </p:spPr>
        <p:txBody>
          <a:bodyPr wrap="square" rtlCol="0">
            <a:spAutoFit/>
          </a:bodyPr>
          <a:lstStyle/>
          <a:p>
            <a:r>
              <a:rPr lang="en-US" sz="900" dirty="0"/>
              <a:t>FIGURE 5.4. The rankings of behaviors on the two dimensions of importance and changeability leads to at least four categories of possible action.</a:t>
            </a:r>
          </a:p>
          <a:p>
            <a:endParaRPr lang="en-US" sz="900" dirty="0"/>
          </a:p>
        </p:txBody>
      </p:sp>
    </p:spTree>
    <p:extLst>
      <p:ext uri="{BB962C8B-B14F-4D97-AF65-F5344CB8AC3E}">
        <p14:creationId xmlns:p14="http://schemas.microsoft.com/office/powerpoint/2010/main" val="22965976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5.5</a:t>
            </a:r>
          </a:p>
        </p:txBody>
      </p:sp>
      <p:pic>
        <p:nvPicPr>
          <p:cNvPr id="9" name="Content Placeholder 8">
            <a:extLst>
              <a:ext uri="{FF2B5EF4-FFF2-40B4-BE49-F238E27FC236}">
                <a16:creationId xmlns:a16="http://schemas.microsoft.com/office/drawing/2014/main" id="{0766945E-FFFC-B343-9151-8C274AB1ADD2}"/>
              </a:ext>
            </a:extLst>
          </p:cNvPr>
          <p:cNvPicPr>
            <a:picLocks noGrp="1" noChangeAspect="1"/>
          </p:cNvPicPr>
          <p:nvPr>
            <p:ph idx="1"/>
          </p:nvPr>
        </p:nvPicPr>
        <p:blipFill>
          <a:blip r:embed="rId2"/>
          <a:stretch>
            <a:fillRect/>
          </a:stretch>
        </p:blipFill>
        <p:spPr>
          <a:xfrm>
            <a:off x="1181720" y="1561268"/>
            <a:ext cx="6503160" cy="4359865"/>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DECDBE9D-F7F3-3B4E-A6E6-48D55C8AEAD8}"/>
              </a:ext>
            </a:extLst>
          </p:cNvPr>
          <p:cNvSpPr txBox="1"/>
          <p:nvPr/>
        </p:nvSpPr>
        <p:spPr>
          <a:xfrm>
            <a:off x="926124" y="6009770"/>
            <a:ext cx="7514492" cy="507831"/>
          </a:xfrm>
          <a:prstGeom prst="rect">
            <a:avLst/>
          </a:prstGeom>
          <a:noFill/>
        </p:spPr>
        <p:txBody>
          <a:bodyPr wrap="square" rtlCol="0">
            <a:spAutoFit/>
          </a:bodyPr>
          <a:lstStyle/>
          <a:p>
            <a:r>
              <a:rPr lang="en-US" sz="900" dirty="0"/>
              <a:t>FIGURE 5.5. Influence on the population’s health. Source: Centers for Disease Control and Prevention. (2002). Shaping a Health Statistics Vision for the 21st Century. Department of Health and Human Services, National Center for Health Statistics.</a:t>
            </a:r>
          </a:p>
          <a:p>
            <a:endParaRPr lang="en-US" sz="900" dirty="0"/>
          </a:p>
        </p:txBody>
      </p:sp>
    </p:spTree>
    <p:extLst>
      <p:ext uri="{BB962C8B-B14F-4D97-AF65-F5344CB8AC3E}">
        <p14:creationId xmlns:p14="http://schemas.microsoft.com/office/powerpoint/2010/main" val="6520261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5.6</a:t>
            </a:r>
          </a:p>
        </p:txBody>
      </p:sp>
      <p:pic>
        <p:nvPicPr>
          <p:cNvPr id="9" name="Content Placeholder 8">
            <a:extLst>
              <a:ext uri="{FF2B5EF4-FFF2-40B4-BE49-F238E27FC236}">
                <a16:creationId xmlns:a16="http://schemas.microsoft.com/office/drawing/2014/main" id="{9A4BC4DC-D40E-4142-BFCF-CB19EE1900B2}"/>
              </a:ext>
            </a:extLst>
          </p:cNvPr>
          <p:cNvPicPr>
            <a:picLocks noGrp="1" noChangeAspect="1"/>
          </p:cNvPicPr>
          <p:nvPr>
            <p:ph idx="1"/>
          </p:nvPr>
        </p:nvPicPr>
        <p:blipFill>
          <a:blip r:embed="rId2"/>
          <a:stretch>
            <a:fillRect/>
          </a:stretch>
        </p:blipFill>
        <p:spPr>
          <a:xfrm>
            <a:off x="2429142" y="1247435"/>
            <a:ext cx="4285716" cy="4638657"/>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6F3FBE67-98E5-3E4D-B89E-3B61DB444103}"/>
              </a:ext>
            </a:extLst>
          </p:cNvPr>
          <p:cNvSpPr txBox="1"/>
          <p:nvPr/>
        </p:nvSpPr>
        <p:spPr>
          <a:xfrm>
            <a:off x="849923" y="6009770"/>
            <a:ext cx="7631723" cy="646331"/>
          </a:xfrm>
          <a:prstGeom prst="rect">
            <a:avLst/>
          </a:prstGeom>
          <a:noFill/>
        </p:spPr>
        <p:txBody>
          <a:bodyPr wrap="square" rtlCol="0">
            <a:spAutoFit/>
          </a:bodyPr>
          <a:lstStyle/>
          <a:p>
            <a:r>
              <a:rPr lang="en-US" sz="900" dirty="0"/>
              <a:t>FIGURE 5.6. The Environmental Protection Agency’s framework for ecological risk assessment was adapted by the Commission on Risk Assessment and Risk Management for the US Congress to include the particular points at which public consultation or community “stakeholders” would be most important. </a:t>
            </a:r>
          </a:p>
          <a:p>
            <a:r>
              <a:rPr lang="en-US" sz="900" dirty="0"/>
              <a:t>Source: </a:t>
            </a:r>
            <a:r>
              <a:rPr lang="en-US" sz="900" dirty="0" err="1"/>
              <a:t>EPA.gov</a:t>
            </a:r>
            <a:endParaRPr lang="en-US" sz="900" dirty="0"/>
          </a:p>
          <a:p>
            <a:endParaRPr lang="en-US" sz="900" dirty="0"/>
          </a:p>
        </p:txBody>
      </p:sp>
    </p:spTree>
    <p:extLst>
      <p:ext uri="{BB962C8B-B14F-4D97-AF65-F5344CB8AC3E}">
        <p14:creationId xmlns:p14="http://schemas.microsoft.com/office/powerpoint/2010/main" val="1580411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2700"/>
            <a:ext cx="9144000" cy="369332"/>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1200" dirty="0"/>
              <a:t>Green, </a:t>
            </a:r>
            <a:r>
              <a:rPr lang="en-US" sz="1200" dirty="0" err="1"/>
              <a:t>Gielen</a:t>
            </a:r>
            <a:r>
              <a:rPr lang="en-US" sz="1200" dirty="0"/>
              <a:t>, </a:t>
            </a:r>
            <a:r>
              <a:rPr lang="en-US" sz="1200" dirty="0" err="1"/>
              <a:t>Ottoson</a:t>
            </a:r>
            <a:r>
              <a:rPr lang="en-US" sz="1200" dirty="0"/>
              <a:t>, Peterson, and Kreuter, eds: </a:t>
            </a:r>
            <a:r>
              <a:rPr lang="en-US" dirty="0"/>
              <a:t>Health Program Planning, Implementation, and Evaluation</a:t>
            </a:r>
            <a:endParaRPr lang="en-US" sz="1400" dirty="0"/>
          </a:p>
        </p:txBody>
      </p:sp>
      <p:sp>
        <p:nvSpPr>
          <p:cNvPr id="7" name="Footer Placeholder 5"/>
          <p:cNvSpPr>
            <a:spLocks noGrp="1"/>
          </p:cNvSpPr>
          <p:nvPr>
            <p:ph type="ftr" sz="quarter" idx="11"/>
          </p:nvPr>
        </p:nvSpPr>
        <p:spPr>
          <a:xfrm>
            <a:off x="1117600" y="6356350"/>
            <a:ext cx="6527800" cy="365125"/>
          </a:xfrm>
        </p:spPr>
        <p:txBody>
          <a:bodyPr/>
          <a:lstStyle/>
          <a:p>
            <a:r>
              <a:rPr lang="en-US" dirty="0"/>
              <a:t>Copyright © 2022 |     Johns Hopkins University Press</a:t>
            </a:r>
          </a:p>
        </p:txBody>
      </p:sp>
      <p:pic>
        <p:nvPicPr>
          <p:cNvPr id="8" name="Picture 7" descr="blueshiel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0800" y="6426200"/>
            <a:ext cx="311150" cy="266700"/>
          </a:xfrm>
          <a:prstGeom prst="rect">
            <a:avLst/>
          </a:prstGeom>
        </p:spPr>
      </p:pic>
      <p:sp>
        <p:nvSpPr>
          <p:cNvPr id="4" name="Title 3">
            <a:extLst>
              <a:ext uri="{FF2B5EF4-FFF2-40B4-BE49-F238E27FC236}">
                <a16:creationId xmlns:a16="http://schemas.microsoft.com/office/drawing/2014/main" id="{8DDA8604-EA3A-4565-AF0B-DB0C21103AC1}"/>
              </a:ext>
            </a:extLst>
          </p:cNvPr>
          <p:cNvSpPr>
            <a:spLocks noGrp="1"/>
          </p:cNvSpPr>
          <p:nvPr>
            <p:ph type="ctrTitle"/>
          </p:nvPr>
        </p:nvSpPr>
        <p:spPr>
          <a:xfrm>
            <a:off x="685800" y="3186628"/>
            <a:ext cx="7772400" cy="365126"/>
          </a:xfrm>
        </p:spPr>
        <p:txBody>
          <a:bodyPr>
            <a:normAutofit fontScale="90000"/>
          </a:bodyPr>
          <a:lstStyle/>
          <a:p>
            <a:br>
              <a:rPr lang="en-US" sz="2700" b="1" dirty="0"/>
            </a:br>
            <a:r>
              <a:rPr lang="en-US" b="1" dirty="0"/>
              <a:t>Part I</a:t>
            </a:r>
            <a:br>
              <a:rPr lang="en-US" b="1" dirty="0"/>
            </a:br>
            <a:r>
              <a:rPr lang="en-US" b="1" dirty="0"/>
              <a:t>Hallmarks of the PRECEDE-PROCEED Model </a:t>
            </a:r>
            <a:br>
              <a:rPr lang="en-US" dirty="0"/>
            </a:br>
            <a:r>
              <a:rPr lang="en-US" b="1" dirty="0"/>
              <a:t> </a:t>
            </a:r>
            <a:br>
              <a:rPr lang="en-US" dirty="0"/>
            </a:br>
            <a:r>
              <a:rPr lang="en-US" dirty="0"/>
              <a:t> </a:t>
            </a:r>
            <a:br>
              <a:rPr lang="en-US" dirty="0"/>
            </a:br>
            <a:endParaRPr lang="en-US" sz="2400" dirty="0"/>
          </a:p>
        </p:txBody>
      </p:sp>
    </p:spTree>
    <p:extLst>
      <p:ext uri="{BB962C8B-B14F-4D97-AF65-F5344CB8AC3E}">
        <p14:creationId xmlns:p14="http://schemas.microsoft.com/office/powerpoint/2010/main" val="837552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88C914F-A1EA-EF4A-B344-65ABA58BE9D0}"/>
              </a:ext>
            </a:extLst>
          </p:cNvPr>
          <p:cNvSpPr>
            <a:spLocks noGrp="1"/>
          </p:cNvSpPr>
          <p:nvPr>
            <p:ph type="ftr" sz="quarter" idx="11"/>
          </p:nvPr>
        </p:nvSpPr>
        <p:spPr/>
        <p:txBody>
          <a:bodyPr/>
          <a:lstStyle/>
          <a:p>
            <a:r>
              <a:rPr lang="en-US"/>
              <a:t>Copyright 2014 Johns Hopkins University Press</a:t>
            </a:r>
          </a:p>
        </p:txBody>
      </p:sp>
      <p:pic>
        <p:nvPicPr>
          <p:cNvPr id="4" name="Picture 3" descr="Chart&#10;&#10;Description automatically generated with medium confidence">
            <a:extLst>
              <a:ext uri="{FF2B5EF4-FFF2-40B4-BE49-F238E27FC236}">
                <a16:creationId xmlns:a16="http://schemas.microsoft.com/office/drawing/2014/main" id="{AB173F11-AA14-6345-AEF8-9F8ACBE64680}"/>
              </a:ext>
            </a:extLst>
          </p:cNvPr>
          <p:cNvPicPr>
            <a:picLocks noChangeAspect="1"/>
          </p:cNvPicPr>
          <p:nvPr/>
        </p:nvPicPr>
        <p:blipFill>
          <a:blip r:embed="rId2"/>
          <a:stretch>
            <a:fillRect/>
          </a:stretch>
        </p:blipFill>
        <p:spPr>
          <a:xfrm>
            <a:off x="2113190" y="415126"/>
            <a:ext cx="4572000" cy="5823810"/>
          </a:xfrm>
          <a:prstGeom prst="rect">
            <a:avLst/>
          </a:prstGeom>
        </p:spPr>
      </p:pic>
    </p:spTree>
    <p:extLst>
      <p:ext uri="{BB962C8B-B14F-4D97-AF65-F5344CB8AC3E}">
        <p14:creationId xmlns:p14="http://schemas.microsoft.com/office/powerpoint/2010/main" val="6130975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28AA9AE-27E5-FA4D-AA13-135C7E61D1F9}"/>
              </a:ext>
            </a:extLst>
          </p:cNvPr>
          <p:cNvSpPr>
            <a:spLocks noGrp="1"/>
          </p:cNvSpPr>
          <p:nvPr>
            <p:ph type="ftr" sz="quarter" idx="11"/>
          </p:nvPr>
        </p:nvSpPr>
        <p:spPr/>
        <p:txBody>
          <a:bodyPr/>
          <a:lstStyle/>
          <a:p>
            <a:r>
              <a:rPr lang="en-US"/>
              <a:t>Copyright 2014 Johns Hopkins University Press</a:t>
            </a:r>
          </a:p>
        </p:txBody>
      </p:sp>
      <p:pic>
        <p:nvPicPr>
          <p:cNvPr id="6" name="Picture 5" descr="Table&#10;&#10;Description automatically generated">
            <a:extLst>
              <a:ext uri="{FF2B5EF4-FFF2-40B4-BE49-F238E27FC236}">
                <a16:creationId xmlns:a16="http://schemas.microsoft.com/office/drawing/2014/main" id="{D658BE36-33FA-1C4D-A5E2-E6162AE533CB}"/>
              </a:ext>
            </a:extLst>
          </p:cNvPr>
          <p:cNvPicPr>
            <a:picLocks noChangeAspect="1"/>
          </p:cNvPicPr>
          <p:nvPr/>
        </p:nvPicPr>
        <p:blipFill>
          <a:blip r:embed="rId2"/>
          <a:stretch>
            <a:fillRect/>
          </a:stretch>
        </p:blipFill>
        <p:spPr>
          <a:xfrm>
            <a:off x="617080" y="1155894"/>
            <a:ext cx="7898621" cy="4546211"/>
          </a:xfrm>
          <a:prstGeom prst="rect">
            <a:avLst/>
          </a:prstGeom>
        </p:spPr>
      </p:pic>
    </p:spTree>
    <p:extLst>
      <p:ext uri="{BB962C8B-B14F-4D97-AF65-F5344CB8AC3E}">
        <p14:creationId xmlns:p14="http://schemas.microsoft.com/office/powerpoint/2010/main" val="6915335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28AA9AE-27E5-FA4D-AA13-135C7E61D1F9}"/>
              </a:ext>
            </a:extLst>
          </p:cNvPr>
          <p:cNvSpPr>
            <a:spLocks noGrp="1"/>
          </p:cNvSpPr>
          <p:nvPr>
            <p:ph type="ftr" sz="quarter" idx="11"/>
          </p:nvPr>
        </p:nvSpPr>
        <p:spPr/>
        <p:txBody>
          <a:bodyPr/>
          <a:lstStyle/>
          <a:p>
            <a:r>
              <a:rPr lang="en-US"/>
              <a:t>Copyright 2014 Johns Hopkins University Press</a:t>
            </a:r>
          </a:p>
        </p:txBody>
      </p:sp>
      <p:pic>
        <p:nvPicPr>
          <p:cNvPr id="6" name="Picture 5" descr="Table&#10;&#10;Description automatically generated">
            <a:extLst>
              <a:ext uri="{FF2B5EF4-FFF2-40B4-BE49-F238E27FC236}">
                <a16:creationId xmlns:a16="http://schemas.microsoft.com/office/drawing/2014/main" id="{8DB7A091-CC37-8F49-B391-45AE50ADA952}"/>
              </a:ext>
            </a:extLst>
          </p:cNvPr>
          <p:cNvPicPr>
            <a:picLocks noChangeAspect="1"/>
          </p:cNvPicPr>
          <p:nvPr/>
        </p:nvPicPr>
        <p:blipFill>
          <a:blip r:embed="rId2"/>
          <a:stretch>
            <a:fillRect/>
          </a:stretch>
        </p:blipFill>
        <p:spPr>
          <a:xfrm>
            <a:off x="999527" y="359028"/>
            <a:ext cx="7144946" cy="5997322"/>
          </a:xfrm>
          <a:prstGeom prst="rect">
            <a:avLst/>
          </a:prstGeom>
        </p:spPr>
      </p:pic>
    </p:spTree>
    <p:extLst>
      <p:ext uri="{BB962C8B-B14F-4D97-AF65-F5344CB8AC3E}">
        <p14:creationId xmlns:p14="http://schemas.microsoft.com/office/powerpoint/2010/main" val="20416985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28AA9AE-27E5-FA4D-AA13-135C7E61D1F9}"/>
              </a:ext>
            </a:extLst>
          </p:cNvPr>
          <p:cNvSpPr>
            <a:spLocks noGrp="1"/>
          </p:cNvSpPr>
          <p:nvPr>
            <p:ph type="ftr" sz="quarter" idx="11"/>
          </p:nvPr>
        </p:nvSpPr>
        <p:spPr/>
        <p:txBody>
          <a:bodyPr/>
          <a:lstStyle/>
          <a:p>
            <a:r>
              <a:rPr lang="en-US"/>
              <a:t>Copyright 2014 Johns Hopkins University Press</a:t>
            </a:r>
          </a:p>
        </p:txBody>
      </p:sp>
      <p:pic>
        <p:nvPicPr>
          <p:cNvPr id="4" name="Picture 3" descr="Table&#10;&#10;Description automatically generated">
            <a:extLst>
              <a:ext uri="{FF2B5EF4-FFF2-40B4-BE49-F238E27FC236}">
                <a16:creationId xmlns:a16="http://schemas.microsoft.com/office/drawing/2014/main" id="{BF270D5D-5590-1E47-9DE5-D6BF8CE14066}"/>
              </a:ext>
            </a:extLst>
          </p:cNvPr>
          <p:cNvPicPr>
            <a:picLocks noChangeAspect="1"/>
          </p:cNvPicPr>
          <p:nvPr/>
        </p:nvPicPr>
        <p:blipFill>
          <a:blip r:embed="rId2"/>
          <a:stretch>
            <a:fillRect/>
          </a:stretch>
        </p:blipFill>
        <p:spPr>
          <a:xfrm>
            <a:off x="701226" y="622686"/>
            <a:ext cx="7909841" cy="5612628"/>
          </a:xfrm>
          <a:prstGeom prst="rect">
            <a:avLst/>
          </a:prstGeom>
        </p:spPr>
      </p:pic>
    </p:spTree>
    <p:extLst>
      <p:ext uri="{BB962C8B-B14F-4D97-AF65-F5344CB8AC3E}">
        <p14:creationId xmlns:p14="http://schemas.microsoft.com/office/powerpoint/2010/main" val="10304905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28AA9AE-27E5-FA4D-AA13-135C7E61D1F9}"/>
              </a:ext>
            </a:extLst>
          </p:cNvPr>
          <p:cNvSpPr>
            <a:spLocks noGrp="1"/>
          </p:cNvSpPr>
          <p:nvPr>
            <p:ph type="ftr" sz="quarter" idx="11"/>
          </p:nvPr>
        </p:nvSpPr>
        <p:spPr/>
        <p:txBody>
          <a:bodyPr/>
          <a:lstStyle/>
          <a:p>
            <a:r>
              <a:rPr lang="en-US"/>
              <a:t>Copyright 2014 Johns Hopkins University Press</a:t>
            </a:r>
          </a:p>
        </p:txBody>
      </p:sp>
      <p:pic>
        <p:nvPicPr>
          <p:cNvPr id="4" name="Picture 3" descr="Graphical user interface, text, application&#10;&#10;Description automatically generated">
            <a:extLst>
              <a:ext uri="{FF2B5EF4-FFF2-40B4-BE49-F238E27FC236}">
                <a16:creationId xmlns:a16="http://schemas.microsoft.com/office/drawing/2014/main" id="{9F4FE270-A6CC-164A-AB40-943ED49F898D}"/>
              </a:ext>
            </a:extLst>
          </p:cNvPr>
          <p:cNvPicPr>
            <a:picLocks noChangeAspect="1"/>
          </p:cNvPicPr>
          <p:nvPr/>
        </p:nvPicPr>
        <p:blipFill>
          <a:blip r:embed="rId2"/>
          <a:stretch>
            <a:fillRect/>
          </a:stretch>
        </p:blipFill>
        <p:spPr>
          <a:xfrm>
            <a:off x="572201" y="319760"/>
            <a:ext cx="8083746" cy="5948960"/>
          </a:xfrm>
          <a:prstGeom prst="rect">
            <a:avLst/>
          </a:prstGeom>
        </p:spPr>
      </p:pic>
    </p:spTree>
    <p:extLst>
      <p:ext uri="{BB962C8B-B14F-4D97-AF65-F5344CB8AC3E}">
        <p14:creationId xmlns:p14="http://schemas.microsoft.com/office/powerpoint/2010/main" val="20196211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Chapter 5 Exercises</a:t>
            </a:r>
          </a:p>
        </p:txBody>
      </p:sp>
      <p:sp>
        <p:nvSpPr>
          <p:cNvPr id="3" name="Content Placeholder 2">
            <a:extLst>
              <a:ext uri="{FF2B5EF4-FFF2-40B4-BE49-F238E27FC236}">
                <a16:creationId xmlns:a16="http://schemas.microsoft.com/office/drawing/2014/main" id="{15430D32-E4AD-1F45-B3CC-EDD73C366846}"/>
              </a:ext>
            </a:extLst>
          </p:cNvPr>
          <p:cNvSpPr>
            <a:spLocks noGrp="1"/>
          </p:cNvSpPr>
          <p:nvPr>
            <p:ph idx="1"/>
          </p:nvPr>
        </p:nvSpPr>
        <p:spPr/>
        <p:txBody>
          <a:bodyPr>
            <a:normAutofit fontScale="77500" lnSpcReduction="20000"/>
          </a:bodyPr>
          <a:lstStyle/>
          <a:p>
            <a:pPr marL="514350" marR="0" indent="-514350">
              <a:spcBef>
                <a:spcPts val="0"/>
              </a:spcBef>
              <a:spcAft>
                <a:spcPts val="0"/>
              </a:spcAft>
              <a:buFont typeface="+mj-lt"/>
              <a:buAutoNum type="arabicPeriod"/>
            </a:pPr>
            <a:r>
              <a:rPr lang="en-US" dirty="0">
                <a:latin typeface="+mj-lt"/>
                <a:ea typeface="Calibri" panose="020F0502020204030204" pitchFamily="34" charset="0"/>
                <a:cs typeface="Times New Roman" panose="02020603050405020304" pitchFamily="18" charset="0"/>
              </a:rPr>
              <a:t>Identify behavioral and environmental factors associated with the health problem you chose for chapter 4’s exercises.</a:t>
            </a:r>
            <a:br>
              <a:rPr lang="en-US" dirty="0">
                <a:latin typeface="+mj-lt"/>
                <a:ea typeface="Calibri" panose="020F0502020204030204" pitchFamily="34" charset="0"/>
                <a:cs typeface="Times New Roman" panose="02020603050405020304" pitchFamily="18" charset="0"/>
              </a:rPr>
            </a:br>
            <a:endParaRPr lang="en-US" dirty="0">
              <a:latin typeface="+mj-lt"/>
              <a:ea typeface="Calibri" panose="020F0502020204030204" pitchFamily="34" charset="0"/>
              <a:cs typeface="Times New Roman" panose="02020603050405020304" pitchFamily="18" charset="0"/>
            </a:endParaRPr>
          </a:p>
          <a:p>
            <a:pPr marL="514350" lvl="0" indent="-514350">
              <a:spcBef>
                <a:spcPts val="0"/>
              </a:spcBef>
              <a:buFont typeface="+mj-lt"/>
              <a:buAutoNum type="arabicPeriod"/>
            </a:pPr>
            <a:r>
              <a:rPr lang="en-US" dirty="0">
                <a:latin typeface="+mj-lt"/>
                <a:ea typeface="Calibri" panose="020F0502020204030204" pitchFamily="34" charset="0"/>
                <a:cs typeface="Times New Roman" panose="02020603050405020304" pitchFamily="18" charset="0"/>
              </a:rPr>
              <a:t>Rate (low, medium, high) each factor according to (a) its relative importance in affecting the health problem, and (b) its potential for change.</a:t>
            </a:r>
            <a:br>
              <a:rPr lang="en-US" dirty="0">
                <a:latin typeface="+mj-lt"/>
                <a:ea typeface="Calibri" panose="020F0502020204030204" pitchFamily="34" charset="0"/>
                <a:cs typeface="Times New Roman" panose="02020603050405020304" pitchFamily="18" charset="0"/>
              </a:rPr>
            </a:br>
            <a:endParaRPr lang="en-US" dirty="0">
              <a:latin typeface="+mj-lt"/>
              <a:ea typeface="Calibri" panose="020F0502020204030204" pitchFamily="34" charset="0"/>
              <a:cs typeface="Times New Roman" panose="02020603050405020304" pitchFamily="18" charset="0"/>
            </a:endParaRPr>
          </a:p>
          <a:p>
            <a:pPr marL="514350" lvl="0" indent="-514350">
              <a:spcBef>
                <a:spcPts val="0"/>
              </a:spcBef>
              <a:buFont typeface="+mj-lt"/>
              <a:buAutoNum type="arabicPeriod"/>
            </a:pPr>
            <a:r>
              <a:rPr lang="en-US" dirty="0">
                <a:latin typeface="+mj-lt"/>
                <a:ea typeface="Calibri" panose="020F0502020204030204" pitchFamily="34" charset="0"/>
                <a:cs typeface="Times New Roman" panose="02020603050405020304" pitchFamily="18" charset="0"/>
              </a:rPr>
              <a:t>Discuss the reasons for your ratings.</a:t>
            </a:r>
            <a:br>
              <a:rPr lang="en-US" dirty="0">
                <a:latin typeface="+mj-lt"/>
                <a:ea typeface="Calibri" panose="020F0502020204030204" pitchFamily="34" charset="0"/>
                <a:cs typeface="Times New Roman" panose="02020603050405020304" pitchFamily="18" charset="0"/>
              </a:rPr>
            </a:br>
            <a:endParaRPr lang="en-US" dirty="0">
              <a:latin typeface="+mj-lt"/>
              <a:ea typeface="Calibri" panose="020F0502020204030204" pitchFamily="34" charset="0"/>
              <a:cs typeface="Times New Roman" panose="02020603050405020304" pitchFamily="18" charset="0"/>
            </a:endParaRPr>
          </a:p>
          <a:p>
            <a:pPr marL="514350" lvl="0" indent="-514350">
              <a:spcBef>
                <a:spcPts val="0"/>
              </a:spcBef>
              <a:buFont typeface="+mj-lt"/>
              <a:buAutoNum type="arabicPeriod"/>
            </a:pPr>
            <a:r>
              <a:rPr lang="en-US" dirty="0">
                <a:latin typeface="+mj-lt"/>
                <a:ea typeface="Calibri" panose="020F0502020204030204" pitchFamily="34" charset="0"/>
                <a:cs typeface="Times New Roman" panose="02020603050405020304" pitchFamily="18" charset="0"/>
              </a:rPr>
              <a:t>Write an objective for both the highest-priority behavioral factor and the highest-priority environmental factor.</a:t>
            </a:r>
            <a:br>
              <a:rPr lang="en-US" dirty="0">
                <a:latin typeface="+mj-lt"/>
                <a:ea typeface="Calibri" panose="020F0502020204030204" pitchFamily="34" charset="0"/>
                <a:cs typeface="Times New Roman" panose="02020603050405020304" pitchFamily="18" charset="0"/>
              </a:rPr>
            </a:br>
            <a:endParaRPr lang="en-US" dirty="0">
              <a:latin typeface="+mj-lt"/>
              <a:ea typeface="Calibri" panose="020F0502020204030204" pitchFamily="34" charset="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2"/>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3"/>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Tree>
    <p:extLst>
      <p:ext uri="{BB962C8B-B14F-4D97-AF65-F5344CB8AC3E}">
        <p14:creationId xmlns:p14="http://schemas.microsoft.com/office/powerpoint/2010/main" val="6716280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2700"/>
            <a:ext cx="9144000" cy="369332"/>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1200" dirty="0"/>
              <a:t>Green, </a:t>
            </a:r>
            <a:r>
              <a:rPr lang="en-US" sz="1200" dirty="0" err="1"/>
              <a:t>Gielen</a:t>
            </a:r>
            <a:r>
              <a:rPr lang="en-US" sz="1200" dirty="0"/>
              <a:t>, </a:t>
            </a:r>
            <a:r>
              <a:rPr lang="en-US" sz="1200" dirty="0" err="1"/>
              <a:t>Ottoson</a:t>
            </a:r>
            <a:r>
              <a:rPr lang="en-US" sz="1200" dirty="0"/>
              <a:t>, Peterson, and Kreuter, eds: </a:t>
            </a:r>
            <a:r>
              <a:rPr lang="en-US" dirty="0"/>
              <a:t>Health Program Planning, Implementation, and Evaluation</a:t>
            </a:r>
            <a:endParaRPr lang="en-US" sz="1400" dirty="0"/>
          </a:p>
        </p:txBody>
      </p:sp>
      <p:sp>
        <p:nvSpPr>
          <p:cNvPr id="7" name="Footer Placeholder 5"/>
          <p:cNvSpPr>
            <a:spLocks noGrp="1"/>
          </p:cNvSpPr>
          <p:nvPr>
            <p:ph type="ftr" sz="quarter" idx="11"/>
          </p:nvPr>
        </p:nvSpPr>
        <p:spPr>
          <a:xfrm>
            <a:off x="1117600" y="6356350"/>
            <a:ext cx="6527800" cy="365125"/>
          </a:xfrm>
        </p:spPr>
        <p:txBody>
          <a:bodyPr/>
          <a:lstStyle/>
          <a:p>
            <a:r>
              <a:rPr lang="en-US" dirty="0"/>
              <a:t>Copyright © 2022 |     Johns Hopkins University Press</a:t>
            </a:r>
          </a:p>
        </p:txBody>
      </p:sp>
      <p:pic>
        <p:nvPicPr>
          <p:cNvPr id="8" name="Picture 7" descr="blueshiel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0800" y="6426200"/>
            <a:ext cx="311150" cy="266700"/>
          </a:xfrm>
          <a:prstGeom prst="rect">
            <a:avLst/>
          </a:prstGeom>
        </p:spPr>
      </p:pic>
      <p:sp>
        <p:nvSpPr>
          <p:cNvPr id="4" name="Title 3">
            <a:extLst>
              <a:ext uri="{FF2B5EF4-FFF2-40B4-BE49-F238E27FC236}">
                <a16:creationId xmlns:a16="http://schemas.microsoft.com/office/drawing/2014/main" id="{8DDA8604-EA3A-4565-AF0B-DB0C21103AC1}"/>
              </a:ext>
            </a:extLst>
          </p:cNvPr>
          <p:cNvSpPr>
            <a:spLocks noGrp="1"/>
          </p:cNvSpPr>
          <p:nvPr>
            <p:ph type="ctrTitle"/>
          </p:nvPr>
        </p:nvSpPr>
        <p:spPr>
          <a:xfrm>
            <a:off x="829688" y="3673034"/>
            <a:ext cx="7772400" cy="365126"/>
          </a:xfrm>
        </p:spPr>
        <p:txBody>
          <a:bodyPr>
            <a:normAutofit fontScale="90000"/>
          </a:bodyPr>
          <a:lstStyle/>
          <a:p>
            <a:r>
              <a:rPr lang="en-US" b="1" dirty="0"/>
              <a:t>Chapter 6</a:t>
            </a:r>
            <a:br>
              <a:rPr lang="en-US" b="1" dirty="0"/>
            </a:br>
            <a:br>
              <a:rPr lang="en-US" b="1" dirty="0"/>
            </a:br>
            <a:r>
              <a:rPr lang="en-US" b="1" dirty="0"/>
              <a:t>Educational and Ecological Assessment: Predisposing, Enabling, and Reinforcing Factors </a:t>
            </a:r>
            <a:br>
              <a:rPr lang="en-US" dirty="0"/>
            </a:br>
            <a:br>
              <a:rPr lang="en-US" dirty="0"/>
            </a:br>
            <a:r>
              <a:rPr lang="en-US" b="1" dirty="0"/>
              <a:t> </a:t>
            </a:r>
            <a:br>
              <a:rPr lang="en-US" dirty="0"/>
            </a:br>
            <a:r>
              <a:rPr lang="en-US" dirty="0"/>
              <a:t> </a:t>
            </a:r>
            <a:br>
              <a:rPr lang="en-US" dirty="0"/>
            </a:br>
            <a:endParaRPr lang="en-US" sz="2400" dirty="0"/>
          </a:p>
        </p:txBody>
      </p:sp>
    </p:spTree>
    <p:extLst>
      <p:ext uri="{BB962C8B-B14F-4D97-AF65-F5344CB8AC3E}">
        <p14:creationId xmlns:p14="http://schemas.microsoft.com/office/powerpoint/2010/main" val="19014752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Chapter 6 Learning Objectives</a:t>
            </a:r>
          </a:p>
        </p:txBody>
      </p:sp>
      <p:sp>
        <p:nvSpPr>
          <p:cNvPr id="3" name="Content Placeholder 2">
            <a:extLst>
              <a:ext uri="{FF2B5EF4-FFF2-40B4-BE49-F238E27FC236}">
                <a16:creationId xmlns:a16="http://schemas.microsoft.com/office/drawing/2014/main" id="{15430D32-E4AD-1F45-B3CC-EDD73C366846}"/>
              </a:ext>
            </a:extLst>
          </p:cNvPr>
          <p:cNvSpPr>
            <a:spLocks noGrp="1"/>
          </p:cNvSpPr>
          <p:nvPr>
            <p:ph idx="1"/>
          </p:nvPr>
        </p:nvSpPr>
        <p:spPr>
          <a:xfrm>
            <a:off x="457200" y="1093304"/>
            <a:ext cx="8229600" cy="5055119"/>
          </a:xfrm>
        </p:spPr>
        <p:txBody>
          <a:bodyPr>
            <a:noAutofit/>
          </a:bodyPr>
          <a:lstStyle/>
          <a:p>
            <a:pPr marL="114300" indent="0">
              <a:spcBef>
                <a:spcPts val="0"/>
              </a:spcBef>
              <a:buNone/>
            </a:pPr>
            <a:endParaRPr lang="en-US" sz="1800" dirty="0">
              <a:solidFill>
                <a:srgbClr val="000000"/>
              </a:solidFill>
              <a:latin typeface="+mj-lt"/>
              <a:ea typeface="Calibri" panose="020F0502020204030204" pitchFamily="34" charset="0"/>
              <a:cs typeface="Times New Roman" panose="02020603050405020304" pitchFamily="18" charset="0"/>
            </a:endParaRPr>
          </a:p>
          <a:p>
            <a:pPr marL="571500" indent="-457200">
              <a:spcBef>
                <a:spcPts val="0"/>
              </a:spcBef>
            </a:pPr>
            <a:r>
              <a:rPr lang="en-US" sz="1800" dirty="0">
                <a:solidFill>
                  <a:srgbClr val="000000"/>
                </a:solidFill>
                <a:ea typeface="Calibri" panose="020F0502020204030204" pitchFamily="34" charset="0"/>
                <a:cs typeface="Times New Roman" panose="02020603050405020304" pitchFamily="18" charset="0"/>
              </a:rPr>
              <a:t>Describe the definitions and give examples of predisposing, reinforcing, and enabling factors influencing behavior and environmental conditions.</a:t>
            </a:r>
          </a:p>
          <a:p>
            <a:pPr marL="571500" indent="-457200">
              <a:spcBef>
                <a:spcPts val="0"/>
              </a:spcBef>
            </a:pPr>
            <a:endParaRPr lang="en-US" sz="1800" dirty="0">
              <a:latin typeface="+mj-lt"/>
              <a:ea typeface="Calibri" panose="020F0502020204030204" pitchFamily="34" charset="0"/>
              <a:cs typeface="Times New Roman" panose="02020603050405020304" pitchFamily="18" charset="0"/>
            </a:endParaRPr>
          </a:p>
          <a:p>
            <a:pPr marL="571500" indent="-457200">
              <a:spcBef>
                <a:spcPts val="0"/>
              </a:spcBef>
            </a:pPr>
            <a:r>
              <a:rPr lang="en-US" sz="1800" dirty="0">
                <a:solidFill>
                  <a:srgbClr val="000000"/>
                </a:solidFill>
                <a:latin typeface="+mj-lt"/>
                <a:ea typeface="Calibri" panose="020F0502020204030204" pitchFamily="34" charset="0"/>
                <a:cs typeface="Times New Roman" panose="02020603050405020304" pitchFamily="18" charset="0"/>
              </a:rPr>
              <a:t>Explain how to use theory, evidence, and new data to identify predisposing, reinforcing, and enabling factors.</a:t>
            </a:r>
          </a:p>
          <a:p>
            <a:pPr marL="571500" indent="-457200">
              <a:spcBef>
                <a:spcPts val="0"/>
              </a:spcBef>
            </a:pPr>
            <a:endParaRPr lang="en-US" sz="1800" dirty="0">
              <a:latin typeface="+mj-lt"/>
              <a:ea typeface="Calibri" panose="020F0502020204030204" pitchFamily="34" charset="0"/>
              <a:cs typeface="Times New Roman" panose="02020603050405020304" pitchFamily="18" charset="0"/>
            </a:endParaRPr>
          </a:p>
          <a:p>
            <a:pPr marL="571500" indent="-457200">
              <a:spcBef>
                <a:spcPts val="0"/>
              </a:spcBef>
            </a:pPr>
            <a:r>
              <a:rPr lang="en-US" sz="1800" dirty="0">
                <a:solidFill>
                  <a:srgbClr val="000000"/>
                </a:solidFill>
                <a:latin typeface="+mj-lt"/>
                <a:ea typeface="Calibri" panose="020F0502020204030204" pitchFamily="34" charset="0"/>
                <a:cs typeface="Times New Roman" panose="02020603050405020304" pitchFamily="18" charset="0"/>
              </a:rPr>
              <a:t>Describe and provide examples of how factors can interact to influence  behavior and environmental conditions.</a:t>
            </a:r>
          </a:p>
          <a:p>
            <a:pPr marL="571500" indent="-457200">
              <a:spcBef>
                <a:spcPts val="0"/>
              </a:spcBef>
            </a:pPr>
            <a:endParaRPr lang="en-US" sz="1800" dirty="0">
              <a:latin typeface="+mj-lt"/>
              <a:ea typeface="Calibri" panose="020F0502020204030204" pitchFamily="34" charset="0"/>
              <a:cs typeface="Times New Roman" panose="02020603050405020304" pitchFamily="18" charset="0"/>
            </a:endParaRPr>
          </a:p>
          <a:p>
            <a:pPr marL="571500" indent="-457200">
              <a:spcBef>
                <a:spcPts val="0"/>
              </a:spcBef>
            </a:pPr>
            <a:r>
              <a:rPr lang="en-US" sz="1800" dirty="0">
                <a:solidFill>
                  <a:srgbClr val="000000"/>
                </a:solidFill>
                <a:latin typeface="+mj-lt"/>
                <a:ea typeface="Calibri" panose="020F0502020204030204" pitchFamily="34" charset="0"/>
                <a:cs typeface="Times New Roman" panose="02020603050405020304" pitchFamily="18" charset="0"/>
              </a:rPr>
              <a:t>Provide examples of how you might engage a community in the identification and prioritization of predisposing, reinforcing, and enabling factors.</a:t>
            </a:r>
          </a:p>
          <a:p>
            <a:pPr marL="571500" indent="-457200">
              <a:spcBef>
                <a:spcPts val="0"/>
              </a:spcBef>
            </a:pPr>
            <a:endParaRPr lang="en-US" sz="1800" dirty="0">
              <a:latin typeface="+mj-lt"/>
              <a:ea typeface="Calibri" panose="020F0502020204030204" pitchFamily="34" charset="0"/>
              <a:cs typeface="Times New Roman" panose="02020603050405020304" pitchFamily="18" charset="0"/>
            </a:endParaRPr>
          </a:p>
          <a:p>
            <a:pPr marL="571500" indent="-457200">
              <a:spcBef>
                <a:spcPts val="0"/>
              </a:spcBef>
            </a:pPr>
            <a:r>
              <a:rPr lang="en-US" sz="1800" dirty="0">
                <a:solidFill>
                  <a:srgbClr val="000000"/>
                </a:solidFill>
                <a:latin typeface="+mj-lt"/>
                <a:ea typeface="Calibri" panose="020F0502020204030204" pitchFamily="34" charset="0"/>
                <a:cs typeface="Times New Roman" panose="02020603050405020304" pitchFamily="18" charset="0"/>
              </a:rPr>
              <a:t>List and describe steps for considering which factors to prioritize in a health promotion planning effort.</a:t>
            </a:r>
          </a:p>
          <a:p>
            <a:pPr marL="571500" indent="-457200">
              <a:spcBef>
                <a:spcPts val="0"/>
              </a:spcBef>
            </a:pPr>
            <a:endParaRPr lang="en-US" sz="1800" dirty="0">
              <a:latin typeface="+mj-lt"/>
              <a:ea typeface="Calibri" panose="020F0502020204030204" pitchFamily="34" charset="0"/>
              <a:cs typeface="Times New Roman" panose="02020603050405020304" pitchFamily="18" charset="0"/>
            </a:endParaRPr>
          </a:p>
          <a:p>
            <a:pPr marL="571500" indent="-457200">
              <a:spcBef>
                <a:spcPts val="0"/>
              </a:spcBef>
            </a:pPr>
            <a:r>
              <a:rPr lang="en-US" sz="1800" dirty="0">
                <a:solidFill>
                  <a:srgbClr val="000000"/>
                </a:solidFill>
                <a:latin typeface="+mj-lt"/>
                <a:ea typeface="Calibri" panose="020F0502020204030204" pitchFamily="34" charset="0"/>
                <a:cs typeface="Times New Roman" panose="02020603050405020304" pitchFamily="18" charset="0"/>
              </a:rPr>
              <a:t>Demonstrate an ability to distinguish and label types of factors influencing behavior and environmental conditions.</a:t>
            </a:r>
            <a:endParaRPr lang="en-US" sz="1800" dirty="0">
              <a:latin typeface="+mj-lt"/>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2"/>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3"/>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Tree>
    <p:extLst>
      <p:ext uri="{BB962C8B-B14F-4D97-AF65-F5344CB8AC3E}">
        <p14:creationId xmlns:p14="http://schemas.microsoft.com/office/powerpoint/2010/main" val="13829475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6.1</a:t>
            </a:r>
          </a:p>
        </p:txBody>
      </p:sp>
      <p:pic>
        <p:nvPicPr>
          <p:cNvPr id="9" name="Content Placeholder 8">
            <a:extLst>
              <a:ext uri="{FF2B5EF4-FFF2-40B4-BE49-F238E27FC236}">
                <a16:creationId xmlns:a16="http://schemas.microsoft.com/office/drawing/2014/main" id="{3B9BA952-CAFE-1C43-B44B-F6FC2DA8679F}"/>
              </a:ext>
            </a:extLst>
          </p:cNvPr>
          <p:cNvPicPr>
            <a:picLocks noGrp="1" noChangeAspect="1"/>
          </p:cNvPicPr>
          <p:nvPr>
            <p:ph idx="1"/>
          </p:nvPr>
        </p:nvPicPr>
        <p:blipFill>
          <a:blip r:embed="rId2"/>
          <a:stretch>
            <a:fillRect/>
          </a:stretch>
        </p:blipFill>
        <p:spPr>
          <a:xfrm>
            <a:off x="1074385" y="1244323"/>
            <a:ext cx="6864176" cy="4652386"/>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EBB76551-CB6E-774C-AC34-2D161211733E}"/>
              </a:ext>
            </a:extLst>
          </p:cNvPr>
          <p:cNvSpPr txBox="1"/>
          <p:nvPr/>
        </p:nvSpPr>
        <p:spPr>
          <a:xfrm>
            <a:off x="990600" y="6089064"/>
            <a:ext cx="7420708" cy="507831"/>
          </a:xfrm>
          <a:prstGeom prst="rect">
            <a:avLst/>
          </a:prstGeom>
          <a:noFill/>
        </p:spPr>
        <p:txBody>
          <a:bodyPr wrap="square" rtlCol="0">
            <a:spAutoFit/>
          </a:bodyPr>
          <a:lstStyle/>
          <a:p>
            <a:r>
              <a:rPr lang="en-US" sz="900" dirty="0"/>
              <a:t>FIGURE 6.1. The third phase of the PRECEDE-PROCEED model, educational and ecological assessment, focuses on the predisposing, enabling, and reinforcing determinants of behavior and the environment.</a:t>
            </a:r>
          </a:p>
          <a:p>
            <a:endParaRPr lang="en-US" sz="900" dirty="0"/>
          </a:p>
        </p:txBody>
      </p:sp>
    </p:spTree>
    <p:extLst>
      <p:ext uri="{BB962C8B-B14F-4D97-AF65-F5344CB8AC3E}">
        <p14:creationId xmlns:p14="http://schemas.microsoft.com/office/powerpoint/2010/main" val="7107381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6.2</a:t>
            </a:r>
          </a:p>
        </p:txBody>
      </p:sp>
      <p:pic>
        <p:nvPicPr>
          <p:cNvPr id="10" name="Content Placeholder 9">
            <a:extLst>
              <a:ext uri="{FF2B5EF4-FFF2-40B4-BE49-F238E27FC236}">
                <a16:creationId xmlns:a16="http://schemas.microsoft.com/office/drawing/2014/main" id="{B86EC619-301F-FE4C-9BC8-AD8C01F5E84D}"/>
              </a:ext>
            </a:extLst>
          </p:cNvPr>
          <p:cNvPicPr>
            <a:picLocks noGrp="1" noChangeAspect="1"/>
          </p:cNvPicPr>
          <p:nvPr>
            <p:ph idx="1"/>
          </p:nvPr>
        </p:nvPicPr>
        <p:blipFill>
          <a:blip r:embed="rId2"/>
          <a:stretch>
            <a:fillRect/>
          </a:stretch>
        </p:blipFill>
        <p:spPr>
          <a:xfrm>
            <a:off x="1252973" y="1570284"/>
            <a:ext cx="6839411" cy="4369623"/>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E5E3DBF2-FC9B-8743-9514-0C1420D8870D}"/>
              </a:ext>
            </a:extLst>
          </p:cNvPr>
          <p:cNvSpPr txBox="1"/>
          <p:nvPr/>
        </p:nvSpPr>
        <p:spPr>
          <a:xfrm>
            <a:off x="1252973" y="6124275"/>
            <a:ext cx="5516111" cy="369332"/>
          </a:xfrm>
          <a:prstGeom prst="rect">
            <a:avLst/>
          </a:prstGeom>
          <a:noFill/>
        </p:spPr>
        <p:txBody>
          <a:bodyPr wrap="square" rtlCol="0">
            <a:spAutoFit/>
          </a:bodyPr>
          <a:lstStyle/>
          <a:p>
            <a:r>
              <a:rPr lang="en-US" sz="900" dirty="0"/>
              <a:t>FIGURE 6.2. Examples of predisposing, enabling, and reinforcing factors influencing behavior.</a:t>
            </a:r>
          </a:p>
          <a:p>
            <a:endParaRPr lang="en-US" sz="900" dirty="0"/>
          </a:p>
        </p:txBody>
      </p:sp>
    </p:spTree>
    <p:extLst>
      <p:ext uri="{BB962C8B-B14F-4D97-AF65-F5344CB8AC3E}">
        <p14:creationId xmlns:p14="http://schemas.microsoft.com/office/powerpoint/2010/main" val="2577622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2700"/>
            <a:ext cx="9144000" cy="369332"/>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1200" dirty="0"/>
              <a:t>Green, </a:t>
            </a:r>
            <a:r>
              <a:rPr lang="en-US" sz="1200" dirty="0" err="1"/>
              <a:t>Gielen</a:t>
            </a:r>
            <a:r>
              <a:rPr lang="en-US" sz="1200" dirty="0"/>
              <a:t>, </a:t>
            </a:r>
            <a:r>
              <a:rPr lang="en-US" sz="1200" dirty="0" err="1"/>
              <a:t>Ottoson</a:t>
            </a:r>
            <a:r>
              <a:rPr lang="en-US" sz="1200" dirty="0"/>
              <a:t>, Peterson, and Kreuter, eds: </a:t>
            </a:r>
            <a:r>
              <a:rPr lang="en-US" dirty="0"/>
              <a:t>Health Program Planning, Implementation, and Evaluation</a:t>
            </a:r>
            <a:endParaRPr lang="en-US" sz="1400" dirty="0"/>
          </a:p>
        </p:txBody>
      </p:sp>
      <p:sp>
        <p:nvSpPr>
          <p:cNvPr id="7" name="Footer Placeholder 5"/>
          <p:cNvSpPr>
            <a:spLocks noGrp="1"/>
          </p:cNvSpPr>
          <p:nvPr>
            <p:ph type="ftr" sz="quarter" idx="11"/>
          </p:nvPr>
        </p:nvSpPr>
        <p:spPr>
          <a:xfrm>
            <a:off x="1117600" y="6356350"/>
            <a:ext cx="6527800" cy="365125"/>
          </a:xfrm>
        </p:spPr>
        <p:txBody>
          <a:bodyPr/>
          <a:lstStyle/>
          <a:p>
            <a:r>
              <a:rPr lang="en-US" dirty="0"/>
              <a:t>Copyright © 2022 |     Johns Hopkins University Press</a:t>
            </a:r>
          </a:p>
        </p:txBody>
      </p:sp>
      <p:pic>
        <p:nvPicPr>
          <p:cNvPr id="8" name="Picture 7" descr="blueshiel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0800" y="6426200"/>
            <a:ext cx="311150" cy="266700"/>
          </a:xfrm>
          <a:prstGeom prst="rect">
            <a:avLst/>
          </a:prstGeom>
        </p:spPr>
      </p:pic>
      <p:sp>
        <p:nvSpPr>
          <p:cNvPr id="4" name="Title 3">
            <a:extLst>
              <a:ext uri="{FF2B5EF4-FFF2-40B4-BE49-F238E27FC236}">
                <a16:creationId xmlns:a16="http://schemas.microsoft.com/office/drawing/2014/main" id="{8DDA8604-EA3A-4565-AF0B-DB0C21103AC1}"/>
              </a:ext>
            </a:extLst>
          </p:cNvPr>
          <p:cNvSpPr>
            <a:spLocks noGrp="1"/>
          </p:cNvSpPr>
          <p:nvPr>
            <p:ph type="ctrTitle"/>
          </p:nvPr>
        </p:nvSpPr>
        <p:spPr>
          <a:xfrm>
            <a:off x="685800" y="3186628"/>
            <a:ext cx="7772400" cy="365126"/>
          </a:xfrm>
        </p:spPr>
        <p:txBody>
          <a:bodyPr>
            <a:normAutofit fontScale="90000"/>
          </a:bodyPr>
          <a:lstStyle/>
          <a:p>
            <a:br>
              <a:rPr lang="en-US" sz="2700" b="1" dirty="0"/>
            </a:br>
            <a:r>
              <a:rPr lang="en-US" b="1" dirty="0"/>
              <a:t>CHAPTER 1</a:t>
            </a:r>
            <a:br>
              <a:rPr lang="en-US" b="1" dirty="0"/>
            </a:br>
            <a:br>
              <a:rPr lang="en-US" b="1" dirty="0"/>
            </a:br>
            <a:r>
              <a:rPr lang="en-US" b="1" dirty="0"/>
              <a:t>A Model for Population Health Planning, Implementation, and Evaluation</a:t>
            </a:r>
            <a:br>
              <a:rPr lang="en-US" dirty="0"/>
            </a:br>
            <a:r>
              <a:rPr lang="en-US" b="1" dirty="0"/>
              <a:t> </a:t>
            </a:r>
            <a:br>
              <a:rPr lang="en-US" dirty="0"/>
            </a:br>
            <a:r>
              <a:rPr lang="en-US" dirty="0"/>
              <a:t> </a:t>
            </a:r>
            <a:br>
              <a:rPr lang="en-US" dirty="0"/>
            </a:br>
            <a:endParaRPr lang="en-US" sz="2400" dirty="0"/>
          </a:p>
        </p:txBody>
      </p:sp>
    </p:spTree>
    <p:extLst>
      <p:ext uri="{BB962C8B-B14F-4D97-AF65-F5344CB8AC3E}">
        <p14:creationId xmlns:p14="http://schemas.microsoft.com/office/powerpoint/2010/main" val="41785429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6.3</a:t>
            </a:r>
          </a:p>
        </p:txBody>
      </p:sp>
      <p:pic>
        <p:nvPicPr>
          <p:cNvPr id="9" name="Content Placeholder 8">
            <a:extLst>
              <a:ext uri="{FF2B5EF4-FFF2-40B4-BE49-F238E27FC236}">
                <a16:creationId xmlns:a16="http://schemas.microsoft.com/office/drawing/2014/main" id="{08D29071-B325-C446-B1E9-4304F760AF78}"/>
              </a:ext>
            </a:extLst>
          </p:cNvPr>
          <p:cNvPicPr>
            <a:picLocks noGrp="1" noChangeAspect="1"/>
          </p:cNvPicPr>
          <p:nvPr>
            <p:ph idx="1"/>
          </p:nvPr>
        </p:nvPicPr>
        <p:blipFill>
          <a:blip r:embed="rId2"/>
          <a:stretch>
            <a:fillRect/>
          </a:stretch>
        </p:blipFill>
        <p:spPr>
          <a:xfrm>
            <a:off x="1459120" y="1343848"/>
            <a:ext cx="5504388" cy="4498046"/>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4" name="TextBox 3">
            <a:extLst>
              <a:ext uri="{FF2B5EF4-FFF2-40B4-BE49-F238E27FC236}">
                <a16:creationId xmlns:a16="http://schemas.microsoft.com/office/drawing/2014/main" id="{E57CA858-0E58-CE46-AA07-6D3996E676B1}"/>
              </a:ext>
            </a:extLst>
          </p:cNvPr>
          <p:cNvSpPr txBox="1"/>
          <p:nvPr/>
        </p:nvSpPr>
        <p:spPr>
          <a:xfrm>
            <a:off x="1441938" y="6049108"/>
            <a:ext cx="6225760" cy="369332"/>
          </a:xfrm>
          <a:prstGeom prst="rect">
            <a:avLst/>
          </a:prstGeom>
          <a:noFill/>
        </p:spPr>
        <p:txBody>
          <a:bodyPr wrap="square" rtlCol="0">
            <a:spAutoFit/>
          </a:bodyPr>
          <a:lstStyle/>
          <a:p>
            <a:r>
              <a:rPr lang="en-US" sz="900" dirty="0"/>
              <a:t>FIGURE 6.3. Predisposing, enabling, and reinforcing factors that influence the behavior of HPV vaccine uptake.</a:t>
            </a:r>
          </a:p>
          <a:p>
            <a:endParaRPr lang="en-US" sz="900" dirty="0"/>
          </a:p>
        </p:txBody>
      </p:sp>
    </p:spTree>
    <p:extLst>
      <p:ext uri="{BB962C8B-B14F-4D97-AF65-F5344CB8AC3E}">
        <p14:creationId xmlns:p14="http://schemas.microsoft.com/office/powerpoint/2010/main" val="23921476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B75B376-5C92-6243-9331-005EE253C6B7}"/>
              </a:ext>
            </a:extLst>
          </p:cNvPr>
          <p:cNvSpPr>
            <a:spLocks noGrp="1"/>
          </p:cNvSpPr>
          <p:nvPr>
            <p:ph type="ftr" sz="quarter" idx="11"/>
          </p:nvPr>
        </p:nvSpPr>
        <p:spPr/>
        <p:txBody>
          <a:bodyPr/>
          <a:lstStyle/>
          <a:p>
            <a:r>
              <a:rPr lang="en-US"/>
              <a:t>Copyright 2014 Johns Hopkins University Press</a:t>
            </a:r>
          </a:p>
        </p:txBody>
      </p:sp>
      <p:pic>
        <p:nvPicPr>
          <p:cNvPr id="4" name="Picture 3" descr="Text, letter&#10;&#10;Description automatically generated">
            <a:extLst>
              <a:ext uri="{FF2B5EF4-FFF2-40B4-BE49-F238E27FC236}">
                <a16:creationId xmlns:a16="http://schemas.microsoft.com/office/drawing/2014/main" id="{F024E72A-3BFD-9F47-AC64-EFAF5685AA61}"/>
              </a:ext>
            </a:extLst>
          </p:cNvPr>
          <p:cNvPicPr>
            <a:picLocks noChangeAspect="1"/>
          </p:cNvPicPr>
          <p:nvPr/>
        </p:nvPicPr>
        <p:blipFill>
          <a:blip r:embed="rId2"/>
          <a:stretch>
            <a:fillRect/>
          </a:stretch>
        </p:blipFill>
        <p:spPr>
          <a:xfrm>
            <a:off x="1727824" y="415126"/>
            <a:ext cx="5678552" cy="5952212"/>
          </a:xfrm>
          <a:prstGeom prst="rect">
            <a:avLst/>
          </a:prstGeom>
        </p:spPr>
      </p:pic>
    </p:spTree>
    <p:extLst>
      <p:ext uri="{BB962C8B-B14F-4D97-AF65-F5344CB8AC3E}">
        <p14:creationId xmlns:p14="http://schemas.microsoft.com/office/powerpoint/2010/main" val="6106485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Chapter 6 Exercises</a:t>
            </a:r>
          </a:p>
        </p:txBody>
      </p:sp>
      <p:sp>
        <p:nvSpPr>
          <p:cNvPr id="3" name="Content Placeholder 2">
            <a:extLst>
              <a:ext uri="{FF2B5EF4-FFF2-40B4-BE49-F238E27FC236}">
                <a16:creationId xmlns:a16="http://schemas.microsoft.com/office/drawing/2014/main" id="{15430D32-E4AD-1F45-B3CC-EDD73C366846}"/>
              </a:ext>
            </a:extLst>
          </p:cNvPr>
          <p:cNvSpPr>
            <a:spLocks noGrp="1"/>
          </p:cNvSpPr>
          <p:nvPr>
            <p:ph idx="1"/>
          </p:nvPr>
        </p:nvSpPr>
        <p:spPr/>
        <p:txBody>
          <a:bodyPr>
            <a:normAutofit fontScale="77500" lnSpcReduction="20000"/>
          </a:bodyPr>
          <a:lstStyle/>
          <a:p>
            <a:pPr marL="514350" lvl="0" indent="-514350">
              <a:spcBef>
                <a:spcPts val="0"/>
              </a:spcBef>
              <a:buFont typeface="+mj-lt"/>
              <a:buAutoNum type="arabicPeriod"/>
            </a:pPr>
            <a:r>
              <a:rPr lang="en-US" dirty="0">
                <a:solidFill>
                  <a:srgbClr val="000000"/>
                </a:solidFill>
                <a:ea typeface="Calibri" panose="020F0502020204030204" pitchFamily="34" charset="0"/>
                <a:cs typeface="Times New Roman" panose="02020603050405020304" pitchFamily="18" charset="0"/>
              </a:rPr>
              <a:t>For one of the high- priority behavioral changes you selected in the previous chapter, list all the predisposing, enabling, and reinforcing factors you can identify. For a priority environmental condition, list the enabling factors.</a:t>
            </a:r>
          </a:p>
          <a:p>
            <a:pPr marL="514350" lvl="0" indent="-514350">
              <a:spcBef>
                <a:spcPts val="0"/>
              </a:spcBef>
              <a:buFont typeface="+mj-lt"/>
              <a:buAutoNum type="arabicPeriod"/>
            </a:pPr>
            <a:endParaRPr lang="en-US" dirty="0">
              <a:ea typeface="Calibri" panose="020F0502020204030204" pitchFamily="34" charset="0"/>
              <a:cs typeface="Times New Roman" panose="02020603050405020304" pitchFamily="18" charset="0"/>
            </a:endParaRPr>
          </a:p>
          <a:p>
            <a:pPr marL="514350" lvl="0" indent="-514350">
              <a:spcBef>
                <a:spcPts val="0"/>
              </a:spcBef>
              <a:buFont typeface="+mj-lt"/>
              <a:buAutoNum type="arabicPeriod"/>
            </a:pPr>
            <a:r>
              <a:rPr lang="en-US" dirty="0">
                <a:solidFill>
                  <a:srgbClr val="000000"/>
                </a:solidFill>
                <a:ea typeface="Calibri" panose="020F0502020204030204" pitchFamily="34" charset="0"/>
                <a:cs typeface="Times New Roman" panose="02020603050405020304" pitchFamily="18" charset="0"/>
              </a:rPr>
              <a:t>Rate each factor believed to cause the health behavior or environmental condition according to its importance and changeability. Give each factor a rating of low, medium, or high on each criterion.</a:t>
            </a:r>
          </a:p>
          <a:p>
            <a:pPr marL="514350" lvl="0" indent="-514350">
              <a:spcBef>
                <a:spcPts val="0"/>
              </a:spcBef>
              <a:buFont typeface="+mj-lt"/>
              <a:buAutoNum type="arabicPeriod"/>
            </a:pPr>
            <a:endParaRPr lang="en-US" dirty="0">
              <a:ea typeface="Calibri" panose="020F0502020204030204" pitchFamily="34" charset="0"/>
              <a:cs typeface="Times New Roman" panose="02020603050405020304" pitchFamily="18" charset="0"/>
            </a:endParaRPr>
          </a:p>
          <a:p>
            <a:pPr marL="514350" lvl="0" indent="-514350">
              <a:spcBef>
                <a:spcPts val="0"/>
              </a:spcBef>
              <a:buFont typeface="+mj-lt"/>
              <a:buAutoNum type="arabicPeriod"/>
            </a:pPr>
            <a:r>
              <a:rPr lang="en-US" dirty="0">
                <a:solidFill>
                  <a:srgbClr val="000000"/>
                </a:solidFill>
                <a:ea typeface="Times New Roman" panose="02020603050405020304" pitchFamily="18" charset="0"/>
                <a:cs typeface="Times New Roman" panose="02020603050405020304" pitchFamily="18" charset="0"/>
              </a:rPr>
              <a:t>Write learning or resource objectives for the highest- priority predisposing factor, enabling factor, and reinforcing factor.</a:t>
            </a:r>
            <a:endParaRPr lang="en-US" dirty="0">
              <a:ea typeface="Calibri" panose="020F0502020204030204" pitchFamily="34" charset="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2"/>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3"/>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Tree>
    <p:extLst>
      <p:ext uri="{BB962C8B-B14F-4D97-AF65-F5344CB8AC3E}">
        <p14:creationId xmlns:p14="http://schemas.microsoft.com/office/powerpoint/2010/main" val="24983134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2700"/>
            <a:ext cx="9144000" cy="369332"/>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1200" dirty="0"/>
              <a:t>Green, </a:t>
            </a:r>
            <a:r>
              <a:rPr lang="en-US" sz="1200" dirty="0" err="1"/>
              <a:t>Gielen</a:t>
            </a:r>
            <a:r>
              <a:rPr lang="en-US" sz="1200" dirty="0"/>
              <a:t>, </a:t>
            </a:r>
            <a:r>
              <a:rPr lang="en-US" sz="1200" dirty="0" err="1"/>
              <a:t>Ottoson</a:t>
            </a:r>
            <a:r>
              <a:rPr lang="en-US" sz="1200" dirty="0"/>
              <a:t>, Peterson, and Kreuter, eds: </a:t>
            </a:r>
            <a:r>
              <a:rPr lang="en-US" dirty="0"/>
              <a:t>Health Program Planning, Implementation, and Evaluation</a:t>
            </a:r>
            <a:endParaRPr lang="en-US" sz="1400" dirty="0"/>
          </a:p>
        </p:txBody>
      </p:sp>
      <p:sp>
        <p:nvSpPr>
          <p:cNvPr id="7" name="Footer Placeholder 5"/>
          <p:cNvSpPr>
            <a:spLocks noGrp="1"/>
          </p:cNvSpPr>
          <p:nvPr>
            <p:ph type="ftr" sz="quarter" idx="11"/>
          </p:nvPr>
        </p:nvSpPr>
        <p:spPr>
          <a:xfrm>
            <a:off x="1117600" y="6356350"/>
            <a:ext cx="6527800" cy="365125"/>
          </a:xfrm>
        </p:spPr>
        <p:txBody>
          <a:bodyPr/>
          <a:lstStyle/>
          <a:p>
            <a:r>
              <a:rPr lang="en-US" dirty="0"/>
              <a:t>Copyright © 2022 |     Johns Hopkins University Press</a:t>
            </a:r>
          </a:p>
        </p:txBody>
      </p:sp>
      <p:pic>
        <p:nvPicPr>
          <p:cNvPr id="8" name="Picture 7" descr="blueshiel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0800" y="6426200"/>
            <a:ext cx="311150" cy="266700"/>
          </a:xfrm>
          <a:prstGeom prst="rect">
            <a:avLst/>
          </a:prstGeom>
        </p:spPr>
      </p:pic>
      <p:sp>
        <p:nvSpPr>
          <p:cNvPr id="4" name="Title 3">
            <a:extLst>
              <a:ext uri="{FF2B5EF4-FFF2-40B4-BE49-F238E27FC236}">
                <a16:creationId xmlns:a16="http://schemas.microsoft.com/office/drawing/2014/main" id="{8DDA8604-EA3A-4565-AF0B-DB0C21103AC1}"/>
              </a:ext>
            </a:extLst>
          </p:cNvPr>
          <p:cNvSpPr>
            <a:spLocks noGrp="1"/>
          </p:cNvSpPr>
          <p:nvPr>
            <p:ph type="ctrTitle"/>
          </p:nvPr>
        </p:nvSpPr>
        <p:spPr>
          <a:xfrm>
            <a:off x="685800" y="3246437"/>
            <a:ext cx="7772400" cy="365126"/>
          </a:xfrm>
        </p:spPr>
        <p:txBody>
          <a:bodyPr>
            <a:normAutofit fontScale="90000"/>
          </a:bodyPr>
          <a:lstStyle/>
          <a:p>
            <a:br>
              <a:rPr lang="en-US" sz="2700" b="1" dirty="0"/>
            </a:br>
            <a:r>
              <a:rPr lang="en-US" b="1" dirty="0"/>
              <a:t>CHAPTER 7</a:t>
            </a:r>
            <a:br>
              <a:rPr lang="en-US" b="1" dirty="0"/>
            </a:br>
            <a:br>
              <a:rPr lang="en-US" b="1" dirty="0"/>
            </a:br>
            <a:r>
              <a:rPr lang="en-US" b="1" dirty="0"/>
              <a:t>Health Program and  Policy Development I: Intervention Strategies</a:t>
            </a:r>
            <a:br>
              <a:rPr lang="en-US" dirty="0"/>
            </a:br>
            <a:r>
              <a:rPr lang="en-US" dirty="0"/>
              <a:t> </a:t>
            </a:r>
            <a:br>
              <a:rPr lang="en-US" dirty="0"/>
            </a:br>
            <a:endParaRPr lang="en-US" sz="2400" dirty="0"/>
          </a:p>
        </p:txBody>
      </p:sp>
    </p:spTree>
    <p:extLst>
      <p:ext uri="{BB962C8B-B14F-4D97-AF65-F5344CB8AC3E}">
        <p14:creationId xmlns:p14="http://schemas.microsoft.com/office/powerpoint/2010/main" val="8115559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Chapter 7 Learning Objectives</a:t>
            </a:r>
          </a:p>
        </p:txBody>
      </p:sp>
      <p:sp>
        <p:nvSpPr>
          <p:cNvPr id="3" name="Content Placeholder 2">
            <a:extLst>
              <a:ext uri="{FF2B5EF4-FFF2-40B4-BE49-F238E27FC236}">
                <a16:creationId xmlns:a16="http://schemas.microsoft.com/office/drawing/2014/main" id="{15430D32-E4AD-1F45-B3CC-EDD73C366846}"/>
              </a:ext>
            </a:extLst>
          </p:cNvPr>
          <p:cNvSpPr>
            <a:spLocks noGrp="1"/>
          </p:cNvSpPr>
          <p:nvPr>
            <p:ph idx="1"/>
          </p:nvPr>
        </p:nvSpPr>
        <p:spPr>
          <a:xfrm>
            <a:off x="805070" y="1404041"/>
            <a:ext cx="7762461" cy="4804258"/>
          </a:xfrm>
        </p:spPr>
        <p:txBody>
          <a:bodyPr>
            <a:noAutofit/>
          </a:bodyPr>
          <a:lstStyle/>
          <a:p>
            <a:pPr lvl="0">
              <a:spcBef>
                <a:spcPts val="0"/>
              </a:spcBef>
              <a:buFont typeface="Symbol" pitchFamily="2" charset="2"/>
              <a:buChar char=""/>
            </a:pPr>
            <a:r>
              <a:rPr lang="en-US" sz="1600" dirty="0">
                <a:solidFill>
                  <a:srgbClr val="000000"/>
                </a:solidFill>
                <a:latin typeface="+mj-lt"/>
                <a:ea typeface="Times New Roman" panose="02020603050405020304" pitchFamily="18" charset="0"/>
                <a:cs typeface="Times New Roman" panose="02020603050405020304" pitchFamily="18" charset="0"/>
              </a:rPr>
              <a:t>Match possible intervention strategies to the various ecological levels for intervention and to specific predisposing, enabling, and reinforcing factors.</a:t>
            </a:r>
          </a:p>
          <a:p>
            <a:pPr lvl="0">
              <a:spcBef>
                <a:spcPts val="0"/>
              </a:spcBef>
              <a:buFont typeface="Symbol" pitchFamily="2" charset="2"/>
              <a:buChar char=""/>
            </a:pPr>
            <a:endParaRPr lang="en-US" sz="1600" dirty="0">
              <a:latin typeface="+mj-lt"/>
              <a:ea typeface="Calibri" panose="020F0502020204030204" pitchFamily="34" charset="0"/>
              <a:cs typeface="Times New Roman" panose="02020603050405020304" pitchFamily="18" charset="0"/>
            </a:endParaRPr>
          </a:p>
          <a:p>
            <a:pPr lvl="0">
              <a:spcBef>
                <a:spcPts val="0"/>
              </a:spcBef>
              <a:buFont typeface="Symbol" pitchFamily="2" charset="2"/>
              <a:buChar char=""/>
            </a:pPr>
            <a:r>
              <a:rPr lang="en-US" sz="1600" dirty="0">
                <a:solidFill>
                  <a:srgbClr val="000000"/>
                </a:solidFill>
                <a:latin typeface="+mj-lt"/>
                <a:ea typeface="Times New Roman" panose="02020603050405020304" pitchFamily="18" charset="0"/>
                <a:cs typeface="Times New Roman" panose="02020603050405020304" pitchFamily="18" charset="0"/>
              </a:rPr>
              <a:t>Use “best practices” where available from the research literature and “best  experiences” from other programs to address the most important predisposing, enabling, and reinforcing factors.</a:t>
            </a:r>
          </a:p>
          <a:p>
            <a:pPr lvl="0">
              <a:spcBef>
                <a:spcPts val="0"/>
              </a:spcBef>
              <a:buFont typeface="Symbol" pitchFamily="2" charset="2"/>
              <a:buChar char=""/>
            </a:pPr>
            <a:endParaRPr lang="en-US" sz="1600" dirty="0">
              <a:latin typeface="+mj-lt"/>
              <a:ea typeface="Calibri" panose="020F0502020204030204" pitchFamily="34" charset="0"/>
              <a:cs typeface="Times New Roman" panose="02020603050405020304" pitchFamily="18" charset="0"/>
            </a:endParaRPr>
          </a:p>
          <a:p>
            <a:pPr lvl="0">
              <a:spcBef>
                <a:spcPts val="0"/>
              </a:spcBef>
              <a:buFont typeface="Symbol" pitchFamily="2" charset="2"/>
              <a:buChar char=""/>
            </a:pPr>
            <a:r>
              <a:rPr lang="en-US" sz="1600" dirty="0">
                <a:solidFill>
                  <a:srgbClr val="000000"/>
                </a:solidFill>
                <a:latin typeface="+mj-lt"/>
                <a:ea typeface="Times New Roman" panose="02020603050405020304" pitchFamily="18" charset="0"/>
                <a:cs typeface="Times New Roman" panose="02020603050405020304" pitchFamily="18" charset="0"/>
              </a:rPr>
              <a:t>Adapt evidence- based strategies with practice- based evidence, observations, and experience of and for the particular population and context.</a:t>
            </a:r>
          </a:p>
          <a:p>
            <a:pPr lvl="0">
              <a:spcBef>
                <a:spcPts val="0"/>
              </a:spcBef>
              <a:buFont typeface="Symbol" pitchFamily="2" charset="2"/>
              <a:buChar char=""/>
            </a:pPr>
            <a:endParaRPr lang="en-US" sz="1600" dirty="0">
              <a:latin typeface="+mj-lt"/>
              <a:ea typeface="Calibri" panose="020F0502020204030204" pitchFamily="34" charset="0"/>
              <a:cs typeface="Times New Roman" panose="02020603050405020304" pitchFamily="18" charset="0"/>
            </a:endParaRPr>
          </a:p>
          <a:p>
            <a:pPr lvl="0">
              <a:spcBef>
                <a:spcPts val="0"/>
              </a:spcBef>
              <a:buFont typeface="Symbol" pitchFamily="2" charset="2"/>
              <a:buChar char=""/>
            </a:pPr>
            <a:r>
              <a:rPr lang="en-US" sz="1600" dirty="0">
                <a:solidFill>
                  <a:srgbClr val="000000"/>
                </a:solidFill>
                <a:latin typeface="+mj-lt"/>
                <a:ea typeface="Times New Roman" panose="02020603050405020304" pitchFamily="18" charset="0"/>
                <a:cs typeface="Times New Roman" panose="02020603050405020304" pitchFamily="18" charset="0"/>
              </a:rPr>
              <a:t>Use behavioral and social science theories to design new interventions specific to a population and context.</a:t>
            </a:r>
          </a:p>
          <a:p>
            <a:pPr lvl="0">
              <a:spcBef>
                <a:spcPts val="0"/>
              </a:spcBef>
              <a:buFont typeface="Symbol" pitchFamily="2" charset="2"/>
              <a:buChar char=""/>
            </a:pPr>
            <a:endParaRPr lang="en-US" sz="1600" dirty="0">
              <a:latin typeface="+mj-lt"/>
              <a:ea typeface="Calibri" panose="020F0502020204030204" pitchFamily="34" charset="0"/>
              <a:cs typeface="Times New Roman" panose="02020603050405020304" pitchFamily="18" charset="0"/>
            </a:endParaRPr>
          </a:p>
          <a:p>
            <a:pPr lvl="0">
              <a:spcBef>
                <a:spcPts val="0"/>
              </a:spcBef>
              <a:buFont typeface="Symbol" pitchFamily="2" charset="2"/>
              <a:buChar char=""/>
            </a:pPr>
            <a:r>
              <a:rPr lang="en-US" sz="1600" dirty="0">
                <a:solidFill>
                  <a:srgbClr val="000000"/>
                </a:solidFill>
                <a:latin typeface="+mj-lt"/>
                <a:ea typeface="Times New Roman" panose="02020603050405020304" pitchFamily="18" charset="0"/>
                <a:cs typeface="Times New Roman" panose="02020603050405020304" pitchFamily="18" charset="0"/>
              </a:rPr>
              <a:t>Pool and blend interventions into comprehensive programs that address the essential predisposing, enabling, and reinforcing factors identified in the previous chapter.</a:t>
            </a:r>
          </a:p>
          <a:p>
            <a:pPr lvl="0">
              <a:spcBef>
                <a:spcPts val="0"/>
              </a:spcBef>
              <a:buFont typeface="Symbol" pitchFamily="2" charset="2"/>
              <a:buChar char=""/>
            </a:pPr>
            <a:endParaRPr lang="en-US" sz="1600" dirty="0">
              <a:latin typeface="+mj-lt"/>
              <a:ea typeface="Calibri" panose="020F0502020204030204" pitchFamily="34" charset="0"/>
              <a:cs typeface="Times New Roman" panose="02020603050405020304" pitchFamily="18" charset="0"/>
            </a:endParaRPr>
          </a:p>
          <a:p>
            <a:pPr lvl="0">
              <a:spcBef>
                <a:spcPts val="0"/>
              </a:spcBef>
              <a:buFont typeface="Symbol" pitchFamily="2" charset="2"/>
              <a:buChar char=""/>
            </a:pPr>
            <a:r>
              <a:rPr lang="en-US" sz="1600" dirty="0">
                <a:solidFill>
                  <a:srgbClr val="000000"/>
                </a:solidFill>
                <a:latin typeface="+mj-lt"/>
                <a:ea typeface="Times New Roman" panose="02020603050405020304" pitchFamily="18" charset="0"/>
                <a:cs typeface="Times New Roman" panose="02020603050405020304" pitchFamily="18" charset="0"/>
              </a:rPr>
              <a:t>Create a logic model or theory of change to ensure a successful transition from planning to the implementation of practical strategies that lead to health improvements and to evaluation of them.</a:t>
            </a:r>
            <a:endParaRPr lang="en-US" sz="1600" dirty="0">
              <a:latin typeface="+mj-lt"/>
              <a:ea typeface="Calibri" panose="020F0502020204030204" pitchFamily="34" charset="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2"/>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3"/>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Tree>
    <p:extLst>
      <p:ext uri="{BB962C8B-B14F-4D97-AF65-F5344CB8AC3E}">
        <p14:creationId xmlns:p14="http://schemas.microsoft.com/office/powerpoint/2010/main" val="17834293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7.1 </a:t>
            </a:r>
          </a:p>
        </p:txBody>
      </p:sp>
      <p:pic>
        <p:nvPicPr>
          <p:cNvPr id="9" name="Content Placeholder 8">
            <a:extLst>
              <a:ext uri="{FF2B5EF4-FFF2-40B4-BE49-F238E27FC236}">
                <a16:creationId xmlns:a16="http://schemas.microsoft.com/office/drawing/2014/main" id="{65AFF26F-E351-DD43-8C6C-0449E9BDACF2}"/>
              </a:ext>
            </a:extLst>
          </p:cNvPr>
          <p:cNvPicPr>
            <a:picLocks noGrp="1" noChangeAspect="1"/>
          </p:cNvPicPr>
          <p:nvPr>
            <p:ph idx="1"/>
          </p:nvPr>
        </p:nvPicPr>
        <p:blipFill>
          <a:blip r:embed="rId2"/>
          <a:stretch>
            <a:fillRect/>
          </a:stretch>
        </p:blipFill>
        <p:spPr>
          <a:xfrm>
            <a:off x="1059287" y="1388839"/>
            <a:ext cx="6792626" cy="4603891"/>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7048324A-22F5-724F-B322-07847175ECB0}"/>
              </a:ext>
            </a:extLst>
          </p:cNvPr>
          <p:cNvSpPr txBox="1"/>
          <p:nvPr/>
        </p:nvSpPr>
        <p:spPr>
          <a:xfrm>
            <a:off x="937845" y="6057434"/>
            <a:ext cx="7502769" cy="507831"/>
          </a:xfrm>
          <a:prstGeom prst="rect">
            <a:avLst/>
          </a:prstGeom>
          <a:noFill/>
        </p:spPr>
        <p:txBody>
          <a:bodyPr wrap="square" rtlCol="0">
            <a:spAutoFit/>
          </a:bodyPr>
          <a:lstStyle/>
          <a:p>
            <a:r>
              <a:rPr lang="en-US" sz="900" dirty="0"/>
              <a:t>FIGURE 7.1. The fourth phase of the PRECEDE-PROCEED model, health program and policy development, begins with a focus on the identification and formation of, and priorities among, intervention strategies to influence determinants of behavioral and environmental change.</a:t>
            </a:r>
          </a:p>
          <a:p>
            <a:endParaRPr lang="en-US" sz="900" dirty="0"/>
          </a:p>
        </p:txBody>
      </p:sp>
    </p:spTree>
    <p:extLst>
      <p:ext uri="{BB962C8B-B14F-4D97-AF65-F5344CB8AC3E}">
        <p14:creationId xmlns:p14="http://schemas.microsoft.com/office/powerpoint/2010/main" val="29039955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a:xfrm>
            <a:off x="457200" y="105673"/>
            <a:ext cx="8229600" cy="1143000"/>
          </a:xfrm>
        </p:spPr>
        <p:txBody>
          <a:bodyPr/>
          <a:lstStyle/>
          <a:p>
            <a:r>
              <a:rPr lang="en-US" dirty="0"/>
              <a:t>Figure 7.2</a:t>
            </a:r>
          </a:p>
        </p:txBody>
      </p:sp>
      <p:pic>
        <p:nvPicPr>
          <p:cNvPr id="9" name="Content Placeholder 8" descr="A collage of people&#10;&#10;Description automatically generated with low confidence">
            <a:extLst>
              <a:ext uri="{FF2B5EF4-FFF2-40B4-BE49-F238E27FC236}">
                <a16:creationId xmlns:a16="http://schemas.microsoft.com/office/drawing/2014/main" id="{DA6F1C0A-3BED-A14F-93D9-EE0350FC6FCD}"/>
              </a:ext>
            </a:extLst>
          </p:cNvPr>
          <p:cNvPicPr>
            <a:picLocks noGrp="1" noChangeAspect="1"/>
          </p:cNvPicPr>
          <p:nvPr>
            <p:ph idx="1"/>
          </p:nvPr>
        </p:nvPicPr>
        <p:blipFill>
          <a:blip r:embed="rId2"/>
          <a:stretch>
            <a:fillRect/>
          </a:stretch>
        </p:blipFill>
        <p:spPr>
          <a:xfrm>
            <a:off x="2422938" y="1036147"/>
            <a:ext cx="3769223" cy="4976635"/>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1FDC8E7C-A49B-0946-B821-ED51A66F6B7E}"/>
              </a:ext>
            </a:extLst>
          </p:cNvPr>
          <p:cNvSpPr txBox="1"/>
          <p:nvPr/>
        </p:nvSpPr>
        <p:spPr>
          <a:xfrm>
            <a:off x="1248508" y="6012782"/>
            <a:ext cx="6834554" cy="507831"/>
          </a:xfrm>
          <a:prstGeom prst="rect">
            <a:avLst/>
          </a:prstGeom>
          <a:noFill/>
        </p:spPr>
        <p:txBody>
          <a:bodyPr wrap="square" rtlCol="0">
            <a:spAutoFit/>
          </a:bodyPr>
          <a:lstStyle/>
          <a:p>
            <a:r>
              <a:rPr lang="en-US" sz="900" dirty="0"/>
              <a:t>FIGURE 7.2. Sample material from the Smoke-Free Homes: Some Things are Better Outside program. Source: Emory Prevention Research Center, Rollins School of Public Health, Emory University.</a:t>
            </a:r>
          </a:p>
          <a:p>
            <a:endParaRPr lang="en-US" sz="900" dirty="0"/>
          </a:p>
        </p:txBody>
      </p:sp>
    </p:spTree>
    <p:extLst>
      <p:ext uri="{BB962C8B-B14F-4D97-AF65-F5344CB8AC3E}">
        <p14:creationId xmlns:p14="http://schemas.microsoft.com/office/powerpoint/2010/main" val="24133139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7.3</a:t>
            </a:r>
          </a:p>
        </p:txBody>
      </p:sp>
      <p:pic>
        <p:nvPicPr>
          <p:cNvPr id="9" name="Content Placeholder 8">
            <a:extLst>
              <a:ext uri="{FF2B5EF4-FFF2-40B4-BE49-F238E27FC236}">
                <a16:creationId xmlns:a16="http://schemas.microsoft.com/office/drawing/2014/main" id="{8EFD0B75-68D4-D341-BB02-8DD6DF2511AC}"/>
              </a:ext>
            </a:extLst>
          </p:cNvPr>
          <p:cNvPicPr>
            <a:picLocks noGrp="1" noChangeAspect="1"/>
          </p:cNvPicPr>
          <p:nvPr>
            <p:ph idx="1"/>
          </p:nvPr>
        </p:nvPicPr>
        <p:blipFill>
          <a:blip r:embed="rId2"/>
          <a:stretch>
            <a:fillRect/>
          </a:stretch>
        </p:blipFill>
        <p:spPr>
          <a:xfrm>
            <a:off x="1459120" y="1236443"/>
            <a:ext cx="6492184" cy="5478292"/>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CA8DEACA-3E70-604C-A73B-FEE1E7DA00A5}"/>
              </a:ext>
            </a:extLst>
          </p:cNvPr>
          <p:cNvSpPr txBox="1"/>
          <p:nvPr/>
        </p:nvSpPr>
        <p:spPr>
          <a:xfrm>
            <a:off x="1459120" y="5768664"/>
            <a:ext cx="7095519" cy="369332"/>
          </a:xfrm>
          <a:prstGeom prst="rect">
            <a:avLst/>
          </a:prstGeom>
          <a:noFill/>
        </p:spPr>
        <p:txBody>
          <a:bodyPr wrap="square" rtlCol="0">
            <a:spAutoFit/>
          </a:bodyPr>
          <a:lstStyle/>
          <a:p>
            <a:r>
              <a:rPr lang="en-US" sz="900" dirty="0"/>
              <a:t>FIGURE 7.3. Logic Model for Multi-Level Healthy Eating and Obesity Prevention Program</a:t>
            </a:r>
          </a:p>
          <a:p>
            <a:endParaRPr lang="en-US" sz="900" dirty="0"/>
          </a:p>
        </p:txBody>
      </p:sp>
    </p:spTree>
    <p:extLst>
      <p:ext uri="{BB962C8B-B14F-4D97-AF65-F5344CB8AC3E}">
        <p14:creationId xmlns:p14="http://schemas.microsoft.com/office/powerpoint/2010/main" val="24799921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5948C51-098D-7348-81FF-C5EAFFD00CA3}"/>
              </a:ext>
            </a:extLst>
          </p:cNvPr>
          <p:cNvSpPr>
            <a:spLocks noGrp="1"/>
          </p:cNvSpPr>
          <p:nvPr>
            <p:ph type="ftr" sz="quarter" idx="11"/>
          </p:nvPr>
        </p:nvSpPr>
        <p:spPr/>
        <p:txBody>
          <a:bodyPr/>
          <a:lstStyle/>
          <a:p>
            <a:r>
              <a:rPr lang="en-US"/>
              <a:t>Copyright 2014 Johns Hopkins University Press</a:t>
            </a:r>
          </a:p>
        </p:txBody>
      </p:sp>
      <p:pic>
        <p:nvPicPr>
          <p:cNvPr id="4" name="Picture 3" descr="Table&#10;&#10;Description automatically generated with medium confidence">
            <a:extLst>
              <a:ext uri="{FF2B5EF4-FFF2-40B4-BE49-F238E27FC236}">
                <a16:creationId xmlns:a16="http://schemas.microsoft.com/office/drawing/2014/main" id="{F73988F0-5021-FC42-9651-1306AD6F0176}"/>
              </a:ext>
            </a:extLst>
          </p:cNvPr>
          <p:cNvPicPr>
            <a:picLocks noChangeAspect="1"/>
          </p:cNvPicPr>
          <p:nvPr/>
        </p:nvPicPr>
        <p:blipFill>
          <a:blip r:embed="rId2"/>
          <a:stretch>
            <a:fillRect/>
          </a:stretch>
        </p:blipFill>
        <p:spPr>
          <a:xfrm>
            <a:off x="701227" y="839582"/>
            <a:ext cx="7988378" cy="5178836"/>
          </a:xfrm>
          <a:prstGeom prst="rect">
            <a:avLst/>
          </a:prstGeom>
        </p:spPr>
      </p:pic>
    </p:spTree>
    <p:extLst>
      <p:ext uri="{BB962C8B-B14F-4D97-AF65-F5344CB8AC3E}">
        <p14:creationId xmlns:p14="http://schemas.microsoft.com/office/powerpoint/2010/main" val="23465436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6AD0678-E26B-254C-9E1F-64742C97C904}"/>
              </a:ext>
            </a:extLst>
          </p:cNvPr>
          <p:cNvSpPr>
            <a:spLocks noGrp="1"/>
          </p:cNvSpPr>
          <p:nvPr>
            <p:ph type="ftr" sz="quarter" idx="11"/>
          </p:nvPr>
        </p:nvSpPr>
        <p:spPr/>
        <p:txBody>
          <a:bodyPr/>
          <a:lstStyle/>
          <a:p>
            <a:r>
              <a:rPr lang="en-US"/>
              <a:t>Copyright 2014 Johns Hopkins University Press</a:t>
            </a:r>
          </a:p>
        </p:txBody>
      </p:sp>
      <p:pic>
        <p:nvPicPr>
          <p:cNvPr id="6" name="Picture 5" descr="Table&#10;&#10;Description automatically generated">
            <a:extLst>
              <a:ext uri="{FF2B5EF4-FFF2-40B4-BE49-F238E27FC236}">
                <a16:creationId xmlns:a16="http://schemas.microsoft.com/office/drawing/2014/main" id="{651F1B97-3121-2742-926F-E821ED26EB4F}"/>
              </a:ext>
            </a:extLst>
          </p:cNvPr>
          <p:cNvPicPr>
            <a:picLocks noChangeAspect="1"/>
          </p:cNvPicPr>
          <p:nvPr/>
        </p:nvPicPr>
        <p:blipFill>
          <a:blip r:embed="rId2"/>
          <a:stretch>
            <a:fillRect/>
          </a:stretch>
        </p:blipFill>
        <p:spPr>
          <a:xfrm>
            <a:off x="1293523" y="371693"/>
            <a:ext cx="6556953" cy="6142750"/>
          </a:xfrm>
          <a:prstGeom prst="rect">
            <a:avLst/>
          </a:prstGeom>
        </p:spPr>
      </p:pic>
    </p:spTree>
    <p:extLst>
      <p:ext uri="{BB962C8B-B14F-4D97-AF65-F5344CB8AC3E}">
        <p14:creationId xmlns:p14="http://schemas.microsoft.com/office/powerpoint/2010/main" val="15598956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Chapter 1 Learning Objectives</a:t>
            </a:r>
          </a:p>
        </p:txBody>
      </p:sp>
      <p:sp>
        <p:nvSpPr>
          <p:cNvPr id="3" name="Content Placeholder 2">
            <a:extLst>
              <a:ext uri="{FF2B5EF4-FFF2-40B4-BE49-F238E27FC236}">
                <a16:creationId xmlns:a16="http://schemas.microsoft.com/office/drawing/2014/main" id="{15430D32-E4AD-1F45-B3CC-EDD73C366846}"/>
              </a:ext>
            </a:extLst>
          </p:cNvPr>
          <p:cNvSpPr>
            <a:spLocks noGrp="1"/>
          </p:cNvSpPr>
          <p:nvPr>
            <p:ph idx="1"/>
          </p:nvPr>
        </p:nvSpPr>
        <p:spPr/>
        <p:txBody>
          <a:bodyPr>
            <a:normAutofit fontScale="92500" lnSpcReduction="20000"/>
          </a:bodyPr>
          <a:lstStyle/>
          <a:p>
            <a:pPr lvl="0" fontAlgn="base"/>
            <a:r>
              <a:rPr lang="en-US" dirty="0"/>
              <a:t>Explain three key perspectives on the PRECEDE-PROCEED model’s application in research and practice.</a:t>
            </a:r>
          </a:p>
          <a:p>
            <a:pPr lvl="0" fontAlgn="base"/>
            <a:endParaRPr lang="en-US" dirty="0"/>
          </a:p>
          <a:p>
            <a:pPr lvl="0" fontAlgn="base"/>
            <a:r>
              <a:rPr lang="en-US" dirty="0"/>
              <a:t>Describe the importance of combining evidence-based practice and practice-based evidence for health promotion program planning.</a:t>
            </a:r>
          </a:p>
          <a:p>
            <a:pPr lvl="0" fontAlgn="base"/>
            <a:endParaRPr lang="en-US" dirty="0"/>
          </a:p>
          <a:p>
            <a:pPr lvl="0" fontAlgn="base"/>
            <a:r>
              <a:rPr lang="en-US" dirty="0"/>
              <a:t>Explain the hallmarks of the PRECEDE-PROCEED model’s applications over the past five decades.</a:t>
            </a:r>
          </a:p>
          <a:p>
            <a:endParaRPr lang="en-US" dirty="0"/>
          </a:p>
        </p:txBody>
      </p:sp>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2"/>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3"/>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Tree>
    <p:extLst>
      <p:ext uri="{BB962C8B-B14F-4D97-AF65-F5344CB8AC3E}">
        <p14:creationId xmlns:p14="http://schemas.microsoft.com/office/powerpoint/2010/main" val="25629624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99BAA49-9C92-354E-986B-19E89ED8405E}"/>
              </a:ext>
            </a:extLst>
          </p:cNvPr>
          <p:cNvSpPr>
            <a:spLocks noGrp="1"/>
          </p:cNvSpPr>
          <p:nvPr>
            <p:ph type="ftr" sz="quarter" idx="11"/>
          </p:nvPr>
        </p:nvSpPr>
        <p:spPr/>
        <p:txBody>
          <a:bodyPr/>
          <a:lstStyle/>
          <a:p>
            <a:r>
              <a:rPr lang="en-US"/>
              <a:t>Copyright 2014 Johns Hopkins University Press</a:t>
            </a:r>
          </a:p>
        </p:txBody>
      </p:sp>
      <p:pic>
        <p:nvPicPr>
          <p:cNvPr id="4" name="Picture 3" descr="Graphical user interface, text, application&#10;&#10;Description automatically generated">
            <a:extLst>
              <a:ext uri="{FF2B5EF4-FFF2-40B4-BE49-F238E27FC236}">
                <a16:creationId xmlns:a16="http://schemas.microsoft.com/office/drawing/2014/main" id="{1172E6AF-C060-DA42-8A11-03A3FFAA0722}"/>
              </a:ext>
            </a:extLst>
          </p:cNvPr>
          <p:cNvPicPr>
            <a:picLocks noChangeAspect="1"/>
          </p:cNvPicPr>
          <p:nvPr/>
        </p:nvPicPr>
        <p:blipFill>
          <a:blip r:embed="rId2"/>
          <a:stretch>
            <a:fillRect/>
          </a:stretch>
        </p:blipFill>
        <p:spPr>
          <a:xfrm>
            <a:off x="645129" y="588475"/>
            <a:ext cx="8128624" cy="5681050"/>
          </a:xfrm>
          <a:prstGeom prst="rect">
            <a:avLst/>
          </a:prstGeom>
        </p:spPr>
      </p:pic>
    </p:spTree>
    <p:extLst>
      <p:ext uri="{BB962C8B-B14F-4D97-AF65-F5344CB8AC3E}">
        <p14:creationId xmlns:p14="http://schemas.microsoft.com/office/powerpoint/2010/main" val="39196765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3104AFB-DE27-6040-A616-2DC0ED848917}"/>
              </a:ext>
            </a:extLst>
          </p:cNvPr>
          <p:cNvSpPr>
            <a:spLocks noGrp="1"/>
          </p:cNvSpPr>
          <p:nvPr>
            <p:ph type="ftr" sz="quarter" idx="11"/>
          </p:nvPr>
        </p:nvSpPr>
        <p:spPr/>
        <p:txBody>
          <a:bodyPr/>
          <a:lstStyle/>
          <a:p>
            <a:r>
              <a:rPr lang="en-US"/>
              <a:t>Copyright 2014 Johns Hopkins University Press</a:t>
            </a:r>
          </a:p>
        </p:txBody>
      </p:sp>
      <p:pic>
        <p:nvPicPr>
          <p:cNvPr id="4" name="Picture 3" descr="Table&#10;&#10;Description automatically generated">
            <a:extLst>
              <a:ext uri="{FF2B5EF4-FFF2-40B4-BE49-F238E27FC236}">
                <a16:creationId xmlns:a16="http://schemas.microsoft.com/office/drawing/2014/main" id="{938BB713-45E7-944B-84E7-08050FDF6010}"/>
              </a:ext>
            </a:extLst>
          </p:cNvPr>
          <p:cNvPicPr>
            <a:picLocks noChangeAspect="1"/>
          </p:cNvPicPr>
          <p:nvPr/>
        </p:nvPicPr>
        <p:blipFill>
          <a:blip r:embed="rId2"/>
          <a:stretch>
            <a:fillRect/>
          </a:stretch>
        </p:blipFill>
        <p:spPr>
          <a:xfrm>
            <a:off x="1111412" y="308540"/>
            <a:ext cx="6921175" cy="6047810"/>
          </a:xfrm>
          <a:prstGeom prst="rect">
            <a:avLst/>
          </a:prstGeom>
        </p:spPr>
      </p:pic>
    </p:spTree>
    <p:extLst>
      <p:ext uri="{BB962C8B-B14F-4D97-AF65-F5344CB8AC3E}">
        <p14:creationId xmlns:p14="http://schemas.microsoft.com/office/powerpoint/2010/main" val="32539635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Chapter 7 Exercises</a:t>
            </a:r>
          </a:p>
        </p:txBody>
      </p:sp>
      <p:sp>
        <p:nvSpPr>
          <p:cNvPr id="3" name="Content Placeholder 2">
            <a:extLst>
              <a:ext uri="{FF2B5EF4-FFF2-40B4-BE49-F238E27FC236}">
                <a16:creationId xmlns:a16="http://schemas.microsoft.com/office/drawing/2014/main" id="{15430D32-E4AD-1F45-B3CC-EDD73C366846}"/>
              </a:ext>
            </a:extLst>
          </p:cNvPr>
          <p:cNvSpPr>
            <a:spLocks noGrp="1"/>
          </p:cNvSpPr>
          <p:nvPr>
            <p:ph idx="1"/>
          </p:nvPr>
        </p:nvSpPr>
        <p:spPr/>
        <p:txBody>
          <a:bodyPr/>
          <a:lstStyle/>
          <a:p>
            <a:pPr marL="514350" indent="-514350">
              <a:buFont typeface="+mj-lt"/>
              <a:buAutoNum type="arabicPeriod"/>
            </a:pPr>
            <a:r>
              <a:rPr lang="en-US" dirty="0"/>
              <a:t>Build a comprehensive program strategy by creating intervention activities addressing each of the learning or resource objectives you wrote for Phase 3 (Chapter 6).</a:t>
            </a:r>
            <a:br>
              <a:rPr lang="en-US" dirty="0"/>
            </a:br>
            <a:endParaRPr lang="en-US" dirty="0"/>
          </a:p>
          <a:p>
            <a:pPr marL="514350" indent="-514350">
              <a:buFont typeface="+mj-lt"/>
              <a:buAutoNum type="arabicPeriod"/>
            </a:pPr>
            <a:r>
              <a:rPr lang="en-US" dirty="0"/>
              <a:t>Diagram this strategy by creating a logic model linking inputs, activities, and outcomes as illustrated in Figure 7.3.</a:t>
            </a:r>
          </a:p>
          <a:p>
            <a:endParaRPr lang="en-US" dirty="0"/>
          </a:p>
        </p:txBody>
      </p:sp>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2"/>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3"/>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Tree>
    <p:extLst>
      <p:ext uri="{BB962C8B-B14F-4D97-AF65-F5344CB8AC3E}">
        <p14:creationId xmlns:p14="http://schemas.microsoft.com/office/powerpoint/2010/main" val="26373208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2700"/>
            <a:ext cx="9144000" cy="369332"/>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1200" dirty="0"/>
              <a:t>Green, </a:t>
            </a:r>
            <a:r>
              <a:rPr lang="en-US" sz="1200" dirty="0" err="1"/>
              <a:t>Gielen</a:t>
            </a:r>
            <a:r>
              <a:rPr lang="en-US" sz="1200" dirty="0"/>
              <a:t>, </a:t>
            </a:r>
            <a:r>
              <a:rPr lang="en-US" sz="1200" dirty="0" err="1"/>
              <a:t>Ottoson</a:t>
            </a:r>
            <a:r>
              <a:rPr lang="en-US" sz="1200" dirty="0"/>
              <a:t>, Peterson, and Kreuter, eds: </a:t>
            </a:r>
            <a:r>
              <a:rPr lang="en-US" dirty="0"/>
              <a:t>Health Program Planning, Implementation, and Evaluation</a:t>
            </a:r>
            <a:endParaRPr lang="en-US" sz="1400" dirty="0"/>
          </a:p>
        </p:txBody>
      </p:sp>
      <p:sp>
        <p:nvSpPr>
          <p:cNvPr id="7" name="Footer Placeholder 5"/>
          <p:cNvSpPr>
            <a:spLocks noGrp="1"/>
          </p:cNvSpPr>
          <p:nvPr>
            <p:ph type="ftr" sz="quarter" idx="11"/>
          </p:nvPr>
        </p:nvSpPr>
        <p:spPr>
          <a:xfrm>
            <a:off x="1117600" y="6356350"/>
            <a:ext cx="6527800" cy="365125"/>
          </a:xfrm>
        </p:spPr>
        <p:txBody>
          <a:bodyPr/>
          <a:lstStyle/>
          <a:p>
            <a:r>
              <a:rPr lang="en-US" dirty="0"/>
              <a:t>Copyright © 2022 |     Johns Hopkins University Press</a:t>
            </a:r>
          </a:p>
        </p:txBody>
      </p:sp>
      <p:pic>
        <p:nvPicPr>
          <p:cNvPr id="8" name="Picture 7" descr="blueshiel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0800" y="6426200"/>
            <a:ext cx="311150" cy="266700"/>
          </a:xfrm>
          <a:prstGeom prst="rect">
            <a:avLst/>
          </a:prstGeom>
        </p:spPr>
      </p:pic>
      <p:sp>
        <p:nvSpPr>
          <p:cNvPr id="4" name="Title 3">
            <a:extLst>
              <a:ext uri="{FF2B5EF4-FFF2-40B4-BE49-F238E27FC236}">
                <a16:creationId xmlns:a16="http://schemas.microsoft.com/office/drawing/2014/main" id="{8DDA8604-EA3A-4565-AF0B-DB0C21103AC1}"/>
              </a:ext>
            </a:extLst>
          </p:cNvPr>
          <p:cNvSpPr>
            <a:spLocks noGrp="1"/>
          </p:cNvSpPr>
          <p:nvPr>
            <p:ph type="ctrTitle"/>
          </p:nvPr>
        </p:nvSpPr>
        <p:spPr>
          <a:xfrm>
            <a:off x="685800" y="2821502"/>
            <a:ext cx="7772400" cy="365126"/>
          </a:xfrm>
        </p:spPr>
        <p:txBody>
          <a:bodyPr>
            <a:normAutofit fontScale="90000"/>
          </a:bodyPr>
          <a:lstStyle/>
          <a:p>
            <a:br>
              <a:rPr lang="en-US" sz="2700" b="1" dirty="0"/>
            </a:br>
            <a:r>
              <a:rPr lang="en-US" b="1" dirty="0"/>
              <a:t>CHAPTER 8</a:t>
            </a:r>
            <a:br>
              <a:rPr lang="en-US" b="1" dirty="0"/>
            </a:br>
            <a:br>
              <a:rPr lang="en-US" b="1" dirty="0"/>
            </a:br>
            <a:r>
              <a:rPr lang="en-US" b="1" dirty="0"/>
              <a:t>Health Program and Policy Development II: Implementation Strategies</a:t>
            </a:r>
            <a:br>
              <a:rPr lang="en-US" dirty="0"/>
            </a:br>
            <a:endParaRPr lang="en-US" sz="2400" dirty="0"/>
          </a:p>
        </p:txBody>
      </p:sp>
    </p:spTree>
    <p:extLst>
      <p:ext uri="{BB962C8B-B14F-4D97-AF65-F5344CB8AC3E}">
        <p14:creationId xmlns:p14="http://schemas.microsoft.com/office/powerpoint/2010/main" val="14824578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Chapter 8 Learning Objectives</a:t>
            </a:r>
          </a:p>
        </p:txBody>
      </p:sp>
      <p:sp>
        <p:nvSpPr>
          <p:cNvPr id="3" name="Content Placeholder 2">
            <a:extLst>
              <a:ext uri="{FF2B5EF4-FFF2-40B4-BE49-F238E27FC236}">
                <a16:creationId xmlns:a16="http://schemas.microsoft.com/office/drawing/2014/main" id="{15430D32-E4AD-1F45-B3CC-EDD73C366846}"/>
              </a:ext>
            </a:extLst>
          </p:cNvPr>
          <p:cNvSpPr>
            <a:spLocks noGrp="1"/>
          </p:cNvSpPr>
          <p:nvPr>
            <p:ph idx="1"/>
          </p:nvPr>
        </p:nvSpPr>
        <p:spPr/>
        <p:txBody>
          <a:bodyPr/>
          <a:lstStyle/>
          <a:p>
            <a:pPr lvl="0">
              <a:spcBef>
                <a:spcPts val="0"/>
              </a:spcBef>
              <a:buFont typeface="Symbol" pitchFamily="2" charset="2"/>
              <a:buChar char=""/>
            </a:pPr>
            <a:r>
              <a:rPr lang="en-US" sz="2800" dirty="0">
                <a:solidFill>
                  <a:srgbClr val="000000"/>
                </a:solidFill>
                <a:latin typeface="+mj-lt"/>
                <a:ea typeface="Times New Roman" panose="02020603050405020304" pitchFamily="18" charset="0"/>
                <a:cs typeface="Times New Roman" panose="02020603050405020304" pitchFamily="18" charset="0"/>
              </a:rPr>
              <a:t>Understand the concept of implementation.</a:t>
            </a:r>
          </a:p>
          <a:p>
            <a:pPr lvl="0">
              <a:spcBef>
                <a:spcPts val="0"/>
              </a:spcBef>
              <a:buFont typeface="Symbol" pitchFamily="2" charset="2"/>
              <a:buChar char=""/>
            </a:pPr>
            <a:endParaRPr lang="en-US" sz="2800" dirty="0">
              <a:latin typeface="+mj-lt"/>
              <a:ea typeface="Calibri" panose="020F0502020204030204" pitchFamily="34" charset="0"/>
              <a:cs typeface="Times New Roman" panose="02020603050405020304" pitchFamily="18" charset="0"/>
            </a:endParaRPr>
          </a:p>
          <a:p>
            <a:pPr lvl="0">
              <a:spcBef>
                <a:spcPts val="0"/>
              </a:spcBef>
              <a:buFont typeface="Symbol" pitchFamily="2" charset="2"/>
              <a:buChar char=""/>
            </a:pPr>
            <a:r>
              <a:rPr lang="en-US" sz="2800" dirty="0">
                <a:solidFill>
                  <a:srgbClr val="000000"/>
                </a:solidFill>
                <a:latin typeface="+mj-lt"/>
                <a:ea typeface="Times New Roman" panose="02020603050405020304" pitchFamily="18" charset="0"/>
                <a:cs typeface="Times New Roman" panose="02020603050405020304" pitchFamily="18" charset="0"/>
              </a:rPr>
              <a:t>Discuss how implementation tools can assist with program delivery.</a:t>
            </a:r>
          </a:p>
          <a:p>
            <a:pPr lvl="0">
              <a:spcBef>
                <a:spcPts val="0"/>
              </a:spcBef>
              <a:buFont typeface="Symbol" pitchFamily="2" charset="2"/>
              <a:buChar char=""/>
            </a:pPr>
            <a:endParaRPr lang="en-US" sz="2800" dirty="0">
              <a:latin typeface="+mj-lt"/>
              <a:ea typeface="Calibri" panose="020F0502020204030204" pitchFamily="34" charset="0"/>
              <a:cs typeface="Times New Roman" panose="02020603050405020304" pitchFamily="18" charset="0"/>
            </a:endParaRPr>
          </a:p>
          <a:p>
            <a:pPr lvl="0">
              <a:spcBef>
                <a:spcPts val="0"/>
              </a:spcBef>
              <a:buFont typeface="Symbol" pitchFamily="2" charset="2"/>
              <a:buChar char=""/>
            </a:pPr>
            <a:r>
              <a:rPr lang="en-US" sz="2800" dirty="0">
                <a:solidFill>
                  <a:srgbClr val="000000"/>
                </a:solidFill>
                <a:latin typeface="+mj-lt"/>
                <a:ea typeface="Times New Roman" panose="02020603050405020304" pitchFamily="18" charset="0"/>
                <a:cs typeface="Times New Roman" panose="02020603050405020304" pitchFamily="18" charset="0"/>
              </a:rPr>
              <a:t>Describe factors relating implementation to planning and evaluation.</a:t>
            </a:r>
          </a:p>
          <a:p>
            <a:pPr lvl="0">
              <a:spcBef>
                <a:spcPts val="0"/>
              </a:spcBef>
              <a:buFont typeface="Symbol" pitchFamily="2" charset="2"/>
              <a:buChar char=""/>
            </a:pPr>
            <a:endParaRPr lang="en-US" sz="2800" dirty="0">
              <a:latin typeface="+mj-lt"/>
              <a:ea typeface="Calibri" panose="020F0502020204030204" pitchFamily="34" charset="0"/>
              <a:cs typeface="Times New Roman" panose="02020603050405020304" pitchFamily="18" charset="0"/>
            </a:endParaRPr>
          </a:p>
          <a:p>
            <a:pPr lvl="0">
              <a:spcBef>
                <a:spcPts val="0"/>
              </a:spcBef>
              <a:buFont typeface="Symbol" pitchFamily="2" charset="2"/>
              <a:buChar char=""/>
            </a:pPr>
            <a:r>
              <a:rPr lang="en-US" sz="2800" dirty="0">
                <a:solidFill>
                  <a:srgbClr val="000000"/>
                </a:solidFill>
                <a:latin typeface="+mj-lt"/>
                <a:ea typeface="Times New Roman" panose="02020603050405020304" pitchFamily="18" charset="0"/>
                <a:cs typeface="Times New Roman" panose="02020603050405020304" pitchFamily="18" charset="0"/>
              </a:rPr>
              <a:t>Describe phases of implementation.</a:t>
            </a:r>
            <a:endParaRPr lang="en-US" dirty="0"/>
          </a:p>
        </p:txBody>
      </p:sp>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2"/>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3"/>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Tree>
    <p:extLst>
      <p:ext uri="{BB962C8B-B14F-4D97-AF65-F5344CB8AC3E}">
        <p14:creationId xmlns:p14="http://schemas.microsoft.com/office/powerpoint/2010/main" val="11303146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8.1</a:t>
            </a:r>
          </a:p>
        </p:txBody>
      </p:sp>
      <p:pic>
        <p:nvPicPr>
          <p:cNvPr id="9" name="Content Placeholder 8">
            <a:extLst>
              <a:ext uri="{FF2B5EF4-FFF2-40B4-BE49-F238E27FC236}">
                <a16:creationId xmlns:a16="http://schemas.microsoft.com/office/drawing/2014/main" id="{BE9E4B54-AF0C-DB4A-BC17-1A888E374E69}"/>
              </a:ext>
            </a:extLst>
          </p:cNvPr>
          <p:cNvPicPr>
            <a:picLocks noGrp="1" noChangeAspect="1"/>
          </p:cNvPicPr>
          <p:nvPr>
            <p:ph idx="1"/>
          </p:nvPr>
        </p:nvPicPr>
        <p:blipFill>
          <a:blip r:embed="rId2"/>
          <a:stretch>
            <a:fillRect/>
          </a:stretch>
        </p:blipFill>
        <p:spPr>
          <a:xfrm>
            <a:off x="983973" y="1323854"/>
            <a:ext cx="6867939" cy="4654936"/>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E2E2B34D-BD70-3C47-A3DB-8075D3B372CA}"/>
              </a:ext>
            </a:extLst>
          </p:cNvPr>
          <p:cNvSpPr txBox="1"/>
          <p:nvPr/>
        </p:nvSpPr>
        <p:spPr>
          <a:xfrm>
            <a:off x="621323" y="6089064"/>
            <a:ext cx="7901354" cy="507831"/>
          </a:xfrm>
          <a:prstGeom prst="rect">
            <a:avLst/>
          </a:prstGeom>
          <a:noFill/>
        </p:spPr>
        <p:txBody>
          <a:bodyPr wrap="square" rtlCol="0">
            <a:spAutoFit/>
          </a:bodyPr>
          <a:lstStyle/>
          <a:p>
            <a:r>
              <a:rPr lang="en-US" sz="900" dirty="0"/>
              <a:t>FIGURE 8.1. The fourth phase of the PRECEDE-PROCEED model, health program and policy development, continues with the identification, formation, and initiation of priorities among implementation strategies to influence determinants of behavioral and environmental change.</a:t>
            </a:r>
          </a:p>
          <a:p>
            <a:endParaRPr lang="en-US" sz="900" dirty="0"/>
          </a:p>
        </p:txBody>
      </p:sp>
    </p:spTree>
    <p:extLst>
      <p:ext uri="{BB962C8B-B14F-4D97-AF65-F5344CB8AC3E}">
        <p14:creationId xmlns:p14="http://schemas.microsoft.com/office/powerpoint/2010/main" val="15204032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8.2</a:t>
            </a:r>
          </a:p>
        </p:txBody>
      </p:sp>
      <p:pic>
        <p:nvPicPr>
          <p:cNvPr id="9" name="Content Placeholder 8">
            <a:extLst>
              <a:ext uri="{FF2B5EF4-FFF2-40B4-BE49-F238E27FC236}">
                <a16:creationId xmlns:a16="http://schemas.microsoft.com/office/drawing/2014/main" id="{997CAFA0-F46A-3443-AD7E-689C7F970429}"/>
              </a:ext>
            </a:extLst>
          </p:cNvPr>
          <p:cNvPicPr>
            <a:picLocks noGrp="1" noChangeAspect="1"/>
          </p:cNvPicPr>
          <p:nvPr>
            <p:ph idx="1"/>
          </p:nvPr>
        </p:nvPicPr>
        <p:blipFill>
          <a:blip r:embed="rId2"/>
          <a:stretch>
            <a:fillRect/>
          </a:stretch>
        </p:blipFill>
        <p:spPr>
          <a:xfrm>
            <a:off x="2151822" y="1482342"/>
            <a:ext cx="4840356" cy="4530077"/>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562445"/>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D61272AD-7C74-7F43-91BD-955041C85EDA}"/>
              </a:ext>
            </a:extLst>
          </p:cNvPr>
          <p:cNvSpPr txBox="1"/>
          <p:nvPr/>
        </p:nvSpPr>
        <p:spPr>
          <a:xfrm>
            <a:off x="1171034" y="6067972"/>
            <a:ext cx="7724488" cy="507831"/>
          </a:xfrm>
          <a:prstGeom prst="rect">
            <a:avLst/>
          </a:prstGeom>
          <a:noFill/>
        </p:spPr>
        <p:txBody>
          <a:bodyPr wrap="square" rtlCol="0">
            <a:spAutoFit/>
          </a:bodyPr>
          <a:lstStyle/>
          <a:p>
            <a:r>
              <a:rPr lang="en-US" sz="900" dirty="0"/>
              <a:t>FIGURE 8.2. Stages of Program Implementation (Following Program Planning)</a:t>
            </a:r>
          </a:p>
          <a:p>
            <a:r>
              <a:rPr lang="en-US" sz="900" dirty="0"/>
              <a:t>Source: </a:t>
            </a:r>
            <a:r>
              <a:rPr lang="en-US" sz="900" dirty="0" err="1"/>
              <a:t>Fixsen</a:t>
            </a:r>
            <a:r>
              <a:rPr lang="en-US" sz="900" dirty="0"/>
              <a:t>, D.L., </a:t>
            </a:r>
            <a:r>
              <a:rPr lang="en-US" sz="900" dirty="0" err="1"/>
              <a:t>Naoom</a:t>
            </a:r>
            <a:r>
              <a:rPr lang="en-US" sz="900" dirty="0"/>
              <a:t>, S.F., </a:t>
            </a:r>
            <a:r>
              <a:rPr lang="en-US" sz="900" dirty="0" err="1"/>
              <a:t>Blase</a:t>
            </a:r>
            <a:r>
              <a:rPr lang="en-US" sz="900" dirty="0"/>
              <a:t>, K.A., Friedman, R.M., &amp; Wallace, F. (2005). Implementation Research: A Synthesis of the Literature. University of South Florida, Louis de la </a:t>
            </a:r>
            <a:r>
              <a:rPr lang="en-US" sz="900" dirty="0" err="1"/>
              <a:t>Parte</a:t>
            </a:r>
            <a:r>
              <a:rPr lang="en-US" sz="900" dirty="0"/>
              <a:t> Florida Mental Health Institute.</a:t>
            </a:r>
          </a:p>
        </p:txBody>
      </p:sp>
    </p:spTree>
    <p:extLst>
      <p:ext uri="{BB962C8B-B14F-4D97-AF65-F5344CB8AC3E}">
        <p14:creationId xmlns:p14="http://schemas.microsoft.com/office/powerpoint/2010/main" val="12871706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8.3</a:t>
            </a:r>
          </a:p>
        </p:txBody>
      </p:sp>
      <p:pic>
        <p:nvPicPr>
          <p:cNvPr id="9" name="Content Placeholder 8">
            <a:extLst>
              <a:ext uri="{FF2B5EF4-FFF2-40B4-BE49-F238E27FC236}">
                <a16:creationId xmlns:a16="http://schemas.microsoft.com/office/drawing/2014/main" id="{22C8B5CD-F930-B543-95A2-CB677EC0D001}"/>
              </a:ext>
            </a:extLst>
          </p:cNvPr>
          <p:cNvPicPr>
            <a:picLocks noGrp="1" noChangeAspect="1"/>
          </p:cNvPicPr>
          <p:nvPr>
            <p:ph idx="1"/>
          </p:nvPr>
        </p:nvPicPr>
        <p:blipFill>
          <a:blip r:embed="rId2"/>
          <a:stretch>
            <a:fillRect/>
          </a:stretch>
        </p:blipFill>
        <p:spPr>
          <a:xfrm>
            <a:off x="984530" y="1417638"/>
            <a:ext cx="6700350" cy="4567563"/>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A9546BF7-EABD-7E4C-BC6B-D466E1C7B026}"/>
              </a:ext>
            </a:extLst>
          </p:cNvPr>
          <p:cNvSpPr txBox="1"/>
          <p:nvPr/>
        </p:nvSpPr>
        <p:spPr>
          <a:xfrm>
            <a:off x="984530" y="6049905"/>
            <a:ext cx="6793926" cy="369332"/>
          </a:xfrm>
          <a:prstGeom prst="rect">
            <a:avLst/>
          </a:prstGeom>
          <a:noFill/>
        </p:spPr>
        <p:txBody>
          <a:bodyPr wrap="square" rtlCol="0">
            <a:spAutoFit/>
          </a:bodyPr>
          <a:lstStyle/>
          <a:p>
            <a:r>
              <a:rPr lang="en-US" sz="900" dirty="0"/>
              <a:t>FIGURE 8.3. Chronic Disease Self-Management Program GANTT Chart</a:t>
            </a:r>
          </a:p>
          <a:p>
            <a:endParaRPr lang="en-US" sz="900" dirty="0"/>
          </a:p>
        </p:txBody>
      </p:sp>
    </p:spTree>
    <p:extLst>
      <p:ext uri="{BB962C8B-B14F-4D97-AF65-F5344CB8AC3E}">
        <p14:creationId xmlns:p14="http://schemas.microsoft.com/office/powerpoint/2010/main" val="51214427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8.4</a:t>
            </a:r>
          </a:p>
        </p:txBody>
      </p:sp>
      <p:pic>
        <p:nvPicPr>
          <p:cNvPr id="9" name="Content Placeholder 8">
            <a:extLst>
              <a:ext uri="{FF2B5EF4-FFF2-40B4-BE49-F238E27FC236}">
                <a16:creationId xmlns:a16="http://schemas.microsoft.com/office/drawing/2014/main" id="{B5B29BBD-7074-684E-BF95-3FD1D8A6DEBF}"/>
              </a:ext>
            </a:extLst>
          </p:cNvPr>
          <p:cNvPicPr>
            <a:picLocks noGrp="1" noChangeAspect="1"/>
          </p:cNvPicPr>
          <p:nvPr>
            <p:ph idx="1"/>
          </p:nvPr>
        </p:nvPicPr>
        <p:blipFill>
          <a:blip r:embed="rId2"/>
          <a:stretch>
            <a:fillRect/>
          </a:stretch>
        </p:blipFill>
        <p:spPr>
          <a:xfrm>
            <a:off x="553804" y="1987826"/>
            <a:ext cx="8036391" cy="2379490"/>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2CFC709E-BE1C-AC46-8259-99934E6C9304}"/>
              </a:ext>
            </a:extLst>
          </p:cNvPr>
          <p:cNvSpPr txBox="1"/>
          <p:nvPr/>
        </p:nvSpPr>
        <p:spPr>
          <a:xfrm>
            <a:off x="518634" y="6036624"/>
            <a:ext cx="6764215" cy="369332"/>
          </a:xfrm>
          <a:prstGeom prst="rect">
            <a:avLst/>
          </a:prstGeom>
          <a:noFill/>
        </p:spPr>
        <p:txBody>
          <a:bodyPr wrap="square" rtlCol="0">
            <a:spAutoFit/>
          </a:bodyPr>
          <a:lstStyle/>
          <a:p>
            <a:r>
              <a:rPr lang="en-US" sz="900" dirty="0"/>
              <a:t>FIGURE 8.4. Types of implementation outcomes. Source: Adapted from Proctor et al. (2011).</a:t>
            </a:r>
          </a:p>
          <a:p>
            <a:endParaRPr lang="en-US" sz="900" dirty="0"/>
          </a:p>
        </p:txBody>
      </p:sp>
    </p:spTree>
    <p:extLst>
      <p:ext uri="{BB962C8B-B14F-4D97-AF65-F5344CB8AC3E}">
        <p14:creationId xmlns:p14="http://schemas.microsoft.com/office/powerpoint/2010/main" val="42252090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8.5</a:t>
            </a:r>
          </a:p>
        </p:txBody>
      </p:sp>
      <p:pic>
        <p:nvPicPr>
          <p:cNvPr id="9" name="Content Placeholder 8">
            <a:extLst>
              <a:ext uri="{FF2B5EF4-FFF2-40B4-BE49-F238E27FC236}">
                <a16:creationId xmlns:a16="http://schemas.microsoft.com/office/drawing/2014/main" id="{8EFDCADA-68D4-7D48-84D8-ABBEFC4F628B}"/>
              </a:ext>
            </a:extLst>
          </p:cNvPr>
          <p:cNvPicPr>
            <a:picLocks noGrp="1" noChangeAspect="1"/>
          </p:cNvPicPr>
          <p:nvPr>
            <p:ph idx="1"/>
          </p:nvPr>
        </p:nvPicPr>
        <p:blipFill>
          <a:blip r:embed="rId2"/>
          <a:stretch>
            <a:fillRect/>
          </a:stretch>
        </p:blipFill>
        <p:spPr>
          <a:xfrm>
            <a:off x="1011249" y="1715948"/>
            <a:ext cx="7337619" cy="3456740"/>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ADFC30F3-8290-DF40-947D-B812E6C15B3F}"/>
              </a:ext>
            </a:extLst>
          </p:cNvPr>
          <p:cNvSpPr txBox="1"/>
          <p:nvPr/>
        </p:nvSpPr>
        <p:spPr>
          <a:xfrm>
            <a:off x="1011249" y="6068570"/>
            <a:ext cx="6729046" cy="369332"/>
          </a:xfrm>
          <a:prstGeom prst="rect">
            <a:avLst/>
          </a:prstGeom>
          <a:noFill/>
        </p:spPr>
        <p:txBody>
          <a:bodyPr wrap="square" rtlCol="0">
            <a:spAutoFit/>
          </a:bodyPr>
          <a:lstStyle/>
          <a:p>
            <a:r>
              <a:rPr lang="en-US" sz="900" dirty="0"/>
              <a:t>FIGURE 8.5. Pipeline to evidence-based practice. Source: Adapted from Green (2008).</a:t>
            </a:r>
          </a:p>
          <a:p>
            <a:endParaRPr lang="en-US" sz="900" dirty="0"/>
          </a:p>
        </p:txBody>
      </p:sp>
    </p:spTree>
    <p:extLst>
      <p:ext uri="{BB962C8B-B14F-4D97-AF65-F5344CB8AC3E}">
        <p14:creationId xmlns:p14="http://schemas.microsoft.com/office/powerpoint/2010/main" val="21792334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1.1</a:t>
            </a:r>
          </a:p>
        </p:txBody>
      </p:sp>
      <p:pic>
        <p:nvPicPr>
          <p:cNvPr id="9" name="Content Placeholder 8">
            <a:extLst>
              <a:ext uri="{FF2B5EF4-FFF2-40B4-BE49-F238E27FC236}">
                <a16:creationId xmlns:a16="http://schemas.microsoft.com/office/drawing/2014/main" id="{820F1003-375C-8B4D-A2C3-B0F54FCEC79B}"/>
              </a:ext>
            </a:extLst>
          </p:cNvPr>
          <p:cNvPicPr>
            <a:picLocks noGrp="1" noChangeAspect="1"/>
          </p:cNvPicPr>
          <p:nvPr>
            <p:ph idx="1"/>
          </p:nvPr>
        </p:nvPicPr>
        <p:blipFill>
          <a:blip r:embed="rId2"/>
          <a:stretch>
            <a:fillRect/>
          </a:stretch>
        </p:blipFill>
        <p:spPr>
          <a:xfrm>
            <a:off x="704606" y="1566507"/>
            <a:ext cx="7730708" cy="3404938"/>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2040" y="0"/>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C1DA7A9F-185F-6B43-9B70-6D40B20430EF}"/>
              </a:ext>
            </a:extLst>
          </p:cNvPr>
          <p:cNvSpPr txBox="1"/>
          <p:nvPr/>
        </p:nvSpPr>
        <p:spPr>
          <a:xfrm>
            <a:off x="162083" y="5141610"/>
            <a:ext cx="8815754" cy="1061829"/>
          </a:xfrm>
          <a:prstGeom prst="rect">
            <a:avLst/>
          </a:prstGeom>
          <a:noFill/>
        </p:spPr>
        <p:txBody>
          <a:bodyPr wrap="square" rtlCol="0">
            <a:spAutoFit/>
          </a:bodyPr>
          <a:lstStyle/>
          <a:p>
            <a:r>
              <a:rPr lang="en-US" sz="900" dirty="0"/>
              <a:t>FIGURE 1.1. The North Karelia Project in Finland characterized its web of relationships as shown here, reflecting in part the relationships among organizations or sectors at the community level, in part the relationships among people whose behavior was affected by the program over a 25-year period, and in part the relationships among variables that needed to change to affect disease rates and health. Sources: </a:t>
            </a:r>
            <a:r>
              <a:rPr lang="en-US" sz="900" dirty="0" err="1"/>
              <a:t>Puska</a:t>
            </a:r>
            <a:r>
              <a:rPr lang="en-US" sz="900" dirty="0"/>
              <a:t>, P., </a:t>
            </a:r>
            <a:r>
              <a:rPr lang="en-US" sz="900" dirty="0" err="1"/>
              <a:t>Nissinen</a:t>
            </a:r>
            <a:r>
              <a:rPr lang="en-US" sz="900" dirty="0"/>
              <a:t>, A., </a:t>
            </a:r>
            <a:r>
              <a:rPr lang="en-US" sz="900" dirty="0" err="1"/>
              <a:t>Tuomilehto</a:t>
            </a:r>
            <a:r>
              <a:rPr lang="en-US" sz="900" dirty="0"/>
              <a:t>, J., Salonen, J.T., </a:t>
            </a:r>
            <a:r>
              <a:rPr lang="en-US" sz="900" dirty="0" err="1"/>
              <a:t>Koskela</a:t>
            </a:r>
            <a:r>
              <a:rPr lang="en-US" sz="900" dirty="0"/>
              <a:t>, K., McAlister, A., </a:t>
            </a:r>
            <a:r>
              <a:rPr lang="en-US" sz="900" dirty="0" err="1"/>
              <a:t>Kottke</a:t>
            </a:r>
            <a:r>
              <a:rPr lang="en-US" sz="900" dirty="0"/>
              <a:t>, T.E., Maccoby, N. and Far-</a:t>
            </a:r>
            <a:r>
              <a:rPr lang="en-US" sz="900" dirty="0" err="1"/>
              <a:t>quhar</a:t>
            </a:r>
            <a:r>
              <a:rPr lang="en-US" sz="900" dirty="0"/>
              <a:t>, J. (1985). The community-based strategy to prevent coronary heart disease: conclusions from the ten years of the North Karelia project. Annual Review of Public Health, 6, 147–93. https://</a:t>
            </a:r>
            <a:r>
              <a:rPr lang="en-US" sz="900" dirty="0" err="1"/>
              <a:t>doi.org</a:t>
            </a:r>
            <a:r>
              <a:rPr lang="en-US" sz="900" dirty="0"/>
              <a:t>/10.1146/annurev.pu.06.050185.001051. Modified figure with permission from the Annual Review of Public Health, Volume 6 © 1985 by Annual Reviews. http://</a:t>
            </a:r>
            <a:r>
              <a:rPr lang="en-US" sz="900" dirty="0" err="1"/>
              <a:t>www.annualreviews.org</a:t>
            </a:r>
            <a:r>
              <a:rPr lang="en-US" sz="900" dirty="0"/>
              <a:t>. See also Farquhar, J. &amp; Green, L.W. (2015). Community intervention trials in high-income </a:t>
            </a:r>
            <a:r>
              <a:rPr lang="en-US" sz="900" dirty="0" err="1"/>
              <a:t>coun</a:t>
            </a:r>
            <a:r>
              <a:rPr lang="en-US" sz="900" dirty="0"/>
              <a:t>-tries. In </a:t>
            </a:r>
            <a:r>
              <a:rPr lang="en-US" sz="900" dirty="0" err="1"/>
              <a:t>Detels</a:t>
            </a:r>
            <a:r>
              <a:rPr lang="en-US" sz="900" dirty="0"/>
              <a:t>, R., Gulliford, M., </a:t>
            </a:r>
            <a:r>
              <a:rPr lang="en-US" sz="900" dirty="0" err="1"/>
              <a:t>Abdool</a:t>
            </a:r>
            <a:r>
              <a:rPr lang="en-US" sz="900" dirty="0"/>
              <a:t> Karim, Q., and Tan, C.C. (Eds.), Oxford Textbook of Public Health (6th ed., Vol. 2, pp. 516–27). Oxford University Press. https://</a:t>
            </a:r>
            <a:r>
              <a:rPr lang="en-US" sz="900" dirty="0" err="1"/>
              <a:t>doi.org</a:t>
            </a:r>
            <a:r>
              <a:rPr lang="en-US" sz="900" dirty="0"/>
              <a:t>/10.1093/med/9780199661756.003.0112</a:t>
            </a:r>
          </a:p>
        </p:txBody>
      </p:sp>
    </p:spTree>
    <p:extLst>
      <p:ext uri="{BB962C8B-B14F-4D97-AF65-F5344CB8AC3E}">
        <p14:creationId xmlns:p14="http://schemas.microsoft.com/office/powerpoint/2010/main" val="334269366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8.6</a:t>
            </a:r>
          </a:p>
        </p:txBody>
      </p:sp>
      <p:pic>
        <p:nvPicPr>
          <p:cNvPr id="9" name="Content Placeholder 8">
            <a:extLst>
              <a:ext uri="{FF2B5EF4-FFF2-40B4-BE49-F238E27FC236}">
                <a16:creationId xmlns:a16="http://schemas.microsoft.com/office/drawing/2014/main" id="{A7F3B097-C38C-C443-A9E0-8191D7F06684}"/>
              </a:ext>
            </a:extLst>
          </p:cNvPr>
          <p:cNvPicPr>
            <a:picLocks noGrp="1" noChangeAspect="1"/>
          </p:cNvPicPr>
          <p:nvPr>
            <p:ph idx="1"/>
          </p:nvPr>
        </p:nvPicPr>
        <p:blipFill>
          <a:blip r:embed="rId2"/>
          <a:stretch>
            <a:fillRect/>
          </a:stretch>
        </p:blipFill>
        <p:spPr>
          <a:xfrm>
            <a:off x="671923" y="1715948"/>
            <a:ext cx="7358893" cy="4051526"/>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8AC7D806-8CD2-5B4B-A123-A566A4DCFED5}"/>
              </a:ext>
            </a:extLst>
          </p:cNvPr>
          <p:cNvSpPr txBox="1"/>
          <p:nvPr/>
        </p:nvSpPr>
        <p:spPr>
          <a:xfrm>
            <a:off x="855785" y="5861537"/>
            <a:ext cx="6670430" cy="369332"/>
          </a:xfrm>
          <a:prstGeom prst="rect">
            <a:avLst/>
          </a:prstGeom>
          <a:noFill/>
        </p:spPr>
        <p:txBody>
          <a:bodyPr wrap="square" rtlCol="0">
            <a:spAutoFit/>
          </a:bodyPr>
          <a:lstStyle/>
          <a:p>
            <a:r>
              <a:rPr lang="en-US" sz="900" dirty="0"/>
              <a:t>FIGURE 8.6. Translation pipeline. Source: Adapted from IOM (2009).</a:t>
            </a:r>
          </a:p>
          <a:p>
            <a:endParaRPr lang="en-US" sz="900" dirty="0"/>
          </a:p>
        </p:txBody>
      </p:sp>
    </p:spTree>
    <p:extLst>
      <p:ext uri="{BB962C8B-B14F-4D97-AF65-F5344CB8AC3E}">
        <p14:creationId xmlns:p14="http://schemas.microsoft.com/office/powerpoint/2010/main" val="28849947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6280648-E08F-274A-A749-0FF5028F65E6}"/>
              </a:ext>
            </a:extLst>
          </p:cNvPr>
          <p:cNvSpPr>
            <a:spLocks noGrp="1"/>
          </p:cNvSpPr>
          <p:nvPr>
            <p:ph type="ftr" sz="quarter" idx="11"/>
          </p:nvPr>
        </p:nvSpPr>
        <p:spPr/>
        <p:txBody>
          <a:bodyPr/>
          <a:lstStyle/>
          <a:p>
            <a:r>
              <a:rPr lang="en-US"/>
              <a:t>Copyright 2014 Johns Hopkins University Press</a:t>
            </a:r>
          </a:p>
        </p:txBody>
      </p:sp>
      <p:pic>
        <p:nvPicPr>
          <p:cNvPr id="4" name="Picture 3" descr="Graphical user interface&#10;&#10;Description automatically generated">
            <a:extLst>
              <a:ext uri="{FF2B5EF4-FFF2-40B4-BE49-F238E27FC236}">
                <a16:creationId xmlns:a16="http://schemas.microsoft.com/office/drawing/2014/main" id="{5DDDB912-13C3-BC41-9CE3-6EF38B4DB9FA}"/>
              </a:ext>
            </a:extLst>
          </p:cNvPr>
          <p:cNvPicPr>
            <a:picLocks noChangeAspect="1"/>
          </p:cNvPicPr>
          <p:nvPr/>
        </p:nvPicPr>
        <p:blipFill>
          <a:blip r:embed="rId2"/>
          <a:stretch>
            <a:fillRect/>
          </a:stretch>
        </p:blipFill>
        <p:spPr>
          <a:xfrm>
            <a:off x="2075826" y="319759"/>
            <a:ext cx="4992348" cy="5845429"/>
          </a:xfrm>
          <a:prstGeom prst="rect">
            <a:avLst/>
          </a:prstGeom>
        </p:spPr>
      </p:pic>
    </p:spTree>
    <p:extLst>
      <p:ext uri="{BB962C8B-B14F-4D97-AF65-F5344CB8AC3E}">
        <p14:creationId xmlns:p14="http://schemas.microsoft.com/office/powerpoint/2010/main" val="145787764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A52BC54-38A3-8144-A598-2B681DF1A8C1}"/>
              </a:ext>
            </a:extLst>
          </p:cNvPr>
          <p:cNvSpPr>
            <a:spLocks noGrp="1"/>
          </p:cNvSpPr>
          <p:nvPr>
            <p:ph type="ftr" sz="quarter" idx="11"/>
          </p:nvPr>
        </p:nvSpPr>
        <p:spPr/>
        <p:txBody>
          <a:bodyPr/>
          <a:lstStyle/>
          <a:p>
            <a:r>
              <a:rPr lang="en-US"/>
              <a:t>Copyright 2014 Johns Hopkins University Press</a:t>
            </a:r>
          </a:p>
        </p:txBody>
      </p:sp>
      <p:pic>
        <p:nvPicPr>
          <p:cNvPr id="4" name="Picture 3" descr="Text, table&#10;&#10;Description automatically generated">
            <a:extLst>
              <a:ext uri="{FF2B5EF4-FFF2-40B4-BE49-F238E27FC236}">
                <a16:creationId xmlns:a16="http://schemas.microsoft.com/office/drawing/2014/main" id="{C346DE0E-570D-A648-B14F-0EFD0C076935}"/>
              </a:ext>
            </a:extLst>
          </p:cNvPr>
          <p:cNvPicPr>
            <a:picLocks noChangeAspect="1"/>
          </p:cNvPicPr>
          <p:nvPr/>
        </p:nvPicPr>
        <p:blipFill>
          <a:blip r:embed="rId2"/>
          <a:stretch>
            <a:fillRect/>
          </a:stretch>
        </p:blipFill>
        <p:spPr>
          <a:xfrm>
            <a:off x="1901509" y="409516"/>
            <a:ext cx="5340982" cy="5859203"/>
          </a:xfrm>
          <a:prstGeom prst="rect">
            <a:avLst/>
          </a:prstGeom>
        </p:spPr>
      </p:pic>
    </p:spTree>
    <p:extLst>
      <p:ext uri="{BB962C8B-B14F-4D97-AF65-F5344CB8AC3E}">
        <p14:creationId xmlns:p14="http://schemas.microsoft.com/office/powerpoint/2010/main" val="18850320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564CB4D-7AE5-AA42-A619-AC6D06F9731B}"/>
              </a:ext>
            </a:extLst>
          </p:cNvPr>
          <p:cNvSpPr>
            <a:spLocks noGrp="1"/>
          </p:cNvSpPr>
          <p:nvPr>
            <p:ph type="ftr" sz="quarter" idx="11"/>
          </p:nvPr>
        </p:nvSpPr>
        <p:spPr/>
        <p:txBody>
          <a:bodyPr/>
          <a:lstStyle/>
          <a:p>
            <a:r>
              <a:rPr lang="en-US"/>
              <a:t>Copyright 2014 Johns Hopkins University Press</a:t>
            </a:r>
          </a:p>
        </p:txBody>
      </p:sp>
      <p:pic>
        <p:nvPicPr>
          <p:cNvPr id="4" name="Picture 3" descr="Table&#10;&#10;Description automatically generated">
            <a:extLst>
              <a:ext uri="{FF2B5EF4-FFF2-40B4-BE49-F238E27FC236}">
                <a16:creationId xmlns:a16="http://schemas.microsoft.com/office/drawing/2014/main" id="{719CA45A-A0F6-9243-B817-F9A005E16E0B}"/>
              </a:ext>
            </a:extLst>
          </p:cNvPr>
          <p:cNvPicPr>
            <a:picLocks noChangeAspect="1"/>
          </p:cNvPicPr>
          <p:nvPr/>
        </p:nvPicPr>
        <p:blipFill>
          <a:blip r:embed="rId2"/>
          <a:stretch>
            <a:fillRect/>
          </a:stretch>
        </p:blipFill>
        <p:spPr>
          <a:xfrm>
            <a:off x="2257518" y="370248"/>
            <a:ext cx="4628964" cy="5857832"/>
          </a:xfrm>
          <a:prstGeom prst="rect">
            <a:avLst/>
          </a:prstGeom>
        </p:spPr>
      </p:pic>
    </p:spTree>
    <p:extLst>
      <p:ext uri="{BB962C8B-B14F-4D97-AF65-F5344CB8AC3E}">
        <p14:creationId xmlns:p14="http://schemas.microsoft.com/office/powerpoint/2010/main" val="267620216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E965BB1-77B0-6945-8903-D4AC9E3C9734}"/>
              </a:ext>
            </a:extLst>
          </p:cNvPr>
          <p:cNvSpPr>
            <a:spLocks noGrp="1"/>
          </p:cNvSpPr>
          <p:nvPr>
            <p:ph type="ftr" sz="quarter" idx="11"/>
          </p:nvPr>
        </p:nvSpPr>
        <p:spPr/>
        <p:txBody>
          <a:bodyPr/>
          <a:lstStyle/>
          <a:p>
            <a:r>
              <a:rPr lang="en-US"/>
              <a:t>Copyright 2014 Johns Hopkins University Press</a:t>
            </a:r>
          </a:p>
        </p:txBody>
      </p:sp>
      <p:pic>
        <p:nvPicPr>
          <p:cNvPr id="4" name="Picture 3" descr="Graphical user interface, text, application, email&#10;&#10;Description automatically generated">
            <a:extLst>
              <a:ext uri="{FF2B5EF4-FFF2-40B4-BE49-F238E27FC236}">
                <a16:creationId xmlns:a16="http://schemas.microsoft.com/office/drawing/2014/main" id="{820EBC3D-73DC-2E44-A494-04867BE38380}"/>
              </a:ext>
            </a:extLst>
          </p:cNvPr>
          <p:cNvPicPr>
            <a:picLocks noChangeAspect="1"/>
          </p:cNvPicPr>
          <p:nvPr/>
        </p:nvPicPr>
        <p:blipFill>
          <a:blip r:embed="rId2"/>
          <a:stretch>
            <a:fillRect/>
          </a:stretch>
        </p:blipFill>
        <p:spPr>
          <a:xfrm>
            <a:off x="1091541" y="347808"/>
            <a:ext cx="6960917" cy="6008541"/>
          </a:xfrm>
          <a:prstGeom prst="rect">
            <a:avLst/>
          </a:prstGeom>
        </p:spPr>
      </p:pic>
    </p:spTree>
    <p:extLst>
      <p:ext uri="{BB962C8B-B14F-4D97-AF65-F5344CB8AC3E}">
        <p14:creationId xmlns:p14="http://schemas.microsoft.com/office/powerpoint/2010/main" val="51269723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6995373-F051-C844-9166-D16A0C0A1C2B}"/>
              </a:ext>
            </a:extLst>
          </p:cNvPr>
          <p:cNvSpPr>
            <a:spLocks noGrp="1"/>
          </p:cNvSpPr>
          <p:nvPr>
            <p:ph type="ftr" sz="quarter" idx="11"/>
          </p:nvPr>
        </p:nvSpPr>
        <p:spPr/>
        <p:txBody>
          <a:bodyPr/>
          <a:lstStyle/>
          <a:p>
            <a:r>
              <a:rPr lang="en-US"/>
              <a:t>Copyright 2014 Johns Hopkins University Press</a:t>
            </a:r>
          </a:p>
        </p:txBody>
      </p:sp>
      <p:pic>
        <p:nvPicPr>
          <p:cNvPr id="4" name="Picture 3" descr="Table&#10;&#10;Description automatically generated">
            <a:extLst>
              <a:ext uri="{FF2B5EF4-FFF2-40B4-BE49-F238E27FC236}">
                <a16:creationId xmlns:a16="http://schemas.microsoft.com/office/drawing/2014/main" id="{FB5991F2-3395-F24A-BDFD-E022E8664C30}"/>
              </a:ext>
            </a:extLst>
          </p:cNvPr>
          <p:cNvPicPr>
            <a:picLocks noChangeAspect="1"/>
          </p:cNvPicPr>
          <p:nvPr/>
        </p:nvPicPr>
        <p:blipFill>
          <a:blip r:embed="rId2"/>
          <a:stretch>
            <a:fillRect/>
          </a:stretch>
        </p:blipFill>
        <p:spPr>
          <a:xfrm>
            <a:off x="1405557" y="409516"/>
            <a:ext cx="6332885" cy="5869363"/>
          </a:xfrm>
          <a:prstGeom prst="rect">
            <a:avLst/>
          </a:prstGeom>
        </p:spPr>
      </p:pic>
    </p:spTree>
    <p:extLst>
      <p:ext uri="{BB962C8B-B14F-4D97-AF65-F5344CB8AC3E}">
        <p14:creationId xmlns:p14="http://schemas.microsoft.com/office/powerpoint/2010/main" val="211074672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Chapter 8 Exercises</a:t>
            </a:r>
          </a:p>
        </p:txBody>
      </p:sp>
      <p:sp>
        <p:nvSpPr>
          <p:cNvPr id="3" name="Content Placeholder 2">
            <a:extLst>
              <a:ext uri="{FF2B5EF4-FFF2-40B4-BE49-F238E27FC236}">
                <a16:creationId xmlns:a16="http://schemas.microsoft.com/office/drawing/2014/main" id="{15430D32-E4AD-1F45-B3CC-EDD73C366846}"/>
              </a:ext>
            </a:extLst>
          </p:cNvPr>
          <p:cNvSpPr>
            <a:spLocks noGrp="1"/>
          </p:cNvSpPr>
          <p:nvPr>
            <p:ph idx="1"/>
          </p:nvPr>
        </p:nvSpPr>
        <p:spPr/>
        <p:txBody>
          <a:bodyPr>
            <a:normAutofit fontScale="70000" lnSpcReduction="20000"/>
          </a:bodyPr>
          <a:lstStyle/>
          <a:p>
            <a:pPr marL="514350" lvl="0" indent="-514350">
              <a:spcBef>
                <a:spcPts val="0"/>
              </a:spcBef>
              <a:buFont typeface="+mj-lt"/>
              <a:buAutoNum type="arabicPeriod"/>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Identify the resources required for your program and develop a program budget.</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628650" marR="0" indent="-514350">
              <a:spcBef>
                <a:spcPts val="0"/>
              </a:spcBef>
              <a:spcAft>
                <a:spcPts val="0"/>
              </a:spcAft>
              <a:buFont typeface="+mj-lt"/>
              <a:buAutoNum type="arabicPeriod"/>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514350" lvl="0" indent="-514350">
              <a:spcBef>
                <a:spcPts val="0"/>
              </a:spcBef>
              <a:buFont typeface="+mj-lt"/>
              <a:buAutoNum type="arabicPeriod"/>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Analyze what factors may affect the implementation of your program as facilitators and barriers. Develop potential solutions to the implementation barriers.</a:t>
            </a:r>
          </a:p>
          <a:p>
            <a:pPr marL="514350" lvl="0" indent="-514350">
              <a:spcBef>
                <a:spcPts val="0"/>
              </a:spcBef>
              <a:buFont typeface="+mj-lt"/>
              <a:buAutoNum type="arabicPeriod"/>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514350" lvl="0" indent="-514350">
              <a:spcBef>
                <a:spcPts val="0"/>
              </a:spcBef>
              <a:buFont typeface="+mj-lt"/>
              <a:buAutoNum type="arabicPeriod"/>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Develop a detailed work plan for a specific program that you are about to implement.</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514350" lvl="0" indent="-514350">
              <a:spcBef>
                <a:spcPts val="0"/>
              </a:spcBef>
              <a:buFont typeface="+mj-lt"/>
              <a:buAutoNum type="arabicPeriod"/>
            </a:pPr>
            <a:endPar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514350" lvl="0" indent="-514350">
              <a:spcBef>
                <a:spcPts val="0"/>
              </a:spcBef>
              <a:buFont typeface="+mj-lt"/>
              <a:buAutoNum type="arabicPeriod"/>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Describe the approaches your program might take to ensure its sustainability beyond the initial funding cycle.</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514350" lvl="0" indent="-514350">
              <a:spcBef>
                <a:spcPts val="0"/>
              </a:spcBef>
              <a:buFont typeface="+mj-lt"/>
              <a:buAutoNum type="arabicPeriod"/>
            </a:pPr>
            <a:endPar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514350" lvl="0" indent="-514350">
              <a:spcBef>
                <a:spcPts val="0"/>
              </a:spcBef>
              <a:buFont typeface="+mj-lt"/>
              <a:buAutoNum type="arabicPeriod"/>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Describe some implementation outcomes, in addition to health outcomes, that will be important to measure for your program.</a:t>
            </a: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2"/>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3"/>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Tree>
    <p:extLst>
      <p:ext uri="{BB962C8B-B14F-4D97-AF65-F5344CB8AC3E}">
        <p14:creationId xmlns:p14="http://schemas.microsoft.com/office/powerpoint/2010/main" val="341970890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2700"/>
            <a:ext cx="9144000" cy="369332"/>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1200" dirty="0"/>
              <a:t>Green, </a:t>
            </a:r>
            <a:r>
              <a:rPr lang="en-US" sz="1200" dirty="0" err="1"/>
              <a:t>Gielen</a:t>
            </a:r>
            <a:r>
              <a:rPr lang="en-US" sz="1200" dirty="0"/>
              <a:t>, </a:t>
            </a:r>
            <a:r>
              <a:rPr lang="en-US" sz="1200" dirty="0" err="1"/>
              <a:t>Ottoson</a:t>
            </a:r>
            <a:r>
              <a:rPr lang="en-US" sz="1200" dirty="0"/>
              <a:t>, Peterson, and Kreuter, eds: </a:t>
            </a:r>
            <a:r>
              <a:rPr lang="en-US" dirty="0"/>
              <a:t>Health Program Planning, Implementation, and Evaluation</a:t>
            </a:r>
            <a:endParaRPr lang="en-US" sz="1400" dirty="0"/>
          </a:p>
        </p:txBody>
      </p:sp>
      <p:sp>
        <p:nvSpPr>
          <p:cNvPr id="7" name="Footer Placeholder 5"/>
          <p:cNvSpPr>
            <a:spLocks noGrp="1"/>
          </p:cNvSpPr>
          <p:nvPr>
            <p:ph type="ftr" sz="quarter" idx="11"/>
          </p:nvPr>
        </p:nvSpPr>
        <p:spPr>
          <a:xfrm>
            <a:off x="1117600" y="6356350"/>
            <a:ext cx="6527800" cy="365125"/>
          </a:xfrm>
        </p:spPr>
        <p:txBody>
          <a:bodyPr/>
          <a:lstStyle/>
          <a:p>
            <a:r>
              <a:rPr lang="en-US" dirty="0"/>
              <a:t>Copyright © 2022 |     Johns Hopkins University Press</a:t>
            </a:r>
          </a:p>
        </p:txBody>
      </p:sp>
      <p:pic>
        <p:nvPicPr>
          <p:cNvPr id="8" name="Picture 7" descr="blueshiel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0800" y="6426200"/>
            <a:ext cx="311150" cy="266700"/>
          </a:xfrm>
          <a:prstGeom prst="rect">
            <a:avLst/>
          </a:prstGeom>
        </p:spPr>
      </p:pic>
      <p:sp>
        <p:nvSpPr>
          <p:cNvPr id="4" name="Title 3">
            <a:extLst>
              <a:ext uri="{FF2B5EF4-FFF2-40B4-BE49-F238E27FC236}">
                <a16:creationId xmlns:a16="http://schemas.microsoft.com/office/drawing/2014/main" id="{8DDA8604-EA3A-4565-AF0B-DB0C21103AC1}"/>
              </a:ext>
            </a:extLst>
          </p:cNvPr>
          <p:cNvSpPr>
            <a:spLocks noGrp="1"/>
          </p:cNvSpPr>
          <p:nvPr>
            <p:ph type="ctrTitle"/>
          </p:nvPr>
        </p:nvSpPr>
        <p:spPr>
          <a:xfrm>
            <a:off x="574482" y="3429000"/>
            <a:ext cx="7995036" cy="365126"/>
          </a:xfrm>
        </p:spPr>
        <p:txBody>
          <a:bodyPr>
            <a:normAutofit fontScale="90000"/>
          </a:bodyPr>
          <a:lstStyle/>
          <a:p>
            <a:br>
              <a:rPr lang="en-US" sz="2700" b="1" dirty="0"/>
            </a:br>
            <a:r>
              <a:rPr lang="en-US" b="1" dirty="0"/>
              <a:t>CHAPTER 9</a:t>
            </a:r>
            <a:br>
              <a:rPr lang="en-US" b="1" dirty="0"/>
            </a:br>
            <a:br>
              <a:rPr lang="en-US" b="1" dirty="0"/>
            </a:br>
            <a:r>
              <a:rPr lang="en-US" b="1" dirty="0"/>
              <a:t>Health Program and  Policy Development III: </a:t>
            </a:r>
            <a:br>
              <a:rPr lang="en-US" b="1" dirty="0"/>
            </a:br>
            <a:r>
              <a:rPr lang="en-US" b="1" dirty="0"/>
              <a:t>Evaluation Strategies</a:t>
            </a:r>
            <a:br>
              <a:rPr lang="en-US" dirty="0"/>
            </a:br>
            <a:br>
              <a:rPr lang="en-US" dirty="0"/>
            </a:br>
            <a:r>
              <a:rPr lang="en-US" dirty="0"/>
              <a:t> </a:t>
            </a:r>
            <a:br>
              <a:rPr lang="en-US" dirty="0"/>
            </a:br>
            <a:endParaRPr lang="en-US" sz="2400" dirty="0"/>
          </a:p>
        </p:txBody>
      </p:sp>
    </p:spTree>
    <p:extLst>
      <p:ext uri="{BB962C8B-B14F-4D97-AF65-F5344CB8AC3E}">
        <p14:creationId xmlns:p14="http://schemas.microsoft.com/office/powerpoint/2010/main" val="20894394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Chapter 9 Learning Objectives</a:t>
            </a:r>
          </a:p>
        </p:txBody>
      </p:sp>
      <p:sp>
        <p:nvSpPr>
          <p:cNvPr id="3" name="Content Placeholder 2">
            <a:extLst>
              <a:ext uri="{FF2B5EF4-FFF2-40B4-BE49-F238E27FC236}">
                <a16:creationId xmlns:a16="http://schemas.microsoft.com/office/drawing/2014/main" id="{15430D32-E4AD-1F45-B3CC-EDD73C366846}"/>
              </a:ext>
            </a:extLst>
          </p:cNvPr>
          <p:cNvSpPr>
            <a:spLocks noGrp="1"/>
          </p:cNvSpPr>
          <p:nvPr>
            <p:ph idx="1"/>
          </p:nvPr>
        </p:nvSpPr>
        <p:spPr/>
        <p:txBody>
          <a:bodyPr>
            <a:normAutofit fontScale="77500" lnSpcReduction="20000"/>
          </a:bodyPr>
          <a:lstStyle/>
          <a:p>
            <a:pPr lvl="0">
              <a:spcBef>
                <a:spcPts val="0"/>
              </a:spcBef>
              <a:buFont typeface="Symbol" pitchFamily="2" charset="2"/>
              <a:buChar char=""/>
            </a:pPr>
            <a:r>
              <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Define program evaluation, including the different types of evaluation and how they are used.</a:t>
            </a:r>
          </a:p>
          <a:p>
            <a:pPr lvl="0">
              <a:spcBef>
                <a:spcPts val="0"/>
              </a:spcBef>
              <a:buFont typeface="Symbol" pitchFamily="2" charset="2"/>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lvl="0">
              <a:spcBef>
                <a:spcPts val="0"/>
              </a:spcBef>
              <a:buFont typeface="Symbol" pitchFamily="2" charset="2"/>
              <a:buChar char=""/>
            </a:pPr>
            <a:r>
              <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Explain how the PRECEDE-PROCEED model integrates with the US Centers for Disease Control and Prevention (CDC)’s Framework for Program Evaluation in Public Health.</a:t>
            </a:r>
          </a:p>
          <a:p>
            <a:pPr lvl="0">
              <a:spcBef>
                <a:spcPts val="0"/>
              </a:spcBef>
              <a:buFont typeface="Symbol" pitchFamily="2" charset="2"/>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lvl="0">
              <a:spcBef>
                <a:spcPts val="0"/>
              </a:spcBef>
              <a:buFont typeface="Symbol" pitchFamily="2" charset="2"/>
              <a:buChar char=""/>
            </a:pPr>
            <a:r>
              <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Describe the steps involved in conducting an evaluation and how the widely adopted “Evaluation Standards” are applied to each step of the process.</a:t>
            </a:r>
          </a:p>
          <a:p>
            <a:pPr lvl="0">
              <a:spcBef>
                <a:spcPts val="0"/>
              </a:spcBef>
              <a:buFont typeface="Symbol" pitchFamily="2" charset="2"/>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lvl="0">
              <a:spcBef>
                <a:spcPts val="0"/>
              </a:spcBef>
              <a:buFont typeface="Symbol" pitchFamily="2" charset="2"/>
              <a:buChar char=""/>
            </a:pPr>
            <a:r>
              <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Identify key resources that you can use to support program evaluation.</a:t>
            </a:r>
            <a:endParaRPr lang="en-US" dirty="0">
              <a:latin typeface="Calibri" panose="020F0502020204030204" pitchFamily="34" charset="0"/>
            </a:endParaRPr>
          </a:p>
        </p:txBody>
      </p:sp>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2"/>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3"/>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Tree>
    <p:extLst>
      <p:ext uri="{BB962C8B-B14F-4D97-AF65-F5344CB8AC3E}">
        <p14:creationId xmlns:p14="http://schemas.microsoft.com/office/powerpoint/2010/main" val="128938254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9.1</a:t>
            </a:r>
          </a:p>
        </p:txBody>
      </p:sp>
      <p:pic>
        <p:nvPicPr>
          <p:cNvPr id="10" name="Content Placeholder 9">
            <a:extLst>
              <a:ext uri="{FF2B5EF4-FFF2-40B4-BE49-F238E27FC236}">
                <a16:creationId xmlns:a16="http://schemas.microsoft.com/office/drawing/2014/main" id="{6F996D7D-6ADC-2443-970E-D718CA3DB79B}"/>
              </a:ext>
            </a:extLst>
          </p:cNvPr>
          <p:cNvPicPr>
            <a:picLocks noGrp="1" noChangeAspect="1"/>
          </p:cNvPicPr>
          <p:nvPr>
            <p:ph idx="1"/>
          </p:nvPr>
        </p:nvPicPr>
        <p:blipFill>
          <a:blip r:embed="rId2"/>
          <a:stretch>
            <a:fillRect/>
          </a:stretch>
        </p:blipFill>
        <p:spPr>
          <a:xfrm>
            <a:off x="1148844" y="1261020"/>
            <a:ext cx="6680388" cy="4583488"/>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EB7625E5-1E6D-A448-97D0-C2A9F7C76E18}"/>
              </a:ext>
            </a:extLst>
          </p:cNvPr>
          <p:cNvSpPr txBox="1"/>
          <p:nvPr/>
        </p:nvSpPr>
        <p:spPr>
          <a:xfrm>
            <a:off x="1148844" y="5950564"/>
            <a:ext cx="6940079" cy="646331"/>
          </a:xfrm>
          <a:prstGeom prst="rect">
            <a:avLst/>
          </a:prstGeom>
          <a:noFill/>
        </p:spPr>
        <p:txBody>
          <a:bodyPr wrap="square" rtlCol="0">
            <a:spAutoFit/>
          </a:bodyPr>
          <a:lstStyle/>
          <a:p>
            <a:r>
              <a:rPr lang="en-US" sz="900" dirty="0"/>
              <a:t>FIGURE 9.1. The fourth phase of the PRECEDE-PROCEED model, health program and policy development, continues with the identification, formation, and initiation of priorities among evaluation strategies. Evaluation continues in Phases 5–8 to assess whether and how program or policy interventions were implemented as intended and set in motion changes that ultimately affect health and quality of life</a:t>
            </a:r>
          </a:p>
          <a:p>
            <a:endParaRPr lang="en-US" sz="900" dirty="0"/>
          </a:p>
        </p:txBody>
      </p:sp>
    </p:spTree>
    <p:extLst>
      <p:ext uri="{BB962C8B-B14F-4D97-AF65-F5344CB8AC3E}">
        <p14:creationId xmlns:p14="http://schemas.microsoft.com/office/powerpoint/2010/main" val="6692352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1.2</a:t>
            </a:r>
          </a:p>
        </p:txBody>
      </p:sp>
      <p:pic>
        <p:nvPicPr>
          <p:cNvPr id="9" name="Content Placeholder 8">
            <a:extLst>
              <a:ext uri="{FF2B5EF4-FFF2-40B4-BE49-F238E27FC236}">
                <a16:creationId xmlns:a16="http://schemas.microsoft.com/office/drawing/2014/main" id="{F905263D-7B05-514B-B4B1-94B5459BE764}"/>
              </a:ext>
            </a:extLst>
          </p:cNvPr>
          <p:cNvPicPr>
            <a:picLocks noGrp="1" noChangeAspect="1"/>
          </p:cNvPicPr>
          <p:nvPr>
            <p:ph idx="1"/>
          </p:nvPr>
        </p:nvPicPr>
        <p:blipFill>
          <a:blip r:embed="rId2"/>
          <a:stretch>
            <a:fillRect/>
          </a:stretch>
        </p:blipFill>
        <p:spPr>
          <a:xfrm>
            <a:off x="1629507" y="1341261"/>
            <a:ext cx="6365632" cy="4279119"/>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EE82B185-00EC-A243-B6AB-DBFFD318DE05}"/>
              </a:ext>
            </a:extLst>
          </p:cNvPr>
          <p:cNvSpPr txBox="1"/>
          <p:nvPr/>
        </p:nvSpPr>
        <p:spPr>
          <a:xfrm>
            <a:off x="1383323" y="5895797"/>
            <a:ext cx="7303477" cy="369332"/>
          </a:xfrm>
          <a:prstGeom prst="rect">
            <a:avLst/>
          </a:prstGeom>
          <a:noFill/>
        </p:spPr>
        <p:txBody>
          <a:bodyPr wrap="square" rtlCol="0">
            <a:spAutoFit/>
          </a:bodyPr>
          <a:lstStyle/>
          <a:p>
            <a:r>
              <a:rPr lang="en-US" sz="900" dirty="0"/>
              <a:t>FIGURE 1.2. This generic representation of PRECEDE-PROCEED, with its phases of planning, implementation, and evaluation, also represents the underlying theoretical cause-and-effect relationships among the determinants of health and quality of life for populations.</a:t>
            </a:r>
          </a:p>
        </p:txBody>
      </p:sp>
    </p:spTree>
    <p:extLst>
      <p:ext uri="{BB962C8B-B14F-4D97-AF65-F5344CB8AC3E}">
        <p14:creationId xmlns:p14="http://schemas.microsoft.com/office/powerpoint/2010/main" val="14468594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9.2</a:t>
            </a:r>
          </a:p>
        </p:txBody>
      </p:sp>
      <p:pic>
        <p:nvPicPr>
          <p:cNvPr id="9" name="Content Placeholder 8">
            <a:extLst>
              <a:ext uri="{FF2B5EF4-FFF2-40B4-BE49-F238E27FC236}">
                <a16:creationId xmlns:a16="http://schemas.microsoft.com/office/drawing/2014/main" id="{9A93CDC5-30E5-5943-9FE3-02D3A3781C33}"/>
              </a:ext>
            </a:extLst>
          </p:cNvPr>
          <p:cNvPicPr>
            <a:picLocks noGrp="1" noChangeAspect="1"/>
          </p:cNvPicPr>
          <p:nvPr>
            <p:ph idx="1"/>
          </p:nvPr>
        </p:nvPicPr>
        <p:blipFill>
          <a:blip r:embed="rId2"/>
          <a:stretch>
            <a:fillRect/>
          </a:stretch>
        </p:blipFill>
        <p:spPr>
          <a:xfrm>
            <a:off x="2401638" y="1147340"/>
            <a:ext cx="4342508" cy="4819706"/>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92F502FC-12F0-1E4A-BB3F-20343A4C9CB5}"/>
              </a:ext>
            </a:extLst>
          </p:cNvPr>
          <p:cNvSpPr txBox="1"/>
          <p:nvPr/>
        </p:nvSpPr>
        <p:spPr>
          <a:xfrm>
            <a:off x="1509389" y="6119688"/>
            <a:ext cx="6731934" cy="369332"/>
          </a:xfrm>
          <a:prstGeom prst="rect">
            <a:avLst/>
          </a:prstGeom>
          <a:noFill/>
        </p:spPr>
        <p:txBody>
          <a:bodyPr wrap="square" rtlCol="0">
            <a:spAutoFit/>
          </a:bodyPr>
          <a:lstStyle/>
          <a:p>
            <a:r>
              <a:rPr lang="en-US" sz="900" dirty="0"/>
              <a:t>FIGURE 9.2. Framework for program evaluation in public health. Source: Adapted from Centers for Disease Control and Prevention (2017).</a:t>
            </a:r>
          </a:p>
          <a:p>
            <a:endParaRPr lang="en-US" sz="900" dirty="0"/>
          </a:p>
        </p:txBody>
      </p:sp>
    </p:spTree>
    <p:extLst>
      <p:ext uri="{BB962C8B-B14F-4D97-AF65-F5344CB8AC3E}">
        <p14:creationId xmlns:p14="http://schemas.microsoft.com/office/powerpoint/2010/main" val="371753691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9.3</a:t>
            </a:r>
          </a:p>
        </p:txBody>
      </p:sp>
      <p:pic>
        <p:nvPicPr>
          <p:cNvPr id="9" name="Content Placeholder 8">
            <a:extLst>
              <a:ext uri="{FF2B5EF4-FFF2-40B4-BE49-F238E27FC236}">
                <a16:creationId xmlns:a16="http://schemas.microsoft.com/office/drawing/2014/main" id="{A95EA790-331F-7F4B-BADD-B2DC373174C3}"/>
              </a:ext>
            </a:extLst>
          </p:cNvPr>
          <p:cNvPicPr>
            <a:picLocks noGrp="1" noChangeAspect="1"/>
          </p:cNvPicPr>
          <p:nvPr>
            <p:ph idx="1"/>
          </p:nvPr>
        </p:nvPicPr>
        <p:blipFill>
          <a:blip r:embed="rId2"/>
          <a:stretch>
            <a:fillRect/>
          </a:stretch>
        </p:blipFill>
        <p:spPr>
          <a:xfrm>
            <a:off x="1100337" y="1482342"/>
            <a:ext cx="6483219" cy="4446142"/>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0443B060-DD51-6C46-B29C-4651873E85D4}"/>
              </a:ext>
            </a:extLst>
          </p:cNvPr>
          <p:cNvSpPr txBox="1"/>
          <p:nvPr/>
        </p:nvSpPr>
        <p:spPr>
          <a:xfrm>
            <a:off x="1100337" y="6156599"/>
            <a:ext cx="8147538" cy="369332"/>
          </a:xfrm>
          <a:prstGeom prst="rect">
            <a:avLst/>
          </a:prstGeom>
          <a:noFill/>
        </p:spPr>
        <p:txBody>
          <a:bodyPr wrap="square" rtlCol="0">
            <a:spAutoFit/>
          </a:bodyPr>
          <a:lstStyle/>
          <a:p>
            <a:r>
              <a:rPr lang="en-US" sz="900" dirty="0"/>
              <a:t>FIGURE 9.3. PRECEDE-PROCEED Phases aligned with Evaluation Steps</a:t>
            </a:r>
          </a:p>
          <a:p>
            <a:endParaRPr lang="en-US" sz="900" dirty="0"/>
          </a:p>
        </p:txBody>
      </p:sp>
    </p:spTree>
    <p:extLst>
      <p:ext uri="{BB962C8B-B14F-4D97-AF65-F5344CB8AC3E}">
        <p14:creationId xmlns:p14="http://schemas.microsoft.com/office/powerpoint/2010/main" val="219314310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9.4</a:t>
            </a:r>
          </a:p>
        </p:txBody>
      </p:sp>
      <p:pic>
        <p:nvPicPr>
          <p:cNvPr id="9" name="Content Placeholder 8">
            <a:extLst>
              <a:ext uri="{FF2B5EF4-FFF2-40B4-BE49-F238E27FC236}">
                <a16:creationId xmlns:a16="http://schemas.microsoft.com/office/drawing/2014/main" id="{DF0BFCBE-9E07-5C4E-AAEA-D5D6C34185DB}"/>
              </a:ext>
            </a:extLst>
          </p:cNvPr>
          <p:cNvPicPr>
            <a:picLocks noGrp="1" noChangeAspect="1"/>
          </p:cNvPicPr>
          <p:nvPr>
            <p:ph idx="1"/>
          </p:nvPr>
        </p:nvPicPr>
        <p:blipFill>
          <a:blip r:embed="rId2"/>
          <a:stretch>
            <a:fillRect/>
          </a:stretch>
        </p:blipFill>
        <p:spPr>
          <a:xfrm>
            <a:off x="828943" y="1866795"/>
            <a:ext cx="7788049" cy="3124409"/>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A21DF83A-BEC2-1348-B276-B571454DCD58}"/>
              </a:ext>
            </a:extLst>
          </p:cNvPr>
          <p:cNvSpPr txBox="1"/>
          <p:nvPr/>
        </p:nvSpPr>
        <p:spPr>
          <a:xfrm>
            <a:off x="702854" y="5930477"/>
            <a:ext cx="7983946" cy="507831"/>
          </a:xfrm>
          <a:prstGeom prst="rect">
            <a:avLst/>
          </a:prstGeom>
          <a:noFill/>
        </p:spPr>
        <p:txBody>
          <a:bodyPr wrap="square" rtlCol="0">
            <a:spAutoFit/>
          </a:bodyPr>
          <a:lstStyle/>
          <a:p>
            <a:r>
              <a:rPr lang="en-US" sz="900" dirty="0"/>
              <a:t>FIGURE 9.4. Generic logic model. Source: Adapted from W.F. Kellogg Foundation. (2004). Logic Model Development Guide. https://</a:t>
            </a:r>
            <a:r>
              <a:rPr lang="en-US" sz="900" dirty="0" err="1"/>
              <a:t>www.wkkf.org</a:t>
            </a:r>
            <a:r>
              <a:rPr lang="en-US" sz="900" dirty="0"/>
              <a:t>/resource-directory/resources/2004/01/logic-model-development-guide</a:t>
            </a:r>
          </a:p>
          <a:p>
            <a:endParaRPr lang="en-US" sz="900" dirty="0"/>
          </a:p>
        </p:txBody>
      </p:sp>
    </p:spTree>
    <p:extLst>
      <p:ext uri="{BB962C8B-B14F-4D97-AF65-F5344CB8AC3E}">
        <p14:creationId xmlns:p14="http://schemas.microsoft.com/office/powerpoint/2010/main" val="156201470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9.5</a:t>
            </a:r>
          </a:p>
        </p:txBody>
      </p:sp>
      <p:pic>
        <p:nvPicPr>
          <p:cNvPr id="9" name="Content Placeholder 8">
            <a:extLst>
              <a:ext uri="{FF2B5EF4-FFF2-40B4-BE49-F238E27FC236}">
                <a16:creationId xmlns:a16="http://schemas.microsoft.com/office/drawing/2014/main" id="{949F2422-2663-014C-BCB0-10334958A74F}"/>
              </a:ext>
            </a:extLst>
          </p:cNvPr>
          <p:cNvPicPr>
            <a:picLocks noGrp="1" noChangeAspect="1"/>
          </p:cNvPicPr>
          <p:nvPr>
            <p:ph idx="1"/>
          </p:nvPr>
        </p:nvPicPr>
        <p:blipFill>
          <a:blip r:embed="rId2"/>
          <a:stretch>
            <a:fillRect/>
          </a:stretch>
        </p:blipFill>
        <p:spPr>
          <a:xfrm>
            <a:off x="906328" y="1715948"/>
            <a:ext cx="7331343" cy="3993329"/>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FCDE6141-72B8-664B-9CC5-D32566E7C585}"/>
              </a:ext>
            </a:extLst>
          </p:cNvPr>
          <p:cNvSpPr txBox="1"/>
          <p:nvPr/>
        </p:nvSpPr>
        <p:spPr>
          <a:xfrm>
            <a:off x="906328" y="6003091"/>
            <a:ext cx="7667661" cy="507831"/>
          </a:xfrm>
          <a:prstGeom prst="rect">
            <a:avLst/>
          </a:prstGeom>
          <a:noFill/>
        </p:spPr>
        <p:txBody>
          <a:bodyPr wrap="square" rtlCol="0">
            <a:spAutoFit/>
          </a:bodyPr>
          <a:lstStyle/>
          <a:p>
            <a:r>
              <a:rPr lang="en-US" sz="900" dirty="0"/>
              <a:t>FIGURE 9.5. Layers of examples of evaluation questions. Source: Adapted from W.F. Kellogg Foundation. (2004). Logic Model Development Guide. </a:t>
            </a:r>
            <a:r>
              <a:rPr lang="en-US" sz="900" dirty="0">
                <a:hlinkClick r:id="rId6"/>
              </a:rPr>
              <a:t>https://www.wkkf.org/resource-directory/resources/2004/01/logic-model-development</a:t>
            </a:r>
            <a:r>
              <a:rPr lang="en-US" sz="900" dirty="0"/>
              <a:t> -guide</a:t>
            </a:r>
          </a:p>
          <a:p>
            <a:endParaRPr lang="en-US" sz="900" dirty="0"/>
          </a:p>
        </p:txBody>
      </p:sp>
    </p:spTree>
    <p:extLst>
      <p:ext uri="{BB962C8B-B14F-4D97-AF65-F5344CB8AC3E}">
        <p14:creationId xmlns:p14="http://schemas.microsoft.com/office/powerpoint/2010/main" val="407937236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1012D2F-2325-4E4B-8319-60AED024D4FB}"/>
              </a:ext>
            </a:extLst>
          </p:cNvPr>
          <p:cNvSpPr>
            <a:spLocks noGrp="1"/>
          </p:cNvSpPr>
          <p:nvPr>
            <p:ph type="ftr" sz="quarter" idx="11"/>
          </p:nvPr>
        </p:nvSpPr>
        <p:spPr/>
        <p:txBody>
          <a:bodyPr/>
          <a:lstStyle/>
          <a:p>
            <a:r>
              <a:rPr lang="en-US"/>
              <a:t>Copyright 2014 Johns Hopkins University Press</a:t>
            </a:r>
          </a:p>
        </p:txBody>
      </p:sp>
      <p:pic>
        <p:nvPicPr>
          <p:cNvPr id="4" name="Picture 3" descr="Table&#10;&#10;Description automatically generated">
            <a:extLst>
              <a:ext uri="{FF2B5EF4-FFF2-40B4-BE49-F238E27FC236}">
                <a16:creationId xmlns:a16="http://schemas.microsoft.com/office/drawing/2014/main" id="{5B9857C1-9FFD-F74F-BEE3-F6C37C98AF28}"/>
              </a:ext>
            </a:extLst>
          </p:cNvPr>
          <p:cNvPicPr>
            <a:picLocks noChangeAspect="1"/>
          </p:cNvPicPr>
          <p:nvPr/>
        </p:nvPicPr>
        <p:blipFill>
          <a:blip r:embed="rId2"/>
          <a:stretch>
            <a:fillRect/>
          </a:stretch>
        </p:blipFill>
        <p:spPr>
          <a:xfrm>
            <a:off x="1029401" y="516102"/>
            <a:ext cx="7085198" cy="5742457"/>
          </a:xfrm>
          <a:prstGeom prst="rect">
            <a:avLst/>
          </a:prstGeom>
        </p:spPr>
      </p:pic>
    </p:spTree>
    <p:extLst>
      <p:ext uri="{BB962C8B-B14F-4D97-AF65-F5344CB8AC3E}">
        <p14:creationId xmlns:p14="http://schemas.microsoft.com/office/powerpoint/2010/main" val="147135077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F26C722-B0DF-0947-AA4D-1CF14375274F}"/>
              </a:ext>
            </a:extLst>
          </p:cNvPr>
          <p:cNvSpPr>
            <a:spLocks noGrp="1"/>
          </p:cNvSpPr>
          <p:nvPr>
            <p:ph type="ftr" sz="quarter" idx="11"/>
          </p:nvPr>
        </p:nvSpPr>
        <p:spPr/>
        <p:txBody>
          <a:bodyPr/>
          <a:lstStyle/>
          <a:p>
            <a:r>
              <a:rPr lang="en-US"/>
              <a:t>Copyright 2014 Johns Hopkins University Press</a:t>
            </a:r>
          </a:p>
        </p:txBody>
      </p:sp>
      <p:pic>
        <p:nvPicPr>
          <p:cNvPr id="4" name="Picture 3" descr="Table&#10;&#10;Description automatically generated">
            <a:extLst>
              <a:ext uri="{FF2B5EF4-FFF2-40B4-BE49-F238E27FC236}">
                <a16:creationId xmlns:a16="http://schemas.microsoft.com/office/drawing/2014/main" id="{3423748B-42C5-DA42-99C1-ED4FFBE22B04}"/>
              </a:ext>
            </a:extLst>
          </p:cNvPr>
          <p:cNvPicPr>
            <a:picLocks noChangeAspect="1"/>
          </p:cNvPicPr>
          <p:nvPr/>
        </p:nvPicPr>
        <p:blipFill>
          <a:blip r:embed="rId2"/>
          <a:stretch>
            <a:fillRect/>
          </a:stretch>
        </p:blipFill>
        <p:spPr>
          <a:xfrm>
            <a:off x="515318" y="375858"/>
            <a:ext cx="8113363" cy="5903022"/>
          </a:xfrm>
          <a:prstGeom prst="rect">
            <a:avLst/>
          </a:prstGeom>
        </p:spPr>
      </p:pic>
    </p:spTree>
    <p:extLst>
      <p:ext uri="{BB962C8B-B14F-4D97-AF65-F5344CB8AC3E}">
        <p14:creationId xmlns:p14="http://schemas.microsoft.com/office/powerpoint/2010/main" val="17254891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EEED5CE-4B8D-2E4B-8B06-F177DEC9AADB}"/>
              </a:ext>
            </a:extLst>
          </p:cNvPr>
          <p:cNvSpPr>
            <a:spLocks noGrp="1"/>
          </p:cNvSpPr>
          <p:nvPr>
            <p:ph type="ftr" sz="quarter" idx="11"/>
          </p:nvPr>
        </p:nvSpPr>
        <p:spPr/>
        <p:txBody>
          <a:bodyPr/>
          <a:lstStyle/>
          <a:p>
            <a:r>
              <a:rPr lang="en-US"/>
              <a:t>Copyright 2014 Johns Hopkins University Press</a:t>
            </a:r>
          </a:p>
        </p:txBody>
      </p:sp>
      <p:pic>
        <p:nvPicPr>
          <p:cNvPr id="4" name="Picture 3" descr="Graphical user interface, text, application, email&#10;&#10;Description automatically generated">
            <a:extLst>
              <a:ext uri="{FF2B5EF4-FFF2-40B4-BE49-F238E27FC236}">
                <a16:creationId xmlns:a16="http://schemas.microsoft.com/office/drawing/2014/main" id="{8F0CB077-8FF0-9C45-BF7C-09AF52A773D9}"/>
              </a:ext>
            </a:extLst>
          </p:cNvPr>
          <p:cNvPicPr>
            <a:picLocks noChangeAspect="1"/>
          </p:cNvPicPr>
          <p:nvPr/>
        </p:nvPicPr>
        <p:blipFill>
          <a:blip r:embed="rId2"/>
          <a:stretch>
            <a:fillRect/>
          </a:stretch>
        </p:blipFill>
        <p:spPr>
          <a:xfrm>
            <a:off x="645129" y="865000"/>
            <a:ext cx="8134234" cy="5128000"/>
          </a:xfrm>
          <a:prstGeom prst="rect">
            <a:avLst/>
          </a:prstGeom>
        </p:spPr>
      </p:pic>
    </p:spTree>
    <p:extLst>
      <p:ext uri="{BB962C8B-B14F-4D97-AF65-F5344CB8AC3E}">
        <p14:creationId xmlns:p14="http://schemas.microsoft.com/office/powerpoint/2010/main" val="176270302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A292CB0-E4D3-A14D-B575-8747CCF89065}"/>
              </a:ext>
            </a:extLst>
          </p:cNvPr>
          <p:cNvSpPr>
            <a:spLocks noGrp="1"/>
          </p:cNvSpPr>
          <p:nvPr>
            <p:ph type="ftr" sz="quarter" idx="11"/>
          </p:nvPr>
        </p:nvSpPr>
        <p:spPr/>
        <p:txBody>
          <a:bodyPr/>
          <a:lstStyle/>
          <a:p>
            <a:r>
              <a:rPr lang="en-US"/>
              <a:t>Copyright 2014 Johns Hopkins University Press</a:t>
            </a:r>
          </a:p>
        </p:txBody>
      </p:sp>
      <p:pic>
        <p:nvPicPr>
          <p:cNvPr id="4" name="Picture 3" descr="Table&#10;&#10;Description automatically generated">
            <a:extLst>
              <a:ext uri="{FF2B5EF4-FFF2-40B4-BE49-F238E27FC236}">
                <a16:creationId xmlns:a16="http://schemas.microsoft.com/office/drawing/2014/main" id="{EC3BA1EC-4E1E-7943-B16D-E38EFB165B76}"/>
              </a:ext>
            </a:extLst>
          </p:cNvPr>
          <p:cNvPicPr>
            <a:picLocks noChangeAspect="1"/>
          </p:cNvPicPr>
          <p:nvPr/>
        </p:nvPicPr>
        <p:blipFill>
          <a:blip r:embed="rId2"/>
          <a:stretch>
            <a:fillRect/>
          </a:stretch>
        </p:blipFill>
        <p:spPr>
          <a:xfrm>
            <a:off x="617232" y="1098099"/>
            <a:ext cx="8100574" cy="4711230"/>
          </a:xfrm>
          <a:prstGeom prst="rect">
            <a:avLst/>
          </a:prstGeom>
        </p:spPr>
      </p:pic>
    </p:spTree>
    <p:extLst>
      <p:ext uri="{BB962C8B-B14F-4D97-AF65-F5344CB8AC3E}">
        <p14:creationId xmlns:p14="http://schemas.microsoft.com/office/powerpoint/2010/main" val="2233732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9B0D125-48D8-7344-8515-14C08210C9F9}"/>
              </a:ext>
            </a:extLst>
          </p:cNvPr>
          <p:cNvSpPr>
            <a:spLocks noGrp="1"/>
          </p:cNvSpPr>
          <p:nvPr>
            <p:ph type="ftr" sz="quarter" idx="11"/>
          </p:nvPr>
        </p:nvSpPr>
        <p:spPr/>
        <p:txBody>
          <a:bodyPr/>
          <a:lstStyle/>
          <a:p>
            <a:r>
              <a:rPr lang="en-US"/>
              <a:t>Copyright 2014 Johns Hopkins University Press</a:t>
            </a:r>
          </a:p>
        </p:txBody>
      </p:sp>
      <p:pic>
        <p:nvPicPr>
          <p:cNvPr id="4" name="Picture 3" descr="A picture containing table&#10;&#10;Description automatically generated">
            <a:extLst>
              <a:ext uri="{FF2B5EF4-FFF2-40B4-BE49-F238E27FC236}">
                <a16:creationId xmlns:a16="http://schemas.microsoft.com/office/drawing/2014/main" id="{3A7C5B4E-577B-0E4A-B0E5-CF40651B3572}"/>
              </a:ext>
            </a:extLst>
          </p:cNvPr>
          <p:cNvPicPr>
            <a:picLocks noChangeAspect="1"/>
          </p:cNvPicPr>
          <p:nvPr/>
        </p:nvPicPr>
        <p:blipFill>
          <a:blip r:embed="rId2"/>
          <a:stretch>
            <a:fillRect/>
          </a:stretch>
        </p:blipFill>
        <p:spPr>
          <a:xfrm>
            <a:off x="516102" y="890267"/>
            <a:ext cx="7921061" cy="5077466"/>
          </a:xfrm>
          <a:prstGeom prst="rect">
            <a:avLst/>
          </a:prstGeom>
        </p:spPr>
      </p:pic>
    </p:spTree>
    <p:extLst>
      <p:ext uri="{BB962C8B-B14F-4D97-AF65-F5344CB8AC3E}">
        <p14:creationId xmlns:p14="http://schemas.microsoft.com/office/powerpoint/2010/main" val="341168037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D560617-7642-9C45-AC8F-E35D7972724E}"/>
              </a:ext>
            </a:extLst>
          </p:cNvPr>
          <p:cNvSpPr>
            <a:spLocks noGrp="1"/>
          </p:cNvSpPr>
          <p:nvPr>
            <p:ph type="ftr" sz="quarter" idx="11"/>
          </p:nvPr>
        </p:nvSpPr>
        <p:spPr/>
        <p:txBody>
          <a:bodyPr/>
          <a:lstStyle/>
          <a:p>
            <a:r>
              <a:rPr lang="en-US"/>
              <a:t>Copyright 2014 Johns Hopkins University Press</a:t>
            </a:r>
          </a:p>
        </p:txBody>
      </p:sp>
      <p:pic>
        <p:nvPicPr>
          <p:cNvPr id="4" name="Picture 3" descr="Graphical user interface, text, application&#10;&#10;Description automatically generated">
            <a:extLst>
              <a:ext uri="{FF2B5EF4-FFF2-40B4-BE49-F238E27FC236}">
                <a16:creationId xmlns:a16="http://schemas.microsoft.com/office/drawing/2014/main" id="{23F94CAD-6A5E-024C-8A3D-7030D72F7787}"/>
              </a:ext>
            </a:extLst>
          </p:cNvPr>
          <p:cNvPicPr>
            <a:picLocks noChangeAspect="1"/>
          </p:cNvPicPr>
          <p:nvPr/>
        </p:nvPicPr>
        <p:blipFill>
          <a:blip r:embed="rId2"/>
          <a:stretch>
            <a:fillRect/>
          </a:stretch>
        </p:blipFill>
        <p:spPr>
          <a:xfrm>
            <a:off x="639518" y="1042261"/>
            <a:ext cx="7814475" cy="4773478"/>
          </a:xfrm>
          <a:prstGeom prst="rect">
            <a:avLst/>
          </a:prstGeom>
        </p:spPr>
      </p:pic>
    </p:spTree>
    <p:extLst>
      <p:ext uri="{BB962C8B-B14F-4D97-AF65-F5344CB8AC3E}">
        <p14:creationId xmlns:p14="http://schemas.microsoft.com/office/powerpoint/2010/main" val="28160321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4EF8D93DA8B884E824CDE2C459A22DC" ma:contentTypeVersion="14" ma:contentTypeDescription="Create a new document." ma:contentTypeScope="" ma:versionID="b50a5875832a098417fb92b49b4d9529">
  <xsd:schema xmlns:xsd="http://www.w3.org/2001/XMLSchema" xmlns:xs="http://www.w3.org/2001/XMLSchema" xmlns:p="http://schemas.microsoft.com/office/2006/metadata/properties" xmlns:ns3="aecec18e-12bc-49e4-ac9b-40a00ecfe817" xmlns:ns4="ca1badfb-c6ef-4e07-a224-1e758fe977ea" targetNamespace="http://schemas.microsoft.com/office/2006/metadata/properties" ma:root="true" ma:fieldsID="a05cdac8e6fd47fbaafbaa6112199b0d" ns3:_="" ns4:_="">
    <xsd:import namespace="aecec18e-12bc-49e4-ac9b-40a00ecfe817"/>
    <xsd:import namespace="ca1badfb-c6ef-4e07-a224-1e758fe977ea"/>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AutoKeyPoints" minOccurs="0"/>
                <xsd:element ref="ns3:MediaServiceKeyPoints" minOccurs="0"/>
                <xsd:element ref="ns3:MediaServiceLocation" minOccurs="0"/>
                <xsd:element ref="ns4:SharedWithUsers" minOccurs="0"/>
                <xsd:element ref="ns4:SharedWithDetails" minOccurs="0"/>
                <xsd:element ref="ns4:SharingHintHash"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cec18e-12bc-49e4-ac9b-40a00ecfe8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a1badfb-c6ef-4e07-a224-1e758fe977e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7CC5E02-6751-4B29-BE2B-CD62FDB0ED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cec18e-12bc-49e4-ac9b-40a00ecfe817"/>
    <ds:schemaRef ds:uri="ca1badfb-c6ef-4e07-a224-1e758fe977e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EA54FCA-95B9-4B6E-8BF3-A6EA4CB7D1F8}">
  <ds:schemaRefs>
    <ds:schemaRef ds:uri="http://schemas.microsoft.com/sharepoint/v3/contenttype/forms"/>
  </ds:schemaRefs>
</ds:datastoreItem>
</file>

<file path=customXml/itemProps3.xml><?xml version="1.0" encoding="utf-8"?>
<ds:datastoreItem xmlns:ds="http://schemas.openxmlformats.org/officeDocument/2006/customXml" ds:itemID="{2811FAD5-8798-4338-9AB0-CACCBE73ABB7}">
  <ds:schemaRefs>
    <ds:schemaRef ds:uri="http://schemas.openxmlformats.org/package/2006/metadata/core-properties"/>
    <ds:schemaRef ds:uri="http://schemas.microsoft.com/office/2006/documentManagement/types"/>
    <ds:schemaRef ds:uri="http://purl.org/dc/terms/"/>
    <ds:schemaRef ds:uri="ca1badfb-c6ef-4e07-a224-1e758fe977ea"/>
    <ds:schemaRef ds:uri="http://purl.org/dc/elements/1.1/"/>
    <ds:schemaRef ds:uri="http://www.w3.org/XML/1998/namespace"/>
    <ds:schemaRef ds:uri="http://purl.org/dc/dcmitype/"/>
    <ds:schemaRef ds:uri="http://schemas.microsoft.com/office/infopath/2007/PartnerControls"/>
    <ds:schemaRef ds:uri="aecec18e-12bc-49e4-ac9b-40a00ecfe817"/>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9594</TotalTime>
  <Words>8088</Words>
  <Application>Microsoft Office PowerPoint</Application>
  <PresentationFormat>Presentazione su schermo (4:3)</PresentationFormat>
  <Paragraphs>470</Paragraphs>
  <Slides>146</Slides>
  <Notes>18</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146</vt:i4>
      </vt:variant>
    </vt:vector>
  </HeadingPairs>
  <TitlesOfParts>
    <vt:vector size="152" baseType="lpstr">
      <vt:lpstr>Arial</vt:lpstr>
      <vt:lpstr>Calibri</vt:lpstr>
      <vt:lpstr>proxima-nova</vt:lpstr>
      <vt:lpstr>Symbol</vt:lpstr>
      <vt:lpstr>Times New Roman</vt:lpstr>
      <vt:lpstr>Office Theme</vt:lpstr>
      <vt:lpstr>Presentazione standard di PowerPoint</vt:lpstr>
      <vt:lpstr> Welcome to  Health Program Planning, Implementation, and Evaluation: Creating Behavioral, Environmental and Policy Change      </vt:lpstr>
      <vt:lpstr>A Note on Copyright</vt:lpstr>
      <vt:lpstr>Overall Learning Objectives</vt:lpstr>
      <vt:lpstr> Part I Hallmarks of the PRECEDE-PROCEED Model      </vt:lpstr>
      <vt:lpstr> CHAPTER 1  A Model for Population Health Planning, Implementation, and Evaluation     </vt:lpstr>
      <vt:lpstr>Chapter 1 Learning Objectives</vt:lpstr>
      <vt:lpstr>Figure 1.1</vt:lpstr>
      <vt:lpstr>Figure 1.2</vt:lpstr>
      <vt:lpstr>Figure 1.3</vt:lpstr>
      <vt:lpstr>Figure 1.4</vt:lpstr>
      <vt:lpstr>Presentazione standard di PowerPoint</vt:lpstr>
      <vt:lpstr>Chapter 1 Exercises</vt:lpstr>
      <vt:lpstr> CHAPTER 2   Participation and Community Engagement in Planning        </vt:lpstr>
      <vt:lpstr>Chapter 2 Learning Objectives</vt:lpstr>
      <vt:lpstr>Figure 2.1</vt:lpstr>
      <vt:lpstr>Figure 2.2</vt:lpstr>
      <vt:lpstr>Figure 2.3</vt:lpstr>
      <vt:lpstr>Figure 2.4</vt:lpstr>
      <vt:lpstr>Figure 2.5</vt:lpstr>
      <vt:lpstr>Figure 2.6</vt:lpstr>
      <vt:lpstr>Chapter 2 Exercises</vt:lpstr>
      <vt:lpstr> Part II   PRECEDE-PROCEED  Phases: Planning, Implementation, and Evaluation   </vt:lpstr>
      <vt:lpstr> CHAPTER 3  Social Assessment: Quality of life     </vt:lpstr>
      <vt:lpstr>Chapter 3 Learning Objectives</vt:lpstr>
      <vt:lpstr>Figure 3.1</vt:lpstr>
      <vt:lpstr>Figure 3.2</vt:lpstr>
      <vt:lpstr>Figure 3.3</vt:lpstr>
      <vt:lpstr>Presentazione standard di PowerPoint</vt:lpstr>
      <vt:lpstr>Presentazione standard di PowerPoint</vt:lpstr>
      <vt:lpstr>Chapter 3 Exercises</vt:lpstr>
      <vt:lpstr> CHAPTER 4  Epidemiological Assessment I: Population health      </vt:lpstr>
      <vt:lpstr>Chapter 4 Learning Objectives</vt:lpstr>
      <vt:lpstr>Figure 4.1</vt:lpstr>
      <vt:lpstr>Figure 4.2 </vt:lpstr>
      <vt:lpstr>Figure 4.3 </vt:lpstr>
      <vt:lpstr>Figure 4.4</vt:lpstr>
      <vt:lpstr>Figure 4.5</vt:lpstr>
      <vt:lpstr>Presentazione standard di PowerPoint</vt:lpstr>
      <vt:lpstr>Presentazione standard di PowerPoint</vt:lpstr>
      <vt:lpstr>Chapter 4 Exercises</vt:lpstr>
      <vt:lpstr> CHAPTER 5  Epidemiological Assessment II: Behavioral and Environmental Factors   </vt:lpstr>
      <vt:lpstr>Chapter 5 Learning Objectives</vt:lpstr>
      <vt:lpstr>Figure 5.1</vt:lpstr>
      <vt:lpstr>Figure 5.2</vt:lpstr>
      <vt:lpstr>Figure 5.3</vt:lpstr>
      <vt:lpstr>Figure 5.4</vt:lpstr>
      <vt:lpstr>Figure 5.5</vt:lpstr>
      <vt:lpstr>Figure 5.6</vt:lpstr>
      <vt:lpstr>Presentazione standard di PowerPoint</vt:lpstr>
      <vt:lpstr>Presentazione standard di PowerPoint</vt:lpstr>
      <vt:lpstr>Presentazione standard di PowerPoint</vt:lpstr>
      <vt:lpstr>Presentazione standard di PowerPoint</vt:lpstr>
      <vt:lpstr>Presentazione standard di PowerPoint</vt:lpstr>
      <vt:lpstr>Chapter 5 Exercises</vt:lpstr>
      <vt:lpstr>Chapter 6  Educational and Ecological Assessment: Predisposing, Enabling, and Reinforcing Factors       </vt:lpstr>
      <vt:lpstr>Chapter 6 Learning Objectives</vt:lpstr>
      <vt:lpstr>Figure 6.1</vt:lpstr>
      <vt:lpstr>Figure 6.2</vt:lpstr>
      <vt:lpstr>Figure 6.3</vt:lpstr>
      <vt:lpstr>Presentazione standard di PowerPoint</vt:lpstr>
      <vt:lpstr>Chapter 6 Exercises</vt:lpstr>
      <vt:lpstr> CHAPTER 7  Health Program and  Policy Development I: Intervention Strategies   </vt:lpstr>
      <vt:lpstr>Chapter 7 Learning Objectives</vt:lpstr>
      <vt:lpstr>Figure 7.1 </vt:lpstr>
      <vt:lpstr>Figure 7.2</vt:lpstr>
      <vt:lpstr>Figure 7.3</vt:lpstr>
      <vt:lpstr>Presentazione standard di PowerPoint</vt:lpstr>
      <vt:lpstr>Presentazione standard di PowerPoint</vt:lpstr>
      <vt:lpstr>Presentazione standard di PowerPoint</vt:lpstr>
      <vt:lpstr>Presentazione standard di PowerPoint</vt:lpstr>
      <vt:lpstr>Chapter 7 Exercises</vt:lpstr>
      <vt:lpstr> CHAPTER 8  Health Program and Policy Development II: Implementation Strategies </vt:lpstr>
      <vt:lpstr>Chapter 8 Learning Objectives</vt:lpstr>
      <vt:lpstr>Figure 8.1</vt:lpstr>
      <vt:lpstr>Figure 8.2</vt:lpstr>
      <vt:lpstr>Figure 8.3</vt:lpstr>
      <vt:lpstr>Figure 8.4</vt:lpstr>
      <vt:lpstr>Figure 8.5</vt:lpstr>
      <vt:lpstr>Figure 8.6</vt:lpstr>
      <vt:lpstr>Presentazione standard di PowerPoint</vt:lpstr>
      <vt:lpstr>Presentazione standard di PowerPoint</vt:lpstr>
      <vt:lpstr>Presentazione standard di PowerPoint</vt:lpstr>
      <vt:lpstr>Presentazione standard di PowerPoint</vt:lpstr>
      <vt:lpstr>Presentazione standard di PowerPoint</vt:lpstr>
      <vt:lpstr>Chapter 8 Exercises</vt:lpstr>
      <vt:lpstr> CHAPTER 9  Health Program and  Policy Development III:  Evaluation Strategies    </vt:lpstr>
      <vt:lpstr>Chapter 9 Learning Objectives</vt:lpstr>
      <vt:lpstr>Figure 9.1</vt:lpstr>
      <vt:lpstr>Figure 9.2</vt:lpstr>
      <vt:lpstr>Figure 9.3</vt:lpstr>
      <vt:lpstr>Figure 9.4</vt:lpstr>
      <vt:lpstr>Figure 9.5</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Chapter 9 Exercises</vt:lpstr>
      <vt:lpstr> Part III  Applications of PRECEDE-PROCEED in Specific Settings</vt:lpstr>
      <vt:lpstr>         CHAPTER 10  Applications in Community Settings </vt:lpstr>
      <vt:lpstr>Chapter 10 Learning Objectives</vt:lpstr>
      <vt:lpstr>Figure 10.1</vt:lpstr>
      <vt:lpstr>Figure 10.2</vt:lpstr>
      <vt:lpstr>Presentazione standard di PowerPoint</vt:lpstr>
      <vt:lpstr>Presentazione standard di PowerPoint</vt:lpstr>
      <vt:lpstr>Presentazione standard di PowerPoint</vt:lpstr>
      <vt:lpstr>Presentazione standard di PowerPoint</vt:lpstr>
      <vt:lpstr>Chapter 10 Exercises – Introduction</vt:lpstr>
      <vt:lpstr>Chapter 10 Exercises – Phases 1 and 2, identify intervention goal and objectives</vt:lpstr>
      <vt:lpstr>Chapter 10 Exercises – Phases 3 and 4, plan and design intervention</vt:lpstr>
      <vt:lpstr> CHAPTER 11   Applications in Occupational Settings </vt:lpstr>
      <vt:lpstr>Chapter 11 Learning Objectives</vt:lpstr>
      <vt:lpstr>Figure 11.1</vt:lpstr>
      <vt:lpstr>Figure 11.2</vt:lpstr>
      <vt:lpstr>Presentazione standard di PowerPoint</vt:lpstr>
      <vt:lpstr>Presentazione standard di PowerPoint</vt:lpstr>
      <vt:lpstr>Presentazione standard di PowerPoint</vt:lpstr>
      <vt:lpstr>Presentazione standard di PowerPoint</vt:lpstr>
      <vt:lpstr>Presentazione standard di PowerPoint</vt:lpstr>
      <vt:lpstr>Chapter 11 Exercises</vt:lpstr>
      <vt:lpstr> CHAPTER 12    Applications in School Settings </vt:lpstr>
      <vt:lpstr>Chapter 12 Learning Objectives</vt:lpstr>
      <vt:lpstr>Figure 12.1</vt:lpstr>
      <vt:lpstr>Presentazione standard di PowerPoint</vt:lpstr>
      <vt:lpstr>Presentazione standard di PowerPoint</vt:lpstr>
      <vt:lpstr>Chapter 12 Exercises – Complete one or more of the following</vt:lpstr>
      <vt:lpstr> CHAPTER 13  Applications in Health Care Settings  </vt:lpstr>
      <vt:lpstr>Chapter 13 Learning Objectives</vt:lpstr>
      <vt:lpstr>Figure 13.1</vt:lpstr>
      <vt:lpstr>Figure 13.2</vt:lpstr>
      <vt:lpstr>Figure 13.3</vt:lpstr>
      <vt:lpstr>Figure 13.4</vt:lpstr>
      <vt:lpstr>Chapter 13 Exercises</vt:lpstr>
      <vt:lpstr> CHAPTER 14  Applications in Communication  Technology   </vt:lpstr>
      <vt:lpstr>Chapter 14 Learning Objectives</vt:lpstr>
      <vt:lpstr>Figure 14.1</vt:lpstr>
      <vt:lpstr>Figure 14.2</vt:lpstr>
      <vt:lpstr>Presentazione standard di PowerPoint</vt:lpstr>
      <vt:lpstr>Presentazione standard di PowerPoint</vt:lpstr>
      <vt:lpstr>Presentazione standard di PowerPoint</vt:lpstr>
      <vt:lpstr>Presentazione standard di PowerPoint</vt:lpstr>
    </vt:vector>
  </TitlesOfParts>
  <Company>KSH Editorial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Horvath</dc:creator>
  <cp:lastModifiedBy>ec</cp:lastModifiedBy>
  <cp:revision>978</cp:revision>
  <cp:lastPrinted>2022-02-14T23:01:06Z</cp:lastPrinted>
  <dcterms:created xsi:type="dcterms:W3CDTF">2014-10-13T17:18:33Z</dcterms:created>
  <dcterms:modified xsi:type="dcterms:W3CDTF">2022-11-17T15:42:06Z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0x010100C4EF8D93DA8B884E824CDE2C459A22DC</vt:lpwstr>
  </property>
</Properties>
</file>