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8288000" cy="10287000"/>
  <p:notesSz cx="6858000" cy="9144000"/>
  <p:embeddedFontLst>
    <p:embeddedFont>
      <p:font typeface="Canva Sans Bold" panose="020B0604020202020204" charset="0"/>
      <p:regular r:id="rId14"/>
    </p:embeddedFont>
    <p:embeddedFont>
      <p:font typeface="Clear Sans" panose="020B0604020202020204" charset="0"/>
      <p:regular r:id="rId15"/>
    </p:embeddedFont>
    <p:embeddedFont>
      <p:font typeface="Clear Sans Bold" panose="020B0604020202020204" charset="0"/>
      <p:regular r:id="rId16"/>
    </p:embeddedFont>
    <p:embeddedFont>
      <p:font typeface="Playfair Display" panose="00000500000000000000" pitchFamily="2" charset="0"/>
      <p:regular r:id="rId17"/>
      <p:bold r:id="rId18"/>
      <p:italic r:id="rId19"/>
      <p:boldItalic r:id="rId20"/>
    </p:embeddedFont>
    <p:embeddedFont>
      <p:font typeface="Playfair Display Bold" panose="00000800000000000000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138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10" Type="http://schemas.openxmlformats.org/officeDocument/2006/relationships/image" Target="../media/image4.png"/><Relationship Id="rId4" Type="http://schemas.openxmlformats.org/officeDocument/2006/relationships/image" Target="../media/image2.gif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10" Type="http://schemas.openxmlformats.org/officeDocument/2006/relationships/image" Target="../media/image4.png"/><Relationship Id="rId4" Type="http://schemas.openxmlformats.org/officeDocument/2006/relationships/image" Target="../media/image2.gif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3.gif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3.gif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hyperlink" Target="https://www.ted.com/talks/kelli_sandman_hurley_what_is_dyslexia?subtitle=en&amp;geo=i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hyperlink" Target="https://www.ted.com/talks/ryan_gersava_a_disability_inclusive_future_of_work?subtitle=en&amp;geo=i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adlet.com/matteocabassi3/write-your-two-summaries-for-the-ted-talks-you-watched-at-ho-tinyd5ipnu3d8ygy" TargetMode="External"/><Relationship Id="rId3" Type="http://schemas.openxmlformats.org/officeDocument/2006/relationships/image" Target="../media/image3.gif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0000"/>
          </a:blip>
          <a:srcRect l="28" r="28"/>
          <a:stretch>
            <a:fillRect/>
          </a:stretch>
        </p:blipFill>
        <p:spPr>
          <a:xfrm>
            <a:off x="2420446" y="2637856"/>
            <a:ext cx="13447107" cy="47064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1180122" y="1624477"/>
            <a:ext cx="4540154" cy="3783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12159181" y="9258300"/>
            <a:ext cx="4862741" cy="40522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3185461" y="-345362"/>
            <a:ext cx="4886025" cy="4318025"/>
          </a:xfrm>
          <a:custGeom>
            <a:avLst/>
            <a:gdLst/>
            <a:ahLst/>
            <a:cxnLst/>
            <a:rect l="l" t="t" r="r" b="b"/>
            <a:pathLst>
              <a:path w="4886025" h="4318025">
                <a:moveTo>
                  <a:pt x="0" y="0"/>
                </a:moveTo>
                <a:lnTo>
                  <a:pt x="4886026" y="0"/>
                </a:lnTo>
                <a:lnTo>
                  <a:pt x="4886026" y="4318025"/>
                </a:lnTo>
                <a:lnTo>
                  <a:pt x="0" y="4318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-626754" y="5905500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0"/>
                </a:lnTo>
                <a:lnTo>
                  <a:pt x="0" y="4748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3232037" y="4391025"/>
            <a:ext cx="11823927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 CLASS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095375"/>
            <a:ext cx="484299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IUSTO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21803" y="8728710"/>
            <a:ext cx="5337497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Cabassi Matteo</a:t>
            </a:r>
          </a:p>
        </p:txBody>
      </p:sp>
      <p:sp>
        <p:nvSpPr>
          <p:cNvPr id="11" name="Freeform 11"/>
          <p:cNvSpPr/>
          <p:nvPr/>
        </p:nvSpPr>
        <p:spPr>
          <a:xfrm rot="1702798">
            <a:off x="-296750" y="257398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1702798">
            <a:off x="17357397" y="674094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3000083" y="2632414"/>
            <a:ext cx="6684264" cy="55702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8623271">
            <a:off x="239432" y="7354243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11579397" y="8846394"/>
            <a:ext cx="4942871" cy="41190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7547036">
            <a:off x="-110501" y="340543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6276035" y="341716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3583223" y="1216558"/>
            <a:ext cx="5517984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 u="sng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MATERIALS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78440" y="7121531"/>
            <a:ext cx="5143828" cy="1454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4" lvl="1" indent="-248287" algn="l">
              <a:lnSpc>
                <a:spcPts val="3910"/>
              </a:lnSpc>
              <a:buFont typeface="Arial"/>
              <a:buChar char="•"/>
            </a:pPr>
            <a:r>
              <a:rPr lang="en-US" sz="23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Pages 11, 12, 47, 48. </a:t>
            </a:r>
          </a:p>
          <a:p>
            <a:pPr marL="496574" lvl="1" indent="-248287" algn="l">
              <a:lnSpc>
                <a:spcPts val="3910"/>
              </a:lnSpc>
              <a:buFont typeface="Arial"/>
              <a:buChar char="•"/>
            </a:pPr>
            <a:r>
              <a:rPr lang="en-US" sz="23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Let’s read some of the texts and do some of the exercises.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1702798">
            <a:off x="620002" y="47085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1702798">
            <a:off x="17357397" y="674094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80000"/>
          </a:blip>
          <a:srcRect l="28" r="28"/>
          <a:stretch>
            <a:fillRect/>
          </a:stretch>
        </p:blipFill>
        <p:spPr>
          <a:xfrm>
            <a:off x="3027771" y="1831982"/>
            <a:ext cx="12232458" cy="42813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80000"/>
          </a:blip>
          <a:srcRect t="1455" b="1455"/>
          <a:stretch>
            <a:fillRect/>
          </a:stretch>
        </p:blipFill>
        <p:spPr>
          <a:xfrm>
            <a:off x="6712629" y="8065614"/>
            <a:ext cx="4862741" cy="405228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723127" flipH="1">
            <a:off x="13398092" y="6451794"/>
            <a:ext cx="2603739" cy="4546212"/>
          </a:xfrm>
          <a:custGeom>
            <a:avLst/>
            <a:gdLst/>
            <a:ahLst/>
            <a:cxnLst/>
            <a:rect l="l" t="t" r="r" b="b"/>
            <a:pathLst>
              <a:path w="2603739" h="4546212">
                <a:moveTo>
                  <a:pt x="2603739" y="0"/>
                </a:moveTo>
                <a:lnTo>
                  <a:pt x="0" y="0"/>
                </a:lnTo>
                <a:lnTo>
                  <a:pt x="0" y="4546212"/>
                </a:lnTo>
                <a:lnTo>
                  <a:pt x="2603739" y="4546212"/>
                </a:lnTo>
                <a:lnTo>
                  <a:pt x="260373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3051784">
            <a:off x="14898465" y="-72074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3"/>
                </a:lnTo>
                <a:lnTo>
                  <a:pt x="0" y="38081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-10544040" flipH="1" flipV="1">
            <a:off x="-645230" y="4175938"/>
            <a:ext cx="5651369" cy="4994398"/>
          </a:xfrm>
          <a:custGeom>
            <a:avLst/>
            <a:gdLst/>
            <a:ahLst/>
            <a:cxnLst/>
            <a:rect l="l" t="t" r="r" b="b"/>
            <a:pathLst>
              <a:path w="5651369" h="4994398">
                <a:moveTo>
                  <a:pt x="5651369" y="4994397"/>
                </a:moveTo>
                <a:lnTo>
                  <a:pt x="0" y="4994397"/>
                </a:lnTo>
                <a:lnTo>
                  <a:pt x="0" y="0"/>
                </a:lnTo>
                <a:lnTo>
                  <a:pt x="5651369" y="0"/>
                </a:lnTo>
                <a:lnTo>
                  <a:pt x="5651369" y="4994397"/>
                </a:lnTo>
                <a:close/>
              </a:path>
            </a:pathLst>
          </a:custGeom>
          <a:blipFill>
            <a:blip r:embed="rId10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4450864" y="3804226"/>
            <a:ext cx="9386273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 u="sng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NOW: THE WRITTEN EXAM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86127" y="7486494"/>
            <a:ext cx="4715746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You have 2 hours.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1702798">
            <a:off x="620002" y="47085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1702798">
            <a:off x="17357397" y="674094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80000"/>
          </a:blip>
          <a:srcRect l="28" r="28"/>
          <a:stretch>
            <a:fillRect/>
          </a:stretch>
        </p:blipFill>
        <p:spPr>
          <a:xfrm>
            <a:off x="3027771" y="1831982"/>
            <a:ext cx="12232458" cy="42813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80000"/>
          </a:blip>
          <a:srcRect t="1455" b="1455"/>
          <a:stretch>
            <a:fillRect/>
          </a:stretch>
        </p:blipFill>
        <p:spPr>
          <a:xfrm>
            <a:off x="6712629" y="8065614"/>
            <a:ext cx="4862741" cy="405228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723127" flipH="1">
            <a:off x="13398092" y="6451794"/>
            <a:ext cx="2603739" cy="4546212"/>
          </a:xfrm>
          <a:custGeom>
            <a:avLst/>
            <a:gdLst/>
            <a:ahLst/>
            <a:cxnLst/>
            <a:rect l="l" t="t" r="r" b="b"/>
            <a:pathLst>
              <a:path w="2603739" h="4546212">
                <a:moveTo>
                  <a:pt x="2603739" y="0"/>
                </a:moveTo>
                <a:lnTo>
                  <a:pt x="0" y="0"/>
                </a:lnTo>
                <a:lnTo>
                  <a:pt x="0" y="4546212"/>
                </a:lnTo>
                <a:lnTo>
                  <a:pt x="2603739" y="4546212"/>
                </a:lnTo>
                <a:lnTo>
                  <a:pt x="260373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3051784">
            <a:off x="14898465" y="-72074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3"/>
                </a:lnTo>
                <a:lnTo>
                  <a:pt x="0" y="38081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-10544040" flipH="1" flipV="1">
            <a:off x="-645230" y="4175938"/>
            <a:ext cx="5651369" cy="4994398"/>
          </a:xfrm>
          <a:custGeom>
            <a:avLst/>
            <a:gdLst/>
            <a:ahLst/>
            <a:cxnLst/>
            <a:rect l="l" t="t" r="r" b="b"/>
            <a:pathLst>
              <a:path w="5651369" h="4994398">
                <a:moveTo>
                  <a:pt x="5651369" y="4994397"/>
                </a:moveTo>
                <a:lnTo>
                  <a:pt x="0" y="4994397"/>
                </a:lnTo>
                <a:lnTo>
                  <a:pt x="0" y="0"/>
                </a:lnTo>
                <a:lnTo>
                  <a:pt x="5651369" y="0"/>
                </a:lnTo>
                <a:lnTo>
                  <a:pt x="5651369" y="4994397"/>
                </a:lnTo>
                <a:close/>
              </a:path>
            </a:pathLst>
          </a:custGeom>
          <a:blipFill>
            <a:blip r:embed="rId10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4450864" y="3437514"/>
            <a:ext cx="9386273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 YOU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86127" y="7000719"/>
            <a:ext cx="471574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See you at the exam! </a:t>
            </a:r>
          </a:p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Enjoy your holidays!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8533105">
            <a:off x="-117345" y="-1345670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0"/>
                </a:lnTo>
                <a:lnTo>
                  <a:pt x="0" y="4748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-2012530">
            <a:off x="9798054" y="6688878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-1044146">
            <a:off x="14066447" y="4152915"/>
            <a:ext cx="4591752" cy="6393579"/>
          </a:xfrm>
          <a:custGeom>
            <a:avLst/>
            <a:gdLst/>
            <a:ahLst/>
            <a:cxnLst/>
            <a:rect l="l" t="t" r="r" b="b"/>
            <a:pathLst>
              <a:path w="4591752" h="6393579">
                <a:moveTo>
                  <a:pt x="0" y="0"/>
                </a:moveTo>
                <a:lnTo>
                  <a:pt x="4591753" y="0"/>
                </a:lnTo>
                <a:lnTo>
                  <a:pt x="4591753" y="6393579"/>
                </a:lnTo>
                <a:lnTo>
                  <a:pt x="0" y="6393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 rot="1702798">
            <a:off x="5231231" y="-174052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alphaModFix amt="80000"/>
          </a:blip>
          <a:srcRect t="1455" b="1455"/>
          <a:stretch>
            <a:fillRect/>
          </a:stretch>
        </p:blipFill>
        <p:spPr>
          <a:xfrm>
            <a:off x="7753731" y="2716293"/>
            <a:ext cx="8608593" cy="717383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-1458121" y="4240766"/>
            <a:ext cx="9248047" cy="7716339"/>
          </a:xfrm>
          <a:custGeom>
            <a:avLst/>
            <a:gdLst/>
            <a:ahLst/>
            <a:cxnLst/>
            <a:rect l="l" t="t" r="r" b="b"/>
            <a:pathLst>
              <a:path w="9248047" h="7716339">
                <a:moveTo>
                  <a:pt x="0" y="0"/>
                </a:moveTo>
                <a:lnTo>
                  <a:pt x="9248047" y="0"/>
                </a:lnTo>
                <a:lnTo>
                  <a:pt x="9248047" y="7716339"/>
                </a:lnTo>
                <a:lnTo>
                  <a:pt x="0" y="77163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835929" y="3612586"/>
            <a:ext cx="7609790" cy="6042862"/>
            <a:chOff x="0" y="0"/>
            <a:chExt cx="13754100" cy="10922000"/>
          </a:xfrm>
        </p:grpSpPr>
        <p:sp>
          <p:nvSpPr>
            <p:cNvPr id="10" name="Freeform 10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l="l" t="t" r="r" b="b"/>
              <a:pathLst>
                <a:path w="12344400" h="7772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12"/>
              <a:stretch>
                <a:fillRect t="-2941" b="-2941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l="l" t="t" r="r" b="b"/>
              <a:pathLst>
                <a:path w="13754100" h="109220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13"/>
              <a:stretch>
                <a:fillRect l="-179" r="-17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144363" y="95407"/>
            <a:ext cx="9827329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dirty="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Welcome to our final lesson!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8533105">
            <a:off x="-117345" y="-1345670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0"/>
                </a:lnTo>
                <a:lnTo>
                  <a:pt x="0" y="4748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-2012530">
            <a:off x="9798054" y="6688878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-1044146">
            <a:off x="14066447" y="4152915"/>
            <a:ext cx="4591752" cy="6393579"/>
          </a:xfrm>
          <a:custGeom>
            <a:avLst/>
            <a:gdLst/>
            <a:ahLst/>
            <a:cxnLst/>
            <a:rect l="l" t="t" r="r" b="b"/>
            <a:pathLst>
              <a:path w="4591752" h="6393579">
                <a:moveTo>
                  <a:pt x="0" y="0"/>
                </a:moveTo>
                <a:lnTo>
                  <a:pt x="4591753" y="0"/>
                </a:lnTo>
                <a:lnTo>
                  <a:pt x="4591753" y="6393579"/>
                </a:lnTo>
                <a:lnTo>
                  <a:pt x="0" y="6393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 rot="1702798">
            <a:off x="5231231" y="-174052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alphaModFix amt="80000"/>
          </a:blip>
          <a:srcRect t="1455" b="1455"/>
          <a:stretch>
            <a:fillRect/>
          </a:stretch>
        </p:blipFill>
        <p:spPr>
          <a:xfrm>
            <a:off x="7753731" y="2716293"/>
            <a:ext cx="8608593" cy="717383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-1458121" y="4240766"/>
            <a:ext cx="9248047" cy="7716339"/>
          </a:xfrm>
          <a:custGeom>
            <a:avLst/>
            <a:gdLst/>
            <a:ahLst/>
            <a:cxnLst/>
            <a:rect l="l" t="t" r="r" b="b"/>
            <a:pathLst>
              <a:path w="9248047" h="7716339">
                <a:moveTo>
                  <a:pt x="0" y="0"/>
                </a:moveTo>
                <a:lnTo>
                  <a:pt x="9248047" y="0"/>
                </a:lnTo>
                <a:lnTo>
                  <a:pt x="9248047" y="7716339"/>
                </a:lnTo>
                <a:lnTo>
                  <a:pt x="0" y="77163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835929" y="3612586"/>
            <a:ext cx="7609790" cy="6042862"/>
            <a:chOff x="0" y="0"/>
            <a:chExt cx="13754100" cy="10922000"/>
          </a:xfrm>
        </p:grpSpPr>
        <p:sp>
          <p:nvSpPr>
            <p:cNvPr id="10" name="Freeform 10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l="l" t="t" r="r" b="b"/>
              <a:pathLst>
                <a:path w="12344400" h="7772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12"/>
              <a:stretch>
                <a:fillRect t="-2941" b="-2941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l="l" t="t" r="r" b="b"/>
              <a:pathLst>
                <a:path w="13754100" h="109220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13"/>
              <a:stretch>
                <a:fillRect l="-179" r="-17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144363" y="1238407"/>
            <a:ext cx="9827329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800" b="1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First of all: congratulations on you completing the course (almost...)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2012530">
            <a:off x="-529614" y="-89175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8895100" y="167252"/>
            <a:ext cx="11928085" cy="9952496"/>
          </a:xfrm>
          <a:custGeom>
            <a:avLst/>
            <a:gdLst/>
            <a:ahLst/>
            <a:cxnLst/>
            <a:rect l="l" t="t" r="r" b="b"/>
            <a:pathLst>
              <a:path w="11928085" h="9952496">
                <a:moveTo>
                  <a:pt x="0" y="0"/>
                </a:moveTo>
                <a:lnTo>
                  <a:pt x="11928085" y="0"/>
                </a:lnTo>
                <a:lnTo>
                  <a:pt x="11928085" y="9952496"/>
                </a:lnTo>
                <a:lnTo>
                  <a:pt x="0" y="995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80000"/>
          </a:blip>
          <a:srcRect t="1455" b="1455"/>
          <a:stretch>
            <a:fillRect/>
          </a:stretch>
        </p:blipFill>
        <p:spPr>
          <a:xfrm>
            <a:off x="1028700" y="6020127"/>
            <a:ext cx="7724117" cy="6436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03599" y="3613671"/>
            <a:ext cx="7374320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 points from our last lesson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18085" y="3598863"/>
            <a:ext cx="7141215" cy="362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Teen hot issues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What’s a hot issue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Eating disorders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Gender identity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Bullying and cyberbullying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Learning disorders and disabilities</a:t>
            </a:r>
          </a:p>
        </p:txBody>
      </p:sp>
      <p:sp>
        <p:nvSpPr>
          <p:cNvPr id="8" name="Freeform 8"/>
          <p:cNvSpPr/>
          <p:nvPr/>
        </p:nvSpPr>
        <p:spPr>
          <a:xfrm rot="2982778">
            <a:off x="-764100" y="7181762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1702798">
            <a:off x="2428390" y="83036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1702798">
            <a:off x="8429910" y="868129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2012530">
            <a:off x="-529614" y="-89175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8895100" y="167252"/>
            <a:ext cx="11928085" cy="9952496"/>
          </a:xfrm>
          <a:custGeom>
            <a:avLst/>
            <a:gdLst/>
            <a:ahLst/>
            <a:cxnLst/>
            <a:rect l="l" t="t" r="r" b="b"/>
            <a:pathLst>
              <a:path w="11928085" h="9952496">
                <a:moveTo>
                  <a:pt x="0" y="0"/>
                </a:moveTo>
                <a:lnTo>
                  <a:pt x="11928085" y="0"/>
                </a:lnTo>
                <a:lnTo>
                  <a:pt x="11928085" y="9952496"/>
                </a:lnTo>
                <a:lnTo>
                  <a:pt x="0" y="995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80000"/>
          </a:blip>
          <a:srcRect t="1455" b="1455"/>
          <a:stretch>
            <a:fillRect/>
          </a:stretch>
        </p:blipFill>
        <p:spPr>
          <a:xfrm>
            <a:off x="1028700" y="6020127"/>
            <a:ext cx="7724117" cy="6436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03599" y="3708921"/>
            <a:ext cx="7374320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62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Today’s class: objectives and topics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569389"/>
            <a:ext cx="8744566" cy="900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3000" b="1">
                <a:solidFill>
                  <a:srgbClr val="423D3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Objectives</a:t>
            </a:r>
            <a:r>
              <a:rPr lang="en-US" sz="30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: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learn about specific topics for educators and teachers: adolescence and important issues;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enlarge and enrich vocabulary on a specific area of technical English: adolescence, gender identity, eating disorders, relationships, pedagogical questions;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improve speaking and debating skills; 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practice reading, listening and oral comprehension on given topics and work on them orally and in writing;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improve reading for the gist and to exercise reading for further meaning;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relate a topic to broader cultural and social issues/problems.  </a:t>
            </a:r>
          </a:p>
        </p:txBody>
      </p:sp>
      <p:sp>
        <p:nvSpPr>
          <p:cNvPr id="8" name="Freeform 8"/>
          <p:cNvSpPr/>
          <p:nvPr/>
        </p:nvSpPr>
        <p:spPr>
          <a:xfrm rot="2982778">
            <a:off x="-764100" y="7181762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1702798">
            <a:off x="2428390" y="83036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1702798">
            <a:off x="8429910" y="868129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3000083" y="2632414"/>
            <a:ext cx="6684264" cy="55702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83223" y="225958"/>
            <a:ext cx="5517984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 u="sng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Assignment: check</a:t>
            </a:r>
          </a:p>
        </p:txBody>
      </p:sp>
      <p:sp>
        <p:nvSpPr>
          <p:cNvPr id="5" name="Freeform 5"/>
          <p:cNvSpPr/>
          <p:nvPr/>
        </p:nvSpPr>
        <p:spPr>
          <a:xfrm rot="-8623271">
            <a:off x="239432" y="7354243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572814" y="3733121"/>
            <a:ext cx="7538801" cy="5986490"/>
            <a:chOff x="0" y="0"/>
            <a:chExt cx="13754100" cy="10922000"/>
          </a:xfrm>
        </p:grpSpPr>
        <p:sp>
          <p:nvSpPr>
            <p:cNvPr id="7" name="Freeform 7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l="l" t="t" r="r" b="b"/>
              <a:pathLst>
                <a:path w="12344400" h="7772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6"/>
              <a:stretch>
                <a:fillRect l="-39949" t="-40139" r="-25413" b="-34950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l="l" t="t" r="r" b="b"/>
              <a:pathLst>
                <a:path w="13754100" h="109220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7"/>
              <a:stretch>
                <a:fillRect l="-179" r="-17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11579397" y="8846394"/>
            <a:ext cx="4942871" cy="41190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378440" y="2400300"/>
            <a:ext cx="5143828" cy="6407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4" lvl="1" indent="-248287" algn="just">
              <a:lnSpc>
                <a:spcPts val="3910"/>
              </a:lnSpc>
              <a:buFont typeface="Arial"/>
              <a:buChar char="•"/>
            </a:pPr>
            <a:r>
              <a:rPr lang="en-US" sz="23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Watch the two videos on dyslexia and disabilities; </a:t>
            </a:r>
          </a:p>
          <a:p>
            <a:pPr marL="496574" lvl="1" indent="-248287" algn="just">
              <a:lnSpc>
                <a:spcPts val="3910"/>
              </a:lnSpc>
              <a:buFont typeface="Arial"/>
              <a:buChar char="•"/>
            </a:pPr>
            <a:r>
              <a:rPr lang="en-US" sz="23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As you watch the two videos, write a summary for each (of about 200-250 words); </a:t>
            </a:r>
          </a:p>
          <a:p>
            <a:pPr marL="496574" lvl="1" indent="-248287" algn="just">
              <a:lnSpc>
                <a:spcPts val="3910"/>
              </a:lnSpc>
              <a:buFont typeface="Arial"/>
              <a:buChar char="•"/>
            </a:pPr>
            <a:r>
              <a:rPr lang="en-US" sz="23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Think about one or two possible solutions to spread awareness among teachers, educators (and consequently: teenagers and children) about these issues; </a:t>
            </a:r>
          </a:p>
          <a:p>
            <a:pPr marL="496574" lvl="1" indent="-248287" algn="just">
              <a:lnSpc>
                <a:spcPts val="3910"/>
              </a:lnSpc>
              <a:buFont typeface="Arial"/>
              <a:buChar char="•"/>
            </a:pPr>
            <a:r>
              <a:rPr lang="en-US" sz="23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Write your answers ON THE PADLET, following the INSTRUCTIONS and EXAMPLES. </a:t>
            </a:r>
          </a:p>
        </p:txBody>
      </p:sp>
      <p:sp>
        <p:nvSpPr>
          <p:cNvPr id="11" name="Freeform 11"/>
          <p:cNvSpPr/>
          <p:nvPr/>
        </p:nvSpPr>
        <p:spPr>
          <a:xfrm rot="7547036">
            <a:off x="-110501" y="340543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7547036">
            <a:off x="16276035" y="341716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3000083" y="2632414"/>
            <a:ext cx="6684264" cy="55702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8623271">
            <a:off x="239432" y="7354243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11579397" y="8846394"/>
            <a:ext cx="4942871" cy="41190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478919" y="1761133"/>
            <a:ext cx="5143828" cy="707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30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This video is about dyslexia and learning disorders. As you listen, produce a short summary (200-250 words) and think about the following question (and write the answer!): </a:t>
            </a:r>
          </a:p>
          <a:p>
            <a:pPr algn="ctr">
              <a:lnSpc>
                <a:spcPts val="5100"/>
              </a:lnSpc>
            </a:pPr>
            <a:r>
              <a:rPr lang="en-US" sz="30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How can we spread more awareness on this topic among teachers, teenagers, children, parents?  </a:t>
            </a:r>
          </a:p>
        </p:txBody>
      </p:sp>
      <p:sp>
        <p:nvSpPr>
          <p:cNvPr id="7" name="Freeform 7"/>
          <p:cNvSpPr/>
          <p:nvPr/>
        </p:nvSpPr>
        <p:spPr>
          <a:xfrm rot="7547036">
            <a:off x="-110501" y="340543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7547036">
            <a:off x="16276035" y="341716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3311121" y="4879935"/>
            <a:ext cx="606218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u="sng">
                <a:solidFill>
                  <a:srgbClr val="423D3D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7" tooltip="https://www.ted.com/talks/kelli_sandman_hurley_what_is_dyslexia?subtitle=en&amp;geo=it"/>
              </a:rPr>
              <a:t>Dyslexia - TED Talk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26016" y="1408708"/>
            <a:ext cx="5517984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 u="sng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TED Talk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3000083" y="2632414"/>
            <a:ext cx="6684264" cy="55702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83223" y="1216558"/>
            <a:ext cx="5517984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 u="sng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TED Talk</a:t>
            </a:r>
          </a:p>
        </p:txBody>
      </p:sp>
      <p:sp>
        <p:nvSpPr>
          <p:cNvPr id="5" name="Freeform 5"/>
          <p:cNvSpPr/>
          <p:nvPr/>
        </p:nvSpPr>
        <p:spPr>
          <a:xfrm rot="-8623271">
            <a:off x="239432" y="7354243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11579397" y="8846394"/>
            <a:ext cx="4942871" cy="4119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579397" y="3260664"/>
            <a:ext cx="5143828" cy="492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4" lvl="1" indent="-248287" algn="l">
              <a:lnSpc>
                <a:spcPts val="3910"/>
              </a:lnSpc>
              <a:buFont typeface="Arial"/>
              <a:buChar char="•"/>
            </a:pPr>
            <a:r>
              <a:rPr lang="en-US" sz="23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This video is about disabilities and how to create an inclusive culture. As you watch the video, create a short summary of it (200-250 wors). </a:t>
            </a:r>
          </a:p>
          <a:p>
            <a:pPr marL="496574" lvl="1" indent="-248287" algn="l">
              <a:lnSpc>
                <a:spcPts val="3910"/>
              </a:lnSpc>
              <a:buFont typeface="Arial"/>
              <a:buChar char="•"/>
            </a:pPr>
            <a:r>
              <a:rPr lang="en-US" sz="23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As you watch it, think about and answer the following question: how can we spread inclusivity in schools and in the work environment about disabilities? </a:t>
            </a:r>
          </a:p>
        </p:txBody>
      </p:sp>
      <p:sp>
        <p:nvSpPr>
          <p:cNvPr id="8" name="Freeform 8"/>
          <p:cNvSpPr/>
          <p:nvPr/>
        </p:nvSpPr>
        <p:spPr>
          <a:xfrm rot="7547036">
            <a:off x="-110501" y="340543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7547036">
            <a:off x="16276035" y="341716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2357598" y="4417973"/>
            <a:ext cx="7969233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u="sng">
                <a:solidFill>
                  <a:srgbClr val="423D3D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7" tooltip="https://www.ted.com/talks/ryan_gersava_a_disability_inclusive_future_of_work?subtitle=en&amp;geo=it"/>
              </a:rPr>
              <a:t>Disability: an inclusive future - TED Talk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3000083" y="2632414"/>
            <a:ext cx="6684264" cy="55702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8623271">
            <a:off x="239432" y="7354243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11579397" y="8846394"/>
            <a:ext cx="4942871" cy="41190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7547036">
            <a:off x="-110501" y="340543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6276035" y="341716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4557439" y="5371108"/>
            <a:ext cx="4195353" cy="4195353"/>
          </a:xfrm>
          <a:custGeom>
            <a:avLst/>
            <a:gdLst/>
            <a:ahLst/>
            <a:cxnLst/>
            <a:rect l="l" t="t" r="r" b="b"/>
            <a:pathLst>
              <a:path w="4195353" h="4195353">
                <a:moveTo>
                  <a:pt x="0" y="0"/>
                </a:moveTo>
                <a:lnTo>
                  <a:pt x="4195353" y="0"/>
                </a:lnTo>
                <a:lnTo>
                  <a:pt x="4195353" y="4195353"/>
                </a:lnTo>
                <a:lnTo>
                  <a:pt x="0" y="4195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3583223" y="1216558"/>
            <a:ext cx="5517984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 u="sng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PADLET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79397" y="4251264"/>
            <a:ext cx="5143828" cy="3930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4" lvl="1" indent="-248287" algn="l">
              <a:lnSpc>
                <a:spcPts val="3910"/>
              </a:lnSpc>
              <a:buFont typeface="Arial"/>
              <a:buChar char="•"/>
            </a:pPr>
            <a:r>
              <a:rPr lang="en-US" sz="23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Write your answers on this PADLET; </a:t>
            </a:r>
          </a:p>
          <a:p>
            <a:pPr marL="496574" lvl="1" indent="-248287" algn="l">
              <a:lnSpc>
                <a:spcPts val="3910"/>
              </a:lnSpc>
              <a:buFont typeface="Arial"/>
              <a:buChar char="•"/>
            </a:pPr>
            <a:r>
              <a:rPr lang="en-US" sz="23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Follow the examples provided by the Professor to post your comments; </a:t>
            </a:r>
          </a:p>
          <a:p>
            <a:pPr marL="496574" lvl="1" indent="-248287" algn="l">
              <a:lnSpc>
                <a:spcPts val="3910"/>
              </a:lnSpc>
              <a:buFont typeface="Arial"/>
              <a:buChar char="•"/>
            </a:pPr>
            <a:r>
              <a:rPr lang="en-US" sz="23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IF YOU WANT, you are more than welcome to comment on other students’ posts.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25196" y="4256405"/>
            <a:ext cx="796923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u="sng">
                <a:solidFill>
                  <a:srgbClr val="423D3D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8" tooltip="https://padlet.com/matteocabassi3/write-your-two-summaries-for-the-ted-talks-you-watched-at-ho-tinyd5ipnu3d8ygy"/>
              </a:rPr>
              <a:t>HOMEWORK: Padlet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429</Words>
  <Application>Microsoft Office PowerPoint</Application>
  <PresentationFormat>Personalizzato</PresentationFormat>
  <Paragraphs>46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0" baseType="lpstr">
      <vt:lpstr>Calibri</vt:lpstr>
      <vt:lpstr>Clear Sans</vt:lpstr>
      <vt:lpstr>Arial</vt:lpstr>
      <vt:lpstr>Playfair Display Bold</vt:lpstr>
      <vt:lpstr>Clear Sans Bold</vt:lpstr>
      <vt:lpstr>Playfair Display</vt:lpstr>
      <vt:lpstr>Canva Sans Bold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IUSTO_Lesson 8</dc:title>
  <cp:lastModifiedBy>Matteo Cabassi</cp:lastModifiedBy>
  <cp:revision>2</cp:revision>
  <dcterms:created xsi:type="dcterms:W3CDTF">2006-08-16T00:00:00Z</dcterms:created>
  <dcterms:modified xsi:type="dcterms:W3CDTF">2025-12-14T17:30:12Z</dcterms:modified>
  <dc:identifier>DAGZQvrlyc4</dc:identifier>
</cp:coreProperties>
</file>