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9" r:id="rId5"/>
    <p:sldId id="275" r:id="rId6"/>
    <p:sldId id="259" r:id="rId7"/>
    <p:sldId id="260" r:id="rId8"/>
    <p:sldId id="264" r:id="rId9"/>
    <p:sldId id="265" r:id="rId10"/>
    <p:sldId id="266" r:id="rId11"/>
    <p:sldId id="267" r:id="rId12"/>
    <p:sldId id="269" r:id="rId13"/>
    <p:sldId id="270" r:id="rId14"/>
    <p:sldId id="271" r:id="rId15"/>
    <p:sldId id="268" r:id="rId16"/>
    <p:sldId id="276" r:id="rId17"/>
    <p:sldId id="277" r:id="rId18"/>
  </p:sldIdLst>
  <p:sldSz cx="18288000" cy="10287000"/>
  <p:notesSz cx="6858000" cy="9144000"/>
  <p:embeddedFontLst>
    <p:embeddedFont>
      <p:font typeface="Architype Aubette" panose="020B0604020202020204" charset="0"/>
      <p:regular r:id="rId19"/>
    </p:embeddedFont>
    <p:embeddedFont>
      <p:font typeface="Canva Sans" panose="020B0604020202020204" charset="0"/>
      <p:regular r:id="rId20"/>
    </p:embeddedFont>
    <p:embeddedFont>
      <p:font typeface="Canva Sans Bold" panose="020B0604020202020204" charset="0"/>
      <p:regular r:id="rId21"/>
    </p:embeddedFont>
    <p:embeddedFont>
      <p:font typeface="Canva Sans Italics" panose="020B0604020202020204" charset="0"/>
      <p:regular r:id="rId22"/>
    </p:embeddedFont>
    <p:embeddedFont>
      <p:font typeface="Clear Sans" panose="020B0604020202020204" charset="0"/>
      <p:regular r:id="rId23"/>
    </p:embeddedFont>
    <p:embeddedFont>
      <p:font typeface="Clear Sans Bold" panose="020B0604020202020204" charset="0"/>
      <p:regular r:id="rId24"/>
    </p:embeddedFont>
    <p:embeddedFont>
      <p:font typeface="Clear Sans Italics" panose="020B0604020202020204" charset="0"/>
      <p:regular r:id="rId25"/>
    </p:embeddedFont>
    <p:embeddedFont>
      <p:font typeface="Playfair Display" panose="00000500000000000000" pitchFamily="2" charset="0"/>
      <p:regular r:id="rId26"/>
      <p:bold r:id="rId27"/>
    </p:embeddedFont>
    <p:embeddedFont>
      <p:font typeface="Playfair Display Bold" panose="0000080000000000000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138" y="2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3.gif"/><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3.gif"/><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3.gif"/><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3.png"/><Relationship Id="rId4" Type="http://schemas.openxmlformats.org/officeDocument/2006/relationships/image" Target="../media/image3.gif"/><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3.png"/><Relationship Id="rId4" Type="http://schemas.openxmlformats.org/officeDocument/2006/relationships/image" Target="../media/image3.gif"/><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3.png"/><Relationship Id="rId4" Type="http://schemas.openxmlformats.org/officeDocument/2006/relationships/image" Target="../media/image3.gif"/><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gif"/><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9.svg"/><Relationship Id="rId10" Type="http://schemas.openxmlformats.org/officeDocument/2006/relationships/image" Target="../media/image11.svg"/><Relationship Id="rId4" Type="http://schemas.openxmlformats.org/officeDocument/2006/relationships/image" Target="../media/image23.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gif"/><Relationship Id="rId10" Type="http://schemas.openxmlformats.org/officeDocument/2006/relationships/image" Target="../media/image4.png"/><Relationship Id="rId4" Type="http://schemas.openxmlformats.org/officeDocument/2006/relationships/image" Target="../media/image2.gif"/><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3.gif"/><Relationship Id="rId4" Type="http://schemas.openxmlformats.org/officeDocument/2006/relationships/image" Target="../media/image6.sv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19.jpeg"/><Relationship Id="rId5" Type="http://schemas.openxmlformats.org/officeDocument/2006/relationships/image" Target="../media/image18.png"/><Relationship Id="rId15" Type="http://schemas.openxmlformats.org/officeDocument/2006/relationships/image" Target="../media/image22.jpeg"/><Relationship Id="rId10" Type="http://schemas.openxmlformats.org/officeDocument/2006/relationships/image" Target="../media/image6.svg"/><Relationship Id="rId4" Type="http://schemas.openxmlformats.org/officeDocument/2006/relationships/image" Target="../media/image1.jpeg"/><Relationship Id="rId9" Type="http://schemas.openxmlformats.org/officeDocument/2006/relationships/image" Target="../media/image5.png"/><Relationship Id="rId1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3.png"/><Relationship Id="rId4" Type="http://schemas.openxmlformats.org/officeDocument/2006/relationships/image" Target="../media/image3.gif"/><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3.png"/><Relationship Id="rId10" Type="http://schemas.openxmlformats.org/officeDocument/2006/relationships/image" Target="../media/image24.jpeg"/><Relationship Id="rId4" Type="http://schemas.openxmlformats.org/officeDocument/2006/relationships/image" Target="../media/image3.gi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pic>
        <p:nvPicPr>
          <p:cNvPr id="3" name="Picture 3"/>
          <p:cNvPicPr>
            <a:picLocks noChangeAspect="1"/>
          </p:cNvPicPr>
          <p:nvPr/>
        </p:nvPicPr>
        <p:blipFill>
          <a:blip r:embed="rId3">
            <a:alphaModFix amt="70000"/>
          </a:blip>
          <a:srcRect l="28" r="28"/>
          <a:stretch>
            <a:fillRect/>
          </a:stretch>
        </p:blipFill>
        <p:spPr>
          <a:xfrm>
            <a:off x="2420446" y="2637856"/>
            <a:ext cx="13447107" cy="4706488"/>
          </a:xfrm>
          <a:prstGeom prst="rect">
            <a:avLst/>
          </a:prstGeom>
        </p:spPr>
      </p:pic>
      <p:pic>
        <p:nvPicPr>
          <p:cNvPr id="4" name="Picture 4"/>
          <p:cNvPicPr>
            <a:picLocks noChangeAspect="1"/>
          </p:cNvPicPr>
          <p:nvPr/>
        </p:nvPicPr>
        <p:blipFill>
          <a:blip r:embed="rId4">
            <a:alphaModFix amt="80000"/>
          </a:blip>
          <a:srcRect t="1455" b="1455"/>
          <a:stretch>
            <a:fillRect/>
          </a:stretch>
        </p:blipFill>
        <p:spPr>
          <a:xfrm>
            <a:off x="1180122" y="1624477"/>
            <a:ext cx="4540154" cy="378346"/>
          </a:xfrm>
          <a:prstGeom prst="rect">
            <a:avLst/>
          </a:prstGeom>
        </p:spPr>
      </p:pic>
      <p:pic>
        <p:nvPicPr>
          <p:cNvPr id="5" name="Picture 5"/>
          <p:cNvPicPr>
            <a:picLocks noChangeAspect="1"/>
          </p:cNvPicPr>
          <p:nvPr/>
        </p:nvPicPr>
        <p:blipFill>
          <a:blip r:embed="rId4">
            <a:alphaModFix amt="80000"/>
          </a:blip>
          <a:srcRect t="1455" b="1455"/>
          <a:stretch>
            <a:fillRect/>
          </a:stretch>
        </p:blipFill>
        <p:spPr>
          <a:xfrm>
            <a:off x="12159181" y="9258300"/>
            <a:ext cx="4862741" cy="405228"/>
          </a:xfrm>
          <a:prstGeom prst="rect">
            <a:avLst/>
          </a:prstGeom>
        </p:spPr>
      </p:pic>
      <p:sp>
        <p:nvSpPr>
          <p:cNvPr id="6" name="Freeform 6"/>
          <p:cNvSpPr/>
          <p:nvPr/>
        </p:nvSpPr>
        <p:spPr>
          <a:xfrm>
            <a:off x="13185461" y="-345362"/>
            <a:ext cx="4886025" cy="4318025"/>
          </a:xfrm>
          <a:custGeom>
            <a:avLst/>
            <a:gdLst/>
            <a:ahLst/>
            <a:cxnLst/>
            <a:rect l="l" t="t" r="r" b="b"/>
            <a:pathLst>
              <a:path w="4886025" h="4318025">
                <a:moveTo>
                  <a:pt x="0" y="0"/>
                </a:moveTo>
                <a:lnTo>
                  <a:pt x="4886026" y="0"/>
                </a:lnTo>
                <a:lnTo>
                  <a:pt x="4886026" y="4318025"/>
                </a:lnTo>
                <a:lnTo>
                  <a:pt x="0" y="4318025"/>
                </a:lnTo>
                <a:lnTo>
                  <a:pt x="0" y="0"/>
                </a:lnTo>
                <a:close/>
              </a:path>
            </a:pathLst>
          </a:custGeom>
          <a:blipFill>
            <a:blip r:embed="rId5">
              <a:alphaModFix amt="44999"/>
            </a:blip>
            <a:stretch>
              <a:fillRect/>
            </a:stretch>
          </a:blipFill>
        </p:spPr>
        <p:txBody>
          <a:bodyPr/>
          <a:lstStyle/>
          <a:p>
            <a:endParaRPr lang="it-IT"/>
          </a:p>
        </p:txBody>
      </p:sp>
      <p:sp>
        <p:nvSpPr>
          <p:cNvPr id="7" name="Freeform 7"/>
          <p:cNvSpPr/>
          <p:nvPr/>
        </p:nvSpPr>
        <p:spPr>
          <a:xfrm>
            <a:off x="-626754" y="5905500"/>
            <a:ext cx="2719733" cy="4748740"/>
          </a:xfrm>
          <a:custGeom>
            <a:avLst/>
            <a:gdLst/>
            <a:ahLst/>
            <a:cxnLst/>
            <a:rect l="l" t="t" r="r" b="b"/>
            <a:pathLst>
              <a:path w="2719733" h="4748740">
                <a:moveTo>
                  <a:pt x="0" y="0"/>
                </a:moveTo>
                <a:lnTo>
                  <a:pt x="2719733" y="0"/>
                </a:lnTo>
                <a:lnTo>
                  <a:pt x="2719733" y="4748740"/>
                </a:lnTo>
                <a:lnTo>
                  <a:pt x="0" y="4748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TextBox 8"/>
          <p:cNvSpPr txBox="1"/>
          <p:nvPr/>
        </p:nvSpPr>
        <p:spPr>
          <a:xfrm>
            <a:off x="3232037" y="4391025"/>
            <a:ext cx="11823927" cy="1514475"/>
          </a:xfrm>
          <a:prstGeom prst="rect">
            <a:avLst/>
          </a:prstGeom>
        </p:spPr>
        <p:txBody>
          <a:bodyPr lIns="0" tIns="0" rIns="0" bIns="0" rtlCol="0" anchor="t">
            <a:spAutoFit/>
          </a:bodyPr>
          <a:lstStyle/>
          <a:p>
            <a:pPr algn="ctr">
              <a:lnSpc>
                <a:spcPts val="11999"/>
              </a:lnSpc>
            </a:pPr>
            <a:r>
              <a:rPr lang="en-US" sz="9999">
                <a:solidFill>
                  <a:srgbClr val="423D3D"/>
                </a:solidFill>
                <a:latin typeface="Playfair Display"/>
                <a:ea typeface="Playfair Display"/>
                <a:cs typeface="Playfair Display"/>
                <a:sym typeface="Playfair Display"/>
              </a:rPr>
              <a:t>ENGLISH CLASS</a:t>
            </a:r>
          </a:p>
        </p:txBody>
      </p:sp>
      <p:sp>
        <p:nvSpPr>
          <p:cNvPr id="9" name="TextBox 9"/>
          <p:cNvSpPr txBox="1"/>
          <p:nvPr/>
        </p:nvSpPr>
        <p:spPr>
          <a:xfrm>
            <a:off x="1028700" y="1095375"/>
            <a:ext cx="4842998" cy="438150"/>
          </a:xfrm>
          <a:prstGeom prst="rect">
            <a:avLst/>
          </a:prstGeom>
        </p:spPr>
        <p:txBody>
          <a:bodyPr lIns="0" tIns="0" rIns="0" bIns="0" rtlCol="0" anchor="t">
            <a:spAutoFit/>
          </a:bodyPr>
          <a:lstStyle/>
          <a:p>
            <a:pPr algn="ctr">
              <a:lnSpc>
                <a:spcPts val="3480"/>
              </a:lnSpc>
            </a:pPr>
            <a:r>
              <a:rPr lang="en-US" sz="2900">
                <a:solidFill>
                  <a:srgbClr val="423D3D"/>
                </a:solidFill>
                <a:latin typeface="Clear Sans"/>
                <a:ea typeface="Clear Sans"/>
                <a:cs typeface="Clear Sans"/>
                <a:sym typeface="Clear Sans"/>
              </a:rPr>
              <a:t>IUSTO</a:t>
            </a:r>
          </a:p>
        </p:txBody>
      </p:sp>
      <p:sp>
        <p:nvSpPr>
          <p:cNvPr id="10" name="TextBox 10"/>
          <p:cNvSpPr txBox="1"/>
          <p:nvPr/>
        </p:nvSpPr>
        <p:spPr>
          <a:xfrm>
            <a:off x="11921803" y="8728710"/>
            <a:ext cx="5337497" cy="438150"/>
          </a:xfrm>
          <a:prstGeom prst="rect">
            <a:avLst/>
          </a:prstGeom>
        </p:spPr>
        <p:txBody>
          <a:bodyPr lIns="0" tIns="0" rIns="0" bIns="0" rtlCol="0" anchor="t">
            <a:spAutoFit/>
          </a:bodyPr>
          <a:lstStyle/>
          <a:p>
            <a:pPr algn="ctr">
              <a:lnSpc>
                <a:spcPts val="3480"/>
              </a:lnSpc>
            </a:pPr>
            <a:r>
              <a:rPr lang="en-US" sz="2900">
                <a:solidFill>
                  <a:srgbClr val="423D3D"/>
                </a:solidFill>
                <a:latin typeface="Clear Sans"/>
                <a:ea typeface="Clear Sans"/>
                <a:cs typeface="Clear Sans"/>
                <a:sym typeface="Clear Sans"/>
              </a:rPr>
              <a:t>Cabassi Matteo</a:t>
            </a:r>
          </a:p>
        </p:txBody>
      </p:sp>
      <p:sp>
        <p:nvSpPr>
          <p:cNvPr id="11" name="Freeform 11"/>
          <p:cNvSpPr/>
          <p:nvPr/>
        </p:nvSpPr>
        <p:spPr>
          <a:xfrm rot="1702798">
            <a:off x="-296750" y="2573987"/>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8">
              <a:alphaModFix amt="75000"/>
            </a:blip>
            <a:stretch>
              <a:fillRect/>
            </a:stretch>
          </a:blipFill>
        </p:spPr>
        <p:txBody>
          <a:bodyPr/>
          <a:lstStyle/>
          <a:p>
            <a:endParaRPr lang="it-IT"/>
          </a:p>
        </p:txBody>
      </p:sp>
      <p:sp>
        <p:nvSpPr>
          <p:cNvPr id="12" name="Freeform 12"/>
          <p:cNvSpPr/>
          <p:nvPr/>
        </p:nvSpPr>
        <p:spPr>
          <a:xfrm rot="1702798">
            <a:off x="17357397" y="674094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8">
              <a:alphaModFix amt="75000"/>
            </a:blip>
            <a:stretch>
              <a:fillRect/>
            </a:stretch>
          </a:blipFill>
        </p:spPr>
        <p:txBody>
          <a:bodyPr/>
          <a:lstStyle/>
          <a:p>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Freeform 5"/>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Freeform 6"/>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7" name="Freeform 7"/>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8" name="Freeform 8"/>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9" name="Freeform 9"/>
          <p:cNvSpPr/>
          <p:nvPr/>
        </p:nvSpPr>
        <p:spPr>
          <a:xfrm>
            <a:off x="11110259" y="4394499"/>
            <a:ext cx="5245361" cy="5245361"/>
          </a:xfrm>
          <a:custGeom>
            <a:avLst/>
            <a:gdLst/>
            <a:ahLst/>
            <a:cxnLst/>
            <a:rect l="l" t="t" r="r" b="b"/>
            <a:pathLst>
              <a:path w="5245361" h="5245361">
                <a:moveTo>
                  <a:pt x="0" y="0"/>
                </a:moveTo>
                <a:lnTo>
                  <a:pt x="5245361" y="0"/>
                </a:lnTo>
                <a:lnTo>
                  <a:pt x="5245361" y="5245362"/>
                </a:lnTo>
                <a:lnTo>
                  <a:pt x="0" y="5245362"/>
                </a:lnTo>
                <a:lnTo>
                  <a:pt x="0" y="0"/>
                </a:lnTo>
                <a:close/>
              </a:path>
            </a:pathLst>
          </a:custGeom>
          <a:blipFill>
            <a:blip r:embed="rId10"/>
            <a:stretch>
              <a:fillRect/>
            </a:stretch>
          </a:blipFill>
        </p:spPr>
        <p:txBody>
          <a:bodyPr/>
          <a:lstStyle/>
          <a:p>
            <a:endParaRPr lang="it-IT"/>
          </a:p>
        </p:txBody>
      </p:sp>
      <p:sp>
        <p:nvSpPr>
          <p:cNvPr id="10" name="TextBox 10"/>
          <p:cNvSpPr txBox="1"/>
          <p:nvPr/>
        </p:nvSpPr>
        <p:spPr>
          <a:xfrm>
            <a:off x="10224813" y="243763"/>
            <a:ext cx="6344858" cy="29718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Introducing Multiple Intelligences</a:t>
            </a:r>
          </a:p>
        </p:txBody>
      </p:sp>
      <p:sp>
        <p:nvSpPr>
          <p:cNvPr id="11" name="TextBox 11"/>
          <p:cNvSpPr txBox="1"/>
          <p:nvPr/>
        </p:nvSpPr>
        <p:spPr>
          <a:xfrm>
            <a:off x="194853" y="2489200"/>
            <a:ext cx="9178406" cy="5251449"/>
          </a:xfrm>
          <a:prstGeom prst="rect">
            <a:avLst/>
          </a:prstGeom>
        </p:spPr>
        <p:txBody>
          <a:bodyPr lIns="0" tIns="0" rIns="0" bIns="0" rtlCol="0" anchor="t">
            <a:spAutoFit/>
          </a:bodyPr>
          <a:lstStyle/>
          <a:p>
            <a:pPr algn="just">
              <a:lnSpc>
                <a:spcPts val="3500"/>
              </a:lnSpc>
            </a:pPr>
            <a:r>
              <a:rPr lang="en-US" sz="2500" dirty="0">
                <a:solidFill>
                  <a:srgbClr val="423D3D"/>
                </a:solidFill>
                <a:latin typeface="Canva Sans"/>
                <a:ea typeface="Canva Sans"/>
                <a:cs typeface="Canva Sans"/>
                <a:sym typeface="Canva Sans"/>
              </a:rPr>
              <a:t>Howard Gardner’s 1983 theory of multiple intelligences challenges the idea of intelligence as a single capability. Instead, Gardner identifies eight distinct types of intelligence, including musical, visual-spatial, verbal-linguistic, </a:t>
            </a:r>
            <a:r>
              <a:rPr lang="en-US" sz="2500" dirty="0" err="1">
                <a:solidFill>
                  <a:srgbClr val="423D3D"/>
                </a:solidFill>
                <a:latin typeface="Canva Sans"/>
                <a:ea typeface="Canva Sans"/>
                <a:cs typeface="Canva Sans"/>
                <a:sym typeface="Canva Sans"/>
              </a:rPr>
              <a:t>logical-mathematical</a:t>
            </a:r>
            <a:r>
              <a:rPr lang="en-US" sz="2500" dirty="0">
                <a:solidFill>
                  <a:srgbClr val="423D3D"/>
                </a:solidFill>
                <a:latin typeface="Canva Sans"/>
                <a:ea typeface="Canva Sans"/>
                <a:cs typeface="Canva Sans"/>
                <a:sym typeface="Canva Sans"/>
              </a:rPr>
              <a:t>, </a:t>
            </a:r>
            <a:r>
              <a:rPr lang="en-US" sz="2500" dirty="0" err="1">
                <a:solidFill>
                  <a:srgbClr val="423D3D"/>
                </a:solidFill>
                <a:latin typeface="Canva Sans"/>
                <a:ea typeface="Canva Sans"/>
                <a:cs typeface="Canva Sans"/>
                <a:sym typeface="Canva Sans"/>
              </a:rPr>
              <a:t>bodily-kinesthetic</a:t>
            </a:r>
            <a:r>
              <a:rPr lang="en-US" sz="2500" dirty="0">
                <a:solidFill>
                  <a:srgbClr val="423D3D"/>
                </a:solidFill>
                <a:latin typeface="Canva Sans"/>
                <a:ea typeface="Canva Sans"/>
                <a:cs typeface="Canva Sans"/>
                <a:sym typeface="Canva Sans"/>
              </a:rPr>
              <a:t>, interpersonal, intrapersonal, and naturalistic. Each type represents a unique way individuals learn, process, and apply knowledge. Gardner’s work has influenced education by encouraging diverse teaching methods to cater to each student’s strengths. His theory suggests that intelligence is multifaceted, emphasizing the importance of varied skills beyond traditional IQ measurements.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TextBox 5"/>
          <p:cNvSpPr txBox="1"/>
          <p:nvPr/>
        </p:nvSpPr>
        <p:spPr>
          <a:xfrm>
            <a:off x="10224813" y="1739188"/>
            <a:ext cx="6508119" cy="1476375"/>
          </a:xfrm>
          <a:prstGeom prst="rect">
            <a:avLst/>
          </a:prstGeom>
        </p:spPr>
        <p:txBody>
          <a:bodyPr lIns="0" tIns="0" rIns="0" bIns="0" rtlCol="0" anchor="t">
            <a:spAutoFit/>
          </a:bodyPr>
          <a:lstStyle/>
          <a:p>
            <a:pPr algn="ctr">
              <a:lnSpc>
                <a:spcPts val="5880"/>
              </a:lnSpc>
            </a:pPr>
            <a:r>
              <a:rPr lang="en-US" sz="4900" b="1" dirty="0">
                <a:solidFill>
                  <a:srgbClr val="423D3D"/>
                </a:solidFill>
                <a:latin typeface="Playfair Display Bold"/>
                <a:ea typeface="Playfair Display Bold"/>
                <a:cs typeface="Playfair Display Bold"/>
                <a:sym typeface="Playfair Display Bold"/>
              </a:rPr>
              <a:t>Let’s work on vocabulary and words.</a:t>
            </a:r>
          </a:p>
        </p:txBody>
      </p:sp>
      <p:sp>
        <p:nvSpPr>
          <p:cNvPr id="7" name="Freeform 7"/>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pic>
        <p:nvPicPr>
          <p:cNvPr id="11" name="Immagine 10">
            <a:extLst>
              <a:ext uri="{FF2B5EF4-FFF2-40B4-BE49-F238E27FC236}">
                <a16:creationId xmlns:a16="http://schemas.microsoft.com/office/drawing/2014/main" id="{7C020C62-62A9-EB72-226F-D4F3A4D4D41C}"/>
              </a:ext>
            </a:extLst>
          </p:cNvPr>
          <p:cNvPicPr>
            <a:picLocks noChangeAspect="1"/>
          </p:cNvPicPr>
          <p:nvPr/>
        </p:nvPicPr>
        <p:blipFill>
          <a:blip r:embed="rId10"/>
          <a:stretch>
            <a:fillRect/>
          </a:stretch>
        </p:blipFill>
        <p:spPr>
          <a:xfrm>
            <a:off x="1852543" y="2788425"/>
            <a:ext cx="5243014" cy="52430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73920" y="-694766"/>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TextBox 5"/>
          <p:cNvSpPr txBox="1"/>
          <p:nvPr/>
        </p:nvSpPr>
        <p:spPr>
          <a:xfrm>
            <a:off x="10224813" y="1234363"/>
            <a:ext cx="6344858" cy="19812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Writing activity. Reflection</a:t>
            </a:r>
          </a:p>
        </p:txBody>
      </p:sp>
      <p:sp>
        <p:nvSpPr>
          <p:cNvPr id="6" name="TextBox 6"/>
          <p:cNvSpPr txBox="1"/>
          <p:nvPr/>
        </p:nvSpPr>
        <p:spPr>
          <a:xfrm>
            <a:off x="1236069" y="1778743"/>
            <a:ext cx="7448853" cy="7358361"/>
          </a:xfrm>
          <a:prstGeom prst="rect">
            <a:avLst/>
          </a:prstGeom>
        </p:spPr>
        <p:txBody>
          <a:bodyPr wrap="square" lIns="0" tIns="0" rIns="0" bIns="0" rtlCol="0" anchor="t">
            <a:spAutoFit/>
          </a:bodyPr>
          <a:lstStyle/>
          <a:p>
            <a:pPr algn="ctr">
              <a:lnSpc>
                <a:spcPts val="5779"/>
              </a:lnSpc>
            </a:pPr>
            <a:r>
              <a:rPr lang="en-US" sz="3399" b="1" dirty="0">
                <a:solidFill>
                  <a:srgbClr val="423D3D"/>
                </a:solidFill>
                <a:latin typeface="Clear Sans Bold"/>
                <a:ea typeface="Clear Sans Bold"/>
                <a:cs typeface="Clear Sans Bold"/>
                <a:sym typeface="Clear Sans Bold"/>
              </a:rPr>
              <a:t>Write a reflective paragraph on Personal Learning Styles. </a:t>
            </a:r>
          </a:p>
          <a:p>
            <a:pPr algn="l">
              <a:lnSpc>
                <a:spcPts val="5779"/>
              </a:lnSpc>
            </a:pPr>
            <a:endParaRPr lang="en-US" sz="3399" b="1" dirty="0">
              <a:solidFill>
                <a:srgbClr val="423D3D"/>
              </a:solidFill>
              <a:latin typeface="Clear Sans Bold"/>
              <a:ea typeface="Clear Sans Bold"/>
              <a:cs typeface="Clear Sans Bold"/>
              <a:sym typeface="Clear Sans Bold"/>
            </a:endParaRPr>
          </a:p>
          <a:p>
            <a:pPr algn="just">
              <a:lnSpc>
                <a:spcPts val="5779"/>
              </a:lnSpc>
            </a:pPr>
            <a:r>
              <a:rPr lang="en-US" sz="3399" dirty="0">
                <a:solidFill>
                  <a:srgbClr val="423D3D"/>
                </a:solidFill>
                <a:latin typeface="Clear Sans"/>
                <a:ea typeface="Clear Sans"/>
                <a:cs typeface="Clear Sans"/>
                <a:sym typeface="Clear Sans"/>
              </a:rPr>
              <a:t>In groups of three or four, students write a paragraph about which intelligence they believe is most dominant in themselves, how did they discover it, if high school/university helped them develop it and their personal way of learning. </a:t>
            </a:r>
          </a:p>
        </p:txBody>
      </p:sp>
      <p:sp>
        <p:nvSpPr>
          <p:cNvPr id="7" name="Freeform 7"/>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pic>
        <p:nvPicPr>
          <p:cNvPr id="12" name="Immagine 11" descr="Immagine che contiene Elementi grafici, modello, grafica, Carattere&#10;&#10;Il contenuto generato dall'IA potrebbe non essere corretto.">
            <a:extLst>
              <a:ext uri="{FF2B5EF4-FFF2-40B4-BE49-F238E27FC236}">
                <a16:creationId xmlns:a16="http://schemas.microsoft.com/office/drawing/2014/main" id="{42F0B1C7-96E1-FDF5-7FB0-CB94E84DF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68614" y="4802148"/>
            <a:ext cx="4448175" cy="44481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TextBox 5"/>
          <p:cNvSpPr txBox="1"/>
          <p:nvPr/>
        </p:nvSpPr>
        <p:spPr>
          <a:xfrm>
            <a:off x="10224813" y="1234363"/>
            <a:ext cx="6344858" cy="19812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Useful language and prompts. </a:t>
            </a:r>
          </a:p>
        </p:txBody>
      </p:sp>
      <p:sp>
        <p:nvSpPr>
          <p:cNvPr id="6" name="TextBox 6"/>
          <p:cNvSpPr txBox="1"/>
          <p:nvPr/>
        </p:nvSpPr>
        <p:spPr>
          <a:xfrm>
            <a:off x="291514" y="1012825"/>
            <a:ext cx="9933298" cy="8137525"/>
          </a:xfrm>
          <a:prstGeom prst="rect">
            <a:avLst/>
          </a:prstGeom>
        </p:spPr>
        <p:txBody>
          <a:bodyPr lIns="0" tIns="0" rIns="0" bIns="0" rtlCol="0" anchor="t">
            <a:spAutoFit/>
          </a:bodyPr>
          <a:lstStyle/>
          <a:p>
            <a:pPr algn="l">
              <a:lnSpc>
                <a:spcPts val="4250"/>
              </a:lnSpc>
            </a:pPr>
            <a:r>
              <a:rPr lang="en-US" sz="2500" b="1" dirty="0">
                <a:solidFill>
                  <a:srgbClr val="423D3D"/>
                </a:solidFill>
                <a:latin typeface="Clear Sans Bold"/>
                <a:ea typeface="Clear Sans Bold"/>
                <a:cs typeface="Clear Sans Bold"/>
                <a:sym typeface="Clear Sans Bold"/>
              </a:rPr>
              <a:t>1. Sentence Starters:</a:t>
            </a:r>
          </a:p>
          <a:p>
            <a:pPr marL="539753" lvl="1" indent="-269876" algn="l">
              <a:lnSpc>
                <a:spcPts val="4250"/>
              </a:lnSpc>
              <a:buFont typeface="Arial"/>
              <a:buChar char="•"/>
            </a:pPr>
            <a:r>
              <a:rPr lang="en-US" sz="2500" b="1" dirty="0">
                <a:solidFill>
                  <a:srgbClr val="423D3D"/>
                </a:solidFill>
                <a:latin typeface="Clear Sans Bold"/>
                <a:ea typeface="Clear Sans Bold"/>
                <a:cs typeface="Clear Sans Bold"/>
                <a:sym typeface="Clear Sans Bold"/>
              </a:rPr>
              <a:t>Identifying the Intelligence:</a:t>
            </a:r>
          </a:p>
          <a:p>
            <a:pPr marL="1079505" lvl="2" indent="-359835" algn="l">
              <a:lnSpc>
                <a:spcPts val="4250"/>
              </a:lnSpc>
              <a:buFont typeface="Arial"/>
              <a:buChar char="⚬"/>
            </a:pPr>
            <a:r>
              <a:rPr lang="en-US" sz="2500" dirty="0">
                <a:solidFill>
                  <a:srgbClr val="423D3D"/>
                </a:solidFill>
                <a:latin typeface="Clear Sans"/>
                <a:ea typeface="Clear Sans"/>
                <a:cs typeface="Clear Sans"/>
                <a:sym typeface="Clear Sans"/>
              </a:rPr>
              <a:t>“I believe my strongest intelligence is ___ because I enjoy/ am skilled at…”</a:t>
            </a:r>
          </a:p>
          <a:p>
            <a:pPr marL="1079505" lvl="2" indent="-359835" algn="l">
              <a:lnSpc>
                <a:spcPts val="4250"/>
              </a:lnSpc>
              <a:buFont typeface="Arial"/>
              <a:buChar char="⚬"/>
            </a:pPr>
            <a:r>
              <a:rPr lang="en-US" sz="2500" dirty="0">
                <a:solidFill>
                  <a:srgbClr val="423D3D"/>
                </a:solidFill>
                <a:latin typeface="Clear Sans"/>
                <a:ea typeface="Clear Sans"/>
                <a:cs typeface="Clear Sans"/>
                <a:sym typeface="Clear Sans"/>
              </a:rPr>
              <a:t>“I feel I relate most to ___ intelligence, as I often find myself…”</a:t>
            </a:r>
          </a:p>
          <a:p>
            <a:pPr marL="539753" lvl="1" indent="-269876" algn="l">
              <a:lnSpc>
                <a:spcPts val="4250"/>
              </a:lnSpc>
              <a:buFont typeface="Arial"/>
              <a:buChar char="•"/>
            </a:pPr>
            <a:r>
              <a:rPr lang="en-US" sz="2500" b="1" dirty="0">
                <a:solidFill>
                  <a:srgbClr val="423D3D"/>
                </a:solidFill>
                <a:latin typeface="Clear Sans Bold"/>
                <a:ea typeface="Clear Sans Bold"/>
                <a:cs typeface="Clear Sans Bold"/>
                <a:sym typeface="Clear Sans Bold"/>
              </a:rPr>
              <a:t>Explaining How It Manifests:</a:t>
            </a:r>
          </a:p>
          <a:p>
            <a:pPr marL="1079505" lvl="2" indent="-359835" algn="l">
              <a:lnSpc>
                <a:spcPts val="4250"/>
              </a:lnSpc>
              <a:buFont typeface="Arial"/>
              <a:buChar char="⚬"/>
            </a:pPr>
            <a:r>
              <a:rPr lang="en-US" sz="2500" dirty="0">
                <a:solidFill>
                  <a:srgbClr val="423D3D"/>
                </a:solidFill>
                <a:latin typeface="Clear Sans"/>
                <a:ea typeface="Clear Sans"/>
                <a:cs typeface="Clear Sans"/>
                <a:sym typeface="Clear Sans"/>
              </a:rPr>
              <a:t>“This intelligence shows up in my daily life through activities like…”</a:t>
            </a:r>
          </a:p>
          <a:p>
            <a:pPr marL="1079505" lvl="2" indent="-359835" algn="l">
              <a:lnSpc>
                <a:spcPts val="4250"/>
              </a:lnSpc>
              <a:buFont typeface="Arial"/>
              <a:buChar char="⚬"/>
            </a:pPr>
            <a:r>
              <a:rPr lang="en-US" sz="2500" dirty="0">
                <a:solidFill>
                  <a:srgbClr val="423D3D"/>
                </a:solidFill>
                <a:latin typeface="Clear Sans"/>
                <a:ea typeface="Clear Sans"/>
                <a:cs typeface="Clear Sans"/>
                <a:sym typeface="Clear Sans"/>
              </a:rPr>
              <a:t>“In my learning, this helps me to…”</a:t>
            </a:r>
          </a:p>
          <a:p>
            <a:pPr marL="539753" lvl="1" indent="-269876" algn="l">
              <a:lnSpc>
                <a:spcPts val="4250"/>
              </a:lnSpc>
              <a:buFont typeface="Arial"/>
              <a:buChar char="•"/>
            </a:pPr>
            <a:r>
              <a:rPr lang="en-US" sz="2500" b="1" dirty="0">
                <a:solidFill>
                  <a:srgbClr val="423D3D"/>
                </a:solidFill>
                <a:latin typeface="Clear Sans Bold"/>
                <a:ea typeface="Clear Sans Bold"/>
                <a:cs typeface="Clear Sans Bold"/>
                <a:sym typeface="Clear Sans Bold"/>
              </a:rPr>
              <a:t>Relating to Teaching:</a:t>
            </a:r>
          </a:p>
          <a:p>
            <a:pPr marL="1079505" lvl="2" indent="-359835" algn="l">
              <a:lnSpc>
                <a:spcPts val="4250"/>
              </a:lnSpc>
              <a:buFont typeface="Arial"/>
              <a:buChar char="⚬"/>
            </a:pPr>
            <a:r>
              <a:rPr lang="en-US" sz="2500" dirty="0">
                <a:solidFill>
                  <a:srgbClr val="423D3D"/>
                </a:solidFill>
                <a:latin typeface="Clear Sans"/>
                <a:ea typeface="Clear Sans"/>
                <a:cs typeface="Clear Sans"/>
                <a:sym typeface="Clear Sans"/>
              </a:rPr>
              <a:t>“As a teacher, I could use this intelligence by incorporating…”</a:t>
            </a:r>
          </a:p>
          <a:p>
            <a:pPr marL="1079505" lvl="2" indent="-359835" algn="l">
              <a:lnSpc>
                <a:spcPts val="4250"/>
              </a:lnSpc>
              <a:buFont typeface="Arial"/>
              <a:buChar char="⚬"/>
            </a:pPr>
            <a:r>
              <a:rPr lang="en-US" sz="2500" dirty="0">
                <a:solidFill>
                  <a:srgbClr val="423D3D"/>
                </a:solidFill>
                <a:latin typeface="Clear Sans"/>
                <a:ea typeface="Clear Sans"/>
                <a:cs typeface="Clear Sans"/>
                <a:sym typeface="Clear Sans"/>
              </a:rPr>
              <a:t>“This intelligence would allow me to… when teaching.”</a:t>
            </a:r>
          </a:p>
          <a:p>
            <a:pPr algn="l">
              <a:lnSpc>
                <a:spcPts val="5779"/>
              </a:lnSpc>
            </a:pPr>
            <a:endParaRPr lang="en-US" sz="2500" dirty="0">
              <a:solidFill>
                <a:srgbClr val="423D3D"/>
              </a:solidFill>
              <a:latin typeface="Clear Sans"/>
              <a:ea typeface="Clear Sans"/>
              <a:cs typeface="Clear Sans"/>
              <a:sym typeface="Clear Sans"/>
            </a:endParaRPr>
          </a:p>
        </p:txBody>
      </p:sp>
      <p:sp>
        <p:nvSpPr>
          <p:cNvPr id="7" name="Freeform 7"/>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TextBox 5"/>
          <p:cNvSpPr txBox="1"/>
          <p:nvPr/>
        </p:nvSpPr>
        <p:spPr>
          <a:xfrm>
            <a:off x="10224813" y="1234363"/>
            <a:ext cx="6344858" cy="19812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Useful language and prompts. </a:t>
            </a:r>
          </a:p>
        </p:txBody>
      </p:sp>
      <p:sp>
        <p:nvSpPr>
          <p:cNvPr id="6" name="TextBox 6"/>
          <p:cNvSpPr txBox="1"/>
          <p:nvPr/>
        </p:nvSpPr>
        <p:spPr>
          <a:xfrm>
            <a:off x="291514" y="2613025"/>
            <a:ext cx="9933298" cy="4937125"/>
          </a:xfrm>
          <a:prstGeom prst="rect">
            <a:avLst/>
          </a:prstGeom>
        </p:spPr>
        <p:txBody>
          <a:bodyPr lIns="0" tIns="0" rIns="0" bIns="0" rtlCol="0" anchor="t">
            <a:spAutoFit/>
          </a:bodyPr>
          <a:lstStyle/>
          <a:p>
            <a:pPr algn="l">
              <a:lnSpc>
                <a:spcPts val="4250"/>
              </a:lnSpc>
            </a:pPr>
            <a:r>
              <a:rPr lang="en-US" sz="2500" b="1" dirty="0">
                <a:solidFill>
                  <a:srgbClr val="423D3D"/>
                </a:solidFill>
                <a:latin typeface="Clear Sans Bold"/>
                <a:ea typeface="Clear Sans Bold"/>
                <a:cs typeface="Clear Sans Bold"/>
                <a:sym typeface="Clear Sans Bold"/>
              </a:rPr>
              <a:t>2. Linking Phrases:</a:t>
            </a:r>
          </a:p>
          <a:p>
            <a:pPr marL="539753" lvl="1" indent="-269876" algn="l">
              <a:lnSpc>
                <a:spcPts val="4250"/>
              </a:lnSpc>
              <a:buFont typeface="Arial"/>
              <a:buChar char="•"/>
            </a:pPr>
            <a:r>
              <a:rPr lang="en-US" sz="2500" b="1" dirty="0">
                <a:solidFill>
                  <a:srgbClr val="423D3D"/>
                </a:solidFill>
                <a:latin typeface="Clear Sans Bold"/>
                <a:ea typeface="Clear Sans Bold"/>
                <a:cs typeface="Clear Sans Bold"/>
                <a:sym typeface="Clear Sans Bold"/>
              </a:rPr>
              <a:t>Cause and Effect: </a:t>
            </a:r>
            <a:r>
              <a:rPr lang="en-US" sz="2500" dirty="0">
                <a:solidFill>
                  <a:srgbClr val="423D3D"/>
                </a:solidFill>
                <a:latin typeface="Clear Sans"/>
                <a:ea typeface="Clear Sans"/>
                <a:cs typeface="Clear Sans"/>
                <a:sym typeface="Clear Sans"/>
              </a:rPr>
              <a:t>“Due to my strength in…,” “As a result, I find it easier to…”</a:t>
            </a:r>
          </a:p>
          <a:p>
            <a:pPr marL="539753" lvl="1" indent="-269876" algn="l">
              <a:lnSpc>
                <a:spcPts val="4250"/>
              </a:lnSpc>
              <a:buFont typeface="Arial"/>
              <a:buChar char="•"/>
            </a:pPr>
            <a:r>
              <a:rPr lang="en-US" sz="2500" b="1" dirty="0">
                <a:solidFill>
                  <a:srgbClr val="423D3D"/>
                </a:solidFill>
                <a:latin typeface="Clear Sans Bold"/>
                <a:ea typeface="Clear Sans Bold"/>
                <a:cs typeface="Clear Sans Bold"/>
                <a:sym typeface="Clear Sans Bold"/>
              </a:rPr>
              <a:t>Adding Examples:</a:t>
            </a:r>
            <a:r>
              <a:rPr lang="en-US" sz="2500" dirty="0">
                <a:solidFill>
                  <a:srgbClr val="423D3D"/>
                </a:solidFill>
                <a:latin typeface="Clear Sans"/>
                <a:ea typeface="Clear Sans"/>
                <a:cs typeface="Clear Sans"/>
                <a:sym typeface="Clear Sans"/>
              </a:rPr>
              <a:t> “For instance,” “Such as,” “This includes activities like…”</a:t>
            </a:r>
          </a:p>
          <a:p>
            <a:pPr marL="539753" lvl="1" indent="-269876" algn="l">
              <a:lnSpc>
                <a:spcPts val="4250"/>
              </a:lnSpc>
              <a:buFont typeface="Arial"/>
              <a:buChar char="•"/>
            </a:pPr>
            <a:r>
              <a:rPr lang="en-US" sz="2500" b="1" dirty="0">
                <a:solidFill>
                  <a:srgbClr val="423D3D"/>
                </a:solidFill>
                <a:latin typeface="Clear Sans Bold"/>
                <a:ea typeface="Clear Sans Bold"/>
                <a:cs typeface="Clear Sans Bold"/>
                <a:sym typeface="Clear Sans Bold"/>
              </a:rPr>
              <a:t>Transitions: “</a:t>
            </a:r>
            <a:r>
              <a:rPr lang="en-US" sz="2500" dirty="0">
                <a:solidFill>
                  <a:srgbClr val="423D3D"/>
                </a:solidFill>
                <a:latin typeface="Clear Sans"/>
                <a:ea typeface="Clear Sans"/>
                <a:cs typeface="Clear Sans"/>
                <a:sym typeface="Clear Sans"/>
              </a:rPr>
              <a:t>Moreover,” “In addition,” “Another way this intelligence benefits me is…”</a:t>
            </a:r>
          </a:p>
          <a:p>
            <a:pPr marL="1079505" lvl="2" indent="-359835" algn="l">
              <a:lnSpc>
                <a:spcPts val="4250"/>
              </a:lnSpc>
              <a:buFont typeface="Arial"/>
              <a:buChar char="⚬"/>
            </a:pPr>
            <a:endParaRPr lang="en-US" sz="2500" dirty="0">
              <a:solidFill>
                <a:srgbClr val="423D3D"/>
              </a:solidFill>
              <a:latin typeface="Clear Sans"/>
              <a:ea typeface="Clear Sans"/>
              <a:cs typeface="Clear Sans"/>
              <a:sym typeface="Clear Sans"/>
            </a:endParaRPr>
          </a:p>
          <a:p>
            <a:pPr algn="l">
              <a:lnSpc>
                <a:spcPts val="5779"/>
              </a:lnSpc>
            </a:pPr>
            <a:endParaRPr lang="en-US" sz="2500" dirty="0">
              <a:solidFill>
                <a:srgbClr val="423D3D"/>
              </a:solidFill>
              <a:latin typeface="Clear Sans"/>
              <a:ea typeface="Clear Sans"/>
              <a:cs typeface="Clear Sans"/>
              <a:sym typeface="Clear Sans"/>
            </a:endParaRPr>
          </a:p>
        </p:txBody>
      </p:sp>
      <p:sp>
        <p:nvSpPr>
          <p:cNvPr id="7" name="Freeform 7"/>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TextBox 5"/>
          <p:cNvSpPr txBox="1"/>
          <p:nvPr/>
        </p:nvSpPr>
        <p:spPr>
          <a:xfrm>
            <a:off x="9839713" y="1189138"/>
            <a:ext cx="7197071" cy="2000548"/>
          </a:xfrm>
          <a:prstGeom prst="rect">
            <a:avLst/>
          </a:prstGeom>
        </p:spPr>
        <p:txBody>
          <a:bodyPr wrap="square" lIns="0" tIns="0" rIns="0" bIns="0" rtlCol="0" anchor="t">
            <a:spAutoFit/>
          </a:bodyPr>
          <a:lstStyle/>
          <a:p>
            <a:pPr algn="ctr">
              <a:lnSpc>
                <a:spcPts val="7800"/>
              </a:lnSpc>
            </a:pPr>
            <a:r>
              <a:rPr lang="en-US" sz="6500" b="1" dirty="0">
                <a:solidFill>
                  <a:srgbClr val="423D3D"/>
                </a:solidFill>
                <a:latin typeface="Playfair Display Bold"/>
                <a:ea typeface="Playfair Display Bold"/>
                <a:cs typeface="Playfair Display Bold"/>
                <a:sym typeface="Playfair Display Bold"/>
              </a:rPr>
              <a:t>PRESENTATIONS: First round</a:t>
            </a:r>
          </a:p>
        </p:txBody>
      </p:sp>
      <p:sp>
        <p:nvSpPr>
          <p:cNvPr id="6" name="TextBox 6"/>
          <p:cNvSpPr txBox="1"/>
          <p:nvPr/>
        </p:nvSpPr>
        <p:spPr>
          <a:xfrm>
            <a:off x="759109" y="1910620"/>
            <a:ext cx="8145700" cy="6147067"/>
          </a:xfrm>
          <a:prstGeom prst="rect">
            <a:avLst/>
          </a:prstGeom>
        </p:spPr>
        <p:txBody>
          <a:bodyPr wrap="square" lIns="0" tIns="0" rIns="0" bIns="0" rtlCol="0" anchor="t">
            <a:spAutoFit/>
          </a:bodyPr>
          <a:lstStyle/>
          <a:p>
            <a:pPr marL="561342" lvl="1" indent="-280671" algn="l">
              <a:lnSpc>
                <a:spcPts val="4420"/>
              </a:lnSpc>
              <a:buAutoNum type="arabicPeriod"/>
            </a:pPr>
            <a:r>
              <a:rPr lang="en-US" sz="2600" dirty="0">
                <a:solidFill>
                  <a:srgbClr val="423D3D"/>
                </a:solidFill>
                <a:latin typeface="Clear Sans"/>
                <a:ea typeface="Clear Sans"/>
                <a:cs typeface="Clear Sans"/>
                <a:sym typeface="Clear Sans"/>
              </a:rPr>
              <a:t> Divide into 8 groups. </a:t>
            </a:r>
          </a:p>
          <a:p>
            <a:pPr marL="561342" lvl="1" indent="-280671" algn="l">
              <a:lnSpc>
                <a:spcPts val="4420"/>
              </a:lnSpc>
              <a:buAutoNum type="arabicPeriod"/>
            </a:pPr>
            <a:r>
              <a:rPr lang="en-US" sz="2600" dirty="0">
                <a:solidFill>
                  <a:srgbClr val="423D3D"/>
                </a:solidFill>
                <a:latin typeface="Clear Sans"/>
                <a:ea typeface="Clear Sans"/>
                <a:cs typeface="Clear Sans"/>
                <a:sym typeface="Clear Sans"/>
              </a:rPr>
              <a:t> Each group gets 1 type of intelligence.  </a:t>
            </a:r>
          </a:p>
          <a:p>
            <a:pPr marL="561342" lvl="1" indent="-280671" algn="l">
              <a:lnSpc>
                <a:spcPts val="4420"/>
              </a:lnSpc>
              <a:buAutoNum type="arabicPeriod"/>
            </a:pPr>
            <a:r>
              <a:rPr lang="en-US" sz="2600" dirty="0">
                <a:solidFill>
                  <a:srgbClr val="423D3D"/>
                </a:solidFill>
                <a:latin typeface="Clear Sans"/>
                <a:ea typeface="Clear Sans"/>
                <a:cs typeface="Clear Sans"/>
                <a:sym typeface="Clear Sans"/>
              </a:rPr>
              <a:t> Each group creates a short presentation (max 6-8 minutes). The presentation must contain: 1 slide on the general characteristics of the assigned intelligence; 1 slide with an activity designed to develop said intelligence; 1 final slide with a short exercise designed for the students who are listening to the presentation (a classroom scenario to solve by using the assigned intelligence).</a:t>
            </a:r>
          </a:p>
          <a:p>
            <a:pPr marL="561342" lvl="1" indent="-280671" algn="l">
              <a:lnSpc>
                <a:spcPts val="4420"/>
              </a:lnSpc>
              <a:buAutoNum type="arabicPeriod"/>
            </a:pPr>
            <a:r>
              <a:rPr lang="en-US" sz="2600" dirty="0">
                <a:solidFill>
                  <a:srgbClr val="423D3D"/>
                </a:solidFill>
                <a:latin typeface="Clear Sans"/>
                <a:ea typeface="Clear Sans"/>
                <a:cs typeface="Clear Sans"/>
                <a:sym typeface="Clear Sans"/>
              </a:rPr>
              <a:t> Each group presents their results. </a:t>
            </a:r>
          </a:p>
        </p:txBody>
      </p:sp>
      <p:sp>
        <p:nvSpPr>
          <p:cNvPr id="7" name="Freeform 7"/>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pic>
        <p:nvPicPr>
          <p:cNvPr id="3" name="Picture 3"/>
          <p:cNvPicPr>
            <a:picLocks noChangeAspect="1"/>
          </p:cNvPicPr>
          <p:nvPr/>
        </p:nvPicPr>
        <p:blipFill>
          <a:blip r:embed="rId3">
            <a:alphaModFix amt="80000"/>
          </a:blip>
          <a:srcRect t="1455" b="1455"/>
          <a:stretch>
            <a:fillRect/>
          </a:stretch>
        </p:blipFill>
        <p:spPr>
          <a:xfrm>
            <a:off x="3000083" y="2632414"/>
            <a:ext cx="6684264" cy="557022"/>
          </a:xfrm>
          <a:prstGeom prst="rect">
            <a:avLst/>
          </a:prstGeom>
        </p:spPr>
      </p:pic>
      <p:sp>
        <p:nvSpPr>
          <p:cNvPr id="4" name="TextBox 4"/>
          <p:cNvSpPr txBox="1"/>
          <p:nvPr/>
        </p:nvSpPr>
        <p:spPr>
          <a:xfrm>
            <a:off x="3583223" y="1216558"/>
            <a:ext cx="5517984" cy="990600"/>
          </a:xfrm>
          <a:prstGeom prst="rect">
            <a:avLst/>
          </a:prstGeom>
        </p:spPr>
        <p:txBody>
          <a:bodyPr lIns="0" tIns="0" rIns="0" bIns="0" rtlCol="0" anchor="t">
            <a:spAutoFit/>
          </a:bodyPr>
          <a:lstStyle/>
          <a:p>
            <a:pPr algn="ctr">
              <a:lnSpc>
                <a:spcPts val="7800"/>
              </a:lnSpc>
            </a:pPr>
            <a:r>
              <a:rPr lang="en-US" sz="6500" b="1" u="sng">
                <a:solidFill>
                  <a:srgbClr val="423D3D"/>
                </a:solidFill>
                <a:latin typeface="Playfair Display Bold"/>
                <a:ea typeface="Playfair Display Bold"/>
                <a:cs typeface="Playfair Display Bold"/>
                <a:sym typeface="Playfair Display Bold"/>
              </a:rPr>
              <a:t>Assignment</a:t>
            </a:r>
          </a:p>
        </p:txBody>
      </p:sp>
      <p:sp>
        <p:nvSpPr>
          <p:cNvPr id="5" name="Freeform 5"/>
          <p:cNvSpPr/>
          <p:nvPr/>
        </p:nvSpPr>
        <p:spPr>
          <a:xfrm rot="-8623271">
            <a:off x="239432" y="7354243"/>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6" name="Group 6"/>
          <p:cNvGrpSpPr>
            <a:grpSpLocks noChangeAspect="1"/>
          </p:cNvGrpSpPr>
          <p:nvPr/>
        </p:nvGrpSpPr>
        <p:grpSpPr>
          <a:xfrm>
            <a:off x="2572814" y="3733121"/>
            <a:ext cx="7538801" cy="5986490"/>
            <a:chOff x="0" y="0"/>
            <a:chExt cx="13754100" cy="10922000"/>
          </a:xfrm>
        </p:grpSpPr>
        <p:sp>
          <p:nvSpPr>
            <p:cNvPr id="7" name="Freeform 7"/>
            <p:cNvSpPr/>
            <p:nvPr/>
          </p:nvSpPr>
          <p:spPr>
            <a:xfrm>
              <a:off x="673100" y="977900"/>
              <a:ext cx="12344400" cy="7772400"/>
            </a:xfrm>
            <a:custGeom>
              <a:avLst/>
              <a:gdLst/>
              <a:ahLst/>
              <a:cxnLst/>
              <a:rect l="l" t="t" r="r" b="b"/>
              <a:pathLst>
                <a:path w="12344400" h="7772400">
                  <a:moveTo>
                    <a:pt x="0" y="0"/>
                  </a:moveTo>
                  <a:lnTo>
                    <a:pt x="12344400" y="0"/>
                  </a:lnTo>
                  <a:lnTo>
                    <a:pt x="12344400" y="7772400"/>
                  </a:lnTo>
                  <a:lnTo>
                    <a:pt x="0" y="7772400"/>
                  </a:lnTo>
                  <a:close/>
                </a:path>
              </a:pathLst>
            </a:custGeom>
            <a:blipFill>
              <a:blip r:embed="rId6"/>
              <a:stretch>
                <a:fillRect l="-39949" t="-40139" r="-25413" b="-34950"/>
              </a:stretch>
            </a:blipFill>
          </p:spPr>
          <p:txBody>
            <a:bodyPr/>
            <a:lstStyle/>
            <a:p>
              <a:endParaRPr lang="it-IT"/>
            </a:p>
          </p:txBody>
        </p:sp>
        <p:sp>
          <p:nvSpPr>
            <p:cNvPr id="8" name="Freeform 8"/>
            <p:cNvSpPr/>
            <p:nvPr/>
          </p:nvSpPr>
          <p:spPr>
            <a:xfrm>
              <a:off x="0" y="0"/>
              <a:ext cx="13754100" cy="10922000"/>
            </a:xfrm>
            <a:custGeom>
              <a:avLst/>
              <a:gdLst/>
              <a:ahLst/>
              <a:cxnLst/>
              <a:rect l="l" t="t" r="r" b="b"/>
              <a:pathLst>
                <a:path w="13754100" h="10922000">
                  <a:moveTo>
                    <a:pt x="0" y="0"/>
                  </a:moveTo>
                  <a:lnTo>
                    <a:pt x="13754100" y="0"/>
                  </a:lnTo>
                  <a:lnTo>
                    <a:pt x="13754100" y="10922000"/>
                  </a:lnTo>
                  <a:lnTo>
                    <a:pt x="0" y="10922000"/>
                  </a:lnTo>
                  <a:close/>
                </a:path>
              </a:pathLst>
            </a:custGeom>
            <a:blipFill>
              <a:blip r:embed="rId7"/>
              <a:stretch>
                <a:fillRect l="-179" r="-179"/>
              </a:stretch>
            </a:blipFill>
          </p:spPr>
          <p:txBody>
            <a:bodyPr/>
            <a:lstStyle/>
            <a:p>
              <a:endParaRPr lang="it-IT"/>
            </a:p>
          </p:txBody>
        </p:sp>
      </p:grpSp>
      <p:pic>
        <p:nvPicPr>
          <p:cNvPr id="9" name="Picture 9"/>
          <p:cNvPicPr>
            <a:picLocks noChangeAspect="1"/>
          </p:cNvPicPr>
          <p:nvPr/>
        </p:nvPicPr>
        <p:blipFill>
          <a:blip r:embed="rId3">
            <a:alphaModFix amt="80000"/>
          </a:blip>
          <a:srcRect t="1455" b="1455"/>
          <a:stretch>
            <a:fillRect/>
          </a:stretch>
        </p:blipFill>
        <p:spPr>
          <a:xfrm>
            <a:off x="11623668" y="9275048"/>
            <a:ext cx="4942871" cy="411906"/>
          </a:xfrm>
          <a:prstGeom prst="rect">
            <a:avLst/>
          </a:prstGeom>
        </p:spPr>
      </p:pic>
      <p:sp>
        <p:nvSpPr>
          <p:cNvPr id="10" name="TextBox 10"/>
          <p:cNvSpPr txBox="1"/>
          <p:nvPr/>
        </p:nvSpPr>
        <p:spPr>
          <a:xfrm>
            <a:off x="11611564" y="2787682"/>
            <a:ext cx="5143828" cy="6470618"/>
          </a:xfrm>
          <a:prstGeom prst="rect">
            <a:avLst/>
          </a:prstGeom>
        </p:spPr>
        <p:txBody>
          <a:bodyPr lIns="0" tIns="0" rIns="0" bIns="0" rtlCol="0" anchor="t">
            <a:spAutoFit/>
          </a:bodyPr>
          <a:lstStyle/>
          <a:p>
            <a:pPr marL="647700" lvl="1" indent="-323850" algn="l">
              <a:lnSpc>
                <a:spcPts val="5100"/>
              </a:lnSpc>
              <a:buFont typeface="Arial"/>
              <a:buChar char="•"/>
            </a:pPr>
            <a:r>
              <a:rPr lang="en-US" sz="3000" dirty="0">
                <a:solidFill>
                  <a:srgbClr val="423D3D"/>
                </a:solidFill>
                <a:latin typeface="Clear Sans"/>
                <a:ea typeface="Clear Sans"/>
                <a:cs typeface="Clear Sans"/>
                <a:sym typeface="Clear Sans"/>
              </a:rPr>
              <a:t>Open the ENGLISH MATERIALS AND TOPICS section (</a:t>
            </a:r>
            <a:r>
              <a:rPr lang="en-US" sz="3000" dirty="0" err="1">
                <a:solidFill>
                  <a:srgbClr val="423D3D"/>
                </a:solidFill>
                <a:latin typeface="Clear Sans"/>
                <a:ea typeface="Clear Sans"/>
                <a:cs typeface="Clear Sans"/>
                <a:sym typeface="Clear Sans"/>
              </a:rPr>
              <a:t>Materiali</a:t>
            </a:r>
            <a:r>
              <a:rPr lang="en-US" sz="3000" dirty="0">
                <a:solidFill>
                  <a:srgbClr val="423D3D"/>
                </a:solidFill>
                <a:latin typeface="Clear Sans"/>
                <a:ea typeface="Clear Sans"/>
                <a:cs typeface="Clear Sans"/>
                <a:sym typeface="Clear Sans"/>
              </a:rPr>
              <a:t>) </a:t>
            </a:r>
          </a:p>
          <a:p>
            <a:pPr marL="647700" lvl="1" indent="-323850" algn="l">
              <a:lnSpc>
                <a:spcPts val="5100"/>
              </a:lnSpc>
              <a:buFont typeface="Arial"/>
              <a:buChar char="•"/>
            </a:pPr>
            <a:r>
              <a:rPr lang="en-US" sz="3000" dirty="0">
                <a:solidFill>
                  <a:srgbClr val="423D3D"/>
                </a:solidFill>
                <a:latin typeface="Clear Sans"/>
                <a:ea typeface="Clear Sans"/>
                <a:cs typeface="Clear Sans"/>
                <a:sym typeface="Clear Sans"/>
              </a:rPr>
              <a:t>Go to page 7 of the PDF</a:t>
            </a:r>
          </a:p>
          <a:p>
            <a:pPr marL="647700" lvl="1" indent="-323850" algn="l">
              <a:lnSpc>
                <a:spcPts val="5100"/>
              </a:lnSpc>
              <a:buFont typeface="Arial"/>
              <a:buChar char="•"/>
            </a:pPr>
            <a:r>
              <a:rPr lang="en-US" sz="3000" dirty="0">
                <a:solidFill>
                  <a:srgbClr val="423D3D"/>
                </a:solidFill>
                <a:latin typeface="Clear Sans"/>
                <a:ea typeface="Clear Sans"/>
                <a:cs typeface="Clear Sans"/>
                <a:sym typeface="Clear Sans"/>
              </a:rPr>
              <a:t>Read “Learning Styles”</a:t>
            </a:r>
          </a:p>
          <a:p>
            <a:pPr marL="647700" lvl="1" indent="-323850" algn="l">
              <a:lnSpc>
                <a:spcPts val="5100"/>
              </a:lnSpc>
              <a:buFont typeface="Arial"/>
              <a:buChar char="•"/>
            </a:pPr>
            <a:r>
              <a:rPr lang="en-US" sz="3000" dirty="0">
                <a:solidFill>
                  <a:srgbClr val="423D3D"/>
                </a:solidFill>
                <a:latin typeface="Clear Sans"/>
                <a:ea typeface="Clear Sans"/>
                <a:cs typeface="Clear Sans"/>
                <a:sym typeface="Clear Sans"/>
              </a:rPr>
              <a:t>Do exercises 17-18.</a:t>
            </a:r>
          </a:p>
          <a:p>
            <a:pPr marL="647700" lvl="1" indent="-323850" algn="l">
              <a:lnSpc>
                <a:spcPts val="5100"/>
              </a:lnSpc>
              <a:buFont typeface="Arial"/>
              <a:buChar char="•"/>
            </a:pPr>
            <a:r>
              <a:rPr lang="en-US" sz="3000" dirty="0">
                <a:solidFill>
                  <a:srgbClr val="423D3D"/>
                </a:solidFill>
                <a:latin typeface="Clear Sans"/>
                <a:ea typeface="Clear Sans"/>
                <a:cs typeface="Clear Sans"/>
                <a:sym typeface="Clear Sans"/>
              </a:rPr>
              <a:t>Work on your presentations and be ready to discuss them in front of the class!</a:t>
            </a:r>
          </a:p>
        </p:txBody>
      </p:sp>
      <p:sp>
        <p:nvSpPr>
          <p:cNvPr id="11" name="Freeform 11"/>
          <p:cNvSpPr/>
          <p:nvPr/>
        </p:nvSpPr>
        <p:spPr>
          <a:xfrm rot="7547036">
            <a:off x="-110501" y="3405430"/>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
        <p:nvSpPr>
          <p:cNvPr id="12" name="Freeform 12"/>
          <p:cNvSpPr/>
          <p:nvPr/>
        </p:nvSpPr>
        <p:spPr>
          <a:xfrm rot="7547036">
            <a:off x="10801047" y="666736"/>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
        <p:nvSpPr>
          <p:cNvPr id="13" name="Freeform 13"/>
          <p:cNvSpPr/>
          <p:nvPr/>
        </p:nvSpPr>
        <p:spPr>
          <a:xfrm rot="-3390906">
            <a:off x="14343522" y="-978242"/>
            <a:ext cx="4240462" cy="5904440"/>
          </a:xfrm>
          <a:custGeom>
            <a:avLst/>
            <a:gdLst/>
            <a:ahLst/>
            <a:cxnLst/>
            <a:rect l="l" t="t" r="r" b="b"/>
            <a:pathLst>
              <a:path w="4240462" h="5904440">
                <a:moveTo>
                  <a:pt x="0" y="0"/>
                </a:moveTo>
                <a:lnTo>
                  <a:pt x="4240461" y="0"/>
                </a:lnTo>
                <a:lnTo>
                  <a:pt x="4240461" y="5904440"/>
                </a:lnTo>
                <a:lnTo>
                  <a:pt x="0" y="5904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1702798">
            <a:off x="620002" y="470850"/>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3">
              <a:alphaModFix amt="75000"/>
            </a:blip>
            <a:stretch>
              <a:fillRect/>
            </a:stretch>
          </a:blipFill>
        </p:spPr>
        <p:txBody>
          <a:bodyPr/>
          <a:lstStyle/>
          <a:p>
            <a:endParaRPr lang="it-IT"/>
          </a:p>
        </p:txBody>
      </p:sp>
      <p:sp>
        <p:nvSpPr>
          <p:cNvPr id="4" name="Freeform 4"/>
          <p:cNvSpPr/>
          <p:nvPr/>
        </p:nvSpPr>
        <p:spPr>
          <a:xfrm rot="1702798">
            <a:off x="17357397" y="674094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3">
              <a:alphaModFix amt="75000"/>
            </a:blip>
            <a:stretch>
              <a:fillRect/>
            </a:stretch>
          </a:blipFill>
        </p:spPr>
        <p:txBody>
          <a:bodyPr/>
          <a:lstStyle/>
          <a:p>
            <a:endParaRPr lang="it-IT"/>
          </a:p>
        </p:txBody>
      </p:sp>
      <p:pic>
        <p:nvPicPr>
          <p:cNvPr id="5" name="Picture 5"/>
          <p:cNvPicPr>
            <a:picLocks noChangeAspect="1"/>
          </p:cNvPicPr>
          <p:nvPr/>
        </p:nvPicPr>
        <p:blipFill>
          <a:blip r:embed="rId4">
            <a:alphaModFix amt="80000"/>
          </a:blip>
          <a:srcRect l="28" r="28"/>
          <a:stretch>
            <a:fillRect/>
          </a:stretch>
        </p:blipFill>
        <p:spPr>
          <a:xfrm>
            <a:off x="3027771" y="1831982"/>
            <a:ext cx="12232458" cy="4281360"/>
          </a:xfrm>
          <a:prstGeom prst="rect">
            <a:avLst/>
          </a:prstGeom>
        </p:spPr>
      </p:pic>
      <p:pic>
        <p:nvPicPr>
          <p:cNvPr id="6" name="Picture 6"/>
          <p:cNvPicPr>
            <a:picLocks noChangeAspect="1"/>
          </p:cNvPicPr>
          <p:nvPr/>
        </p:nvPicPr>
        <p:blipFill>
          <a:blip r:embed="rId5">
            <a:alphaModFix amt="80000"/>
          </a:blip>
          <a:srcRect t="1455" b="1455"/>
          <a:stretch>
            <a:fillRect/>
          </a:stretch>
        </p:blipFill>
        <p:spPr>
          <a:xfrm>
            <a:off x="6712629" y="8065614"/>
            <a:ext cx="4862741" cy="405228"/>
          </a:xfrm>
          <a:prstGeom prst="rect">
            <a:avLst/>
          </a:prstGeom>
        </p:spPr>
      </p:pic>
      <p:sp>
        <p:nvSpPr>
          <p:cNvPr id="7" name="Freeform 7"/>
          <p:cNvSpPr/>
          <p:nvPr/>
        </p:nvSpPr>
        <p:spPr>
          <a:xfrm rot="723127" flipH="1">
            <a:off x="13398092" y="6451794"/>
            <a:ext cx="2603739" cy="4546212"/>
          </a:xfrm>
          <a:custGeom>
            <a:avLst/>
            <a:gdLst/>
            <a:ahLst/>
            <a:cxnLst/>
            <a:rect l="l" t="t" r="r" b="b"/>
            <a:pathLst>
              <a:path w="2603739" h="4546212">
                <a:moveTo>
                  <a:pt x="2603739" y="0"/>
                </a:moveTo>
                <a:lnTo>
                  <a:pt x="0" y="0"/>
                </a:lnTo>
                <a:lnTo>
                  <a:pt x="0" y="4546212"/>
                </a:lnTo>
                <a:lnTo>
                  <a:pt x="2603739" y="4546212"/>
                </a:lnTo>
                <a:lnTo>
                  <a:pt x="260373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Freeform 8"/>
          <p:cNvSpPr/>
          <p:nvPr/>
        </p:nvSpPr>
        <p:spPr>
          <a:xfrm rot="3051784">
            <a:off x="14898465" y="-72074"/>
            <a:ext cx="3750992" cy="3808114"/>
          </a:xfrm>
          <a:custGeom>
            <a:avLst/>
            <a:gdLst/>
            <a:ahLst/>
            <a:cxnLst/>
            <a:rect l="l" t="t" r="r" b="b"/>
            <a:pathLst>
              <a:path w="3750992" h="3808114">
                <a:moveTo>
                  <a:pt x="0" y="0"/>
                </a:moveTo>
                <a:lnTo>
                  <a:pt x="3750992" y="0"/>
                </a:lnTo>
                <a:lnTo>
                  <a:pt x="3750992" y="3808113"/>
                </a:lnTo>
                <a:lnTo>
                  <a:pt x="0" y="38081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9" name="Freeform 9"/>
          <p:cNvSpPr/>
          <p:nvPr/>
        </p:nvSpPr>
        <p:spPr>
          <a:xfrm rot="-10544040" flipH="1" flipV="1">
            <a:off x="-645230" y="4175938"/>
            <a:ext cx="5651369" cy="4994398"/>
          </a:xfrm>
          <a:custGeom>
            <a:avLst/>
            <a:gdLst/>
            <a:ahLst/>
            <a:cxnLst/>
            <a:rect l="l" t="t" r="r" b="b"/>
            <a:pathLst>
              <a:path w="5651369" h="4994398">
                <a:moveTo>
                  <a:pt x="5651369" y="4994397"/>
                </a:moveTo>
                <a:lnTo>
                  <a:pt x="0" y="4994397"/>
                </a:lnTo>
                <a:lnTo>
                  <a:pt x="0" y="0"/>
                </a:lnTo>
                <a:lnTo>
                  <a:pt x="5651369" y="0"/>
                </a:lnTo>
                <a:lnTo>
                  <a:pt x="5651369" y="4994397"/>
                </a:lnTo>
                <a:close/>
              </a:path>
            </a:pathLst>
          </a:custGeom>
          <a:blipFill>
            <a:blip r:embed="rId10">
              <a:alphaModFix amt="44999"/>
            </a:blip>
            <a:stretch>
              <a:fillRect/>
            </a:stretch>
          </a:blipFill>
        </p:spPr>
        <p:txBody>
          <a:bodyPr/>
          <a:lstStyle/>
          <a:p>
            <a:endParaRPr lang="it-IT"/>
          </a:p>
        </p:txBody>
      </p:sp>
      <p:sp>
        <p:nvSpPr>
          <p:cNvPr id="10" name="TextBox 10"/>
          <p:cNvSpPr txBox="1"/>
          <p:nvPr/>
        </p:nvSpPr>
        <p:spPr>
          <a:xfrm>
            <a:off x="4450864" y="3432751"/>
            <a:ext cx="9386273" cy="1514475"/>
          </a:xfrm>
          <a:prstGeom prst="rect">
            <a:avLst/>
          </a:prstGeom>
        </p:spPr>
        <p:txBody>
          <a:bodyPr lIns="0" tIns="0" rIns="0" bIns="0" rtlCol="0" anchor="t">
            <a:spAutoFit/>
          </a:bodyPr>
          <a:lstStyle/>
          <a:p>
            <a:pPr algn="ctr">
              <a:lnSpc>
                <a:spcPts val="11999"/>
              </a:lnSpc>
            </a:pPr>
            <a:r>
              <a:rPr lang="en-US" sz="9999">
                <a:solidFill>
                  <a:srgbClr val="423D3D"/>
                </a:solidFill>
                <a:latin typeface="Playfair Display"/>
                <a:ea typeface="Playfair Display"/>
                <a:cs typeface="Playfair Display"/>
                <a:sym typeface="Playfair Display"/>
              </a:rPr>
              <a:t>THANK YOU</a:t>
            </a:r>
          </a:p>
        </p:txBody>
      </p:sp>
      <p:sp>
        <p:nvSpPr>
          <p:cNvPr id="11" name="TextBox 11"/>
          <p:cNvSpPr txBox="1"/>
          <p:nvPr/>
        </p:nvSpPr>
        <p:spPr>
          <a:xfrm>
            <a:off x="6786127" y="7484589"/>
            <a:ext cx="4715746" cy="487680"/>
          </a:xfrm>
          <a:prstGeom prst="rect">
            <a:avLst/>
          </a:prstGeom>
        </p:spPr>
        <p:txBody>
          <a:bodyPr lIns="0" tIns="0" rIns="0" bIns="0" rtlCol="0" anchor="t">
            <a:spAutoFit/>
          </a:bodyPr>
          <a:lstStyle/>
          <a:p>
            <a:pPr algn="ctr">
              <a:lnSpc>
                <a:spcPts val="3839"/>
              </a:lnSpc>
            </a:pPr>
            <a:r>
              <a:rPr lang="en-US" sz="3199">
                <a:solidFill>
                  <a:srgbClr val="423D3D"/>
                </a:solidFill>
                <a:latin typeface="Clear Sans"/>
                <a:ea typeface="Clear Sans"/>
                <a:cs typeface="Clear Sans"/>
                <a:sym typeface="Clear Sans"/>
              </a:rPr>
              <a:t>See you next 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8533105">
            <a:off x="-117345" y="-1345670"/>
            <a:ext cx="2719733" cy="4748740"/>
          </a:xfrm>
          <a:custGeom>
            <a:avLst/>
            <a:gdLst/>
            <a:ahLst/>
            <a:cxnLst/>
            <a:rect l="l" t="t" r="r" b="b"/>
            <a:pathLst>
              <a:path w="2719733" h="4748740">
                <a:moveTo>
                  <a:pt x="0" y="0"/>
                </a:moveTo>
                <a:lnTo>
                  <a:pt x="2719733" y="0"/>
                </a:lnTo>
                <a:lnTo>
                  <a:pt x="2719733" y="4748740"/>
                </a:lnTo>
                <a:lnTo>
                  <a:pt x="0" y="4748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rot="-2012530">
            <a:off x="9798054" y="6688878"/>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5" name="Freeform 5"/>
          <p:cNvSpPr/>
          <p:nvPr/>
        </p:nvSpPr>
        <p:spPr>
          <a:xfrm rot="-1044146">
            <a:off x="14066447" y="4152915"/>
            <a:ext cx="4591752" cy="6393579"/>
          </a:xfrm>
          <a:custGeom>
            <a:avLst/>
            <a:gdLst/>
            <a:ahLst/>
            <a:cxnLst/>
            <a:rect l="l" t="t" r="r" b="b"/>
            <a:pathLst>
              <a:path w="4591752" h="6393579">
                <a:moveTo>
                  <a:pt x="0" y="0"/>
                </a:moveTo>
                <a:lnTo>
                  <a:pt x="4591753" y="0"/>
                </a:lnTo>
                <a:lnTo>
                  <a:pt x="4591753" y="6393579"/>
                </a:lnTo>
                <a:lnTo>
                  <a:pt x="0" y="63935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6" name="Freeform 6"/>
          <p:cNvSpPr/>
          <p:nvPr/>
        </p:nvSpPr>
        <p:spPr>
          <a:xfrm rot="1702798">
            <a:off x="5231231" y="-174052"/>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pic>
        <p:nvPicPr>
          <p:cNvPr id="7" name="Picture 7"/>
          <p:cNvPicPr>
            <a:picLocks noChangeAspect="1"/>
          </p:cNvPicPr>
          <p:nvPr/>
        </p:nvPicPr>
        <p:blipFill>
          <a:blip r:embed="rId10">
            <a:alphaModFix amt="80000"/>
          </a:blip>
          <a:srcRect t="1455" b="1455"/>
          <a:stretch>
            <a:fillRect/>
          </a:stretch>
        </p:blipFill>
        <p:spPr>
          <a:xfrm>
            <a:off x="7753731" y="2716293"/>
            <a:ext cx="8608593" cy="717383"/>
          </a:xfrm>
          <a:prstGeom prst="rect">
            <a:avLst/>
          </a:prstGeom>
        </p:spPr>
      </p:pic>
      <p:sp>
        <p:nvSpPr>
          <p:cNvPr id="8" name="Freeform 8"/>
          <p:cNvSpPr/>
          <p:nvPr/>
        </p:nvSpPr>
        <p:spPr>
          <a:xfrm>
            <a:off x="-1458121" y="4240766"/>
            <a:ext cx="9248047" cy="7716339"/>
          </a:xfrm>
          <a:custGeom>
            <a:avLst/>
            <a:gdLst/>
            <a:ahLst/>
            <a:cxnLst/>
            <a:rect l="l" t="t" r="r" b="b"/>
            <a:pathLst>
              <a:path w="9248047" h="7716339">
                <a:moveTo>
                  <a:pt x="0" y="0"/>
                </a:moveTo>
                <a:lnTo>
                  <a:pt x="9248047" y="0"/>
                </a:lnTo>
                <a:lnTo>
                  <a:pt x="9248047" y="7716339"/>
                </a:lnTo>
                <a:lnTo>
                  <a:pt x="0" y="7716339"/>
                </a:lnTo>
                <a:lnTo>
                  <a:pt x="0" y="0"/>
                </a:lnTo>
                <a:close/>
              </a:path>
            </a:pathLst>
          </a:custGeom>
          <a:blipFill>
            <a:blip r:embed="rId11"/>
            <a:stretch>
              <a:fillRect/>
            </a:stretch>
          </a:blipFill>
        </p:spPr>
        <p:txBody>
          <a:bodyPr/>
          <a:lstStyle/>
          <a:p>
            <a:endParaRPr lang="it-IT"/>
          </a:p>
        </p:txBody>
      </p:sp>
      <p:grpSp>
        <p:nvGrpSpPr>
          <p:cNvPr id="9" name="Group 9"/>
          <p:cNvGrpSpPr>
            <a:grpSpLocks noChangeAspect="1"/>
          </p:cNvGrpSpPr>
          <p:nvPr/>
        </p:nvGrpSpPr>
        <p:grpSpPr>
          <a:xfrm>
            <a:off x="1835929" y="3612586"/>
            <a:ext cx="7609790" cy="6042862"/>
            <a:chOff x="0" y="0"/>
            <a:chExt cx="13754100" cy="10922000"/>
          </a:xfrm>
        </p:grpSpPr>
        <p:sp>
          <p:nvSpPr>
            <p:cNvPr id="10" name="Freeform 10"/>
            <p:cNvSpPr/>
            <p:nvPr/>
          </p:nvSpPr>
          <p:spPr>
            <a:xfrm>
              <a:off x="673100" y="977900"/>
              <a:ext cx="12344400" cy="7772400"/>
            </a:xfrm>
            <a:custGeom>
              <a:avLst/>
              <a:gdLst/>
              <a:ahLst/>
              <a:cxnLst/>
              <a:rect l="l" t="t" r="r" b="b"/>
              <a:pathLst>
                <a:path w="12344400" h="7772400">
                  <a:moveTo>
                    <a:pt x="0" y="0"/>
                  </a:moveTo>
                  <a:lnTo>
                    <a:pt x="12344400" y="0"/>
                  </a:lnTo>
                  <a:lnTo>
                    <a:pt x="12344400" y="7772400"/>
                  </a:lnTo>
                  <a:lnTo>
                    <a:pt x="0" y="7772400"/>
                  </a:lnTo>
                  <a:close/>
                </a:path>
              </a:pathLst>
            </a:custGeom>
            <a:blipFill>
              <a:blip r:embed="rId12"/>
              <a:stretch>
                <a:fillRect t="-2941" b="-2941"/>
              </a:stretch>
            </a:blipFill>
          </p:spPr>
          <p:txBody>
            <a:bodyPr/>
            <a:lstStyle/>
            <a:p>
              <a:endParaRPr lang="it-IT"/>
            </a:p>
          </p:txBody>
        </p:sp>
        <p:sp>
          <p:nvSpPr>
            <p:cNvPr id="11" name="Freeform 11"/>
            <p:cNvSpPr/>
            <p:nvPr/>
          </p:nvSpPr>
          <p:spPr>
            <a:xfrm>
              <a:off x="0" y="0"/>
              <a:ext cx="13754100" cy="10922000"/>
            </a:xfrm>
            <a:custGeom>
              <a:avLst/>
              <a:gdLst/>
              <a:ahLst/>
              <a:cxnLst/>
              <a:rect l="l" t="t" r="r" b="b"/>
              <a:pathLst>
                <a:path w="13754100" h="10922000">
                  <a:moveTo>
                    <a:pt x="0" y="0"/>
                  </a:moveTo>
                  <a:lnTo>
                    <a:pt x="13754100" y="0"/>
                  </a:lnTo>
                  <a:lnTo>
                    <a:pt x="13754100" y="10922000"/>
                  </a:lnTo>
                  <a:lnTo>
                    <a:pt x="0" y="10922000"/>
                  </a:lnTo>
                  <a:close/>
                </a:path>
              </a:pathLst>
            </a:custGeom>
            <a:blipFill>
              <a:blip r:embed="rId13"/>
              <a:stretch>
                <a:fillRect l="-179" r="-179"/>
              </a:stretch>
            </a:blipFill>
          </p:spPr>
          <p:txBody>
            <a:bodyPr/>
            <a:lstStyle/>
            <a:p>
              <a:endParaRPr lang="it-IT"/>
            </a:p>
          </p:txBody>
        </p:sp>
      </p:grpSp>
      <p:sp>
        <p:nvSpPr>
          <p:cNvPr id="12" name="TextBox 12"/>
          <p:cNvSpPr txBox="1"/>
          <p:nvPr/>
        </p:nvSpPr>
        <p:spPr>
          <a:xfrm>
            <a:off x="7144363" y="95407"/>
            <a:ext cx="9827329" cy="2286000"/>
          </a:xfrm>
          <a:prstGeom prst="rect">
            <a:avLst/>
          </a:prstGeom>
        </p:spPr>
        <p:txBody>
          <a:bodyPr lIns="0" tIns="0" rIns="0" bIns="0" rtlCol="0" anchor="t">
            <a:spAutoFit/>
          </a:bodyPr>
          <a:lstStyle/>
          <a:p>
            <a:pPr algn="ctr">
              <a:lnSpc>
                <a:spcPts val="9000"/>
              </a:lnSpc>
            </a:pPr>
            <a:r>
              <a:rPr lang="en-US" sz="7500">
                <a:solidFill>
                  <a:srgbClr val="423D3D"/>
                </a:solidFill>
                <a:latin typeface="Playfair Display"/>
                <a:ea typeface="Playfair Display"/>
                <a:cs typeface="Playfair Display"/>
                <a:sym typeface="Playfair Display"/>
              </a:rPr>
              <a:t>Previously, on the English class...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8895100" y="167252"/>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5">
              <a:alphaModFix amt="65000"/>
            </a:blip>
            <a:stretch>
              <a:fillRect/>
            </a:stretch>
          </a:blipFill>
        </p:spPr>
        <p:txBody>
          <a:bodyPr/>
          <a:lstStyle/>
          <a:p>
            <a:endParaRPr lang="it-IT"/>
          </a:p>
        </p:txBody>
      </p:sp>
      <p:pic>
        <p:nvPicPr>
          <p:cNvPr id="5" name="Picture 5"/>
          <p:cNvPicPr>
            <a:picLocks noChangeAspect="1"/>
          </p:cNvPicPr>
          <p:nvPr/>
        </p:nvPicPr>
        <p:blipFill>
          <a:blip r:embed="rId6">
            <a:alphaModFix amt="80000"/>
          </a:blip>
          <a:srcRect t="1455" b="1455"/>
          <a:stretch>
            <a:fillRect/>
          </a:stretch>
        </p:blipFill>
        <p:spPr>
          <a:xfrm>
            <a:off x="1028700" y="6020127"/>
            <a:ext cx="7724117" cy="643676"/>
          </a:xfrm>
          <a:prstGeom prst="rect">
            <a:avLst/>
          </a:prstGeom>
        </p:spPr>
      </p:pic>
      <p:sp>
        <p:nvSpPr>
          <p:cNvPr id="6" name="TextBox 6"/>
          <p:cNvSpPr txBox="1"/>
          <p:nvPr/>
        </p:nvSpPr>
        <p:spPr>
          <a:xfrm>
            <a:off x="1203599" y="3613671"/>
            <a:ext cx="7374320" cy="1981200"/>
          </a:xfrm>
          <a:prstGeom prst="rect">
            <a:avLst/>
          </a:prstGeom>
        </p:spPr>
        <p:txBody>
          <a:bodyPr lIns="0" tIns="0" rIns="0" bIns="0" rtlCol="0" anchor="t">
            <a:spAutoFit/>
          </a:bodyPr>
          <a:lstStyle/>
          <a:p>
            <a:pPr algn="ctr">
              <a:lnSpc>
                <a:spcPts val="7800"/>
              </a:lnSpc>
            </a:pPr>
            <a:r>
              <a:rPr lang="en-US" sz="6500">
                <a:solidFill>
                  <a:srgbClr val="423D3D"/>
                </a:solidFill>
                <a:latin typeface="Playfair Display"/>
                <a:ea typeface="Playfair Display"/>
                <a:cs typeface="Playfair Display"/>
                <a:sym typeface="Playfair Display"/>
              </a:rPr>
              <a:t>Main points from our last lesson</a:t>
            </a:r>
          </a:p>
        </p:txBody>
      </p:sp>
      <p:sp>
        <p:nvSpPr>
          <p:cNvPr id="7" name="TextBox 7"/>
          <p:cNvSpPr txBox="1"/>
          <p:nvPr/>
        </p:nvSpPr>
        <p:spPr>
          <a:xfrm>
            <a:off x="10188094" y="3502250"/>
            <a:ext cx="7141215" cy="3011465"/>
          </a:xfrm>
          <a:prstGeom prst="rect">
            <a:avLst/>
          </a:prstGeom>
        </p:spPr>
        <p:txBody>
          <a:bodyPr lIns="0" tIns="0" rIns="0" bIns="0" rtlCol="0" anchor="t">
            <a:spAutoFit/>
          </a:bodyPr>
          <a:lstStyle/>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information on the course and on the exam; </a:t>
            </a:r>
          </a:p>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entry test (+ check); </a:t>
            </a:r>
          </a:p>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Motivation: TED Talk “Every kid needs a champion”. </a:t>
            </a:r>
          </a:p>
        </p:txBody>
      </p:sp>
      <p:sp>
        <p:nvSpPr>
          <p:cNvPr id="8" name="Freeform 8"/>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1702798">
            <a:off x="2428390" y="830361"/>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8429910" y="868129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C50B4-CD44-8D5B-C4DB-1410526A0B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C8B31A-50FA-0712-A089-75C4E4360C1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a:extLst>
              <a:ext uri="{FF2B5EF4-FFF2-40B4-BE49-F238E27FC236}">
                <a16:creationId xmlns:a16="http://schemas.microsoft.com/office/drawing/2014/main" id="{50FECF28-3051-3FA1-718F-65D4743522DF}"/>
              </a:ext>
            </a:extLst>
          </p:cNvPr>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a:extLst>
              <a:ext uri="{FF2B5EF4-FFF2-40B4-BE49-F238E27FC236}">
                <a16:creationId xmlns:a16="http://schemas.microsoft.com/office/drawing/2014/main" id="{1EE30B08-B552-9203-7A26-9A4378EA5DF0}"/>
              </a:ext>
            </a:extLst>
          </p:cNvPr>
          <p:cNvSpPr/>
          <p:nvPr/>
        </p:nvSpPr>
        <p:spPr>
          <a:xfrm>
            <a:off x="8895100" y="167252"/>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5">
              <a:alphaModFix amt="65000"/>
            </a:blip>
            <a:stretch>
              <a:fillRect/>
            </a:stretch>
          </a:blipFill>
        </p:spPr>
        <p:txBody>
          <a:bodyPr/>
          <a:lstStyle/>
          <a:p>
            <a:endParaRPr lang="it-IT"/>
          </a:p>
        </p:txBody>
      </p:sp>
      <p:pic>
        <p:nvPicPr>
          <p:cNvPr id="5" name="Picture 5">
            <a:extLst>
              <a:ext uri="{FF2B5EF4-FFF2-40B4-BE49-F238E27FC236}">
                <a16:creationId xmlns:a16="http://schemas.microsoft.com/office/drawing/2014/main" id="{49FA9B9C-F6F6-B75B-1A11-1C08C49B4DAD}"/>
              </a:ext>
            </a:extLst>
          </p:cNvPr>
          <p:cNvPicPr>
            <a:picLocks noChangeAspect="1"/>
          </p:cNvPicPr>
          <p:nvPr/>
        </p:nvPicPr>
        <p:blipFill>
          <a:blip r:embed="rId6">
            <a:alphaModFix amt="80000"/>
          </a:blip>
          <a:srcRect t="1455" b="1455"/>
          <a:stretch>
            <a:fillRect/>
          </a:stretch>
        </p:blipFill>
        <p:spPr>
          <a:xfrm>
            <a:off x="1028700" y="6020127"/>
            <a:ext cx="7724117" cy="643676"/>
          </a:xfrm>
          <a:prstGeom prst="rect">
            <a:avLst/>
          </a:prstGeom>
        </p:spPr>
      </p:pic>
      <p:sp>
        <p:nvSpPr>
          <p:cNvPr id="6" name="TextBox 6">
            <a:extLst>
              <a:ext uri="{FF2B5EF4-FFF2-40B4-BE49-F238E27FC236}">
                <a16:creationId xmlns:a16="http://schemas.microsoft.com/office/drawing/2014/main" id="{A2F34922-2F03-7D07-5509-91009F8E8435}"/>
              </a:ext>
            </a:extLst>
          </p:cNvPr>
          <p:cNvSpPr txBox="1"/>
          <p:nvPr/>
        </p:nvSpPr>
        <p:spPr>
          <a:xfrm>
            <a:off x="1203599" y="3613671"/>
            <a:ext cx="7374320" cy="2000548"/>
          </a:xfrm>
          <a:prstGeom prst="rect">
            <a:avLst/>
          </a:prstGeom>
        </p:spPr>
        <p:txBody>
          <a:bodyPr lIns="0" tIns="0" rIns="0" bIns="0" rtlCol="0" anchor="t">
            <a:spAutoFit/>
          </a:bodyPr>
          <a:lstStyle/>
          <a:p>
            <a:pPr algn="ctr">
              <a:lnSpc>
                <a:spcPts val="7800"/>
              </a:lnSpc>
            </a:pPr>
            <a:r>
              <a:rPr lang="en-US" sz="6500" dirty="0">
                <a:solidFill>
                  <a:srgbClr val="423D3D"/>
                </a:solidFill>
                <a:latin typeface="Playfair Display"/>
                <a:ea typeface="Playfair Display"/>
                <a:cs typeface="Playfair Display"/>
                <a:sym typeface="Playfair Display"/>
              </a:rPr>
              <a:t>The impact of AI on education: article</a:t>
            </a:r>
          </a:p>
        </p:txBody>
      </p:sp>
      <p:sp>
        <p:nvSpPr>
          <p:cNvPr id="8" name="Freeform 8">
            <a:extLst>
              <a:ext uri="{FF2B5EF4-FFF2-40B4-BE49-F238E27FC236}">
                <a16:creationId xmlns:a16="http://schemas.microsoft.com/office/drawing/2014/main" id="{BC13085F-EBFE-93DB-9807-5505187C243F}"/>
              </a:ext>
            </a:extLst>
          </p:cNvPr>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a:extLst>
              <a:ext uri="{FF2B5EF4-FFF2-40B4-BE49-F238E27FC236}">
                <a16:creationId xmlns:a16="http://schemas.microsoft.com/office/drawing/2014/main" id="{1AA0882D-419C-D24F-7B20-9B0B2DC609E8}"/>
              </a:ext>
            </a:extLst>
          </p:cNvPr>
          <p:cNvSpPr/>
          <p:nvPr/>
        </p:nvSpPr>
        <p:spPr>
          <a:xfrm rot="1702798">
            <a:off x="2428390" y="830361"/>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9">
              <a:alphaModFix amt="75000"/>
            </a:blip>
            <a:stretch>
              <a:fillRect/>
            </a:stretch>
          </a:blipFill>
        </p:spPr>
        <p:txBody>
          <a:bodyPr/>
          <a:lstStyle/>
          <a:p>
            <a:endParaRPr lang="it-IT"/>
          </a:p>
        </p:txBody>
      </p:sp>
      <p:sp>
        <p:nvSpPr>
          <p:cNvPr id="10" name="Freeform 10">
            <a:extLst>
              <a:ext uri="{FF2B5EF4-FFF2-40B4-BE49-F238E27FC236}">
                <a16:creationId xmlns:a16="http://schemas.microsoft.com/office/drawing/2014/main" id="{C3399D07-CA4D-7D5D-A7AB-31B779CD8B13}"/>
              </a:ext>
            </a:extLst>
          </p:cNvPr>
          <p:cNvSpPr/>
          <p:nvPr/>
        </p:nvSpPr>
        <p:spPr>
          <a:xfrm rot="1702798">
            <a:off x="8429910" y="868129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pic>
        <p:nvPicPr>
          <p:cNvPr id="12" name="Immagine 11" descr="Immagine che contiene Elementi grafici, modello, Carattere, grafica&#10;&#10;Il contenuto generato dall'IA potrebbe non essere corretto.">
            <a:extLst>
              <a:ext uri="{FF2B5EF4-FFF2-40B4-BE49-F238E27FC236}">
                <a16:creationId xmlns:a16="http://schemas.microsoft.com/office/drawing/2014/main" id="{2FC179FD-E1F9-CB0D-7FC0-B5EF38E202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3740" y="1746463"/>
            <a:ext cx="5819775" cy="5819775"/>
          </a:xfrm>
          <a:prstGeom prst="rect">
            <a:avLst/>
          </a:prstGeom>
        </p:spPr>
      </p:pic>
    </p:spTree>
    <p:extLst>
      <p:ext uri="{BB962C8B-B14F-4D97-AF65-F5344CB8AC3E}">
        <p14:creationId xmlns:p14="http://schemas.microsoft.com/office/powerpoint/2010/main" val="3509819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TextBox 5"/>
          <p:cNvSpPr txBox="1"/>
          <p:nvPr/>
        </p:nvSpPr>
        <p:spPr>
          <a:xfrm>
            <a:off x="10224813" y="1234363"/>
            <a:ext cx="6344858" cy="19812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2. Teaching metaphors</a:t>
            </a:r>
          </a:p>
        </p:txBody>
      </p:sp>
      <p:sp>
        <p:nvSpPr>
          <p:cNvPr id="6" name="TextBox 6"/>
          <p:cNvSpPr txBox="1"/>
          <p:nvPr/>
        </p:nvSpPr>
        <p:spPr>
          <a:xfrm>
            <a:off x="1028700" y="2041068"/>
            <a:ext cx="6315567" cy="7131049"/>
          </a:xfrm>
          <a:prstGeom prst="rect">
            <a:avLst/>
          </a:prstGeom>
        </p:spPr>
        <p:txBody>
          <a:bodyPr lIns="0" tIns="0" rIns="0" bIns="0" rtlCol="0" anchor="t">
            <a:spAutoFit/>
          </a:bodyPr>
          <a:lstStyle/>
          <a:p>
            <a:pPr algn="ctr">
              <a:lnSpc>
                <a:spcPts val="4420"/>
              </a:lnSpc>
            </a:pPr>
            <a:r>
              <a:rPr lang="en-US" sz="2600">
                <a:solidFill>
                  <a:srgbClr val="423D3D"/>
                </a:solidFill>
                <a:latin typeface="Clear Sans"/>
                <a:ea typeface="Clear Sans"/>
                <a:cs typeface="Clear Sans"/>
                <a:sym typeface="Clear Sans"/>
              </a:rPr>
              <a:t>Individually: complete the following metaphor. </a:t>
            </a:r>
          </a:p>
          <a:p>
            <a:pPr algn="ctr">
              <a:lnSpc>
                <a:spcPts val="4420"/>
              </a:lnSpc>
            </a:pPr>
            <a:endParaRPr lang="en-US" sz="2600">
              <a:solidFill>
                <a:srgbClr val="423D3D"/>
              </a:solidFill>
              <a:latin typeface="Clear Sans"/>
              <a:ea typeface="Clear Sans"/>
              <a:cs typeface="Clear Sans"/>
              <a:sym typeface="Clear Sans"/>
            </a:endParaRPr>
          </a:p>
          <a:p>
            <a:pPr algn="ctr">
              <a:lnSpc>
                <a:spcPts val="4420"/>
              </a:lnSpc>
            </a:pPr>
            <a:r>
              <a:rPr lang="en-US" sz="2600" b="1">
                <a:solidFill>
                  <a:srgbClr val="423D3D"/>
                </a:solidFill>
                <a:latin typeface="Clear Sans Bold"/>
                <a:ea typeface="Clear Sans Bold"/>
                <a:cs typeface="Clear Sans Bold"/>
                <a:sym typeface="Clear Sans Bold"/>
              </a:rPr>
              <a:t>“Being an educator is like ... because ...”</a:t>
            </a:r>
            <a:r>
              <a:rPr lang="en-US" sz="2600">
                <a:solidFill>
                  <a:srgbClr val="423D3D"/>
                </a:solidFill>
                <a:latin typeface="Clear Sans"/>
                <a:ea typeface="Clear Sans"/>
                <a:cs typeface="Clear Sans"/>
                <a:sym typeface="Clear Sans"/>
              </a:rPr>
              <a:t> </a:t>
            </a:r>
          </a:p>
          <a:p>
            <a:pPr algn="ctr">
              <a:lnSpc>
                <a:spcPts val="4420"/>
              </a:lnSpc>
            </a:pPr>
            <a:endParaRPr lang="en-US" sz="2600">
              <a:solidFill>
                <a:srgbClr val="423D3D"/>
              </a:solidFill>
              <a:latin typeface="Clear Sans"/>
              <a:ea typeface="Clear Sans"/>
              <a:cs typeface="Clear Sans"/>
              <a:sym typeface="Clear Sans"/>
            </a:endParaRPr>
          </a:p>
          <a:p>
            <a:pPr algn="ctr">
              <a:lnSpc>
                <a:spcPts val="4420"/>
              </a:lnSpc>
            </a:pPr>
            <a:r>
              <a:rPr lang="en-US" sz="2600" i="1">
                <a:solidFill>
                  <a:srgbClr val="423D3D"/>
                </a:solidFill>
                <a:latin typeface="Clear Sans Italics"/>
                <a:ea typeface="Clear Sans Italics"/>
                <a:cs typeface="Clear Sans Italics"/>
                <a:sym typeface="Clear Sans Italics"/>
              </a:rPr>
              <a:t>Example</a:t>
            </a:r>
            <a:r>
              <a:rPr lang="en-US" sz="2600">
                <a:solidFill>
                  <a:srgbClr val="423D3D"/>
                </a:solidFill>
                <a:latin typeface="Clear Sans"/>
                <a:ea typeface="Clear Sans"/>
                <a:cs typeface="Clear Sans"/>
                <a:sym typeface="Clear Sans"/>
              </a:rPr>
              <a:t>: Being an educator is like gardening because it takes patience and care.</a:t>
            </a:r>
          </a:p>
          <a:p>
            <a:pPr algn="ctr">
              <a:lnSpc>
                <a:spcPts val="4420"/>
              </a:lnSpc>
            </a:pPr>
            <a:endParaRPr lang="en-US" sz="2600">
              <a:solidFill>
                <a:srgbClr val="423D3D"/>
              </a:solidFill>
              <a:latin typeface="Clear Sans"/>
              <a:ea typeface="Clear Sans"/>
              <a:cs typeface="Clear Sans"/>
              <a:sym typeface="Clear Sans"/>
            </a:endParaRPr>
          </a:p>
          <a:p>
            <a:pPr algn="ctr">
              <a:lnSpc>
                <a:spcPts val="4420"/>
              </a:lnSpc>
            </a:pPr>
            <a:r>
              <a:rPr lang="en-US" sz="2600">
                <a:solidFill>
                  <a:srgbClr val="423D3D"/>
                </a:solidFill>
                <a:latin typeface="Clear Sans"/>
                <a:ea typeface="Clear Sans"/>
                <a:cs typeface="Clear Sans"/>
                <a:sym typeface="Clear Sans"/>
              </a:rPr>
              <a:t>Share the metaphors in groups of 3-4. </a:t>
            </a:r>
          </a:p>
          <a:p>
            <a:pPr algn="ctr">
              <a:lnSpc>
                <a:spcPts val="4420"/>
              </a:lnSpc>
            </a:pPr>
            <a:r>
              <a:rPr lang="en-US" sz="2600">
                <a:solidFill>
                  <a:srgbClr val="423D3D"/>
                </a:solidFill>
                <a:latin typeface="Clear Sans"/>
                <a:ea typeface="Clear Sans"/>
                <a:cs typeface="Clear Sans"/>
                <a:sym typeface="Clear Sans"/>
              </a:rPr>
              <a:t>Decide on the best one together. </a:t>
            </a:r>
          </a:p>
          <a:p>
            <a:pPr algn="ctr">
              <a:lnSpc>
                <a:spcPts val="4420"/>
              </a:lnSpc>
            </a:pPr>
            <a:r>
              <a:rPr lang="en-US" sz="2600">
                <a:solidFill>
                  <a:srgbClr val="423D3D"/>
                </a:solidFill>
                <a:latin typeface="Clear Sans"/>
                <a:ea typeface="Clear Sans"/>
                <a:cs typeface="Clear Sans"/>
                <a:sym typeface="Clear Sans"/>
              </a:rPr>
              <a:t>Explain your group metaphor to the class. </a:t>
            </a:r>
          </a:p>
          <a:p>
            <a:pPr algn="ctr">
              <a:lnSpc>
                <a:spcPts val="4420"/>
              </a:lnSpc>
            </a:pPr>
            <a:endParaRPr lang="en-US" sz="2600">
              <a:solidFill>
                <a:srgbClr val="423D3D"/>
              </a:solidFill>
              <a:latin typeface="Clear Sans"/>
              <a:ea typeface="Clear Sans"/>
              <a:cs typeface="Clear Sans"/>
              <a:sym typeface="Clear Sans"/>
            </a:endParaRPr>
          </a:p>
        </p:txBody>
      </p:sp>
      <p:sp>
        <p:nvSpPr>
          <p:cNvPr id="7" name="Freeform 7"/>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332" t="-9259" r="-4717" b="-19985"/>
            </a:stretch>
          </a:blipFill>
        </p:spPr>
        <p:txBody>
          <a:bodyPr/>
          <a:lstStyle/>
          <a:p>
            <a:endParaRPr lang="it-IT"/>
          </a:p>
        </p:txBody>
      </p:sp>
      <p:sp>
        <p:nvSpPr>
          <p:cNvPr id="3" name="Freeform 3"/>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4" name="Freeform 4"/>
          <p:cNvSpPr/>
          <p:nvPr/>
        </p:nvSpPr>
        <p:spPr>
          <a:xfrm>
            <a:off x="8895100" y="167252"/>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7">
              <a:alphaModFix amt="65000"/>
            </a:blip>
            <a:stretch>
              <a:fillRect/>
            </a:stretch>
          </a:blipFill>
        </p:spPr>
        <p:txBody>
          <a:bodyPr/>
          <a:lstStyle/>
          <a:p>
            <a:endParaRPr lang="it-IT"/>
          </a:p>
        </p:txBody>
      </p:sp>
      <p:pic>
        <p:nvPicPr>
          <p:cNvPr id="5" name="Picture 5"/>
          <p:cNvPicPr>
            <a:picLocks noChangeAspect="1"/>
          </p:cNvPicPr>
          <p:nvPr/>
        </p:nvPicPr>
        <p:blipFill>
          <a:blip r:embed="rId8">
            <a:alphaModFix amt="80000"/>
          </a:blip>
          <a:srcRect t="1455" b="1455"/>
          <a:stretch>
            <a:fillRect/>
          </a:stretch>
        </p:blipFill>
        <p:spPr>
          <a:xfrm>
            <a:off x="1028700" y="6020127"/>
            <a:ext cx="7724117" cy="643676"/>
          </a:xfrm>
          <a:prstGeom prst="rect">
            <a:avLst/>
          </a:prstGeom>
        </p:spPr>
      </p:pic>
      <p:sp>
        <p:nvSpPr>
          <p:cNvPr id="6" name="Freeform 6"/>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alphaModFix amt="75000"/>
          </a:blip>
          <a:srcRect l="26967" r="26967"/>
          <a:stretch>
            <a:fillRect/>
          </a:stretch>
        </p:blipFill>
        <p:spPr>
          <a:xfrm rot="1702798">
            <a:off x="2428390" y="830361"/>
            <a:ext cx="1428179" cy="1749684"/>
          </a:xfrm>
          <a:prstGeom prst="rect">
            <a:avLst/>
          </a:prstGeom>
        </p:spPr>
      </p:pic>
      <p:sp>
        <p:nvSpPr>
          <p:cNvPr id="8" name="Freeform 8"/>
          <p:cNvSpPr/>
          <p:nvPr/>
        </p:nvSpPr>
        <p:spPr>
          <a:xfrm rot="1702798">
            <a:off x="8429910" y="868129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12">
              <a:alphaModFix amt="75000"/>
            </a:blip>
            <a:stretch>
              <a:fillRect/>
            </a:stretch>
          </a:blipFill>
        </p:spPr>
        <p:txBody>
          <a:bodyPr/>
          <a:lstStyle/>
          <a:p>
            <a:endParaRPr lang="it-IT"/>
          </a:p>
        </p:txBody>
      </p:sp>
      <p:sp>
        <p:nvSpPr>
          <p:cNvPr id="9" name="Freeform 9"/>
          <p:cNvSpPr/>
          <p:nvPr/>
        </p:nvSpPr>
        <p:spPr>
          <a:xfrm>
            <a:off x="12499621" y="4868432"/>
            <a:ext cx="3924490" cy="4114800"/>
          </a:xfrm>
          <a:custGeom>
            <a:avLst/>
            <a:gdLst/>
            <a:ahLst/>
            <a:cxnLst/>
            <a:rect l="l" t="t" r="r" b="b"/>
            <a:pathLst>
              <a:path w="3924490" h="4114800">
                <a:moveTo>
                  <a:pt x="0" y="0"/>
                </a:moveTo>
                <a:lnTo>
                  <a:pt x="3924490" y="0"/>
                </a:lnTo>
                <a:lnTo>
                  <a:pt x="392449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10" name="Freeform 10"/>
          <p:cNvSpPr/>
          <p:nvPr/>
        </p:nvSpPr>
        <p:spPr>
          <a:xfrm>
            <a:off x="3448604" y="6983498"/>
            <a:ext cx="4933491" cy="2603767"/>
          </a:xfrm>
          <a:custGeom>
            <a:avLst/>
            <a:gdLst/>
            <a:ahLst/>
            <a:cxnLst/>
            <a:rect l="l" t="t" r="r" b="b"/>
            <a:pathLst>
              <a:path w="4933491" h="2603767">
                <a:moveTo>
                  <a:pt x="0" y="0"/>
                </a:moveTo>
                <a:lnTo>
                  <a:pt x="4933491" y="0"/>
                </a:lnTo>
                <a:lnTo>
                  <a:pt x="4933491" y="2603766"/>
                </a:lnTo>
                <a:lnTo>
                  <a:pt x="0" y="2603766"/>
                </a:lnTo>
                <a:lnTo>
                  <a:pt x="0" y="0"/>
                </a:lnTo>
                <a:close/>
              </a:path>
            </a:pathLst>
          </a:custGeom>
          <a:blipFill>
            <a:blip r:embed="rId15"/>
            <a:stretch>
              <a:fillRect t="-15106"/>
            </a:stretch>
          </a:blipFill>
        </p:spPr>
        <p:txBody>
          <a:bodyPr/>
          <a:lstStyle/>
          <a:p>
            <a:endParaRPr lang="it-IT"/>
          </a:p>
        </p:txBody>
      </p:sp>
      <p:sp>
        <p:nvSpPr>
          <p:cNvPr id="11" name="TextBox 11"/>
          <p:cNvSpPr txBox="1"/>
          <p:nvPr/>
        </p:nvSpPr>
        <p:spPr>
          <a:xfrm>
            <a:off x="1203599" y="3708921"/>
            <a:ext cx="7374320" cy="1885950"/>
          </a:xfrm>
          <a:prstGeom prst="rect">
            <a:avLst/>
          </a:prstGeom>
        </p:spPr>
        <p:txBody>
          <a:bodyPr lIns="0" tIns="0" rIns="0" bIns="0" rtlCol="0" anchor="t">
            <a:spAutoFit/>
          </a:bodyPr>
          <a:lstStyle/>
          <a:p>
            <a:pPr algn="ctr">
              <a:lnSpc>
                <a:spcPts val="7440"/>
              </a:lnSpc>
            </a:pPr>
            <a:r>
              <a:rPr lang="en-US" sz="6200">
                <a:solidFill>
                  <a:srgbClr val="423D3D"/>
                </a:solidFill>
                <a:latin typeface="Playfair Display"/>
                <a:ea typeface="Playfair Display"/>
                <a:cs typeface="Playfair Display"/>
                <a:sym typeface="Playfair Display"/>
              </a:rPr>
              <a:t>Today’s class: objectives and topics</a:t>
            </a:r>
          </a:p>
        </p:txBody>
      </p:sp>
      <p:sp>
        <p:nvSpPr>
          <p:cNvPr id="12" name="TextBox 12"/>
          <p:cNvSpPr txBox="1"/>
          <p:nvPr/>
        </p:nvSpPr>
        <p:spPr>
          <a:xfrm>
            <a:off x="11463376" y="1975798"/>
            <a:ext cx="5812253" cy="2362204"/>
          </a:xfrm>
          <a:prstGeom prst="rect">
            <a:avLst/>
          </a:prstGeom>
        </p:spPr>
        <p:txBody>
          <a:bodyPr lIns="0" tIns="0" rIns="0" bIns="0" rtlCol="0" anchor="t">
            <a:spAutoFit/>
          </a:bodyPr>
          <a:lstStyle/>
          <a:p>
            <a:pPr algn="ctr">
              <a:lnSpc>
                <a:spcPts val="9689"/>
              </a:lnSpc>
            </a:pPr>
            <a:r>
              <a:rPr lang="en-US" sz="5699" dirty="0">
                <a:solidFill>
                  <a:srgbClr val="423D3D"/>
                </a:solidFill>
                <a:latin typeface="Architype Aubette"/>
                <a:ea typeface="Architype Aubette"/>
                <a:cs typeface="Architype Aubette"/>
                <a:sym typeface="Architype Aubette"/>
              </a:rPr>
              <a:t>Multiple Intelligences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8895100" y="167252"/>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5">
              <a:alphaModFix amt="65000"/>
            </a:blip>
            <a:stretch>
              <a:fillRect/>
            </a:stretch>
          </a:blipFill>
        </p:spPr>
        <p:txBody>
          <a:bodyPr/>
          <a:lstStyle/>
          <a:p>
            <a:endParaRPr lang="it-IT"/>
          </a:p>
        </p:txBody>
      </p:sp>
      <p:pic>
        <p:nvPicPr>
          <p:cNvPr id="5" name="Picture 5"/>
          <p:cNvPicPr>
            <a:picLocks noChangeAspect="1"/>
          </p:cNvPicPr>
          <p:nvPr/>
        </p:nvPicPr>
        <p:blipFill>
          <a:blip r:embed="rId6">
            <a:alphaModFix amt="80000"/>
          </a:blip>
          <a:srcRect t="1455" b="1455"/>
          <a:stretch>
            <a:fillRect/>
          </a:stretch>
        </p:blipFill>
        <p:spPr>
          <a:xfrm>
            <a:off x="1028700" y="6020127"/>
            <a:ext cx="7724117" cy="643676"/>
          </a:xfrm>
          <a:prstGeom prst="rect">
            <a:avLst/>
          </a:prstGeom>
        </p:spPr>
      </p:pic>
      <p:sp>
        <p:nvSpPr>
          <p:cNvPr id="6" name="TextBox 6"/>
          <p:cNvSpPr txBox="1"/>
          <p:nvPr/>
        </p:nvSpPr>
        <p:spPr>
          <a:xfrm>
            <a:off x="1203599" y="3708921"/>
            <a:ext cx="7374320" cy="1885950"/>
          </a:xfrm>
          <a:prstGeom prst="rect">
            <a:avLst/>
          </a:prstGeom>
        </p:spPr>
        <p:txBody>
          <a:bodyPr lIns="0" tIns="0" rIns="0" bIns="0" rtlCol="0" anchor="t">
            <a:spAutoFit/>
          </a:bodyPr>
          <a:lstStyle/>
          <a:p>
            <a:pPr algn="ctr">
              <a:lnSpc>
                <a:spcPts val="7440"/>
              </a:lnSpc>
            </a:pPr>
            <a:r>
              <a:rPr lang="en-US" sz="6200">
                <a:solidFill>
                  <a:srgbClr val="423D3D"/>
                </a:solidFill>
                <a:latin typeface="Playfair Display"/>
                <a:ea typeface="Playfair Display"/>
                <a:cs typeface="Playfair Display"/>
                <a:sym typeface="Playfair Display"/>
              </a:rPr>
              <a:t>Today’s class: objectives and topics</a:t>
            </a:r>
          </a:p>
        </p:txBody>
      </p:sp>
      <p:sp>
        <p:nvSpPr>
          <p:cNvPr id="7" name="TextBox 7"/>
          <p:cNvSpPr txBox="1"/>
          <p:nvPr/>
        </p:nvSpPr>
        <p:spPr>
          <a:xfrm>
            <a:off x="11239559" y="1168400"/>
            <a:ext cx="5812253" cy="7807325"/>
          </a:xfrm>
          <a:prstGeom prst="rect">
            <a:avLst/>
          </a:prstGeom>
        </p:spPr>
        <p:txBody>
          <a:bodyPr lIns="0" tIns="0" rIns="0" bIns="0" rtlCol="0" anchor="t">
            <a:spAutoFit/>
          </a:bodyPr>
          <a:lstStyle/>
          <a:p>
            <a:pPr algn="ctr">
              <a:lnSpc>
                <a:spcPts val="5100"/>
              </a:lnSpc>
            </a:pPr>
            <a:r>
              <a:rPr lang="en-US" sz="3000" b="1">
                <a:solidFill>
                  <a:srgbClr val="423D3D"/>
                </a:solidFill>
                <a:latin typeface="Clear Sans Bold"/>
                <a:ea typeface="Clear Sans Bold"/>
                <a:cs typeface="Clear Sans Bold"/>
                <a:sym typeface="Clear Sans Bold"/>
              </a:rPr>
              <a:t>Objectives</a:t>
            </a:r>
            <a:r>
              <a:rPr lang="en-US" sz="3000">
                <a:solidFill>
                  <a:srgbClr val="423D3D"/>
                </a:solidFill>
                <a:latin typeface="Clear Sans"/>
                <a:ea typeface="Clear Sans"/>
                <a:cs typeface="Clear Sans"/>
                <a:sym typeface="Clear Sans"/>
              </a:rPr>
              <a:t>: </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learn about specific topics for educators and teachers; </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enlarge and enrich vocabulary on a specific area of technical English; </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improve reading and comprehension skills; </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exercise listening skills and understanding complex videos in English; </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work on writing coherent and understandable texts. </a:t>
            </a:r>
          </a:p>
        </p:txBody>
      </p:sp>
      <p:sp>
        <p:nvSpPr>
          <p:cNvPr id="8" name="Freeform 8"/>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1702798">
            <a:off x="2428390" y="830361"/>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8429910" y="868129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TextBox 5"/>
          <p:cNvSpPr txBox="1"/>
          <p:nvPr/>
        </p:nvSpPr>
        <p:spPr>
          <a:xfrm>
            <a:off x="10224813" y="2396413"/>
            <a:ext cx="6344858" cy="819150"/>
          </a:xfrm>
          <a:prstGeom prst="rect">
            <a:avLst/>
          </a:prstGeom>
        </p:spPr>
        <p:txBody>
          <a:bodyPr lIns="0" tIns="0" rIns="0" bIns="0" rtlCol="0" anchor="t">
            <a:spAutoFit/>
          </a:bodyPr>
          <a:lstStyle/>
          <a:p>
            <a:pPr algn="ctr">
              <a:lnSpc>
                <a:spcPts val="6480"/>
              </a:lnSpc>
            </a:pPr>
            <a:r>
              <a:rPr lang="en-US" sz="5400" b="1">
                <a:solidFill>
                  <a:srgbClr val="423D3D"/>
                </a:solidFill>
                <a:latin typeface="Playfair Display Bold"/>
                <a:ea typeface="Playfair Display Bold"/>
                <a:cs typeface="Playfair Display Bold"/>
                <a:sym typeface="Playfair Display Bold"/>
              </a:rPr>
              <a:t>Warm up</a:t>
            </a:r>
          </a:p>
        </p:txBody>
      </p:sp>
      <p:sp>
        <p:nvSpPr>
          <p:cNvPr id="6" name="Freeform 6"/>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Freeform 7"/>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8" name="Freeform 8"/>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9" name="Freeform 9"/>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TextBox 10"/>
          <p:cNvSpPr txBox="1"/>
          <p:nvPr/>
        </p:nvSpPr>
        <p:spPr>
          <a:xfrm>
            <a:off x="929291" y="2019300"/>
            <a:ext cx="8516982" cy="6704528"/>
          </a:xfrm>
          <a:prstGeom prst="rect">
            <a:avLst/>
          </a:prstGeom>
        </p:spPr>
        <p:txBody>
          <a:bodyPr wrap="square" lIns="0" tIns="0" rIns="0" bIns="0" rtlCol="0" anchor="t">
            <a:spAutoFit/>
          </a:bodyPr>
          <a:lstStyle/>
          <a:p>
            <a:pPr algn="ctr">
              <a:lnSpc>
                <a:spcPts val="5319"/>
              </a:lnSpc>
            </a:pPr>
            <a:r>
              <a:rPr lang="en-US" sz="3799" b="1" dirty="0">
                <a:solidFill>
                  <a:srgbClr val="423D3D"/>
                </a:solidFill>
                <a:latin typeface="Canva Sans Bold"/>
                <a:ea typeface="Canva Sans Bold"/>
                <a:cs typeface="Canva Sans Bold"/>
                <a:sym typeface="Canva Sans Bold"/>
              </a:rPr>
              <a:t>Warm-Up Discussion (10 minutes)</a:t>
            </a:r>
          </a:p>
          <a:p>
            <a:pPr algn="ctr">
              <a:lnSpc>
                <a:spcPts val="5319"/>
              </a:lnSpc>
            </a:pPr>
            <a:r>
              <a:rPr lang="en-US" sz="3799" i="1" dirty="0">
                <a:solidFill>
                  <a:srgbClr val="423D3D"/>
                </a:solidFill>
                <a:latin typeface="Canva Sans Italics"/>
                <a:ea typeface="Canva Sans Italics"/>
                <a:cs typeface="Canva Sans Italics"/>
                <a:sym typeface="Canva Sans Italics"/>
              </a:rPr>
              <a:t>Topic: "What makes a person smart?"</a:t>
            </a:r>
          </a:p>
          <a:p>
            <a:pPr algn="just">
              <a:lnSpc>
                <a:spcPts val="5319"/>
              </a:lnSpc>
            </a:pPr>
            <a:r>
              <a:rPr lang="en-US" sz="3799" b="1" dirty="0">
                <a:solidFill>
                  <a:srgbClr val="423D3D"/>
                </a:solidFill>
                <a:latin typeface="Canva Sans Bold"/>
                <a:ea typeface="Canva Sans Bold"/>
                <a:cs typeface="Canva Sans Bold"/>
                <a:sym typeface="Canva Sans Bold"/>
              </a:rPr>
              <a:t>Activity</a:t>
            </a:r>
            <a:r>
              <a:rPr lang="en-US" sz="3799" dirty="0">
                <a:solidFill>
                  <a:srgbClr val="423D3D"/>
                </a:solidFill>
                <a:latin typeface="Canva Sans"/>
                <a:ea typeface="Canva Sans"/>
                <a:cs typeface="Canva Sans"/>
                <a:sym typeface="Canva Sans"/>
              </a:rPr>
              <a:t>: In groups of four (4), students discuss their own definitions of intelligence. They also need to identify possible types of intelligence and share some examples. </a:t>
            </a:r>
          </a:p>
          <a:p>
            <a:pPr algn="just">
              <a:lnSpc>
                <a:spcPts val="4759"/>
              </a:lnSpc>
            </a:pPr>
            <a:endParaRPr lang="en-US" sz="3799" dirty="0">
              <a:solidFill>
                <a:srgbClr val="423D3D"/>
              </a:solidFill>
              <a:latin typeface="Canva Sans"/>
              <a:ea typeface="Canva Sans"/>
              <a:cs typeface="Canva Sans"/>
              <a:sym typeface="Canv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170553" y="-596801"/>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Freeform 5"/>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Freeform 6"/>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7" name="Freeform 7"/>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8" name="Freeform 8"/>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9" name="Freeform 9"/>
          <p:cNvSpPr/>
          <p:nvPr/>
        </p:nvSpPr>
        <p:spPr>
          <a:xfrm>
            <a:off x="14922727" y="322817"/>
            <a:ext cx="2766387" cy="3089633"/>
          </a:xfrm>
          <a:custGeom>
            <a:avLst/>
            <a:gdLst/>
            <a:ahLst/>
            <a:cxnLst/>
            <a:rect l="l" t="t" r="r" b="b"/>
            <a:pathLst>
              <a:path w="5029317" h="5029317">
                <a:moveTo>
                  <a:pt x="0" y="0"/>
                </a:moveTo>
                <a:lnTo>
                  <a:pt x="5029317" y="0"/>
                </a:lnTo>
                <a:lnTo>
                  <a:pt x="5029317" y="5029317"/>
                </a:lnTo>
                <a:lnTo>
                  <a:pt x="0" y="5029317"/>
                </a:lnTo>
                <a:lnTo>
                  <a:pt x="0" y="0"/>
                </a:lnTo>
                <a:close/>
              </a:path>
            </a:pathLst>
          </a:custGeom>
          <a:blipFill>
            <a:blip r:embed="rId10"/>
            <a:stretch>
              <a:fillRect/>
            </a:stretch>
          </a:blipFill>
        </p:spPr>
        <p:txBody>
          <a:bodyPr/>
          <a:lstStyle/>
          <a:p>
            <a:endParaRPr lang="it-IT"/>
          </a:p>
        </p:txBody>
      </p:sp>
      <p:sp>
        <p:nvSpPr>
          <p:cNvPr id="10" name="TextBox 10"/>
          <p:cNvSpPr txBox="1"/>
          <p:nvPr/>
        </p:nvSpPr>
        <p:spPr>
          <a:xfrm>
            <a:off x="9075182" y="319039"/>
            <a:ext cx="6344858" cy="2971800"/>
          </a:xfrm>
          <a:prstGeom prst="rect">
            <a:avLst/>
          </a:prstGeom>
        </p:spPr>
        <p:txBody>
          <a:bodyPr lIns="0" tIns="0" rIns="0" bIns="0" rtlCol="0" anchor="t">
            <a:spAutoFit/>
          </a:bodyPr>
          <a:lstStyle/>
          <a:p>
            <a:pPr algn="ctr">
              <a:lnSpc>
                <a:spcPts val="7800"/>
              </a:lnSpc>
            </a:pPr>
            <a:r>
              <a:rPr lang="en-US" sz="6500" b="1" dirty="0">
                <a:solidFill>
                  <a:srgbClr val="423D3D"/>
                </a:solidFill>
                <a:latin typeface="Playfair Display Bold"/>
                <a:ea typeface="Playfair Display Bold"/>
                <a:cs typeface="Playfair Display Bold"/>
                <a:sym typeface="Playfair Display Bold"/>
              </a:rPr>
              <a:t>Introducing Multiple Intelligences</a:t>
            </a:r>
          </a:p>
        </p:txBody>
      </p:sp>
      <p:sp>
        <p:nvSpPr>
          <p:cNvPr id="11" name="TextBox 11"/>
          <p:cNvSpPr txBox="1"/>
          <p:nvPr/>
        </p:nvSpPr>
        <p:spPr>
          <a:xfrm>
            <a:off x="1578892" y="954039"/>
            <a:ext cx="6315567" cy="8788399"/>
          </a:xfrm>
          <a:prstGeom prst="rect">
            <a:avLst/>
          </a:prstGeom>
        </p:spPr>
        <p:txBody>
          <a:bodyPr lIns="0" tIns="0" rIns="0" bIns="0" rtlCol="0" anchor="t">
            <a:spAutoFit/>
          </a:bodyPr>
          <a:lstStyle/>
          <a:p>
            <a:pPr algn="just">
              <a:lnSpc>
                <a:spcPts val="4420"/>
              </a:lnSpc>
            </a:pPr>
            <a:r>
              <a:rPr lang="en-US" sz="2600" dirty="0">
                <a:solidFill>
                  <a:srgbClr val="423D3D"/>
                </a:solidFill>
                <a:latin typeface="Clear Sans"/>
                <a:ea typeface="Clear Sans"/>
                <a:cs typeface="Clear Sans"/>
                <a:sym typeface="Clear Sans"/>
              </a:rPr>
              <a:t>Howard Gardner is an American developmental psychologist, born in 1943, best known for his theory of multiple intelligences. A professor at the Harvard Graduate School of Education, Gardner challenged the traditional view of intelligence as a single ability by proposing a model of multiple intelligences in his 1983 book, Frames of Mind. His model includes eight distinct types of intelligence, such as linguistic, </a:t>
            </a:r>
            <a:r>
              <a:rPr lang="en-US" sz="2600" dirty="0" err="1">
                <a:solidFill>
                  <a:srgbClr val="423D3D"/>
                </a:solidFill>
                <a:latin typeface="Clear Sans"/>
                <a:ea typeface="Clear Sans"/>
                <a:cs typeface="Clear Sans"/>
                <a:sym typeface="Clear Sans"/>
              </a:rPr>
              <a:t>logical-mathematical</a:t>
            </a:r>
            <a:r>
              <a:rPr lang="en-US" sz="2600" dirty="0">
                <a:solidFill>
                  <a:srgbClr val="423D3D"/>
                </a:solidFill>
                <a:latin typeface="Clear Sans"/>
                <a:ea typeface="Clear Sans"/>
                <a:cs typeface="Clear Sans"/>
                <a:sym typeface="Clear Sans"/>
              </a:rPr>
              <a:t>, and musical. Gardner's work has greatly influenced education, encouraging personalized teaching methods that cater to individual strengths.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795</Words>
  <Application>Microsoft Office PowerPoint</Application>
  <PresentationFormat>Personalizzato</PresentationFormat>
  <Paragraphs>70</Paragraphs>
  <Slides>17</Slides>
  <Notes>0</Notes>
  <HiddenSlides>0</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17</vt:i4>
      </vt:variant>
    </vt:vector>
  </HeadingPairs>
  <TitlesOfParts>
    <vt:vector size="29" baseType="lpstr">
      <vt:lpstr>Clear Sans</vt:lpstr>
      <vt:lpstr>Architype Aubette</vt:lpstr>
      <vt:lpstr>Canva Sans</vt:lpstr>
      <vt:lpstr>Arial</vt:lpstr>
      <vt:lpstr>Playfair Display Bold</vt:lpstr>
      <vt:lpstr>Playfair Display</vt:lpstr>
      <vt:lpstr>Canva Sans Italics</vt:lpstr>
      <vt:lpstr>Canva Sans Bold</vt:lpstr>
      <vt:lpstr>Clear Sans Italics</vt:lpstr>
      <vt:lpstr>Clear Sans Bold</vt:lpstr>
      <vt:lpstr>Calibri</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IUSTO_Lesson 2</dc:title>
  <cp:lastModifiedBy>Matteo Cabassi</cp:lastModifiedBy>
  <cp:revision>9</cp:revision>
  <dcterms:created xsi:type="dcterms:W3CDTF">2006-08-16T00:00:00Z</dcterms:created>
  <dcterms:modified xsi:type="dcterms:W3CDTF">2025-10-11T14:28:27Z</dcterms:modified>
  <dc:identifier>DAGVVQQToXs</dc:identifier>
</cp:coreProperties>
</file>