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405" r:id="rId2"/>
    <p:sldId id="400" r:id="rId3"/>
    <p:sldId id="402" r:id="rId4"/>
    <p:sldId id="403" r:id="rId5"/>
    <p:sldId id="406" r:id="rId6"/>
    <p:sldId id="404" r:id="rId7"/>
    <p:sldId id="401" r:id="rId8"/>
    <p:sldId id="266" r:id="rId9"/>
    <p:sldId id="359" r:id="rId10"/>
    <p:sldId id="409" r:id="rId11"/>
    <p:sldId id="286" r:id="rId12"/>
    <p:sldId id="287" r:id="rId13"/>
    <p:sldId id="312" r:id="rId14"/>
    <p:sldId id="313" r:id="rId15"/>
    <p:sldId id="289" r:id="rId16"/>
    <p:sldId id="315" r:id="rId17"/>
    <p:sldId id="316" r:id="rId18"/>
    <p:sldId id="307" r:id="rId19"/>
    <p:sldId id="327" r:id="rId20"/>
    <p:sldId id="386" r:id="rId21"/>
    <p:sldId id="387" r:id="rId22"/>
    <p:sldId id="273" r:id="rId23"/>
    <p:sldId id="275" r:id="rId24"/>
    <p:sldId id="389" r:id="rId25"/>
    <p:sldId id="390" r:id="rId26"/>
    <p:sldId id="391" r:id="rId27"/>
    <p:sldId id="392" r:id="rId28"/>
    <p:sldId id="393" r:id="rId29"/>
    <p:sldId id="394" r:id="rId30"/>
    <p:sldId id="395" r:id="rId31"/>
    <p:sldId id="407" r:id="rId32"/>
    <p:sldId id="408" r:id="rId3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6" d="100"/>
          <a:sy n="76" d="100"/>
        </p:scale>
        <p:origin x="-120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9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C32DF73-E631-4E0C-9158-D4EEA0CF89F2}" type="datetimeFigureOut">
              <a:rPr lang="it-IT" smtClean="0"/>
              <a:pPr/>
              <a:t>19/10/2021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446E6B3-6DBC-4128-BB2C-1A6335CF777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C32DF73-E631-4E0C-9158-D4EEA0CF89F2}" type="datetimeFigureOut">
              <a:rPr lang="it-IT" smtClean="0"/>
              <a:pPr/>
              <a:t>19/10/2021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446E6B3-6DBC-4128-BB2C-1A6335CF777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C32DF73-E631-4E0C-9158-D4EEA0CF89F2}" type="datetimeFigureOut">
              <a:rPr lang="it-IT" smtClean="0"/>
              <a:pPr/>
              <a:t>19/10/2021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446E6B3-6DBC-4128-BB2C-1A6335CF777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C32DF73-E631-4E0C-9158-D4EEA0CF89F2}" type="datetimeFigureOut">
              <a:rPr lang="it-IT" smtClean="0"/>
              <a:pPr/>
              <a:t>19/10/2021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446E6B3-6DBC-4128-BB2C-1A6335CF777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C32DF73-E631-4E0C-9158-D4EEA0CF89F2}" type="datetimeFigureOut">
              <a:rPr lang="it-IT" smtClean="0"/>
              <a:pPr/>
              <a:t>19/10/2021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446E6B3-6DBC-4128-BB2C-1A6335CF7776}"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C32DF73-E631-4E0C-9158-D4EEA0CF89F2}" type="datetimeFigureOut">
              <a:rPr lang="it-IT" smtClean="0"/>
              <a:pPr/>
              <a:t>19/10/2021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446E6B3-6DBC-4128-BB2C-1A6335CF777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C32DF73-E631-4E0C-9158-D4EEA0CF89F2}" type="datetimeFigureOut">
              <a:rPr lang="it-IT" smtClean="0"/>
              <a:pPr/>
              <a:t>19/10/2021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446E6B3-6DBC-4128-BB2C-1A6335CF7776}"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C32DF73-E631-4E0C-9158-D4EEA0CF89F2}" type="datetimeFigureOut">
              <a:rPr lang="it-IT" smtClean="0"/>
              <a:pPr/>
              <a:t>19/10/2021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446E6B3-6DBC-4128-BB2C-1A6335CF777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C32DF73-E631-4E0C-9158-D4EEA0CF89F2}" type="datetimeFigureOut">
              <a:rPr lang="it-IT" smtClean="0"/>
              <a:pPr/>
              <a:t>19/10/2021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446E6B3-6DBC-4128-BB2C-1A6335CF777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C32DF73-E631-4E0C-9158-D4EEA0CF89F2}" type="datetimeFigureOut">
              <a:rPr lang="it-IT" smtClean="0"/>
              <a:pPr/>
              <a:t>19/10/2021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446E6B3-6DBC-4128-BB2C-1A6335CF777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C32DF73-E631-4E0C-9158-D4EEA0CF89F2}" type="datetimeFigureOut">
              <a:rPr lang="it-IT" smtClean="0"/>
              <a:pPr/>
              <a:t>19/10/2021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446E6B3-6DBC-4128-BB2C-1A6335CF7776}"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2DF73-E631-4E0C-9158-D4EEA0CF89F2}" type="datetimeFigureOut">
              <a:rPr lang="it-IT" smtClean="0"/>
              <a:pPr/>
              <a:t>19/10/2021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46E6B3-6DBC-4128-BB2C-1A6335CF7776}"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571480"/>
            <a:ext cx="8229600" cy="4572032"/>
          </a:xfrm>
        </p:spPr>
        <p:txBody>
          <a:bodyPr>
            <a:normAutofit/>
          </a:bodyPr>
          <a:lstStyle/>
          <a:p>
            <a:r>
              <a:rPr lang="it-IT" sz="3600" dirty="0" smtClean="0"/>
              <a:t>Neuropsichiatria </a:t>
            </a:r>
            <a:r>
              <a:rPr lang="it-IT" sz="3600" dirty="0" smtClean="0"/>
              <a:t>Infantile</a:t>
            </a:r>
            <a:br>
              <a:rPr lang="it-IT" sz="3600" dirty="0" smtClean="0"/>
            </a:br>
            <a:r>
              <a:rPr lang="it-IT" sz="3600" dirty="0" smtClean="0"/>
              <a:t>Prof.ssa Anna Peloso </a:t>
            </a:r>
            <a:r>
              <a:rPr lang="it-IT" sz="4000" dirty="0" smtClean="0"/>
              <a:t/>
            </a:r>
            <a:br>
              <a:rPr lang="it-IT" sz="4000" dirty="0" smtClean="0"/>
            </a:br>
            <a:r>
              <a:rPr lang="it-IT" sz="6000" dirty="0" smtClean="0"/>
              <a:t>L’epilessia in età evolutiva</a:t>
            </a:r>
            <a:endParaRPr lang="it-IT"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142852"/>
            <a:ext cx="8115328" cy="642942"/>
          </a:xfrm>
        </p:spPr>
        <p:txBody>
          <a:bodyPr>
            <a:normAutofit/>
          </a:bodyPr>
          <a:lstStyle/>
          <a:p>
            <a:r>
              <a:rPr lang="it-IT" sz="3600" dirty="0" smtClean="0"/>
              <a:t>L’elettroencefalogramma (EEG)</a:t>
            </a:r>
            <a:endParaRPr lang="it-IT" sz="3600" dirty="0"/>
          </a:p>
        </p:txBody>
      </p:sp>
      <p:sp>
        <p:nvSpPr>
          <p:cNvPr id="3" name="Segnaposto contenuto 2"/>
          <p:cNvSpPr>
            <a:spLocks noGrp="1"/>
          </p:cNvSpPr>
          <p:nvPr>
            <p:ph idx="1"/>
          </p:nvPr>
        </p:nvSpPr>
        <p:spPr>
          <a:xfrm>
            <a:off x="142844" y="785794"/>
            <a:ext cx="9001156" cy="5929354"/>
          </a:xfrm>
        </p:spPr>
        <p:txBody>
          <a:bodyPr>
            <a:normAutofit fontScale="62500" lnSpcReduction="20000"/>
          </a:bodyPr>
          <a:lstStyle/>
          <a:p>
            <a:pPr>
              <a:buNone/>
            </a:pPr>
            <a:r>
              <a:rPr lang="it-IT" dirty="0" smtClean="0"/>
              <a:t>L’EEG è una registrazione protratta nel tempo (20-30 minuti) dell’attività elettrica cerebrale mediante elettrodi posti sul cuoio cappelluto del soggetto. L’attività elettrica cerebrale viene riprodotta sullo schermo dell’apparecchio EEG sottoforma di una serie di onde.</a:t>
            </a:r>
          </a:p>
          <a:p>
            <a:pPr>
              <a:buNone/>
            </a:pPr>
            <a:r>
              <a:rPr lang="it-IT" dirty="0" smtClean="0"/>
              <a:t>Le modalità di registrazione seguono criteri standardizzati, per cui i tracciati sono confrontabili, indipendentemente dal luogo in cui sono stati eseguiti.</a:t>
            </a:r>
          </a:p>
          <a:p>
            <a:pPr>
              <a:buNone/>
            </a:pPr>
            <a:r>
              <a:rPr lang="it-IT" dirty="0" smtClean="0"/>
              <a:t>L’EEG può essere registrato in condizioni di veglia o di sonno spontaneo.</a:t>
            </a:r>
          </a:p>
          <a:p>
            <a:pPr>
              <a:buNone/>
            </a:pPr>
            <a:r>
              <a:rPr lang="it-IT" dirty="0" smtClean="0"/>
              <a:t>Nei bambini di età inferiore a 3-4 anni o non collaboranti è desiderabile eseguire il tracciato in corso di sonno spontaneo.</a:t>
            </a:r>
          </a:p>
          <a:p>
            <a:pPr>
              <a:buNone/>
            </a:pPr>
            <a:r>
              <a:rPr lang="it-IT" dirty="0" smtClean="0"/>
              <a:t>Inoltre la registrazione nel sonno consente di evidenziare anomalie non sempre evidenziabili in veglia.</a:t>
            </a:r>
          </a:p>
          <a:p>
            <a:pPr>
              <a:buNone/>
            </a:pPr>
            <a:r>
              <a:rPr lang="it-IT" dirty="0" smtClean="0"/>
              <a:t>Può essere eseguito un tracciato EEG di lunga durata con registrazione anche dell’attività muscolare di alcuni muscoli, dell’attività cardiaca e del respiro (EEG in poligrafia), talora con registrazione video dell’attività del bambino (video EEG) per studiare in modo approfondito le caratteristiche delle crisi soprattutto nelle epilessie complesse e scarsamente </a:t>
            </a:r>
            <a:r>
              <a:rPr lang="it-IT" dirty="0" err="1" smtClean="0"/>
              <a:t>responsive</a:t>
            </a:r>
            <a:r>
              <a:rPr lang="it-IT" dirty="0" smtClean="0"/>
              <a:t> al trattamento farmacologico.</a:t>
            </a:r>
          </a:p>
          <a:p>
            <a:pPr>
              <a:buNone/>
            </a:pPr>
            <a:r>
              <a:rPr lang="it-IT" dirty="0" smtClean="0"/>
              <a:t>La registrazione EEG è in grado di fornire importanti informazioni sulle caratteristiche e la localizzazione dell’attività patologica e quindi di contribuire alla definizione del tipo di crisi e di epilessia. E’ di grande utilità per la diagnosi differenziale tra crisi epilettiche e non, per la valutazione dell’efficacia dei farmaci antiepilettici e per esprimere valutazioni </a:t>
            </a:r>
            <a:r>
              <a:rPr lang="it-IT" dirty="0" err="1" smtClean="0"/>
              <a:t>prognostiche</a:t>
            </a:r>
            <a:r>
              <a:rPr lang="it-IT" dirty="0" smtClean="0"/>
              <a:t>, ad esempio in corso di sospensione del trattamento.</a:t>
            </a:r>
            <a:endParaRPr lang="it-I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844" y="274638"/>
            <a:ext cx="8858312" cy="1143000"/>
          </a:xfrm>
        </p:spPr>
        <p:txBody>
          <a:bodyPr>
            <a:noAutofit/>
          </a:bodyPr>
          <a:lstStyle/>
          <a:p>
            <a:pPr algn="ctr"/>
            <a:r>
              <a:rPr lang="it-IT" sz="3200" dirty="0" smtClean="0"/>
              <a:t>Brevi cenni su alcune forme di epilessia idiopatica</a:t>
            </a:r>
            <a:endParaRPr lang="it-IT" sz="3200" dirty="0"/>
          </a:p>
        </p:txBody>
      </p:sp>
      <p:sp>
        <p:nvSpPr>
          <p:cNvPr id="3" name="Segnaposto contenuto 2"/>
          <p:cNvSpPr>
            <a:spLocks noGrp="1"/>
          </p:cNvSpPr>
          <p:nvPr>
            <p:ph idx="1"/>
          </p:nvPr>
        </p:nvSpPr>
        <p:spPr>
          <a:xfrm>
            <a:off x="214282" y="1428736"/>
            <a:ext cx="8715436" cy="5072098"/>
          </a:xfrm>
        </p:spPr>
        <p:txBody>
          <a:bodyPr>
            <a:normAutofit/>
          </a:bodyPr>
          <a:lstStyle/>
          <a:p>
            <a:pPr algn="just">
              <a:buFont typeface="Wingdings" pitchFamily="2" charset="2"/>
              <a:buChar char="§"/>
            </a:pPr>
            <a:r>
              <a:rPr lang="it-IT" sz="3500" dirty="0" smtClean="0"/>
              <a:t>Convulsioni neonatali idiopatiche benigne</a:t>
            </a:r>
          </a:p>
          <a:p>
            <a:pPr algn="just">
              <a:buNone/>
            </a:pPr>
            <a:r>
              <a:rPr lang="it-IT" dirty="0" smtClean="0"/>
              <a:t>- </a:t>
            </a:r>
            <a:r>
              <a:rPr lang="it-IT" i="1" dirty="0" smtClean="0"/>
              <a:t>Forme familiari</a:t>
            </a:r>
            <a:r>
              <a:rPr lang="it-IT" dirty="0" smtClean="0"/>
              <a:t>: </a:t>
            </a:r>
            <a:r>
              <a:rPr lang="it-IT" sz="3000" dirty="0" smtClean="0"/>
              <a:t>ereditate con meccanismo </a:t>
            </a:r>
            <a:r>
              <a:rPr lang="it-IT" sz="3000" dirty="0" err="1" smtClean="0"/>
              <a:t>autosomico</a:t>
            </a:r>
            <a:r>
              <a:rPr lang="it-IT" sz="3000" dirty="0" smtClean="0"/>
              <a:t> dominante (cromosomi 20q12.3-8q24). Comparsa di crisi brevi a frequenza anche </a:t>
            </a:r>
            <a:r>
              <a:rPr lang="it-IT" sz="3000" dirty="0" err="1" smtClean="0"/>
              <a:t>pluriquotidiana</a:t>
            </a:r>
            <a:r>
              <a:rPr lang="it-IT" sz="3000" dirty="0" smtClean="0"/>
              <a:t> nella prima settimana di vita, in un 1/3 dei casi dopo il primo mese. Risoluzione spontanea in genere entro il sesto mese. Possibile trattamento farmacologico temporaneo.</a:t>
            </a:r>
            <a:endParaRPr lang="it-IT" dirty="0" smtClean="0"/>
          </a:p>
          <a:p>
            <a:pPr algn="just">
              <a:buNone/>
            </a:pPr>
            <a:r>
              <a:rPr lang="it-IT" dirty="0" smtClean="0"/>
              <a:t>- </a:t>
            </a:r>
            <a:r>
              <a:rPr lang="it-IT" i="1" dirty="0" smtClean="0"/>
              <a:t>Forme non familiari</a:t>
            </a:r>
            <a:r>
              <a:rPr lang="it-IT" dirty="0" smtClean="0"/>
              <a:t>: </a:t>
            </a:r>
            <a:r>
              <a:rPr lang="it-IT" sz="3000" dirty="0" smtClean="0"/>
              <a:t>si manifestano tra il 3°-7° giorno di vita e si risolvono spontaneamente.</a:t>
            </a:r>
            <a:endParaRPr lang="it-I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42844" y="571480"/>
            <a:ext cx="8858312" cy="6000792"/>
          </a:xfrm>
        </p:spPr>
        <p:txBody>
          <a:bodyPr>
            <a:normAutofit fontScale="92500" lnSpcReduction="10000"/>
          </a:bodyPr>
          <a:lstStyle/>
          <a:p>
            <a:pPr algn="just">
              <a:buFont typeface="Wingdings" pitchFamily="2" charset="2"/>
              <a:buChar char="§"/>
            </a:pPr>
            <a:r>
              <a:rPr lang="it-IT" sz="4100" dirty="0" smtClean="0"/>
              <a:t>Epilessia tipo assenza o Piccolo Male</a:t>
            </a:r>
            <a:endParaRPr lang="it-IT" sz="3300" dirty="0" smtClean="0"/>
          </a:p>
          <a:p>
            <a:pPr algn="just">
              <a:buNone/>
            </a:pPr>
            <a:r>
              <a:rPr lang="it-IT" sz="3000" dirty="0" smtClean="0"/>
              <a:t>Soggetti sani, frequentemente femmine, generalmente di età tra 5-11 anni. </a:t>
            </a:r>
          </a:p>
          <a:p>
            <a:pPr algn="just">
              <a:buNone/>
            </a:pPr>
            <a:r>
              <a:rPr lang="it-IT" sz="3000" dirty="0" smtClean="0"/>
              <a:t>Le crisi, di brevissima durata (in genere, 20-30 sec.), a frequenza variabile (spesso elevata), sono caratterizzate da brusca perdita del contatto con l’ambiente (perdita di coscienza) che interrompe l’attività del paziente. Si possono associare mioclonie palpebrali. </a:t>
            </a:r>
          </a:p>
          <a:p>
            <a:pPr algn="just">
              <a:buNone/>
            </a:pPr>
            <a:r>
              <a:rPr lang="it-IT" sz="3000" dirty="0" smtClean="0"/>
              <a:t>Tipico aspetto dell’EEG critico (registrato nel corso della crisi) caratterizzato da anomalie generalizzate, cioè PO (Punte-Onda) diffuse su tutte le derivazioni, a 3 c/sec. </a:t>
            </a:r>
          </a:p>
          <a:p>
            <a:pPr algn="just">
              <a:buNone/>
            </a:pPr>
            <a:r>
              <a:rPr lang="it-IT" sz="3000" dirty="0" smtClean="0"/>
              <a:t>- Buona risposta al trattamento antiepilettico.</a:t>
            </a:r>
          </a:p>
          <a:p>
            <a:pPr algn="just">
              <a:buNone/>
            </a:pPr>
            <a:r>
              <a:rPr lang="it-IT" sz="3000" dirty="0" smtClean="0"/>
              <a:t>- Buona prognosi.</a:t>
            </a:r>
          </a:p>
          <a:p>
            <a:pPr algn="just">
              <a:buNone/>
            </a:pPr>
            <a:endParaRPr lang="it-IT" sz="30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t="6566" b="2525"/>
          <a:stretch>
            <a:fillRect/>
          </a:stretch>
        </p:blipFill>
        <p:spPr bwMode="auto">
          <a:xfrm>
            <a:off x="357158" y="928670"/>
            <a:ext cx="8429684" cy="5572164"/>
          </a:xfrm>
          <a:prstGeom prst="rect">
            <a:avLst/>
          </a:prstGeom>
          <a:noFill/>
          <a:ln w="12700">
            <a:solidFill>
              <a:schemeClr val="bg1"/>
            </a:solidFill>
            <a:miter lim="800000"/>
            <a:headEnd/>
            <a:tailEnd/>
          </a:ln>
          <a:effectLst/>
        </p:spPr>
      </p:pic>
      <p:sp>
        <p:nvSpPr>
          <p:cNvPr id="5" name="CasellaDiTesto 4"/>
          <p:cNvSpPr txBox="1"/>
          <p:nvPr/>
        </p:nvSpPr>
        <p:spPr>
          <a:xfrm>
            <a:off x="2428860" y="214290"/>
            <a:ext cx="4714908" cy="523220"/>
          </a:xfrm>
          <a:prstGeom prst="rect">
            <a:avLst/>
          </a:prstGeom>
          <a:noFill/>
        </p:spPr>
        <p:txBody>
          <a:bodyPr wrap="square" rtlCol="0">
            <a:spAutoFit/>
          </a:bodyPr>
          <a:lstStyle/>
          <a:p>
            <a:r>
              <a:rPr lang="it-IT" sz="2800" dirty="0" smtClean="0"/>
              <a:t>Crisi tipo assenza, Piccolo male</a:t>
            </a:r>
            <a:endParaRPr lang="it-IT"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t="6144" b="3629"/>
          <a:stretch>
            <a:fillRect/>
          </a:stretch>
        </p:blipFill>
        <p:spPr bwMode="auto">
          <a:xfrm>
            <a:off x="357158" y="714356"/>
            <a:ext cx="8501122" cy="5643602"/>
          </a:xfrm>
          <a:prstGeom prst="rect">
            <a:avLst/>
          </a:prstGeom>
          <a:noFill/>
          <a:ln w="12700">
            <a:solidFill>
              <a:schemeClr val="bg1"/>
            </a:solidFill>
            <a:miter lim="800000"/>
            <a:headEnd/>
            <a:tailEnd/>
          </a:ln>
          <a:effectLst/>
        </p:spPr>
      </p:pic>
      <p:sp>
        <p:nvSpPr>
          <p:cNvPr id="3" name="CasellaDiTesto 2"/>
          <p:cNvSpPr txBox="1"/>
          <p:nvPr/>
        </p:nvSpPr>
        <p:spPr>
          <a:xfrm>
            <a:off x="0" y="214291"/>
            <a:ext cx="9144000" cy="523220"/>
          </a:xfrm>
          <a:prstGeom prst="rect">
            <a:avLst/>
          </a:prstGeom>
          <a:noFill/>
        </p:spPr>
        <p:txBody>
          <a:bodyPr wrap="square" rtlCol="0">
            <a:spAutoFit/>
          </a:bodyPr>
          <a:lstStyle/>
          <a:p>
            <a:pPr algn="ctr"/>
            <a:r>
              <a:rPr lang="it-IT" sz="2800" dirty="0" smtClean="0"/>
              <a:t>Crisi tipo assenza, Piccolo male </a:t>
            </a:r>
            <a:r>
              <a:rPr lang="it-IT" sz="2000" dirty="0" smtClean="0"/>
              <a:t>(prosecuzione del tracciato precedente)</a:t>
            </a:r>
            <a:endParaRPr lang="it-IT"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42844" y="357166"/>
            <a:ext cx="8858312" cy="6286544"/>
          </a:xfrm>
        </p:spPr>
        <p:txBody>
          <a:bodyPr>
            <a:normAutofit fontScale="77500" lnSpcReduction="20000"/>
          </a:bodyPr>
          <a:lstStyle/>
          <a:p>
            <a:pPr algn="just">
              <a:buFont typeface="Wingdings" pitchFamily="2" charset="2"/>
              <a:buChar char="§"/>
            </a:pPr>
            <a:r>
              <a:rPr lang="it-IT" sz="3800" dirty="0" smtClean="0"/>
              <a:t>Epilessia tonico-clonica generalizzata, Grande Male</a:t>
            </a:r>
          </a:p>
          <a:p>
            <a:pPr algn="just">
              <a:buNone/>
            </a:pPr>
            <a:r>
              <a:rPr lang="it-IT" sz="3800" dirty="0" smtClean="0"/>
              <a:t>-</a:t>
            </a:r>
            <a:r>
              <a:rPr lang="it-IT" dirty="0" smtClean="0"/>
              <a:t> </a:t>
            </a:r>
            <a:r>
              <a:rPr lang="it-IT" sz="2800" dirty="0" smtClean="0"/>
              <a:t>Crisi tonico-clonica generalizzata con perdita di coscienza.</a:t>
            </a:r>
          </a:p>
          <a:p>
            <a:pPr algn="just">
              <a:buNone/>
            </a:pPr>
            <a:r>
              <a:rPr lang="it-IT" sz="2800" dirty="0"/>
              <a:t>-</a:t>
            </a:r>
            <a:r>
              <a:rPr lang="it-IT" sz="2800" dirty="0" smtClean="0"/>
              <a:t> </a:t>
            </a:r>
            <a:r>
              <a:rPr lang="it-IT" sz="2800" dirty="0"/>
              <a:t>E</a:t>
            </a:r>
            <a:r>
              <a:rPr lang="it-IT" sz="2800" dirty="0" smtClean="0"/>
              <a:t>sordio in età adolescenziale.</a:t>
            </a:r>
          </a:p>
          <a:p>
            <a:pPr algn="just">
              <a:buNone/>
            </a:pPr>
            <a:r>
              <a:rPr lang="it-IT" sz="2800" dirty="0" smtClean="0"/>
              <a:t>- Buona risposta al trattamento antiepilettico.</a:t>
            </a:r>
          </a:p>
          <a:p>
            <a:pPr algn="just">
              <a:buNone/>
            </a:pPr>
            <a:r>
              <a:rPr lang="it-IT" sz="2800" dirty="0" smtClean="0"/>
              <a:t>- Buona prognosi.</a:t>
            </a:r>
          </a:p>
          <a:p>
            <a:pPr algn="just">
              <a:buFont typeface="Wingdings" pitchFamily="2" charset="2"/>
              <a:buChar char="§"/>
            </a:pPr>
            <a:r>
              <a:rPr lang="it-IT" sz="3800" dirty="0" smtClean="0"/>
              <a:t>Epilessia a Parossismi </a:t>
            </a:r>
            <a:r>
              <a:rPr lang="it-IT" sz="3800" dirty="0" err="1" smtClean="0"/>
              <a:t>Rolandici</a:t>
            </a:r>
            <a:endParaRPr lang="it-IT" sz="3800" dirty="0" smtClean="0"/>
          </a:p>
          <a:p>
            <a:pPr algn="just">
              <a:buNone/>
            </a:pPr>
            <a:r>
              <a:rPr lang="it-IT" sz="3800" dirty="0" smtClean="0"/>
              <a:t>-   </a:t>
            </a:r>
            <a:r>
              <a:rPr lang="it-IT" sz="2800" dirty="0" smtClean="0"/>
              <a:t>Età più colpita tra 5-11 anni.</a:t>
            </a:r>
          </a:p>
          <a:p>
            <a:pPr algn="just">
              <a:buFontTx/>
              <a:buChar char="-"/>
            </a:pPr>
            <a:r>
              <a:rPr lang="it-IT" sz="2800" dirty="0" smtClean="0"/>
              <a:t>Crisi all’addormentamento o al risveglio. </a:t>
            </a:r>
          </a:p>
          <a:p>
            <a:pPr algn="just">
              <a:buFontTx/>
              <a:buChar char="-"/>
            </a:pPr>
            <a:r>
              <a:rPr lang="it-IT" sz="2800" dirty="0" smtClean="0"/>
              <a:t>Crisi parziali caratterizzate da </a:t>
            </a:r>
            <a:r>
              <a:rPr lang="it-IT" sz="2800" dirty="0" err="1" smtClean="0"/>
              <a:t>clonie</a:t>
            </a:r>
            <a:r>
              <a:rPr lang="it-IT" sz="2800" dirty="0" smtClean="0"/>
              <a:t> (scosse muscolari) solitamente della bocca o di un </a:t>
            </a:r>
            <a:r>
              <a:rPr lang="it-IT" sz="2800" dirty="0" err="1" smtClean="0"/>
              <a:t>emilato</a:t>
            </a:r>
            <a:r>
              <a:rPr lang="it-IT" sz="2800" dirty="0"/>
              <a:t> </a:t>
            </a:r>
            <a:r>
              <a:rPr lang="it-IT" sz="2800" dirty="0" smtClean="0"/>
              <a:t>e da difficoltà a parlare, non perdita di coscienza; possibile generalizzazione secondaria. </a:t>
            </a:r>
          </a:p>
          <a:p>
            <a:pPr algn="just">
              <a:buFontTx/>
              <a:buChar char="-"/>
            </a:pPr>
            <a:r>
              <a:rPr lang="it-IT" sz="2800" dirty="0" smtClean="0"/>
              <a:t>All’EEG intercritico (registrato tra una crisi e l’altra) PO (Punte-Onda)  e POL (</a:t>
            </a:r>
            <a:r>
              <a:rPr lang="it-IT" sz="2800" dirty="0" err="1" smtClean="0"/>
              <a:t>Punte-Onda-Lente</a:t>
            </a:r>
            <a:r>
              <a:rPr lang="it-IT" sz="2800" dirty="0" smtClean="0"/>
              <a:t>) di alto voltaggio sulle regioni centrali (regione </a:t>
            </a:r>
            <a:r>
              <a:rPr lang="it-IT" sz="2800" dirty="0" err="1" smtClean="0"/>
              <a:t>rolandica</a:t>
            </a:r>
            <a:r>
              <a:rPr lang="it-IT" sz="2800" dirty="0" smtClean="0"/>
              <a:t>) con la caratteristica tendenza a incrementare durante il sonno.</a:t>
            </a:r>
          </a:p>
          <a:p>
            <a:pPr algn="just">
              <a:buFontTx/>
              <a:buChar char="-"/>
            </a:pPr>
            <a:r>
              <a:rPr lang="it-IT" sz="2800" dirty="0" smtClean="0"/>
              <a:t>Trattamento farmacologico da valutarsi in base alla frequenza crisi.</a:t>
            </a:r>
          </a:p>
          <a:p>
            <a:pPr algn="just">
              <a:buNone/>
            </a:pPr>
            <a:r>
              <a:rPr lang="it-IT" sz="2800" dirty="0"/>
              <a:t> </a:t>
            </a:r>
            <a:r>
              <a:rPr lang="it-IT" sz="2800" dirty="0" smtClean="0"/>
              <a:t>-    Buona risposta al trattamento antiepilettico.</a:t>
            </a:r>
          </a:p>
          <a:p>
            <a:pPr algn="just">
              <a:buNone/>
            </a:pPr>
            <a:r>
              <a:rPr lang="it-IT" sz="2800" dirty="0" smtClean="0"/>
              <a:t>-     Buona prognosi.</a:t>
            </a:r>
          </a:p>
          <a:p>
            <a:pPr algn="just">
              <a:buFontTx/>
              <a:buChar char="-"/>
            </a:pPr>
            <a:endParaRPr lang="it-IT" sz="2800" dirty="0" smtClean="0"/>
          </a:p>
          <a:p>
            <a:pPr algn="just">
              <a:buNone/>
            </a:pPr>
            <a:endParaRPr lang="it-IT" sz="2800" dirty="0" smtClean="0"/>
          </a:p>
          <a:p>
            <a:pPr algn="just">
              <a:buNone/>
            </a:pPr>
            <a:endParaRPr lang="it-IT" sz="2600" dirty="0" smtClean="0"/>
          </a:p>
          <a:p>
            <a:pPr algn="just">
              <a:buNone/>
            </a:pPr>
            <a:endParaRPr lang="it-IT" sz="2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t="6144" b="3629"/>
          <a:stretch>
            <a:fillRect/>
          </a:stretch>
        </p:blipFill>
        <p:spPr bwMode="auto">
          <a:xfrm>
            <a:off x="214282" y="908720"/>
            <a:ext cx="8715436" cy="5472608"/>
          </a:xfrm>
          <a:prstGeom prst="rect">
            <a:avLst/>
          </a:prstGeom>
          <a:noFill/>
          <a:ln w="12700">
            <a:solidFill>
              <a:schemeClr val="bg1"/>
            </a:solidFill>
            <a:miter lim="800000"/>
            <a:headEnd/>
            <a:tailEnd/>
          </a:ln>
          <a:effectLst/>
        </p:spPr>
      </p:pic>
      <p:sp>
        <p:nvSpPr>
          <p:cNvPr id="3" name="CasellaDiTesto 2"/>
          <p:cNvSpPr txBox="1"/>
          <p:nvPr/>
        </p:nvSpPr>
        <p:spPr>
          <a:xfrm>
            <a:off x="214282" y="214290"/>
            <a:ext cx="8715436" cy="646331"/>
          </a:xfrm>
          <a:prstGeom prst="rect">
            <a:avLst/>
          </a:prstGeom>
          <a:noFill/>
        </p:spPr>
        <p:txBody>
          <a:bodyPr wrap="square" rtlCol="0">
            <a:spAutoFit/>
          </a:bodyPr>
          <a:lstStyle/>
          <a:p>
            <a:pPr algn="ctr"/>
            <a:r>
              <a:rPr lang="it-IT" dirty="0" smtClean="0"/>
              <a:t>Epilessia a Parossismi </a:t>
            </a:r>
            <a:r>
              <a:rPr lang="it-IT" dirty="0" err="1" smtClean="0"/>
              <a:t>Rolandici</a:t>
            </a:r>
            <a:r>
              <a:rPr lang="it-IT" dirty="0" smtClean="0"/>
              <a:t>: EEG intercritico. </a:t>
            </a:r>
          </a:p>
          <a:p>
            <a:pPr algn="ctr"/>
            <a:r>
              <a:rPr lang="it-IT" dirty="0" smtClean="0"/>
              <a:t>Presenza di anomalie focali (PO in sede </a:t>
            </a:r>
            <a:r>
              <a:rPr lang="it-IT" dirty="0" err="1" smtClean="0"/>
              <a:t>rolandica</a:t>
            </a:r>
            <a:r>
              <a:rPr lang="it-IT" dirty="0" smtClean="0"/>
              <a:t> sinistra)</a:t>
            </a:r>
            <a:endParaRPr lang="it-IT" dirty="0"/>
          </a:p>
        </p:txBody>
      </p:sp>
      <p:sp>
        <p:nvSpPr>
          <p:cNvPr id="5" name="CasellaDiTesto 4"/>
          <p:cNvSpPr txBox="1"/>
          <p:nvPr/>
        </p:nvSpPr>
        <p:spPr>
          <a:xfrm>
            <a:off x="1785918" y="2857496"/>
            <a:ext cx="500066" cy="369332"/>
          </a:xfrm>
          <a:prstGeom prst="rect">
            <a:avLst/>
          </a:prstGeom>
          <a:noFill/>
        </p:spPr>
        <p:txBody>
          <a:bodyPr wrap="square" rtlCol="0">
            <a:spAutoFit/>
          </a:bodyPr>
          <a:lstStyle/>
          <a:p>
            <a:r>
              <a:rPr lang="it-IT" dirty="0" smtClean="0"/>
              <a:t>PO</a:t>
            </a:r>
            <a:endParaRPr lang="it-IT" dirty="0"/>
          </a:p>
        </p:txBody>
      </p:sp>
      <p:cxnSp>
        <p:nvCxnSpPr>
          <p:cNvPr id="8" name="Connettore 2 7"/>
          <p:cNvCxnSpPr>
            <a:stCxn id="5" idx="0"/>
          </p:cNvCxnSpPr>
          <p:nvPr/>
        </p:nvCxnSpPr>
        <p:spPr>
          <a:xfrm rot="16200000" flipV="1">
            <a:off x="1875216" y="2696760"/>
            <a:ext cx="285752" cy="3571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rot="16200000" flipH="1">
            <a:off x="1607323" y="3536157"/>
            <a:ext cx="785818" cy="14287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a:stCxn id="5" idx="3"/>
          </p:cNvCxnSpPr>
          <p:nvPr/>
        </p:nvCxnSpPr>
        <p:spPr>
          <a:xfrm flipV="1">
            <a:off x="2285984" y="2643182"/>
            <a:ext cx="3071834" cy="39898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a:off x="2285984" y="3214686"/>
            <a:ext cx="3071834" cy="10715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t="7785" b="3629"/>
          <a:stretch>
            <a:fillRect/>
          </a:stretch>
        </p:blipFill>
        <p:spPr bwMode="auto">
          <a:xfrm>
            <a:off x="357158" y="928671"/>
            <a:ext cx="8286808" cy="5236634"/>
          </a:xfrm>
          <a:prstGeom prst="rect">
            <a:avLst/>
          </a:prstGeom>
          <a:noFill/>
          <a:ln w="12700">
            <a:solidFill>
              <a:schemeClr val="bg1"/>
            </a:solidFill>
            <a:miter lim="800000"/>
            <a:headEnd/>
            <a:tailEnd/>
          </a:ln>
          <a:effectLst/>
        </p:spPr>
      </p:pic>
      <p:sp>
        <p:nvSpPr>
          <p:cNvPr id="3" name="CasellaDiTesto 2"/>
          <p:cNvSpPr txBox="1"/>
          <p:nvPr/>
        </p:nvSpPr>
        <p:spPr>
          <a:xfrm>
            <a:off x="142844" y="214290"/>
            <a:ext cx="8858312" cy="923330"/>
          </a:xfrm>
          <a:prstGeom prst="rect">
            <a:avLst/>
          </a:prstGeom>
          <a:noFill/>
        </p:spPr>
        <p:txBody>
          <a:bodyPr wrap="square" rtlCol="0">
            <a:spAutoFit/>
          </a:bodyPr>
          <a:lstStyle/>
          <a:p>
            <a:pPr algn="ctr"/>
            <a:r>
              <a:rPr lang="it-IT" dirty="0" smtClean="0"/>
              <a:t>Epilessia a Punte </a:t>
            </a:r>
            <a:r>
              <a:rPr lang="it-IT" dirty="0" err="1" smtClean="0"/>
              <a:t>Rolandiche</a:t>
            </a:r>
            <a:r>
              <a:rPr lang="it-IT" dirty="0" smtClean="0"/>
              <a:t>: EEG intercritico. </a:t>
            </a:r>
          </a:p>
          <a:p>
            <a:pPr algn="ctr"/>
            <a:r>
              <a:rPr lang="it-IT" dirty="0" smtClean="0"/>
              <a:t>Incremento delle anomalie irritative focali  (PO in sede </a:t>
            </a:r>
            <a:r>
              <a:rPr lang="it-IT" dirty="0" err="1" smtClean="0"/>
              <a:t>rolandica</a:t>
            </a:r>
            <a:r>
              <a:rPr lang="it-IT" dirty="0" smtClean="0"/>
              <a:t> sinistra) nel corso  del sonno o</a:t>
            </a:r>
            <a:endParaRPr lang="it-IT" dirty="0"/>
          </a:p>
        </p:txBody>
      </p:sp>
      <p:sp>
        <p:nvSpPr>
          <p:cNvPr id="5" name="CasellaDiTesto 4"/>
          <p:cNvSpPr txBox="1"/>
          <p:nvPr/>
        </p:nvSpPr>
        <p:spPr>
          <a:xfrm>
            <a:off x="1928794" y="3643314"/>
            <a:ext cx="4106702" cy="369332"/>
          </a:xfrm>
          <a:prstGeom prst="rect">
            <a:avLst/>
          </a:prstGeom>
          <a:noFill/>
        </p:spPr>
        <p:txBody>
          <a:bodyPr wrap="none" rtlCol="0">
            <a:spAutoFit/>
          </a:bodyPr>
          <a:lstStyle/>
          <a:p>
            <a:r>
              <a:rPr lang="it-IT" dirty="0" smtClean="0"/>
              <a:t>Incremento delle anomalie irritative focali</a:t>
            </a:r>
            <a:endParaRPr lang="it-IT" dirty="0"/>
          </a:p>
        </p:txBody>
      </p:sp>
      <p:cxnSp>
        <p:nvCxnSpPr>
          <p:cNvPr id="7" name="Connettore 2 6"/>
          <p:cNvCxnSpPr/>
          <p:nvPr/>
        </p:nvCxnSpPr>
        <p:spPr>
          <a:xfrm flipV="1">
            <a:off x="1357290" y="4214818"/>
            <a:ext cx="7072362" cy="71438"/>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54032"/>
          </a:xfrm>
        </p:spPr>
        <p:txBody>
          <a:bodyPr>
            <a:normAutofit/>
          </a:bodyPr>
          <a:lstStyle/>
          <a:p>
            <a:pPr algn="ctr"/>
            <a:r>
              <a:rPr lang="it-IT" sz="3200" dirty="0" smtClean="0"/>
              <a:t>Principali forme di epilessia sintomatica</a:t>
            </a:r>
            <a:endParaRPr lang="it-IT" sz="3200" dirty="0"/>
          </a:p>
        </p:txBody>
      </p:sp>
      <p:sp>
        <p:nvSpPr>
          <p:cNvPr id="3" name="Segnaposto contenuto 2"/>
          <p:cNvSpPr>
            <a:spLocks noGrp="1"/>
          </p:cNvSpPr>
          <p:nvPr>
            <p:ph idx="1"/>
          </p:nvPr>
        </p:nvSpPr>
        <p:spPr>
          <a:xfrm>
            <a:off x="214282" y="928670"/>
            <a:ext cx="8643998" cy="5715040"/>
          </a:xfrm>
        </p:spPr>
        <p:txBody>
          <a:bodyPr>
            <a:normAutofit fontScale="55000" lnSpcReduction="20000"/>
          </a:bodyPr>
          <a:lstStyle/>
          <a:p>
            <a:pPr algn="just">
              <a:buFont typeface="Wingdings" pitchFamily="2" charset="2"/>
              <a:buChar char="§"/>
            </a:pPr>
            <a:r>
              <a:rPr lang="it-IT" sz="6400" dirty="0" smtClean="0"/>
              <a:t>Sindrome di West </a:t>
            </a:r>
          </a:p>
          <a:p>
            <a:pPr algn="just">
              <a:buNone/>
            </a:pPr>
            <a:r>
              <a:rPr lang="it-IT" dirty="0" smtClean="0"/>
              <a:t>- </a:t>
            </a:r>
            <a:r>
              <a:rPr lang="it-IT" sz="3600" dirty="0" smtClean="0"/>
              <a:t>Si caratterizza per una triade costituita da: crisi a tipo spasmi in flessione (movimenti di abduzione degli arti superiori con caduta del capo in avanti e perdita di coscienza) singoli e/o in sequenze, al risveglio e/o all’addormentamento + regressione delle acquisizioni psicomotorie + EEG tipico definito </a:t>
            </a:r>
            <a:r>
              <a:rPr lang="it-IT" sz="3600" dirty="0" err="1" smtClean="0"/>
              <a:t>ipsaritmico</a:t>
            </a:r>
            <a:r>
              <a:rPr lang="it-IT" sz="3600" dirty="0" smtClean="0"/>
              <a:t>.</a:t>
            </a:r>
          </a:p>
          <a:p>
            <a:pPr algn="just">
              <a:buNone/>
            </a:pPr>
            <a:endParaRPr lang="it-IT" sz="3600" dirty="0" smtClean="0"/>
          </a:p>
          <a:p>
            <a:pPr algn="just">
              <a:buNone/>
            </a:pPr>
            <a:r>
              <a:rPr lang="it-IT" sz="3600" dirty="0" smtClean="0"/>
              <a:t>- Si tratta di un’encefalopatia epilettica sottesa da varia eziologia: malformazioni cerebrali, malattie genetiche, metaboliche, infettive, esiti di patologie  </a:t>
            </a:r>
            <a:r>
              <a:rPr lang="it-IT" sz="3600" dirty="0" err="1" smtClean="0"/>
              <a:t>vascolari…</a:t>
            </a:r>
            <a:endParaRPr lang="it-IT" sz="3600" dirty="0" smtClean="0"/>
          </a:p>
          <a:p>
            <a:pPr algn="just">
              <a:buNone/>
            </a:pPr>
            <a:endParaRPr lang="it-IT" sz="3600" dirty="0" smtClean="0"/>
          </a:p>
          <a:p>
            <a:pPr algn="just">
              <a:buNone/>
            </a:pPr>
            <a:r>
              <a:rPr lang="it-IT" sz="3600" dirty="0" smtClean="0"/>
              <a:t>- EEG intercritico: perdita delle attività fisiologiche; OL (Onde Lente) e PO a disposizione multifocale.</a:t>
            </a:r>
          </a:p>
          <a:p>
            <a:pPr algn="just">
              <a:buNone/>
            </a:pPr>
            <a:endParaRPr lang="it-IT" sz="3600" dirty="0" smtClean="0"/>
          </a:p>
          <a:p>
            <a:pPr algn="just">
              <a:buNone/>
            </a:pPr>
            <a:r>
              <a:rPr lang="it-IT" sz="3600" dirty="0" smtClean="0"/>
              <a:t>- EEG critico: in corrispondenza dello spasmo, OL di ampio voltaggio generalizzata seguita da </a:t>
            </a:r>
            <a:r>
              <a:rPr lang="it-IT" sz="3600" dirty="0" err="1" smtClean="0"/>
              <a:t>desincronizzazione</a:t>
            </a:r>
            <a:r>
              <a:rPr lang="it-IT" sz="3600" dirty="0" smtClean="0"/>
              <a:t> del tracciato.</a:t>
            </a:r>
          </a:p>
          <a:p>
            <a:pPr algn="just">
              <a:buNone/>
            </a:pPr>
            <a:endParaRPr lang="it-IT" sz="3600" dirty="0" smtClean="0"/>
          </a:p>
          <a:p>
            <a:pPr algn="just">
              <a:buNone/>
            </a:pPr>
            <a:r>
              <a:rPr lang="it-IT" sz="3600" dirty="0" smtClean="0"/>
              <a:t>- Prognosi grave con ritardo cognitivo in circa il 90% casi; evoluzione in altre forme di encefalopatie epilettiche o strutturazione di un’epilessia parziale spesso </a:t>
            </a:r>
            <a:r>
              <a:rPr lang="it-IT" sz="3600" dirty="0" err="1" smtClean="0"/>
              <a:t>farmacoresistente</a:t>
            </a:r>
            <a:r>
              <a:rPr lang="it-IT" sz="3600" dirty="0" smtClean="0"/>
              <a:t>.</a:t>
            </a:r>
            <a:endParaRPr lang="it-IT"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t="4738" b="2495"/>
          <a:stretch>
            <a:fillRect/>
          </a:stretch>
        </p:blipFill>
        <p:spPr bwMode="auto">
          <a:xfrm>
            <a:off x="428596" y="1000107"/>
            <a:ext cx="8358245" cy="5429289"/>
          </a:xfrm>
          <a:prstGeom prst="rect">
            <a:avLst/>
          </a:prstGeom>
          <a:noFill/>
          <a:ln w="12700">
            <a:solidFill>
              <a:schemeClr val="bg1"/>
            </a:solidFill>
            <a:miter lim="800000"/>
            <a:headEnd/>
            <a:tailEnd/>
          </a:ln>
          <a:effectLst/>
        </p:spPr>
      </p:pic>
      <p:sp>
        <p:nvSpPr>
          <p:cNvPr id="3" name="CasellaDiTesto 2"/>
          <p:cNvSpPr txBox="1"/>
          <p:nvPr/>
        </p:nvSpPr>
        <p:spPr>
          <a:xfrm>
            <a:off x="428596" y="357166"/>
            <a:ext cx="8286808" cy="646331"/>
          </a:xfrm>
          <a:prstGeom prst="rect">
            <a:avLst/>
          </a:prstGeom>
          <a:noFill/>
        </p:spPr>
        <p:txBody>
          <a:bodyPr wrap="square" rtlCol="0">
            <a:spAutoFit/>
          </a:bodyPr>
          <a:lstStyle/>
          <a:p>
            <a:pPr algn="ctr"/>
            <a:r>
              <a:rPr lang="it-IT" dirty="0" smtClean="0"/>
              <a:t>Sindrome di West</a:t>
            </a:r>
          </a:p>
          <a:p>
            <a:pPr algn="ctr"/>
            <a:r>
              <a:rPr lang="it-IT" dirty="0" smtClean="0"/>
              <a:t>EEG critico</a:t>
            </a:r>
            <a:endParaRPr lang="it-IT" dirty="0"/>
          </a:p>
        </p:txBody>
      </p:sp>
      <p:sp>
        <p:nvSpPr>
          <p:cNvPr id="5" name="CasellaDiTesto 4"/>
          <p:cNvSpPr txBox="1"/>
          <p:nvPr/>
        </p:nvSpPr>
        <p:spPr>
          <a:xfrm>
            <a:off x="2857488" y="2500306"/>
            <a:ext cx="2286016" cy="646331"/>
          </a:xfrm>
          <a:prstGeom prst="rect">
            <a:avLst/>
          </a:prstGeom>
          <a:noFill/>
        </p:spPr>
        <p:txBody>
          <a:bodyPr wrap="square" rtlCol="0">
            <a:spAutoFit/>
          </a:bodyPr>
          <a:lstStyle/>
          <a:p>
            <a:pPr algn="ctr"/>
            <a:endParaRPr lang="it-IT" dirty="0" smtClean="0"/>
          </a:p>
          <a:p>
            <a:pPr algn="ctr"/>
            <a:r>
              <a:rPr lang="it-IT" dirty="0" err="1" smtClean="0"/>
              <a:t>desincronizzazione</a:t>
            </a:r>
            <a:endParaRPr lang="it-IT" dirty="0"/>
          </a:p>
        </p:txBody>
      </p:sp>
      <p:cxnSp>
        <p:nvCxnSpPr>
          <p:cNvPr id="7" name="Connettore 2 6"/>
          <p:cNvCxnSpPr/>
          <p:nvPr/>
        </p:nvCxnSpPr>
        <p:spPr>
          <a:xfrm rot="5400000" flipH="1" flipV="1">
            <a:off x="3786976" y="2785264"/>
            <a:ext cx="285752"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ttore 2 7"/>
          <p:cNvCxnSpPr>
            <a:stCxn id="5" idx="2"/>
          </p:cNvCxnSpPr>
          <p:nvPr/>
        </p:nvCxnSpPr>
        <p:spPr>
          <a:xfrm rot="5400000">
            <a:off x="3716439" y="3430694"/>
            <a:ext cx="568115"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42844" y="214290"/>
            <a:ext cx="8858312" cy="6643710"/>
          </a:xfrm>
        </p:spPr>
        <p:txBody>
          <a:bodyPr>
            <a:normAutofit lnSpcReduction="10000"/>
          </a:bodyPr>
          <a:lstStyle/>
          <a:p>
            <a:pPr algn="just">
              <a:buNone/>
            </a:pPr>
            <a:r>
              <a:rPr lang="it-IT" sz="2400" dirty="0" smtClean="0"/>
              <a:t>L’epilessia è una patologia neurologica caratterizzata dal ripetersi di crisi epilettiche o crisi convulsive.</a:t>
            </a:r>
          </a:p>
          <a:p>
            <a:pPr>
              <a:buNone/>
            </a:pPr>
            <a:r>
              <a:rPr lang="it-IT" sz="2400" i="1" dirty="0" smtClean="0"/>
              <a:t>Crisi epilettica</a:t>
            </a:r>
            <a:endParaRPr lang="it-IT" sz="2400" i="1" dirty="0"/>
          </a:p>
          <a:p>
            <a:pPr algn="just">
              <a:buNone/>
            </a:pPr>
            <a:r>
              <a:rPr lang="it-IT" sz="2400" dirty="0" smtClean="0"/>
              <a:t>E’ una manifestazione clinica, nella maggioranza dei casi imprevedibile e di brevissima/breve durata, secondaria a una scarica </a:t>
            </a:r>
            <a:r>
              <a:rPr lang="it-IT" sz="2400" dirty="0" err="1" smtClean="0"/>
              <a:t>ipersincrona</a:t>
            </a:r>
            <a:r>
              <a:rPr lang="it-IT" sz="2400" dirty="0" smtClean="0"/>
              <a:t> di un aggregato neuronale, cioè di un insieme di cellule nervose che, per ragioni patologiche in modo improvviso e imprevedibile,  si attivano simultaneamente (scarica </a:t>
            </a:r>
            <a:r>
              <a:rPr lang="it-IT" sz="2400" dirty="0" err="1" smtClean="0"/>
              <a:t>ipersincrona</a:t>
            </a:r>
            <a:r>
              <a:rPr lang="it-IT" sz="2400" dirty="0" smtClean="0"/>
              <a:t>). </a:t>
            </a:r>
          </a:p>
          <a:p>
            <a:pPr algn="just">
              <a:buNone/>
            </a:pPr>
            <a:r>
              <a:rPr lang="it-IT" sz="2400" dirty="0" smtClean="0"/>
              <a:t>E’ caratterizzata da segni e/o sintomi dovuti a un’attività neuronale anomala.</a:t>
            </a:r>
          </a:p>
          <a:p>
            <a:pPr algn="just">
              <a:buNone/>
            </a:pPr>
            <a:r>
              <a:rPr lang="it-IT" sz="2400" dirty="0" smtClean="0"/>
              <a:t>Si può presentare con manifestazioni motorie, sensoriali, psichiche, con o senza compromissione della coscienza, cioè della consapevolezza di sé e dell’ambiente circostante. Le caratteristiche cliniche della crisi dipendono dalle funzioni dell’area cerebrale coinvolta e dalle vie di diffusione della scarica.</a:t>
            </a:r>
          </a:p>
          <a:p>
            <a:pPr algn="just">
              <a:buNone/>
            </a:pPr>
            <a:r>
              <a:rPr lang="it-IT" sz="2400" dirty="0" smtClean="0"/>
              <a:t>Le crisi si ripetono nel tempo in modo non prevedibile, con frequenza e durata variabili.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1439850"/>
          </a:xfrm>
        </p:spPr>
        <p:txBody>
          <a:bodyPr>
            <a:noAutofit/>
          </a:bodyPr>
          <a:lstStyle/>
          <a:p>
            <a:r>
              <a:rPr lang="it-IT" sz="2400" dirty="0" smtClean="0"/>
              <a:t>Epilessia sintomatica secondaria a lesione </a:t>
            </a:r>
            <a:r>
              <a:rPr lang="it-IT" sz="2400" dirty="0" err="1" smtClean="0"/>
              <a:t>malformativa</a:t>
            </a:r>
            <a:r>
              <a:rPr lang="it-IT" sz="2400" dirty="0" smtClean="0"/>
              <a:t> frontale destra.</a:t>
            </a:r>
            <a:br>
              <a:rPr lang="it-IT" sz="2400" dirty="0" smtClean="0"/>
            </a:br>
            <a:r>
              <a:rPr lang="it-IT" sz="2400" dirty="0" smtClean="0"/>
              <a:t>EEG intercritico: PO anteriori/frontali destre e successiva generalizzazione (diffusione) delle anomalie irritative</a:t>
            </a:r>
            <a:endParaRPr lang="it-IT" sz="2400" dirty="0"/>
          </a:p>
        </p:txBody>
      </p:sp>
      <p:pic>
        <p:nvPicPr>
          <p:cNvPr id="3074" name="Picture 2"/>
          <p:cNvPicPr>
            <a:picLocks noGrp="1" noChangeAspect="1" noChangeArrowheads="1"/>
          </p:cNvPicPr>
          <p:nvPr>
            <p:ph idx="1"/>
          </p:nvPr>
        </p:nvPicPr>
        <p:blipFill>
          <a:blip r:embed="rId2" cstate="print"/>
          <a:srcRect t="7784" b="8551"/>
          <a:stretch>
            <a:fillRect/>
          </a:stretch>
        </p:blipFill>
        <p:spPr bwMode="auto">
          <a:xfrm>
            <a:off x="467544" y="1916832"/>
            <a:ext cx="8266504" cy="3888432"/>
          </a:xfrm>
          <a:prstGeom prst="rect">
            <a:avLst/>
          </a:prstGeom>
          <a:noFill/>
          <a:ln w="12700">
            <a:solidFill>
              <a:schemeClr val="bg1"/>
            </a:solidFill>
            <a:miter lim="800000"/>
            <a:headEnd/>
            <a:tailEnd/>
          </a:ln>
        </p:spPr>
      </p:pic>
      <p:sp>
        <p:nvSpPr>
          <p:cNvPr id="4" name="CasellaDiTesto 3"/>
          <p:cNvSpPr txBox="1"/>
          <p:nvPr/>
        </p:nvSpPr>
        <p:spPr>
          <a:xfrm>
            <a:off x="2857488" y="2285992"/>
            <a:ext cx="1316579" cy="369332"/>
          </a:xfrm>
          <a:prstGeom prst="rect">
            <a:avLst/>
          </a:prstGeom>
          <a:noFill/>
        </p:spPr>
        <p:txBody>
          <a:bodyPr wrap="none" rtlCol="0">
            <a:spAutoFit/>
          </a:bodyPr>
          <a:lstStyle/>
          <a:p>
            <a:r>
              <a:rPr lang="it-IT" dirty="0" smtClean="0"/>
              <a:t>PO anteriori</a:t>
            </a:r>
            <a:endParaRPr lang="it-IT" dirty="0"/>
          </a:p>
        </p:txBody>
      </p:sp>
      <p:cxnSp>
        <p:nvCxnSpPr>
          <p:cNvPr id="6" name="Connettore 2 5"/>
          <p:cNvCxnSpPr/>
          <p:nvPr/>
        </p:nvCxnSpPr>
        <p:spPr>
          <a:xfrm rot="5400000" flipH="1" flipV="1">
            <a:off x="3357554" y="2285992"/>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4786314" y="3571876"/>
            <a:ext cx="2000264" cy="369332"/>
          </a:xfrm>
          <a:prstGeom prst="rect">
            <a:avLst/>
          </a:prstGeom>
          <a:noFill/>
        </p:spPr>
        <p:txBody>
          <a:bodyPr wrap="square" rtlCol="0">
            <a:spAutoFit/>
          </a:bodyPr>
          <a:lstStyle/>
          <a:p>
            <a:r>
              <a:rPr lang="it-IT" dirty="0" smtClean="0"/>
              <a:t>Generalizzazione </a:t>
            </a:r>
            <a:endParaRPr lang="it-IT" dirty="0"/>
          </a:p>
        </p:txBody>
      </p:sp>
      <p:cxnSp>
        <p:nvCxnSpPr>
          <p:cNvPr id="13" name="Connettore 2 12"/>
          <p:cNvCxnSpPr/>
          <p:nvPr/>
        </p:nvCxnSpPr>
        <p:spPr>
          <a:xfrm flipV="1">
            <a:off x="4500562" y="3286124"/>
            <a:ext cx="2714644" cy="142876"/>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it-IT" sz="2800" dirty="0" smtClean="0"/>
              <a:t>Stesso EEG intercritico; presenza di anomalie irritative predominanti in sede frontale destra</a:t>
            </a:r>
            <a:endParaRPr lang="it-IT" sz="2800" dirty="0"/>
          </a:p>
        </p:txBody>
      </p:sp>
      <p:pic>
        <p:nvPicPr>
          <p:cNvPr id="4098" name="Picture 2"/>
          <p:cNvPicPr>
            <a:picLocks noGrp="1" noChangeAspect="1" noChangeArrowheads="1"/>
          </p:cNvPicPr>
          <p:nvPr>
            <p:ph idx="1"/>
          </p:nvPr>
        </p:nvPicPr>
        <p:blipFill>
          <a:blip r:embed="rId2" cstate="print"/>
          <a:srcRect t="7785" b="10191"/>
          <a:stretch>
            <a:fillRect/>
          </a:stretch>
        </p:blipFill>
        <p:spPr bwMode="auto">
          <a:xfrm>
            <a:off x="539552" y="1500174"/>
            <a:ext cx="8275689" cy="4929222"/>
          </a:xfrm>
          <a:prstGeom prst="rect">
            <a:avLst/>
          </a:prstGeom>
          <a:noFill/>
          <a:ln w="12700">
            <a:solidFill>
              <a:schemeClr val="bg1"/>
            </a:solidFill>
            <a:miter lim="800000"/>
            <a:headEnd/>
            <a:tailEnd/>
          </a:ln>
        </p:spPr>
      </p:pic>
      <p:sp>
        <p:nvSpPr>
          <p:cNvPr id="4" name="CasellaDiTesto 3"/>
          <p:cNvSpPr txBox="1"/>
          <p:nvPr/>
        </p:nvSpPr>
        <p:spPr>
          <a:xfrm>
            <a:off x="5000628" y="2214554"/>
            <a:ext cx="2286016" cy="369332"/>
          </a:xfrm>
          <a:prstGeom prst="rect">
            <a:avLst/>
          </a:prstGeom>
          <a:noFill/>
        </p:spPr>
        <p:txBody>
          <a:bodyPr wrap="square" rtlCol="0">
            <a:spAutoFit/>
          </a:bodyPr>
          <a:lstStyle/>
          <a:p>
            <a:r>
              <a:rPr lang="it-IT" dirty="0" smtClean="0"/>
              <a:t>Anomalie irritative</a:t>
            </a:r>
            <a:endParaRPr lang="it-IT" dirty="0"/>
          </a:p>
        </p:txBody>
      </p:sp>
      <p:cxnSp>
        <p:nvCxnSpPr>
          <p:cNvPr id="6" name="Connettore 2 5"/>
          <p:cNvCxnSpPr/>
          <p:nvPr/>
        </p:nvCxnSpPr>
        <p:spPr>
          <a:xfrm rot="10800000">
            <a:off x="4286248" y="1857364"/>
            <a:ext cx="1214446" cy="42862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rot="10800000">
            <a:off x="5143504" y="1714488"/>
            <a:ext cx="714380" cy="5715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rot="5400000" flipH="1" flipV="1">
            <a:off x="5858678" y="2071678"/>
            <a:ext cx="427834"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flipV="1">
            <a:off x="6215074" y="1785926"/>
            <a:ext cx="1071570" cy="5000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rot="10800000">
            <a:off x="3143240" y="1857364"/>
            <a:ext cx="2000264" cy="4286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ttore 2 22"/>
          <p:cNvCxnSpPr/>
          <p:nvPr/>
        </p:nvCxnSpPr>
        <p:spPr>
          <a:xfrm>
            <a:off x="5929322" y="2643182"/>
            <a:ext cx="1428760" cy="5715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ttore 2 25"/>
          <p:cNvCxnSpPr/>
          <p:nvPr/>
        </p:nvCxnSpPr>
        <p:spPr>
          <a:xfrm rot="16200000" flipH="1">
            <a:off x="5464975" y="2821777"/>
            <a:ext cx="714380" cy="3571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428604"/>
            <a:ext cx="8229600" cy="1224128"/>
          </a:xfrm>
        </p:spPr>
        <p:txBody>
          <a:bodyPr>
            <a:noAutofit/>
          </a:bodyPr>
          <a:lstStyle/>
          <a:p>
            <a:pPr algn="ctr"/>
            <a:r>
              <a:rPr lang="it-IT" sz="3600" dirty="0" smtClean="0"/>
              <a:t>Risonanza Magnetica: riscontro di lesione corticale frontale destra</a:t>
            </a:r>
            <a:endParaRPr lang="it-IT" sz="3600" dirty="0"/>
          </a:p>
        </p:txBody>
      </p:sp>
      <p:pic>
        <p:nvPicPr>
          <p:cNvPr id="1026" name="Picture 2"/>
          <p:cNvPicPr>
            <a:picLocks noGrp="1" noChangeAspect="1" noChangeArrowheads="1"/>
          </p:cNvPicPr>
          <p:nvPr>
            <p:ph idx="1"/>
          </p:nvPr>
        </p:nvPicPr>
        <p:blipFill>
          <a:blip r:embed="rId2" cstate="print"/>
          <a:srcRect l="32467" t="16335" r="20471" b="8202"/>
          <a:stretch>
            <a:fillRect/>
          </a:stretch>
        </p:blipFill>
        <p:spPr bwMode="auto">
          <a:xfrm>
            <a:off x="755576" y="2780928"/>
            <a:ext cx="3672408" cy="3312368"/>
          </a:xfrm>
          <a:prstGeom prst="rect">
            <a:avLst/>
          </a:prstGeom>
          <a:noFill/>
          <a:ln w="12700">
            <a:solidFill>
              <a:schemeClr val="bg1"/>
            </a:solidFill>
            <a:miter lim="800000"/>
            <a:headEnd/>
            <a:tailEnd/>
          </a:ln>
        </p:spPr>
      </p:pic>
      <p:pic>
        <p:nvPicPr>
          <p:cNvPr id="5" name="Picture 2"/>
          <p:cNvPicPr>
            <a:picLocks noChangeAspect="1" noChangeArrowheads="1"/>
          </p:cNvPicPr>
          <p:nvPr/>
        </p:nvPicPr>
        <p:blipFill>
          <a:blip r:embed="rId3" cstate="print"/>
          <a:srcRect l="33390" t="15987" r="20471" b="8551"/>
          <a:stretch>
            <a:fillRect/>
          </a:stretch>
        </p:blipFill>
        <p:spPr bwMode="auto">
          <a:xfrm>
            <a:off x="4860032" y="2780928"/>
            <a:ext cx="3600400" cy="3312368"/>
          </a:xfrm>
          <a:prstGeom prst="rect">
            <a:avLst/>
          </a:prstGeom>
          <a:noFill/>
          <a:ln w="12700">
            <a:solidFill>
              <a:schemeClr val="bg1"/>
            </a:solidFill>
            <a:miter lim="800000"/>
            <a:headEnd/>
            <a:tailEnd/>
          </a:ln>
        </p:spPr>
      </p:pic>
      <p:cxnSp>
        <p:nvCxnSpPr>
          <p:cNvPr id="7" name="Connettore 2 6"/>
          <p:cNvCxnSpPr/>
          <p:nvPr/>
        </p:nvCxnSpPr>
        <p:spPr>
          <a:xfrm rot="16200000" flipH="1">
            <a:off x="2250265" y="2678901"/>
            <a:ext cx="1857388" cy="50006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rot="16200000" flipH="1">
            <a:off x="5750727" y="2250273"/>
            <a:ext cx="1857388" cy="121444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061864"/>
            <a:ext cx="8229600" cy="1143000"/>
          </a:xfrm>
        </p:spPr>
        <p:txBody>
          <a:bodyPr>
            <a:noAutofit/>
          </a:bodyPr>
          <a:lstStyle/>
          <a:p>
            <a:pPr algn="ctr"/>
            <a:r>
              <a:rPr lang="it-IT" sz="3600" dirty="0" smtClean="0">
                <a:solidFill>
                  <a:schemeClr val="bg1"/>
                </a:solidFill>
              </a:rPr>
              <a:t>RM febbraio 2016: </a:t>
            </a:r>
            <a:br>
              <a:rPr lang="it-IT" sz="3600" dirty="0" smtClean="0">
                <a:solidFill>
                  <a:schemeClr val="bg1"/>
                </a:solidFill>
              </a:rPr>
            </a:br>
            <a:r>
              <a:rPr lang="it-IT" sz="3600" dirty="0" smtClean="0">
                <a:solidFill>
                  <a:schemeClr val="bg1"/>
                </a:solidFill>
              </a:rPr>
              <a:t>riscontro di displasia corticale frontale destra</a:t>
            </a:r>
            <a:endParaRPr lang="it-IT" sz="3200" dirty="0"/>
          </a:p>
        </p:txBody>
      </p:sp>
      <p:pic>
        <p:nvPicPr>
          <p:cNvPr id="3074" name="Picture 2"/>
          <p:cNvPicPr>
            <a:picLocks noGrp="1" noChangeAspect="1" noChangeArrowheads="1"/>
          </p:cNvPicPr>
          <p:nvPr>
            <p:ph idx="1"/>
          </p:nvPr>
        </p:nvPicPr>
        <p:blipFill>
          <a:blip r:embed="rId2" cstate="print"/>
          <a:srcRect l="32467" t="19616" r="22317" b="6562"/>
          <a:stretch>
            <a:fillRect/>
          </a:stretch>
        </p:blipFill>
        <p:spPr bwMode="auto">
          <a:xfrm>
            <a:off x="357131" y="2852936"/>
            <a:ext cx="3998845" cy="3672408"/>
          </a:xfrm>
          <a:prstGeom prst="rect">
            <a:avLst/>
          </a:prstGeom>
          <a:noFill/>
          <a:ln w="12700">
            <a:solidFill>
              <a:schemeClr val="bg1"/>
            </a:solidFill>
            <a:miter lim="800000"/>
            <a:headEnd/>
            <a:tailEnd/>
          </a:ln>
        </p:spPr>
      </p:pic>
      <p:pic>
        <p:nvPicPr>
          <p:cNvPr id="5" name="Picture 2"/>
          <p:cNvPicPr>
            <a:picLocks noChangeAspect="1" noChangeArrowheads="1"/>
          </p:cNvPicPr>
          <p:nvPr/>
        </p:nvPicPr>
        <p:blipFill>
          <a:blip r:embed="rId3" cstate="print"/>
          <a:srcRect l="32467" t="17628" r="19549" b="6910"/>
          <a:stretch>
            <a:fillRect/>
          </a:stretch>
        </p:blipFill>
        <p:spPr bwMode="auto">
          <a:xfrm>
            <a:off x="4788024" y="2852936"/>
            <a:ext cx="4151418" cy="3672408"/>
          </a:xfrm>
          <a:prstGeom prst="rect">
            <a:avLst/>
          </a:prstGeom>
          <a:noFill/>
          <a:ln w="12700">
            <a:solidFill>
              <a:schemeClr val="bg1"/>
            </a:solidFill>
            <a:miter lim="800000"/>
            <a:headEnd/>
            <a:tailEnd/>
          </a:ln>
        </p:spPr>
      </p:pic>
      <p:sp>
        <p:nvSpPr>
          <p:cNvPr id="6" name="CasellaDiTesto 5"/>
          <p:cNvSpPr txBox="1"/>
          <p:nvPr/>
        </p:nvSpPr>
        <p:spPr>
          <a:xfrm>
            <a:off x="285720" y="785794"/>
            <a:ext cx="8501122" cy="954107"/>
          </a:xfrm>
          <a:prstGeom prst="rect">
            <a:avLst/>
          </a:prstGeom>
          <a:noFill/>
        </p:spPr>
        <p:txBody>
          <a:bodyPr wrap="square" rtlCol="0">
            <a:spAutoFit/>
          </a:bodyPr>
          <a:lstStyle/>
          <a:p>
            <a:pPr algn="ctr"/>
            <a:r>
              <a:rPr lang="it-IT" sz="2800" dirty="0" smtClean="0"/>
              <a:t>Risonanza Magnetica: riscontro di lesione corticale frontale destra</a:t>
            </a:r>
            <a:endParaRPr lang="it-IT" sz="2800" dirty="0"/>
          </a:p>
        </p:txBody>
      </p:sp>
      <p:cxnSp>
        <p:nvCxnSpPr>
          <p:cNvPr id="8" name="Connettore 2 7"/>
          <p:cNvCxnSpPr/>
          <p:nvPr/>
        </p:nvCxnSpPr>
        <p:spPr>
          <a:xfrm rot="5400000">
            <a:off x="2108183" y="2536025"/>
            <a:ext cx="2142346" cy="7223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rot="16200000" flipH="1">
            <a:off x="5893603" y="1964521"/>
            <a:ext cx="1714512" cy="164307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4282" y="214290"/>
            <a:ext cx="8786874" cy="928694"/>
          </a:xfrm>
        </p:spPr>
        <p:txBody>
          <a:bodyPr>
            <a:noAutofit/>
          </a:bodyPr>
          <a:lstStyle/>
          <a:p>
            <a:r>
              <a:rPr lang="it-IT" sz="2800" dirty="0" smtClean="0"/>
              <a:t>Epilessia criptogenetica </a:t>
            </a:r>
            <a:r>
              <a:rPr lang="it-IT" sz="2800" dirty="0" err="1" smtClean="0"/>
              <a:t>farmacoresistente</a:t>
            </a:r>
            <a:r>
              <a:rPr lang="it-IT" sz="2800" dirty="0" smtClean="0"/>
              <a:t>: crisi di assenza atipica prolungata</a:t>
            </a:r>
            <a:endParaRPr lang="it-IT" sz="2800" dirty="0"/>
          </a:p>
        </p:txBody>
      </p:sp>
      <p:pic>
        <p:nvPicPr>
          <p:cNvPr id="1026" name="Picture 2"/>
          <p:cNvPicPr>
            <a:picLocks noGrp="1" noChangeAspect="1" noChangeArrowheads="1"/>
          </p:cNvPicPr>
          <p:nvPr>
            <p:ph idx="1"/>
          </p:nvPr>
        </p:nvPicPr>
        <p:blipFill>
          <a:blip r:embed="rId2" cstate="print"/>
          <a:srcRect t="4504" b="5270"/>
          <a:stretch>
            <a:fillRect/>
          </a:stretch>
        </p:blipFill>
        <p:spPr bwMode="auto">
          <a:xfrm>
            <a:off x="0" y="1214422"/>
            <a:ext cx="9144000" cy="564357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Stesso EEG critico</a:t>
            </a:r>
            <a:endParaRPr lang="it-IT" dirty="0"/>
          </a:p>
        </p:txBody>
      </p:sp>
      <p:pic>
        <p:nvPicPr>
          <p:cNvPr id="2050" name="Picture 2"/>
          <p:cNvPicPr>
            <a:picLocks noGrp="1" noChangeAspect="1" noChangeArrowheads="1"/>
          </p:cNvPicPr>
          <p:nvPr>
            <p:ph idx="1"/>
          </p:nvPr>
        </p:nvPicPr>
        <p:blipFill>
          <a:blip r:embed="rId2" cstate="print"/>
          <a:srcRect t="2863" b="5270"/>
          <a:stretch>
            <a:fillRect/>
          </a:stretch>
        </p:blipFill>
        <p:spPr bwMode="auto">
          <a:xfrm>
            <a:off x="714348" y="1500174"/>
            <a:ext cx="7807254" cy="515719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Stesso EEG critico</a:t>
            </a:r>
            <a:endParaRPr lang="it-IT" dirty="0"/>
          </a:p>
        </p:txBody>
      </p:sp>
      <p:pic>
        <p:nvPicPr>
          <p:cNvPr id="3074" name="Picture 2"/>
          <p:cNvPicPr>
            <a:picLocks noGrp="1" noChangeAspect="1" noChangeArrowheads="1"/>
          </p:cNvPicPr>
          <p:nvPr>
            <p:ph idx="1"/>
          </p:nvPr>
        </p:nvPicPr>
        <p:blipFill>
          <a:blip r:embed="rId2" cstate="print"/>
          <a:srcRect t="4504" b="5270"/>
          <a:stretch>
            <a:fillRect/>
          </a:stretch>
        </p:blipFill>
        <p:spPr bwMode="auto">
          <a:xfrm>
            <a:off x="214282" y="1357298"/>
            <a:ext cx="8643998" cy="5500702"/>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Stesso EEG critico</a:t>
            </a:r>
            <a:endParaRPr lang="it-IT" dirty="0"/>
          </a:p>
        </p:txBody>
      </p:sp>
      <p:pic>
        <p:nvPicPr>
          <p:cNvPr id="4098" name="Picture 2"/>
          <p:cNvPicPr>
            <a:picLocks noGrp="1" noChangeAspect="1" noChangeArrowheads="1"/>
          </p:cNvPicPr>
          <p:nvPr>
            <p:ph idx="1"/>
          </p:nvPr>
        </p:nvPicPr>
        <p:blipFill>
          <a:blip r:embed="rId2" cstate="print"/>
          <a:srcRect t="4504" b="5270"/>
          <a:stretch>
            <a:fillRect/>
          </a:stretch>
        </p:blipFill>
        <p:spPr bwMode="auto">
          <a:xfrm>
            <a:off x="214282" y="1500174"/>
            <a:ext cx="8643998" cy="4929222"/>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14290"/>
            <a:ext cx="8229600" cy="1143000"/>
          </a:xfrm>
        </p:spPr>
        <p:txBody>
          <a:bodyPr>
            <a:noAutofit/>
          </a:bodyPr>
          <a:lstStyle/>
          <a:p>
            <a:r>
              <a:rPr lang="it-IT" sz="2800" dirty="0" smtClean="0"/>
              <a:t>Stesso EEG critico: rallentamento post-critico (al termine della crisi) dell’attività elettrica cerebrale</a:t>
            </a:r>
            <a:endParaRPr lang="it-IT" sz="2800" dirty="0"/>
          </a:p>
        </p:txBody>
      </p:sp>
      <p:pic>
        <p:nvPicPr>
          <p:cNvPr id="5122" name="Picture 2"/>
          <p:cNvPicPr>
            <a:picLocks noGrp="1" noChangeAspect="1" noChangeArrowheads="1"/>
          </p:cNvPicPr>
          <p:nvPr>
            <p:ph idx="1"/>
          </p:nvPr>
        </p:nvPicPr>
        <p:blipFill>
          <a:blip r:embed="rId2" cstate="print"/>
          <a:srcRect t="4504" b="5270"/>
          <a:stretch>
            <a:fillRect/>
          </a:stretch>
        </p:blipFill>
        <p:spPr bwMode="auto">
          <a:xfrm>
            <a:off x="285720" y="1428736"/>
            <a:ext cx="8572559" cy="5214974"/>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Stesso EEG: rallentamento post-critico</a:t>
            </a:r>
            <a:endParaRPr lang="it-IT" dirty="0"/>
          </a:p>
        </p:txBody>
      </p:sp>
      <p:pic>
        <p:nvPicPr>
          <p:cNvPr id="6146" name="Picture 2"/>
          <p:cNvPicPr>
            <a:picLocks noGrp="1" noChangeAspect="1" noChangeArrowheads="1"/>
          </p:cNvPicPr>
          <p:nvPr>
            <p:ph idx="1"/>
          </p:nvPr>
        </p:nvPicPr>
        <p:blipFill>
          <a:blip r:embed="rId2" cstate="print"/>
          <a:srcRect t="2863" b="5270"/>
          <a:stretch>
            <a:fillRect/>
          </a:stretch>
        </p:blipFill>
        <p:spPr bwMode="auto">
          <a:xfrm>
            <a:off x="214282" y="1214422"/>
            <a:ext cx="8786874" cy="542928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42844" y="357166"/>
            <a:ext cx="8858312" cy="6357982"/>
          </a:xfrm>
        </p:spPr>
        <p:txBody>
          <a:bodyPr>
            <a:noAutofit/>
          </a:bodyPr>
          <a:lstStyle/>
          <a:p>
            <a:pPr>
              <a:buNone/>
            </a:pPr>
            <a:r>
              <a:rPr lang="it-IT" sz="2300" i="1" dirty="0" smtClean="0"/>
              <a:t>Epidemiologia</a:t>
            </a:r>
          </a:p>
          <a:p>
            <a:pPr>
              <a:buNone/>
            </a:pPr>
            <a:r>
              <a:rPr lang="it-IT" sz="2300" dirty="0" smtClean="0"/>
              <a:t>L’epilessia è una delle patologie neurologiche più diffuse con elevata incidenza (numero di nuovi casi) in età evolutiva.</a:t>
            </a:r>
          </a:p>
          <a:p>
            <a:pPr>
              <a:buNone/>
            </a:pPr>
            <a:r>
              <a:rPr lang="it-IT" sz="2300" dirty="0" smtClean="0"/>
              <a:t>Circa il 75% delle epilessie insorgono in età evolutiva (0-18 anni), verosimilmente per la maggiore suscettibilità a </a:t>
            </a:r>
            <a:r>
              <a:rPr lang="it-IT" sz="2300" dirty="0" err="1" smtClean="0"/>
              <a:t>convulsivare</a:t>
            </a:r>
            <a:r>
              <a:rPr lang="it-IT" sz="2300" dirty="0" smtClean="0"/>
              <a:t> del cervello in via di sviluppo.</a:t>
            </a:r>
          </a:p>
          <a:p>
            <a:pPr>
              <a:buNone/>
            </a:pPr>
            <a:r>
              <a:rPr lang="it-IT" sz="2300" dirty="0" smtClean="0"/>
              <a:t>In età evolutiva l’incidenza è stimata intorno a 41-124 casi ogni 100.000 soggetti per anno; è più elevata nel primo anno di vita con un  graduale decremento in adolescenza.</a:t>
            </a:r>
          </a:p>
          <a:p>
            <a:pPr>
              <a:buNone/>
            </a:pPr>
            <a:r>
              <a:rPr lang="it-IT" sz="2300" dirty="0" smtClean="0"/>
              <a:t>La prevalenza (numero di soggetti affetti) nei paesi industrializzati è del 5-8‰, del 10‰ circa nei paesi in via di sviluppo in ragione di alcuni fattori di rischio quali le infezioni e la carenza di cure perinatali.</a:t>
            </a:r>
          </a:p>
          <a:p>
            <a:pPr>
              <a:buNone/>
            </a:pPr>
            <a:r>
              <a:rPr lang="it-IT" sz="2300" dirty="0" smtClean="0"/>
              <a:t>Circa 1/3 dei soggetti con epilessia presenta forme </a:t>
            </a:r>
            <a:r>
              <a:rPr lang="it-IT" sz="2300" dirty="0" err="1" smtClean="0"/>
              <a:t>farmacoresistenti</a:t>
            </a:r>
            <a:r>
              <a:rPr lang="it-IT" sz="2300" dirty="0" smtClean="0"/>
              <a:t>, cioè scarsamente </a:t>
            </a:r>
            <a:r>
              <a:rPr lang="it-IT" sz="2300" dirty="0" err="1" smtClean="0"/>
              <a:t>responsive</a:t>
            </a:r>
            <a:r>
              <a:rPr lang="it-IT" sz="2300" dirty="0" smtClean="0"/>
              <a:t> alla terapia antiepilettica.</a:t>
            </a:r>
          </a:p>
          <a:p>
            <a:pPr>
              <a:buNone/>
            </a:pPr>
            <a:r>
              <a:rPr lang="it-IT" sz="2300" dirty="0" smtClean="0"/>
              <a:t>Tra le patologie neurologiche in età evolutiva l’epilessia è la prima causa di morbilità.</a:t>
            </a:r>
            <a:endParaRPr lang="it-IT" sz="23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04664"/>
            <a:ext cx="8229600" cy="809758"/>
          </a:xfrm>
        </p:spPr>
        <p:txBody>
          <a:bodyPr>
            <a:normAutofit fontScale="90000"/>
          </a:bodyPr>
          <a:lstStyle/>
          <a:p>
            <a:pPr algn="ctr"/>
            <a:r>
              <a:rPr lang="it-IT" dirty="0" smtClean="0"/>
              <a:t>EEG intercritico della stessa paziente</a:t>
            </a:r>
            <a:endParaRPr lang="it-IT" dirty="0"/>
          </a:p>
        </p:txBody>
      </p:sp>
      <p:pic>
        <p:nvPicPr>
          <p:cNvPr id="7170" name="Picture 2"/>
          <p:cNvPicPr>
            <a:picLocks noGrp="1" noChangeAspect="1" noChangeArrowheads="1"/>
          </p:cNvPicPr>
          <p:nvPr>
            <p:ph idx="1"/>
          </p:nvPr>
        </p:nvPicPr>
        <p:blipFill>
          <a:blip r:embed="rId2" cstate="print"/>
          <a:srcRect t="2863" b="5270"/>
          <a:stretch>
            <a:fillRect/>
          </a:stretch>
        </p:blipFill>
        <p:spPr bwMode="auto">
          <a:xfrm>
            <a:off x="214282" y="1214422"/>
            <a:ext cx="8643998" cy="528641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42844" y="285728"/>
            <a:ext cx="8786874" cy="6286544"/>
          </a:xfrm>
        </p:spPr>
        <p:txBody>
          <a:bodyPr>
            <a:normAutofit fontScale="70000" lnSpcReduction="20000"/>
          </a:bodyPr>
          <a:lstStyle/>
          <a:p>
            <a:pPr>
              <a:buNone/>
            </a:pPr>
            <a:r>
              <a:rPr lang="it-IT" sz="4500" i="1" dirty="0" smtClean="0"/>
              <a:t>Protocollo diagnostico</a:t>
            </a:r>
          </a:p>
          <a:p>
            <a:pPr>
              <a:buFontTx/>
              <a:buChar char="-"/>
            </a:pPr>
            <a:r>
              <a:rPr lang="it-IT" dirty="0" smtClean="0"/>
              <a:t>Anamnesi</a:t>
            </a:r>
          </a:p>
          <a:p>
            <a:pPr>
              <a:buNone/>
            </a:pPr>
            <a:r>
              <a:rPr lang="it-IT" dirty="0" smtClean="0"/>
              <a:t>Obiettivo: ottenere il maggior numero possibile di informazioni per definire il tipo di crisi, gli eventuali fattori eziologici e /o scatenanti, escludere manifestazioni di natura non epilettica</a:t>
            </a:r>
          </a:p>
          <a:p>
            <a:pPr>
              <a:buFontTx/>
              <a:buChar char="-"/>
            </a:pPr>
            <a:r>
              <a:rPr lang="it-IT" dirty="0" smtClean="0"/>
              <a:t>Indagini neurofisiologiche</a:t>
            </a:r>
          </a:p>
          <a:p>
            <a:pPr>
              <a:buNone/>
            </a:pPr>
            <a:r>
              <a:rPr lang="it-IT" dirty="0" smtClean="0"/>
              <a:t>L’EEG rappresenta un’indagine di importanza fondamentale perché  è di grande utilità nella diagnosi differenziale tra crisi epilettiche e non, contribuisce alla definizione del tipo di crisi e di epilessia, è utile a scopo prognostico (ad esempio in corso di sospensione del trattamento).</a:t>
            </a:r>
          </a:p>
          <a:p>
            <a:pPr>
              <a:buFontTx/>
              <a:buChar char="-"/>
            </a:pPr>
            <a:r>
              <a:rPr lang="it-IT" dirty="0" smtClean="0"/>
              <a:t>Indagini </a:t>
            </a:r>
            <a:r>
              <a:rPr lang="it-IT" dirty="0" err="1" smtClean="0"/>
              <a:t>neuroradiologiche</a:t>
            </a:r>
            <a:endParaRPr lang="it-IT" dirty="0" smtClean="0"/>
          </a:p>
          <a:p>
            <a:pPr>
              <a:buNone/>
            </a:pPr>
            <a:r>
              <a:rPr lang="it-IT" dirty="0" smtClean="0"/>
              <a:t>La Risonanza magnetica (RM) encefalo rappresenta l’esame più utile per lo studio dei soggetti con epilessia. La TAC encefalo nei soggetti non collaborativi o con controindicazioni all’esecuzione della RM rappresenta un’alternativa</a:t>
            </a:r>
          </a:p>
          <a:p>
            <a:pPr>
              <a:buFontTx/>
              <a:buChar char="-"/>
            </a:pPr>
            <a:r>
              <a:rPr lang="it-IT" dirty="0" smtClean="0"/>
              <a:t>Indagini di laboratorio e genetiche</a:t>
            </a:r>
          </a:p>
          <a:p>
            <a:pPr>
              <a:buFontTx/>
              <a:buChar char="-"/>
            </a:pPr>
            <a:r>
              <a:rPr lang="it-IT" dirty="0" smtClean="0"/>
              <a:t>Valutazione neuropsicologica</a:t>
            </a:r>
          </a:p>
          <a:p>
            <a:pPr>
              <a:buNone/>
            </a:pPr>
            <a:r>
              <a:rPr lang="it-IT" dirty="0" smtClean="0"/>
              <a:t>Per valutare il livello cognitivo, singole abilità in compiti specifici (ad esempio disturbi della memoria e dell’attenzione)</a:t>
            </a:r>
          </a:p>
          <a:p>
            <a:pPr>
              <a:buNone/>
            </a:pPr>
            <a:endParaRPr lang="it-IT" dirty="0" smtClean="0"/>
          </a:p>
          <a:p>
            <a:pPr>
              <a:buNone/>
            </a:pPr>
            <a:endParaRPr lang="it-IT"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85720" y="571480"/>
            <a:ext cx="8643998" cy="5554683"/>
          </a:xfrm>
        </p:spPr>
        <p:txBody>
          <a:bodyPr/>
          <a:lstStyle/>
          <a:p>
            <a:pPr>
              <a:buNone/>
            </a:pPr>
            <a:r>
              <a:rPr lang="it-IT" sz="3600" i="1" dirty="0" smtClean="0"/>
              <a:t>Terapia</a:t>
            </a:r>
          </a:p>
          <a:p>
            <a:pPr>
              <a:buNone/>
            </a:pPr>
            <a:r>
              <a:rPr lang="it-IT" dirty="0" smtClean="0"/>
              <a:t>I farmaci antiepilettici sono indicati nel trattamento delle crisi epilettiche per ottenerne la cessazione e per ridurre il rischio di successive crisi.</a:t>
            </a:r>
          </a:p>
          <a:p>
            <a:pPr>
              <a:buNone/>
            </a:pPr>
            <a:r>
              <a:rPr lang="it-IT" dirty="0" smtClean="0"/>
              <a:t>E’ necessario valutare periodicamente il livello plasmatico del farmaco prescritto (dosaggio del farmaco) ed eseguire esami ematologici di salute generale</a:t>
            </a: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4282" y="142852"/>
            <a:ext cx="8715436" cy="6500858"/>
          </a:xfrm>
        </p:spPr>
        <p:txBody>
          <a:bodyPr>
            <a:normAutofit fontScale="85000" lnSpcReduction="10000"/>
          </a:bodyPr>
          <a:lstStyle/>
          <a:p>
            <a:pPr>
              <a:buNone/>
            </a:pPr>
            <a:r>
              <a:rPr lang="it-IT" i="1" dirty="0" smtClean="0"/>
              <a:t>Eziologia</a:t>
            </a:r>
          </a:p>
          <a:p>
            <a:pPr>
              <a:buNone/>
            </a:pPr>
            <a:r>
              <a:rPr lang="it-IT" dirty="0" smtClean="0"/>
              <a:t>L’epilessia ha cause eterogenee distinte in:</a:t>
            </a:r>
          </a:p>
          <a:p>
            <a:pPr>
              <a:buNone/>
            </a:pPr>
            <a:r>
              <a:rPr lang="it-IT" dirty="0" smtClean="0"/>
              <a:t>- fattori genetici: alcuni noti, molti sconosciuti</a:t>
            </a:r>
          </a:p>
          <a:p>
            <a:pPr>
              <a:buNone/>
            </a:pPr>
            <a:r>
              <a:rPr lang="it-IT" dirty="0" smtClean="0"/>
              <a:t>- fattori acquisiti: sofferenza </a:t>
            </a:r>
            <a:r>
              <a:rPr lang="it-IT" dirty="0" err="1" smtClean="0"/>
              <a:t>pre-peri-post</a:t>
            </a:r>
            <a:r>
              <a:rPr lang="it-IT" dirty="0" smtClean="0"/>
              <a:t> natale, malformazioni cerebrali, esiti di traumi cranici, di patologie vascolari, di infezioni cerebrali, di tumori cerebrali</a:t>
            </a:r>
          </a:p>
          <a:p>
            <a:pPr>
              <a:buNone/>
            </a:pPr>
            <a:r>
              <a:rPr lang="it-IT" dirty="0" smtClean="0"/>
              <a:t>In epoca neonatale l’encefalopatia </a:t>
            </a:r>
            <a:r>
              <a:rPr lang="it-IT" dirty="0" err="1" smtClean="0"/>
              <a:t>ipossico-ischemica</a:t>
            </a:r>
            <a:r>
              <a:rPr lang="it-IT" dirty="0" smtClean="0"/>
              <a:t> e nei neonati </a:t>
            </a:r>
            <a:r>
              <a:rPr lang="it-IT" dirty="0" err="1" smtClean="0"/>
              <a:t>pretermine</a:t>
            </a:r>
            <a:r>
              <a:rPr lang="it-IT" dirty="0" smtClean="0"/>
              <a:t> l’emorragia intraventricolare e le infezioni (sia nel nato a termine che </a:t>
            </a:r>
            <a:r>
              <a:rPr lang="it-IT" dirty="0" err="1" smtClean="0"/>
              <a:t>pretermine</a:t>
            </a:r>
            <a:r>
              <a:rPr lang="it-IT" dirty="0" smtClean="0"/>
              <a:t>) sono le cause più frequenti di epilessia. Seguono le malformazioni cerebrali, le patologie metaboliche, le sindromi genetiche.</a:t>
            </a:r>
          </a:p>
          <a:p>
            <a:pPr>
              <a:buNone/>
            </a:pPr>
            <a:r>
              <a:rPr lang="it-IT" dirty="0" smtClean="0"/>
              <a:t>Nella prima infanzia (0-3 anni) prevalgono le epilessie focali sintomatiche e quelle criptogenetiche.</a:t>
            </a:r>
          </a:p>
          <a:p>
            <a:pPr>
              <a:buNone/>
            </a:pPr>
            <a:r>
              <a:rPr lang="it-IT" dirty="0" smtClean="0"/>
              <a:t>In età scolare si riscontrano soprattutto le epilessie benigne e quelle criptogenetiche.</a:t>
            </a:r>
          </a:p>
          <a:p>
            <a:pPr>
              <a:buNone/>
            </a:pPr>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4282" y="500042"/>
            <a:ext cx="8786874" cy="6215106"/>
          </a:xfrm>
        </p:spPr>
        <p:txBody>
          <a:bodyPr>
            <a:normAutofit fontScale="70000" lnSpcReduction="20000"/>
          </a:bodyPr>
          <a:lstStyle/>
          <a:p>
            <a:pPr>
              <a:buNone/>
            </a:pPr>
            <a:r>
              <a:rPr lang="it-IT" i="1" dirty="0" smtClean="0"/>
              <a:t>Prognosi</a:t>
            </a:r>
          </a:p>
          <a:p>
            <a:pPr>
              <a:buNone/>
            </a:pPr>
            <a:r>
              <a:rPr lang="it-IT" i="1" dirty="0" smtClean="0"/>
              <a:t> </a:t>
            </a:r>
            <a:r>
              <a:rPr lang="it-IT" dirty="0" smtClean="0"/>
              <a:t>E’ molto varia in considerazione della molteplice eziologia.</a:t>
            </a:r>
          </a:p>
          <a:p>
            <a:pPr>
              <a:buNone/>
            </a:pPr>
            <a:r>
              <a:rPr lang="it-IT" dirty="0" smtClean="0"/>
              <a:t>Si possono considerare quattro gruppi: </a:t>
            </a:r>
          </a:p>
          <a:p>
            <a:pPr>
              <a:buNone/>
            </a:pPr>
            <a:r>
              <a:rPr lang="it-IT" dirty="0" smtClean="0"/>
              <a:t>-    A prognosi eccellente (20-30%): sono le forme benigne con remissione spontanea età correlata. Il trattamento farmacologico non sempre è necessario. Rientrano in questa categoria le crisi neonatali benigne e altre forme focali e </a:t>
            </a:r>
            <a:r>
              <a:rPr lang="it-IT" dirty="0" err="1" smtClean="0"/>
              <a:t>miocloniche</a:t>
            </a:r>
            <a:r>
              <a:rPr lang="it-IT" dirty="0" smtClean="0"/>
              <a:t> benigne</a:t>
            </a:r>
          </a:p>
          <a:p>
            <a:pPr>
              <a:buFontTx/>
              <a:buChar char="-"/>
            </a:pPr>
            <a:r>
              <a:rPr lang="it-IT" dirty="0" smtClean="0"/>
              <a:t>A prognosi buona (30-40%): sono le epilessie </a:t>
            </a:r>
            <a:r>
              <a:rPr lang="it-IT" dirty="0" err="1" smtClean="0"/>
              <a:t>farmacosensibili</a:t>
            </a:r>
            <a:r>
              <a:rPr lang="it-IT" dirty="0" smtClean="0"/>
              <a:t> in cui la remissione delle crisi, ottenuta mediante idonea terapia, è permanente. La terapia può essere sospesa dopo un certo periodo di tempo. Rientrano in questa categoria il Piccolo Male, l’Epilessia a Parossismi </a:t>
            </a:r>
            <a:r>
              <a:rPr lang="it-IT" dirty="0" err="1" smtClean="0"/>
              <a:t>Rolandici</a:t>
            </a:r>
            <a:r>
              <a:rPr lang="it-IT" dirty="0" smtClean="0"/>
              <a:t> e alcune epilessie focali sia idiopatiche che criptogenetiche.</a:t>
            </a:r>
          </a:p>
          <a:p>
            <a:pPr>
              <a:buFontTx/>
              <a:buChar char="-"/>
            </a:pPr>
            <a:r>
              <a:rPr lang="it-IT" dirty="0" smtClean="0"/>
              <a:t>A prognosi incerta (10-20%): sono le epilessie farmaco-dipendenti che non guariscono spontaneamente, in cui la terapia porta a un controllo delle crisi che tuttavia tendono a ripresentarsi con la sospensione della terapia. Comprendono la maggior parte delle epilessie focali e lesionali.</a:t>
            </a:r>
          </a:p>
          <a:p>
            <a:pPr>
              <a:buFontTx/>
              <a:buChar char="-"/>
            </a:pPr>
            <a:r>
              <a:rPr lang="it-IT" dirty="0" smtClean="0"/>
              <a:t>A prognosi sfavorevole (meno del 20%): sono le epilessie </a:t>
            </a:r>
            <a:r>
              <a:rPr lang="it-IT" dirty="0" err="1" smtClean="0"/>
              <a:t>farmacoresistenti</a:t>
            </a:r>
            <a:r>
              <a:rPr lang="it-IT" dirty="0" smtClean="0"/>
              <a:t> non </a:t>
            </a:r>
            <a:r>
              <a:rPr lang="it-IT" dirty="0" err="1" smtClean="0"/>
              <a:t>responsive</a:t>
            </a:r>
            <a:r>
              <a:rPr lang="it-IT" dirty="0" smtClean="0"/>
              <a:t> al trattamento anche in </a:t>
            </a:r>
            <a:r>
              <a:rPr lang="it-IT" dirty="0" err="1" smtClean="0"/>
              <a:t>politerapia</a:t>
            </a:r>
            <a:r>
              <a:rPr lang="it-IT" dirty="0" smtClean="0"/>
              <a:t>. Appartengono a questa categoria le epilessie focali associate a importanti lesioni cerebrali strutturali.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71480"/>
            <a:ext cx="8229600" cy="5554683"/>
          </a:xfrm>
        </p:spPr>
        <p:txBody>
          <a:bodyPr>
            <a:normAutofit fontScale="92500" lnSpcReduction="20000"/>
          </a:bodyPr>
          <a:lstStyle/>
          <a:p>
            <a:pPr>
              <a:buNone/>
            </a:pPr>
            <a:r>
              <a:rPr lang="it-IT" i="1" dirty="0" smtClean="0"/>
              <a:t>Fattori scatenanti</a:t>
            </a:r>
          </a:p>
          <a:p>
            <a:pPr>
              <a:buNone/>
            </a:pPr>
            <a:r>
              <a:rPr lang="it-IT" dirty="0" smtClean="0"/>
              <a:t>I</a:t>
            </a:r>
            <a:r>
              <a:rPr lang="it-IT" i="1" dirty="0" smtClean="0"/>
              <a:t> </a:t>
            </a:r>
            <a:r>
              <a:rPr lang="it-IT" dirty="0" smtClean="0"/>
              <a:t>fattori scatenanti e/o facilitanti le crisi epilettiche sono il sonno e/o la sua privazione, l’assunzione eccessiva di alcool o droghe eccitanti, la stimolazione luminosa intermittente o altri tipi di stimolazioni sensoriali (ad esempio acustiche) in soggetti predisposti.</a:t>
            </a:r>
          </a:p>
          <a:p>
            <a:pPr>
              <a:buNone/>
            </a:pPr>
            <a:r>
              <a:rPr lang="it-IT" dirty="0" smtClean="0"/>
              <a:t>Anche la febbre, gli squilibri elettrolitici (dei sali minerali, cioè sodio, </a:t>
            </a:r>
            <a:r>
              <a:rPr lang="it-IT" dirty="0" err="1" smtClean="0"/>
              <a:t>potassio…</a:t>
            </a:r>
            <a:r>
              <a:rPr lang="it-IT" dirty="0" smtClean="0"/>
              <a:t>) e i disordini metabolici (ad esempio ipoglicemia) possono essere responsabili della comparsa di crisi epilettiche.</a:t>
            </a:r>
          </a:p>
          <a:p>
            <a:pPr>
              <a:buNone/>
            </a:pPr>
            <a:r>
              <a:rPr lang="it-IT" dirty="0" smtClean="0"/>
              <a:t>Le crisi febbrili della prima e seconda infanzia sono escluse dalla diagnosi di epilessia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42844" y="142852"/>
            <a:ext cx="8858312" cy="6572296"/>
          </a:xfrm>
        </p:spPr>
        <p:txBody>
          <a:bodyPr>
            <a:normAutofit fontScale="62500" lnSpcReduction="20000"/>
          </a:bodyPr>
          <a:lstStyle/>
          <a:p>
            <a:pPr algn="just">
              <a:buNone/>
            </a:pPr>
            <a:r>
              <a:rPr lang="it-IT" sz="3300" i="1" dirty="0" smtClean="0"/>
              <a:t>Classificazione delle crisi epilettiche</a:t>
            </a:r>
          </a:p>
          <a:p>
            <a:pPr algn="just">
              <a:buNone/>
            </a:pPr>
            <a:endParaRPr lang="it-IT" sz="3300" i="1" dirty="0" smtClean="0"/>
          </a:p>
          <a:p>
            <a:pPr algn="just">
              <a:buNone/>
            </a:pPr>
            <a:r>
              <a:rPr lang="it-IT" sz="3300" dirty="0" smtClean="0"/>
              <a:t>La Lega Internazionale contro l’Epilessia classifica le crisi epilettiche  in:</a:t>
            </a:r>
          </a:p>
          <a:p>
            <a:pPr algn="just">
              <a:buFontTx/>
              <a:buChar char="-"/>
            </a:pPr>
            <a:r>
              <a:rPr lang="it-IT" sz="3300" dirty="0" smtClean="0"/>
              <a:t>crisi generalizzate</a:t>
            </a:r>
          </a:p>
          <a:p>
            <a:pPr algn="just">
              <a:buFontTx/>
              <a:buChar char="-"/>
            </a:pPr>
            <a:r>
              <a:rPr lang="it-IT" sz="3300" dirty="0" smtClean="0"/>
              <a:t>crisi focali o parziali</a:t>
            </a:r>
          </a:p>
          <a:p>
            <a:pPr algn="just">
              <a:buFontTx/>
              <a:buChar char="-"/>
            </a:pPr>
            <a:r>
              <a:rPr lang="it-IT" sz="3300" dirty="0" smtClean="0"/>
              <a:t>indeterminate</a:t>
            </a:r>
          </a:p>
          <a:p>
            <a:pPr algn="just">
              <a:buNone/>
            </a:pPr>
            <a:endParaRPr lang="it-IT" sz="3300" dirty="0" smtClean="0"/>
          </a:p>
          <a:p>
            <a:pPr algn="just">
              <a:buFont typeface="Wingdings" pitchFamily="2" charset="2"/>
              <a:buChar char="§"/>
            </a:pPr>
            <a:r>
              <a:rPr lang="it-IT" sz="3300" i="1" dirty="0" smtClean="0"/>
              <a:t>Le crisi generalizzate </a:t>
            </a:r>
            <a:r>
              <a:rPr lang="it-IT" sz="3300" dirty="0" smtClean="0"/>
              <a:t>si caratterizzano per l’immediato ed esteso coinvolgimento di entrambi gli emisferi. A seconda dell’espressione clinica si distinguono in assenze, crisi tonico-cloniche, cloniche, toniche, atoniche, </a:t>
            </a:r>
            <a:r>
              <a:rPr lang="it-IT" sz="3300" dirty="0" err="1" smtClean="0"/>
              <a:t>miocloniche</a:t>
            </a:r>
            <a:r>
              <a:rPr lang="it-IT" sz="3300" dirty="0" smtClean="0"/>
              <a:t> in genere accompagnate da perdita di coscienza</a:t>
            </a:r>
          </a:p>
          <a:p>
            <a:pPr algn="just">
              <a:buNone/>
            </a:pPr>
            <a:endParaRPr lang="it-IT" sz="3300" dirty="0" smtClean="0"/>
          </a:p>
          <a:p>
            <a:pPr algn="just">
              <a:buFont typeface="Wingdings" pitchFamily="2" charset="2"/>
              <a:buChar char="§"/>
            </a:pPr>
            <a:r>
              <a:rPr lang="it-IT" sz="3300" i="1" dirty="0" smtClean="0"/>
              <a:t>Le crisi focali </a:t>
            </a:r>
            <a:r>
              <a:rPr lang="it-IT" sz="3300" dirty="0" smtClean="0"/>
              <a:t>originano da un’area precisa, più o meno estesa, di un emisfero (definita zona </a:t>
            </a:r>
            <a:r>
              <a:rPr lang="it-IT" sz="3300" dirty="0" err="1" smtClean="0"/>
              <a:t>epilettogena</a:t>
            </a:r>
            <a:r>
              <a:rPr lang="it-IT" sz="3300" dirty="0" smtClean="0"/>
              <a:t>); dalla zona di origine la scarica può diffondersi e coinvolgere altre regioni dello stesso emisfero o dell’emisfero </a:t>
            </a:r>
            <a:r>
              <a:rPr lang="it-IT" sz="3300" dirty="0" err="1" smtClean="0"/>
              <a:t>controlaterale</a:t>
            </a:r>
            <a:r>
              <a:rPr lang="it-IT" sz="3300" dirty="0" smtClean="0"/>
              <a:t> (crisi focali secondariamente generalizzate). A seconda della sede dell’area interessata possono presentarsi con manifestazioni motorie (toniche, cloniche, </a:t>
            </a:r>
            <a:r>
              <a:rPr lang="it-IT" sz="3300" dirty="0" err="1" smtClean="0"/>
              <a:t>miocloniche…</a:t>
            </a:r>
            <a:r>
              <a:rPr lang="it-IT" sz="3300" dirty="0" smtClean="0"/>
              <a:t>), sensoriali (sensazioni gastriche, visive..), emotive (sensazione di paura, ansia..), vegetative (pallore, rossore, tachicardia),  con o senza alterazione o perdita di coscienza.  </a:t>
            </a:r>
          </a:p>
          <a:p>
            <a:pPr algn="just">
              <a:buNone/>
            </a:pPr>
            <a:r>
              <a:rPr lang="it-IT" sz="3300" dirty="0" smtClean="0"/>
              <a:t> </a:t>
            </a:r>
          </a:p>
          <a:p>
            <a:pPr>
              <a:buFont typeface="Wingdings" pitchFamily="2" charset="2"/>
              <a:buChar char="§"/>
            </a:pPr>
            <a:r>
              <a:rPr lang="it-IT" sz="3400" i="1" dirty="0" smtClean="0"/>
              <a:t>Le crisi indeterminate </a:t>
            </a:r>
            <a:r>
              <a:rPr lang="it-IT" sz="3400" dirty="0" smtClean="0"/>
              <a:t>sono così definite per dati clinici insufficienti</a:t>
            </a:r>
          </a:p>
          <a:p>
            <a:endParaRPr lang="it-I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25760"/>
            <a:ext cx="8229600" cy="1143000"/>
          </a:xfrm>
        </p:spPr>
        <p:txBody>
          <a:bodyPr>
            <a:noAutofit/>
          </a:bodyPr>
          <a:lstStyle/>
          <a:p>
            <a:pPr algn="ctr"/>
            <a:r>
              <a:rPr lang="it-IT" sz="3000" dirty="0" smtClean="0">
                <a:solidFill>
                  <a:schemeClr val="bg1"/>
                </a:solidFill>
              </a:rPr>
              <a:t>CLASSIFICAZIONE DELLE EPILESSIE (ILAE 1989-2001)</a:t>
            </a:r>
            <a:endParaRPr lang="it-IT" sz="3000" dirty="0">
              <a:solidFill>
                <a:schemeClr val="bg1"/>
              </a:solidFill>
            </a:endParaRPr>
          </a:p>
        </p:txBody>
      </p:sp>
      <p:sp>
        <p:nvSpPr>
          <p:cNvPr id="3" name="Segnaposto contenuto 2"/>
          <p:cNvSpPr>
            <a:spLocks noGrp="1"/>
          </p:cNvSpPr>
          <p:nvPr>
            <p:ph idx="1"/>
          </p:nvPr>
        </p:nvSpPr>
        <p:spPr>
          <a:xfrm>
            <a:off x="214282" y="428604"/>
            <a:ext cx="8472518" cy="6286544"/>
          </a:xfrm>
        </p:spPr>
        <p:txBody>
          <a:bodyPr>
            <a:normAutofit fontScale="85000" lnSpcReduction="20000"/>
          </a:bodyPr>
          <a:lstStyle/>
          <a:p>
            <a:pPr algn="just">
              <a:buNone/>
            </a:pPr>
            <a:r>
              <a:rPr lang="it-IT" altLang="it-IT" sz="2800" i="1" dirty="0" smtClean="0"/>
              <a:t>Classificazione delle epilessie</a:t>
            </a:r>
          </a:p>
          <a:p>
            <a:pPr algn="just">
              <a:buNone/>
            </a:pPr>
            <a:r>
              <a:rPr lang="it-IT" altLang="it-IT" sz="2800" dirty="0" smtClean="0"/>
              <a:t>La Lega Internazionale contro l’Epilessia le classifica in:</a:t>
            </a:r>
          </a:p>
          <a:p>
            <a:pPr algn="just">
              <a:buFont typeface="Wingdings" pitchFamily="2" charset="2"/>
              <a:buChar char="§"/>
            </a:pPr>
            <a:r>
              <a:rPr lang="it-IT" altLang="it-IT" sz="2800" dirty="0" smtClean="0"/>
              <a:t>Epilessie idiopatiche</a:t>
            </a:r>
          </a:p>
          <a:p>
            <a:pPr algn="just">
              <a:buFont typeface="Wingdings" pitchFamily="2" charset="2"/>
              <a:buChar char="§"/>
            </a:pPr>
            <a:r>
              <a:rPr lang="it-IT" altLang="it-IT" sz="2800" dirty="0" smtClean="0"/>
              <a:t>Epilessie sintomatiche</a:t>
            </a:r>
          </a:p>
          <a:p>
            <a:pPr algn="just">
              <a:buFont typeface="Wingdings" pitchFamily="2" charset="2"/>
              <a:buChar char="§"/>
            </a:pPr>
            <a:r>
              <a:rPr lang="it-IT" altLang="it-IT" sz="2800" dirty="0" smtClean="0"/>
              <a:t>Epilessie criptogenetiche</a:t>
            </a:r>
          </a:p>
          <a:p>
            <a:pPr algn="just">
              <a:buNone/>
            </a:pPr>
            <a:endParaRPr lang="it-IT" altLang="it-IT" sz="2800" dirty="0" smtClean="0"/>
          </a:p>
          <a:p>
            <a:pPr algn="just">
              <a:buFont typeface="Wingdings" pitchFamily="2" charset="2"/>
              <a:buChar char="§"/>
            </a:pPr>
            <a:r>
              <a:rPr lang="it-IT" altLang="it-IT" sz="3300" dirty="0" smtClean="0"/>
              <a:t>Epilessie idiopatiche</a:t>
            </a:r>
            <a:r>
              <a:rPr lang="it-IT" altLang="it-IT" sz="3300" dirty="0" smtClean="0">
                <a:solidFill>
                  <a:srgbClr val="FF0000"/>
                </a:solidFill>
              </a:rPr>
              <a:t> </a:t>
            </a:r>
          </a:p>
          <a:p>
            <a:pPr algn="just">
              <a:buNone/>
            </a:pPr>
            <a:r>
              <a:rPr lang="it-IT" altLang="it-IT" sz="2800" dirty="0" smtClean="0"/>
              <a:t>- Sono la conseguenza di alterazioni funzionali su base  poligenica. </a:t>
            </a:r>
          </a:p>
          <a:p>
            <a:pPr algn="just">
              <a:buNone/>
            </a:pPr>
            <a:r>
              <a:rPr lang="it-IT" altLang="it-IT" sz="2800" dirty="0" smtClean="0"/>
              <a:t>- Non si riscontrano lesioni anatomiche. </a:t>
            </a:r>
          </a:p>
          <a:p>
            <a:pPr algn="just">
              <a:buNone/>
            </a:pPr>
            <a:r>
              <a:rPr lang="it-IT" altLang="it-IT" sz="2800" dirty="0" smtClean="0"/>
              <a:t>- L’EEG presenta, in genere, una buona organizzazione strutturale oltre alle anomalie parossistiche correlate con l’epilessia. </a:t>
            </a:r>
          </a:p>
          <a:p>
            <a:pPr algn="just">
              <a:buNone/>
            </a:pPr>
            <a:r>
              <a:rPr lang="it-IT" altLang="it-IT" sz="2800" dirty="0" smtClean="0"/>
              <a:t>- Generalmente queste forme di epilessia sono correlate all’età (</a:t>
            </a:r>
            <a:r>
              <a:rPr lang="it-IT" altLang="it-IT" sz="2800" dirty="0" err="1" smtClean="0"/>
              <a:t>età-correlate</a:t>
            </a:r>
            <a:r>
              <a:rPr lang="it-IT" altLang="it-IT" sz="2800" dirty="0" smtClean="0"/>
              <a:t>). </a:t>
            </a:r>
          </a:p>
          <a:p>
            <a:pPr algn="just">
              <a:buNone/>
            </a:pPr>
            <a:r>
              <a:rPr lang="it-IT" altLang="it-IT" sz="2800" dirty="0" smtClean="0"/>
              <a:t>- La risposta alla terapia e la prognosi sono mediamente buone pur essendoci forme con manifestazioni cliniche gravi, progressivo deterioramento cognitivo, scarsa risposta terapeutica e prognosi sfavorevole.</a:t>
            </a:r>
          </a:p>
          <a:p>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1143000"/>
          </a:xfrm>
        </p:spPr>
        <p:txBody>
          <a:bodyPr>
            <a:normAutofit/>
          </a:bodyPr>
          <a:lstStyle/>
          <a:p>
            <a:pPr algn="ctr"/>
            <a:r>
              <a:rPr lang="it-IT" sz="3000" dirty="0" smtClean="0">
                <a:solidFill>
                  <a:schemeClr val="bg1"/>
                </a:solidFill>
              </a:rPr>
              <a:t>CLASSIFICAZIONE DELLE EPILESSIE (ILAE 1989-2001)</a:t>
            </a:r>
            <a:endParaRPr lang="it-IT" sz="3000" dirty="0">
              <a:solidFill>
                <a:schemeClr val="bg1"/>
              </a:solidFill>
            </a:endParaRPr>
          </a:p>
        </p:txBody>
      </p:sp>
      <p:sp>
        <p:nvSpPr>
          <p:cNvPr id="3" name="Segnaposto contenuto 2"/>
          <p:cNvSpPr>
            <a:spLocks noGrp="1"/>
          </p:cNvSpPr>
          <p:nvPr>
            <p:ph idx="1"/>
          </p:nvPr>
        </p:nvSpPr>
        <p:spPr>
          <a:xfrm>
            <a:off x="285720" y="142852"/>
            <a:ext cx="8643998" cy="6572296"/>
          </a:xfrm>
        </p:spPr>
        <p:txBody>
          <a:bodyPr>
            <a:normAutofit fontScale="77500" lnSpcReduction="20000"/>
          </a:bodyPr>
          <a:lstStyle/>
          <a:p>
            <a:pPr algn="just">
              <a:buFont typeface="Wingdings" pitchFamily="2" charset="2"/>
              <a:buChar char="§"/>
            </a:pPr>
            <a:r>
              <a:rPr lang="it-IT" altLang="it-IT" sz="3600" dirty="0" smtClean="0"/>
              <a:t>Epilessie sintomatiche o strutturali</a:t>
            </a:r>
          </a:p>
          <a:p>
            <a:pPr algn="just">
              <a:buNone/>
            </a:pPr>
            <a:r>
              <a:rPr lang="it-IT" altLang="it-IT" sz="2800" dirty="0" smtClean="0"/>
              <a:t>- </a:t>
            </a:r>
            <a:r>
              <a:rPr lang="it-IT" altLang="it-IT" sz="3000" dirty="0" smtClean="0"/>
              <a:t>Sono causate da lesioni anatomiche cerebrali dimostrabili attraverso esami </a:t>
            </a:r>
            <a:r>
              <a:rPr lang="it-IT" altLang="it-IT" sz="3000" dirty="0" err="1" smtClean="0"/>
              <a:t>neuroradiologici</a:t>
            </a:r>
            <a:r>
              <a:rPr lang="it-IT" altLang="it-IT" sz="3000" dirty="0" smtClean="0"/>
              <a:t> (RMN encefalo, TAC encefalo) quali: neoplasie, malformazioni cerebrali o della corteccia cerebrale, malformazioni vascolari, esiti di processi infiammatori (encefaliti, meningo-encefaliti), esiti di lesioni vascolari, della patologia </a:t>
            </a:r>
            <a:r>
              <a:rPr lang="it-IT" altLang="it-IT" sz="3000" dirty="0" err="1" smtClean="0"/>
              <a:t>ipossico-ischemica</a:t>
            </a:r>
            <a:r>
              <a:rPr lang="it-IT" altLang="it-IT" sz="3000" dirty="0" smtClean="0"/>
              <a:t> perinatale, esiti post-traumatici,esiti di neoplasie cerebrali.</a:t>
            </a:r>
          </a:p>
          <a:p>
            <a:pPr algn="just">
              <a:buNone/>
            </a:pPr>
            <a:r>
              <a:rPr lang="it-IT" altLang="it-IT" sz="3000" dirty="0" smtClean="0"/>
              <a:t>- All’EEG si rilevano anomalie irritative focali, segni della patologia di base.</a:t>
            </a:r>
          </a:p>
          <a:p>
            <a:pPr algn="just">
              <a:buNone/>
            </a:pPr>
            <a:r>
              <a:rPr lang="it-IT" altLang="it-IT" sz="3000" dirty="0" smtClean="0"/>
              <a:t>- Talora si accompagnano a deficit neurologico e cognitivo.</a:t>
            </a:r>
          </a:p>
          <a:p>
            <a:pPr algn="just">
              <a:buNone/>
            </a:pPr>
            <a:r>
              <a:rPr lang="it-IT" altLang="it-IT" sz="3000" dirty="0" smtClean="0"/>
              <a:t>- La risposta alla terapia antiepilettica è variabile.</a:t>
            </a:r>
          </a:p>
          <a:p>
            <a:pPr algn="just">
              <a:buFont typeface="Wingdings 2" pitchFamily="18" charset="2"/>
              <a:buNone/>
            </a:pPr>
            <a:endParaRPr lang="it-IT" altLang="it-IT" sz="2800" dirty="0" smtClean="0"/>
          </a:p>
          <a:p>
            <a:pPr algn="just">
              <a:buFont typeface="Wingdings" pitchFamily="2" charset="2"/>
              <a:buChar char="§"/>
            </a:pPr>
            <a:r>
              <a:rPr lang="it-IT" altLang="it-IT" sz="3600" dirty="0" smtClean="0"/>
              <a:t>Epilessie criptogenetiche</a:t>
            </a:r>
          </a:p>
          <a:p>
            <a:pPr algn="just">
              <a:buNone/>
            </a:pPr>
            <a:r>
              <a:rPr lang="it-IT" altLang="it-IT" sz="3600" dirty="0" smtClean="0"/>
              <a:t>- </a:t>
            </a:r>
            <a:r>
              <a:rPr lang="it-IT" altLang="it-IT" sz="3000" dirty="0" smtClean="0"/>
              <a:t>Sono </a:t>
            </a:r>
            <a:r>
              <a:rPr lang="it-IT" altLang="it-IT" sz="3000" dirty="0"/>
              <a:t>f</a:t>
            </a:r>
            <a:r>
              <a:rPr lang="it-IT" altLang="it-IT" sz="3000" dirty="0" smtClean="0"/>
              <a:t>orme in cui le attuali tecniche diagnostiche (RMN e TAC encefalo) non rilevano segni di patologia cerebrale organica, né si riscontrano dati all’anamnesi che indirizzino verso un danno cerebrale, ma persiste forte il sospetto di compromissione organica non attualmente dimostrabile.</a:t>
            </a:r>
          </a:p>
          <a:p>
            <a:pPr algn="just">
              <a:buNone/>
            </a:pPr>
            <a:r>
              <a:rPr lang="it-IT" altLang="it-IT" sz="3000" dirty="0" smtClean="0"/>
              <a:t>-  Evoluzione clinica non facilmente prevedibile e variabile.</a:t>
            </a:r>
          </a:p>
          <a:p>
            <a:endParaRPr lang="it-IT"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1937</TotalTime>
  <Words>2232</Words>
  <Application>Microsoft Office PowerPoint</Application>
  <PresentationFormat>Presentazione su schermo (4:3)</PresentationFormat>
  <Paragraphs>151</Paragraphs>
  <Slides>32</Slides>
  <Notes>0</Notes>
  <HiddenSlides>0</HiddenSlides>
  <MMClips>0</MMClips>
  <ScaleCrop>false</ScaleCrop>
  <HeadingPairs>
    <vt:vector size="4" baseType="variant">
      <vt:variant>
        <vt:lpstr>Tema</vt:lpstr>
      </vt:variant>
      <vt:variant>
        <vt:i4>1</vt:i4>
      </vt:variant>
      <vt:variant>
        <vt:lpstr>Titoli diapositive</vt:lpstr>
      </vt:variant>
      <vt:variant>
        <vt:i4>32</vt:i4>
      </vt:variant>
    </vt:vector>
  </HeadingPairs>
  <TitlesOfParts>
    <vt:vector size="33" baseType="lpstr">
      <vt:lpstr>Tema di Office</vt:lpstr>
      <vt:lpstr>Neuropsichiatria Infantile Prof.ssa Anna Peloso  L’epilessia in età evolutiva</vt:lpstr>
      <vt:lpstr>Diapositiva 2</vt:lpstr>
      <vt:lpstr>Diapositiva 3</vt:lpstr>
      <vt:lpstr>Diapositiva 4</vt:lpstr>
      <vt:lpstr>Diapositiva 5</vt:lpstr>
      <vt:lpstr>Diapositiva 6</vt:lpstr>
      <vt:lpstr>Diapositiva 7</vt:lpstr>
      <vt:lpstr>CLASSIFICAZIONE DELLE EPILESSIE (ILAE 1989-2001)</vt:lpstr>
      <vt:lpstr>CLASSIFICAZIONE DELLE EPILESSIE (ILAE 1989-2001)</vt:lpstr>
      <vt:lpstr>L’elettroencefalogramma (EEG)</vt:lpstr>
      <vt:lpstr>Brevi cenni su alcune forme di epilessia idiopatica</vt:lpstr>
      <vt:lpstr>Diapositiva 12</vt:lpstr>
      <vt:lpstr>Diapositiva 13</vt:lpstr>
      <vt:lpstr>Diapositiva 14</vt:lpstr>
      <vt:lpstr>Diapositiva 15</vt:lpstr>
      <vt:lpstr>Diapositiva 16</vt:lpstr>
      <vt:lpstr>Diapositiva 17</vt:lpstr>
      <vt:lpstr>Principali forme di epilessia sintomatica</vt:lpstr>
      <vt:lpstr>Diapositiva 19</vt:lpstr>
      <vt:lpstr>Epilessia sintomatica secondaria a lesione malformativa frontale destra. EEG intercritico: PO anteriori/frontali destre e successiva generalizzazione (diffusione) delle anomalie irritative</vt:lpstr>
      <vt:lpstr>Stesso EEG intercritico; presenza di anomalie irritative predominanti in sede frontale destra</vt:lpstr>
      <vt:lpstr>Risonanza Magnetica: riscontro di lesione corticale frontale destra</vt:lpstr>
      <vt:lpstr>RM febbraio 2016:  riscontro di displasia corticale frontale destra</vt:lpstr>
      <vt:lpstr>Epilessia criptogenetica farmacoresistente: crisi di assenza atipica prolungata</vt:lpstr>
      <vt:lpstr>Stesso EEG critico</vt:lpstr>
      <vt:lpstr>Stesso EEG critico</vt:lpstr>
      <vt:lpstr>Stesso EEG critico</vt:lpstr>
      <vt:lpstr>Stesso EEG critico: rallentamento post-critico (al termine della crisi) dell’attività elettrica cerebrale</vt:lpstr>
      <vt:lpstr>Stesso EEG: rallentamento post-critico</vt:lpstr>
      <vt:lpstr>EEG intercritico della stessa paziente</vt:lpstr>
      <vt:lpstr>Diapositiva 31</vt:lpstr>
      <vt:lpstr>Diapositiva 32</vt:lpstr>
    </vt:vector>
  </TitlesOfParts>
  <Company>Università di Torino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Diagnosi differenziale nell’infanzia</dc:title>
  <dc:creator>neuro</dc:creator>
  <cp:lastModifiedBy>Utente</cp:lastModifiedBy>
  <cp:revision>159</cp:revision>
  <dcterms:created xsi:type="dcterms:W3CDTF">2016-09-06T12:33:40Z</dcterms:created>
  <dcterms:modified xsi:type="dcterms:W3CDTF">2021-10-19T13:22:34Z</dcterms:modified>
</cp:coreProperties>
</file>