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2" r:id="rId20"/>
    <p:sldId id="275" r:id="rId21"/>
    <p:sldId id="276" r:id="rId22"/>
  </p:sldIdLst>
  <p:sldSz cx="18288000" cy="10287000"/>
  <p:notesSz cx="6858000" cy="9144000"/>
  <p:embeddedFontLst>
    <p:embeddedFont>
      <p:font typeface="Canva Sans" panose="020B0604020202020204" charset="0"/>
      <p:regular r:id="rId23"/>
    </p:embeddedFont>
    <p:embeddedFont>
      <p:font typeface="Canva Sans Bold" panose="020B0604020202020204" charset="0"/>
      <p:regular r:id="rId24"/>
    </p:embeddedFont>
    <p:embeddedFont>
      <p:font typeface="Clear Sans" panose="020B0604020202020204" charset="0"/>
      <p:regular r:id="rId25"/>
    </p:embeddedFont>
    <p:embeddedFont>
      <p:font typeface="Clear Sans Bold" panose="020B0604020202020204" charset="0"/>
      <p:regular r:id="rId26"/>
    </p:embeddedFont>
    <p:embeddedFont>
      <p:font typeface="Playfair Display" panose="00000500000000000000" pitchFamily="2" charset="0"/>
      <p:regular r:id="rId27"/>
      <p:bold r:id="rId28"/>
      <p:italic r:id="rId29"/>
      <p:boldItalic r:id="rId30"/>
    </p:embeddedFont>
    <p:embeddedFont>
      <p:font typeface="Playfair Display Bold" panose="00000800000000000000" charset="0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1646" y="2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gif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7.png"/><Relationship Id="rId4" Type="http://schemas.openxmlformats.org/officeDocument/2006/relationships/image" Target="../media/image3.gif"/><Relationship Id="rId9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3.gif"/><Relationship Id="rId9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8.png"/><Relationship Id="rId4" Type="http://schemas.openxmlformats.org/officeDocument/2006/relationships/image" Target="../media/image3.gif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9.png"/><Relationship Id="rId4" Type="http://schemas.openxmlformats.org/officeDocument/2006/relationships/image" Target="../media/image3.gif"/><Relationship Id="rId9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20.png"/><Relationship Id="rId4" Type="http://schemas.openxmlformats.org/officeDocument/2006/relationships/image" Target="../media/image3.gif"/><Relationship Id="rId9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21.png"/><Relationship Id="rId4" Type="http://schemas.openxmlformats.org/officeDocument/2006/relationships/image" Target="../media/image3.gif"/><Relationship Id="rId9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3.gif"/><Relationship Id="rId9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hyperlink" Target="https://www.ted.com/talks/kelli_sandman_hurley_what_is_dyslexia?subtitle=en&amp;geo=it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hyperlink" Target="https://www.ted.com/talks/ryan_gersava_a_disability_inclusive_future_of_work?subtitle=en&amp;geo=it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gif"/><Relationship Id="rId7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12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11" Type="http://schemas.openxmlformats.org/officeDocument/2006/relationships/image" Target="../media/image12.png"/><Relationship Id="rId5" Type="http://schemas.openxmlformats.org/officeDocument/2006/relationships/image" Target="../media/image8.png"/><Relationship Id="rId10" Type="http://schemas.openxmlformats.org/officeDocument/2006/relationships/image" Target="../media/image3.gif"/><Relationship Id="rId4" Type="http://schemas.openxmlformats.org/officeDocument/2006/relationships/image" Target="../media/image6.sv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padlet.com/matteocabassi3/write-your-two-summaries-for-the-ted-talks-you-watched-at-ho-tinyd5ipnu3d8ygy" TargetMode="External"/><Relationship Id="rId3" Type="http://schemas.openxmlformats.org/officeDocument/2006/relationships/image" Target="../media/image3.gif"/><Relationship Id="rId7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gif"/><Relationship Id="rId10" Type="http://schemas.openxmlformats.org/officeDocument/2006/relationships/image" Target="../media/image4.png"/><Relationship Id="rId4" Type="http://schemas.openxmlformats.org/officeDocument/2006/relationships/image" Target="../media/image2.gif"/><Relationship Id="rId9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5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image" Target="../media/image12.png"/><Relationship Id="rId4" Type="http://schemas.openxmlformats.org/officeDocument/2006/relationships/image" Target="../media/image16.sv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5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image" Target="../media/image12.png"/><Relationship Id="rId4" Type="http://schemas.openxmlformats.org/officeDocument/2006/relationships/image" Target="../media/image16.sv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5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image" Target="../media/image12.png"/><Relationship Id="rId4" Type="http://schemas.openxmlformats.org/officeDocument/2006/relationships/image" Target="../media/image16.sv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2.png"/><Relationship Id="rId7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3.gif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3.gif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3.gif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70000"/>
          </a:blip>
          <a:srcRect l="28" r="28"/>
          <a:stretch>
            <a:fillRect/>
          </a:stretch>
        </p:blipFill>
        <p:spPr>
          <a:xfrm>
            <a:off x="2420446" y="2637856"/>
            <a:ext cx="13447107" cy="470648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1180122" y="1624477"/>
            <a:ext cx="4540154" cy="37834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12159181" y="9258300"/>
            <a:ext cx="4862741" cy="405228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13185461" y="-345362"/>
            <a:ext cx="4886025" cy="4318025"/>
          </a:xfrm>
          <a:custGeom>
            <a:avLst/>
            <a:gdLst/>
            <a:ahLst/>
            <a:cxnLst/>
            <a:rect l="l" t="t" r="r" b="b"/>
            <a:pathLst>
              <a:path w="4886025" h="4318025">
                <a:moveTo>
                  <a:pt x="0" y="0"/>
                </a:moveTo>
                <a:lnTo>
                  <a:pt x="4886026" y="0"/>
                </a:lnTo>
                <a:lnTo>
                  <a:pt x="4886026" y="4318025"/>
                </a:lnTo>
                <a:lnTo>
                  <a:pt x="0" y="43180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44999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/>
          <p:cNvSpPr/>
          <p:nvPr/>
        </p:nvSpPr>
        <p:spPr>
          <a:xfrm>
            <a:off x="-626754" y="5905500"/>
            <a:ext cx="2719733" cy="4748740"/>
          </a:xfrm>
          <a:custGeom>
            <a:avLst/>
            <a:gdLst/>
            <a:ahLst/>
            <a:cxnLst/>
            <a:rect l="l" t="t" r="r" b="b"/>
            <a:pathLst>
              <a:path w="2719733" h="4748740">
                <a:moveTo>
                  <a:pt x="0" y="0"/>
                </a:moveTo>
                <a:lnTo>
                  <a:pt x="2719733" y="0"/>
                </a:lnTo>
                <a:lnTo>
                  <a:pt x="2719733" y="4748740"/>
                </a:lnTo>
                <a:lnTo>
                  <a:pt x="0" y="47487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TextBox 8"/>
          <p:cNvSpPr txBox="1"/>
          <p:nvPr/>
        </p:nvSpPr>
        <p:spPr>
          <a:xfrm>
            <a:off x="3232037" y="4391025"/>
            <a:ext cx="11823927" cy="1514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ENGLISH CLASS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1095375"/>
            <a:ext cx="4842998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0"/>
              </a:lnSpc>
            </a:pPr>
            <a:r>
              <a:rPr lang="en-US" sz="29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IUSTO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921803" y="8728710"/>
            <a:ext cx="5337497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0"/>
              </a:lnSpc>
            </a:pPr>
            <a:r>
              <a:rPr lang="en-US" sz="29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Cabassi Matteo</a:t>
            </a:r>
          </a:p>
        </p:txBody>
      </p:sp>
      <p:sp>
        <p:nvSpPr>
          <p:cNvPr id="11" name="Freeform 11"/>
          <p:cNvSpPr/>
          <p:nvPr/>
        </p:nvSpPr>
        <p:spPr>
          <a:xfrm rot="1702798">
            <a:off x="-296750" y="2573987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2" name="Freeform 12"/>
          <p:cNvSpPr/>
          <p:nvPr/>
        </p:nvSpPr>
        <p:spPr>
          <a:xfrm rot="1702798">
            <a:off x="17357397" y="674094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291450" flipH="1">
            <a:off x="-5017721" y="-488948"/>
            <a:ext cx="14748022" cy="12305380"/>
          </a:xfrm>
          <a:custGeom>
            <a:avLst/>
            <a:gdLst/>
            <a:ahLst/>
            <a:cxnLst/>
            <a:rect l="l" t="t" r="r" b="b"/>
            <a:pathLst>
              <a:path w="14748022" h="12305380">
                <a:moveTo>
                  <a:pt x="14748021" y="0"/>
                </a:moveTo>
                <a:lnTo>
                  <a:pt x="0" y="0"/>
                </a:lnTo>
                <a:lnTo>
                  <a:pt x="0" y="12305381"/>
                </a:lnTo>
                <a:lnTo>
                  <a:pt x="14748021" y="12305381"/>
                </a:lnTo>
                <a:lnTo>
                  <a:pt x="14748021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9535183" y="3640819"/>
            <a:ext cx="7724117" cy="643676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 rot="-2012530">
            <a:off x="14857436" y="7193520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/>
          <p:cNvSpPr/>
          <p:nvPr/>
        </p:nvSpPr>
        <p:spPr>
          <a:xfrm>
            <a:off x="9807056" y="4843888"/>
            <a:ext cx="4616185" cy="6427599"/>
          </a:xfrm>
          <a:custGeom>
            <a:avLst/>
            <a:gdLst/>
            <a:ahLst/>
            <a:cxnLst/>
            <a:rect l="l" t="t" r="r" b="b"/>
            <a:pathLst>
              <a:path w="4616185" h="6427599">
                <a:moveTo>
                  <a:pt x="0" y="0"/>
                </a:moveTo>
                <a:lnTo>
                  <a:pt x="4616185" y="0"/>
                </a:lnTo>
                <a:lnTo>
                  <a:pt x="4616185" y="6427599"/>
                </a:lnTo>
                <a:lnTo>
                  <a:pt x="0" y="642759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/>
          <p:cNvSpPr/>
          <p:nvPr/>
        </p:nvSpPr>
        <p:spPr>
          <a:xfrm rot="7547036">
            <a:off x="17146088" y="4681047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 rot="1702798">
            <a:off x="7385817" y="35952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>
            <a:off x="253364" y="3545246"/>
            <a:ext cx="9281819" cy="3196509"/>
          </a:xfrm>
          <a:custGeom>
            <a:avLst/>
            <a:gdLst/>
            <a:ahLst/>
            <a:cxnLst/>
            <a:rect l="l" t="t" r="r" b="b"/>
            <a:pathLst>
              <a:path w="9281819" h="3196509">
                <a:moveTo>
                  <a:pt x="0" y="0"/>
                </a:moveTo>
                <a:lnTo>
                  <a:pt x="9281819" y="0"/>
                </a:lnTo>
                <a:lnTo>
                  <a:pt x="9281819" y="3196508"/>
                </a:lnTo>
                <a:lnTo>
                  <a:pt x="0" y="319650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2337" b="-2337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TextBox 10"/>
          <p:cNvSpPr txBox="1"/>
          <p:nvPr/>
        </p:nvSpPr>
        <p:spPr>
          <a:xfrm>
            <a:off x="9535183" y="2224963"/>
            <a:ext cx="7425671" cy="990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 b="1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Eating disorders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291450" flipH="1">
            <a:off x="-5017721" y="-488948"/>
            <a:ext cx="14748022" cy="12305380"/>
          </a:xfrm>
          <a:custGeom>
            <a:avLst/>
            <a:gdLst/>
            <a:ahLst/>
            <a:cxnLst/>
            <a:rect l="l" t="t" r="r" b="b"/>
            <a:pathLst>
              <a:path w="14748022" h="12305380">
                <a:moveTo>
                  <a:pt x="14748021" y="0"/>
                </a:moveTo>
                <a:lnTo>
                  <a:pt x="0" y="0"/>
                </a:lnTo>
                <a:lnTo>
                  <a:pt x="0" y="12305381"/>
                </a:lnTo>
                <a:lnTo>
                  <a:pt x="14748021" y="12305381"/>
                </a:lnTo>
                <a:lnTo>
                  <a:pt x="14748021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9535183" y="3640819"/>
            <a:ext cx="7724117" cy="643676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 rot="-2012530">
            <a:off x="14857436" y="7193520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/>
          <p:cNvSpPr/>
          <p:nvPr/>
        </p:nvSpPr>
        <p:spPr>
          <a:xfrm>
            <a:off x="9807056" y="4843888"/>
            <a:ext cx="4616185" cy="6427599"/>
          </a:xfrm>
          <a:custGeom>
            <a:avLst/>
            <a:gdLst/>
            <a:ahLst/>
            <a:cxnLst/>
            <a:rect l="l" t="t" r="r" b="b"/>
            <a:pathLst>
              <a:path w="4616185" h="6427599">
                <a:moveTo>
                  <a:pt x="0" y="0"/>
                </a:moveTo>
                <a:lnTo>
                  <a:pt x="4616185" y="0"/>
                </a:lnTo>
                <a:lnTo>
                  <a:pt x="4616185" y="6427599"/>
                </a:lnTo>
                <a:lnTo>
                  <a:pt x="0" y="642759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/>
          <p:cNvSpPr/>
          <p:nvPr/>
        </p:nvSpPr>
        <p:spPr>
          <a:xfrm rot="7547036">
            <a:off x="17146088" y="4681047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 rot="1702798">
            <a:off x="7385817" y="35952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TextBox 9"/>
          <p:cNvSpPr txBox="1"/>
          <p:nvPr/>
        </p:nvSpPr>
        <p:spPr>
          <a:xfrm>
            <a:off x="9535183" y="2224963"/>
            <a:ext cx="7425671" cy="990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 b="1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Gender identity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52337" y="1739760"/>
            <a:ext cx="6877796" cy="7781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What do we mean with the term gender identity? And sexual identity?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What are the differences between gender identity and sexual orientation? 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Is it an issue that only affects teenagers? Why/why not? 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In your opinion, why is it still a problem for today’s culture and society? 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What’s the role of adults (teachers, parents, etc.)?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291450" flipH="1">
            <a:off x="-5017721" y="-488948"/>
            <a:ext cx="14748022" cy="12305380"/>
          </a:xfrm>
          <a:custGeom>
            <a:avLst/>
            <a:gdLst/>
            <a:ahLst/>
            <a:cxnLst/>
            <a:rect l="l" t="t" r="r" b="b"/>
            <a:pathLst>
              <a:path w="14748022" h="12305380">
                <a:moveTo>
                  <a:pt x="14748021" y="0"/>
                </a:moveTo>
                <a:lnTo>
                  <a:pt x="0" y="0"/>
                </a:lnTo>
                <a:lnTo>
                  <a:pt x="0" y="12305381"/>
                </a:lnTo>
                <a:lnTo>
                  <a:pt x="14748021" y="12305381"/>
                </a:lnTo>
                <a:lnTo>
                  <a:pt x="14748021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9535183" y="3640819"/>
            <a:ext cx="7724117" cy="643676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 rot="-2012530">
            <a:off x="14857436" y="7193520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/>
          <p:cNvSpPr/>
          <p:nvPr/>
        </p:nvSpPr>
        <p:spPr>
          <a:xfrm>
            <a:off x="9807056" y="4843888"/>
            <a:ext cx="4616185" cy="6427599"/>
          </a:xfrm>
          <a:custGeom>
            <a:avLst/>
            <a:gdLst/>
            <a:ahLst/>
            <a:cxnLst/>
            <a:rect l="l" t="t" r="r" b="b"/>
            <a:pathLst>
              <a:path w="4616185" h="6427599">
                <a:moveTo>
                  <a:pt x="0" y="0"/>
                </a:moveTo>
                <a:lnTo>
                  <a:pt x="4616185" y="0"/>
                </a:lnTo>
                <a:lnTo>
                  <a:pt x="4616185" y="6427599"/>
                </a:lnTo>
                <a:lnTo>
                  <a:pt x="0" y="642759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/>
          <p:cNvSpPr/>
          <p:nvPr/>
        </p:nvSpPr>
        <p:spPr>
          <a:xfrm rot="7547036">
            <a:off x="17146088" y="4681047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 rot="1702798">
            <a:off x="7385817" y="35952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>
            <a:off x="1028700" y="3146095"/>
            <a:ext cx="6765483" cy="5035294"/>
          </a:xfrm>
          <a:custGeom>
            <a:avLst/>
            <a:gdLst/>
            <a:ahLst/>
            <a:cxnLst/>
            <a:rect l="l" t="t" r="r" b="b"/>
            <a:pathLst>
              <a:path w="6765483" h="5035294">
                <a:moveTo>
                  <a:pt x="0" y="0"/>
                </a:moveTo>
                <a:lnTo>
                  <a:pt x="6765483" y="0"/>
                </a:lnTo>
                <a:lnTo>
                  <a:pt x="6765483" y="5035294"/>
                </a:lnTo>
                <a:lnTo>
                  <a:pt x="0" y="503529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TextBox 10"/>
          <p:cNvSpPr txBox="1"/>
          <p:nvPr/>
        </p:nvSpPr>
        <p:spPr>
          <a:xfrm>
            <a:off x="9535183" y="2224963"/>
            <a:ext cx="7425671" cy="990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 b="1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Gender identity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291450" flipH="1">
            <a:off x="-5017721" y="-488948"/>
            <a:ext cx="14748022" cy="12305380"/>
          </a:xfrm>
          <a:custGeom>
            <a:avLst/>
            <a:gdLst/>
            <a:ahLst/>
            <a:cxnLst/>
            <a:rect l="l" t="t" r="r" b="b"/>
            <a:pathLst>
              <a:path w="14748022" h="12305380">
                <a:moveTo>
                  <a:pt x="14748021" y="0"/>
                </a:moveTo>
                <a:lnTo>
                  <a:pt x="0" y="0"/>
                </a:lnTo>
                <a:lnTo>
                  <a:pt x="0" y="12305381"/>
                </a:lnTo>
                <a:lnTo>
                  <a:pt x="14748021" y="12305381"/>
                </a:lnTo>
                <a:lnTo>
                  <a:pt x="14748021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9535183" y="3640819"/>
            <a:ext cx="7724117" cy="643676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 rot="-2012530">
            <a:off x="14857436" y="7193520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/>
          <p:cNvSpPr/>
          <p:nvPr/>
        </p:nvSpPr>
        <p:spPr>
          <a:xfrm>
            <a:off x="9807056" y="4843888"/>
            <a:ext cx="4616185" cy="6427599"/>
          </a:xfrm>
          <a:custGeom>
            <a:avLst/>
            <a:gdLst/>
            <a:ahLst/>
            <a:cxnLst/>
            <a:rect l="l" t="t" r="r" b="b"/>
            <a:pathLst>
              <a:path w="4616185" h="6427599">
                <a:moveTo>
                  <a:pt x="0" y="0"/>
                </a:moveTo>
                <a:lnTo>
                  <a:pt x="4616185" y="0"/>
                </a:lnTo>
                <a:lnTo>
                  <a:pt x="4616185" y="6427599"/>
                </a:lnTo>
                <a:lnTo>
                  <a:pt x="0" y="642759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/>
          <p:cNvSpPr/>
          <p:nvPr/>
        </p:nvSpPr>
        <p:spPr>
          <a:xfrm rot="7547036">
            <a:off x="17146088" y="4681047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 rot="1702798">
            <a:off x="7385817" y="35952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>
            <a:off x="9942608" y="4578152"/>
            <a:ext cx="6847529" cy="5094397"/>
          </a:xfrm>
          <a:custGeom>
            <a:avLst/>
            <a:gdLst/>
            <a:ahLst/>
            <a:cxnLst/>
            <a:rect l="l" t="t" r="r" b="b"/>
            <a:pathLst>
              <a:path w="6847529" h="5094397">
                <a:moveTo>
                  <a:pt x="0" y="0"/>
                </a:moveTo>
                <a:lnTo>
                  <a:pt x="6847529" y="0"/>
                </a:lnTo>
                <a:lnTo>
                  <a:pt x="6847529" y="5094397"/>
                </a:lnTo>
                <a:lnTo>
                  <a:pt x="0" y="509439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TextBox 10"/>
          <p:cNvSpPr txBox="1"/>
          <p:nvPr/>
        </p:nvSpPr>
        <p:spPr>
          <a:xfrm>
            <a:off x="8650111" y="2576376"/>
            <a:ext cx="9210067" cy="841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97"/>
              </a:lnSpc>
            </a:pPr>
            <a:r>
              <a:rPr lang="en-US" sz="5581" b="1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Bullying and cyberbullying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89751" y="1943100"/>
            <a:ext cx="7747569" cy="67297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How can we define bullying? 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What are the most common forms of bullying? 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In your opinion, why is bullying so difficult to stop? 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How could teachers/educators/professors prevent it? 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What are the roots of bullying and the violence it creates?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Who are trolls and haters? 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291450" flipH="1">
            <a:off x="-5017721" y="-488948"/>
            <a:ext cx="14748022" cy="12305380"/>
          </a:xfrm>
          <a:custGeom>
            <a:avLst/>
            <a:gdLst/>
            <a:ahLst/>
            <a:cxnLst/>
            <a:rect l="l" t="t" r="r" b="b"/>
            <a:pathLst>
              <a:path w="14748022" h="12305380">
                <a:moveTo>
                  <a:pt x="14748021" y="0"/>
                </a:moveTo>
                <a:lnTo>
                  <a:pt x="0" y="0"/>
                </a:lnTo>
                <a:lnTo>
                  <a:pt x="0" y="12305381"/>
                </a:lnTo>
                <a:lnTo>
                  <a:pt x="14748021" y="12305381"/>
                </a:lnTo>
                <a:lnTo>
                  <a:pt x="14748021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9535183" y="3640819"/>
            <a:ext cx="7724117" cy="643676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 rot="-2012530">
            <a:off x="14857436" y="7193520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/>
          <p:cNvSpPr/>
          <p:nvPr/>
        </p:nvSpPr>
        <p:spPr>
          <a:xfrm>
            <a:off x="9807056" y="4843888"/>
            <a:ext cx="4616185" cy="6427599"/>
          </a:xfrm>
          <a:custGeom>
            <a:avLst/>
            <a:gdLst/>
            <a:ahLst/>
            <a:cxnLst/>
            <a:rect l="l" t="t" r="r" b="b"/>
            <a:pathLst>
              <a:path w="4616185" h="6427599">
                <a:moveTo>
                  <a:pt x="0" y="0"/>
                </a:moveTo>
                <a:lnTo>
                  <a:pt x="4616185" y="0"/>
                </a:lnTo>
                <a:lnTo>
                  <a:pt x="4616185" y="6427599"/>
                </a:lnTo>
                <a:lnTo>
                  <a:pt x="0" y="642759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/>
          <p:cNvSpPr/>
          <p:nvPr/>
        </p:nvSpPr>
        <p:spPr>
          <a:xfrm rot="7547036">
            <a:off x="17146088" y="4681047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 rot="1702798">
            <a:off x="7385817" y="35952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>
            <a:off x="389653" y="4843888"/>
            <a:ext cx="9835160" cy="2959002"/>
          </a:xfrm>
          <a:custGeom>
            <a:avLst/>
            <a:gdLst/>
            <a:ahLst/>
            <a:cxnLst/>
            <a:rect l="l" t="t" r="r" b="b"/>
            <a:pathLst>
              <a:path w="9835160" h="2959002">
                <a:moveTo>
                  <a:pt x="0" y="0"/>
                </a:moveTo>
                <a:lnTo>
                  <a:pt x="9835160" y="0"/>
                </a:lnTo>
                <a:lnTo>
                  <a:pt x="9835160" y="2959002"/>
                </a:lnTo>
                <a:lnTo>
                  <a:pt x="0" y="295900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TextBox 10"/>
          <p:cNvSpPr txBox="1"/>
          <p:nvPr/>
        </p:nvSpPr>
        <p:spPr>
          <a:xfrm>
            <a:off x="8650111" y="2576376"/>
            <a:ext cx="9210067" cy="841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97"/>
              </a:lnSpc>
            </a:pPr>
            <a:r>
              <a:rPr lang="en-US" sz="5581" b="1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Bullying and cyberbullying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291450" flipH="1">
            <a:off x="-5017721" y="-488948"/>
            <a:ext cx="14748022" cy="12305380"/>
          </a:xfrm>
          <a:custGeom>
            <a:avLst/>
            <a:gdLst/>
            <a:ahLst/>
            <a:cxnLst/>
            <a:rect l="l" t="t" r="r" b="b"/>
            <a:pathLst>
              <a:path w="14748022" h="12305380">
                <a:moveTo>
                  <a:pt x="14748021" y="0"/>
                </a:moveTo>
                <a:lnTo>
                  <a:pt x="0" y="0"/>
                </a:lnTo>
                <a:lnTo>
                  <a:pt x="0" y="12305381"/>
                </a:lnTo>
                <a:lnTo>
                  <a:pt x="14748021" y="12305381"/>
                </a:lnTo>
                <a:lnTo>
                  <a:pt x="14748021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9535183" y="3640819"/>
            <a:ext cx="7724117" cy="643676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 rot="-2012530">
            <a:off x="14857436" y="7193520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/>
          <p:cNvSpPr/>
          <p:nvPr/>
        </p:nvSpPr>
        <p:spPr>
          <a:xfrm>
            <a:off x="9807056" y="4843888"/>
            <a:ext cx="4616185" cy="6427599"/>
          </a:xfrm>
          <a:custGeom>
            <a:avLst/>
            <a:gdLst/>
            <a:ahLst/>
            <a:cxnLst/>
            <a:rect l="l" t="t" r="r" b="b"/>
            <a:pathLst>
              <a:path w="4616185" h="6427599">
                <a:moveTo>
                  <a:pt x="0" y="0"/>
                </a:moveTo>
                <a:lnTo>
                  <a:pt x="4616185" y="0"/>
                </a:lnTo>
                <a:lnTo>
                  <a:pt x="4616185" y="6427599"/>
                </a:lnTo>
                <a:lnTo>
                  <a:pt x="0" y="642759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/>
          <p:cNvSpPr/>
          <p:nvPr/>
        </p:nvSpPr>
        <p:spPr>
          <a:xfrm rot="7547036">
            <a:off x="17146088" y="4681047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 rot="1702798">
            <a:off x="7385817" y="35952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>
            <a:off x="1028700" y="1461940"/>
            <a:ext cx="6810495" cy="8187898"/>
          </a:xfrm>
          <a:custGeom>
            <a:avLst/>
            <a:gdLst/>
            <a:ahLst/>
            <a:cxnLst/>
            <a:rect l="l" t="t" r="r" b="b"/>
            <a:pathLst>
              <a:path w="6810495" h="8187898">
                <a:moveTo>
                  <a:pt x="0" y="0"/>
                </a:moveTo>
                <a:lnTo>
                  <a:pt x="6810495" y="0"/>
                </a:lnTo>
                <a:lnTo>
                  <a:pt x="6810495" y="8187898"/>
                </a:lnTo>
                <a:lnTo>
                  <a:pt x="0" y="818789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TextBox 10"/>
          <p:cNvSpPr txBox="1"/>
          <p:nvPr/>
        </p:nvSpPr>
        <p:spPr>
          <a:xfrm>
            <a:off x="8650111" y="2576376"/>
            <a:ext cx="9210067" cy="841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97"/>
              </a:lnSpc>
            </a:pPr>
            <a:r>
              <a:rPr lang="en-US" sz="5581" b="1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Bullying and cyberbullying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291450" flipH="1">
            <a:off x="-5017721" y="-488948"/>
            <a:ext cx="14748022" cy="12305380"/>
          </a:xfrm>
          <a:custGeom>
            <a:avLst/>
            <a:gdLst/>
            <a:ahLst/>
            <a:cxnLst/>
            <a:rect l="l" t="t" r="r" b="b"/>
            <a:pathLst>
              <a:path w="14748022" h="12305380">
                <a:moveTo>
                  <a:pt x="14748021" y="0"/>
                </a:moveTo>
                <a:lnTo>
                  <a:pt x="0" y="0"/>
                </a:lnTo>
                <a:lnTo>
                  <a:pt x="0" y="12305381"/>
                </a:lnTo>
                <a:lnTo>
                  <a:pt x="14748021" y="12305381"/>
                </a:lnTo>
                <a:lnTo>
                  <a:pt x="14748021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9535183" y="3640819"/>
            <a:ext cx="7724117" cy="643676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 rot="-2012530">
            <a:off x="14857436" y="7193520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/>
          <p:cNvSpPr/>
          <p:nvPr/>
        </p:nvSpPr>
        <p:spPr>
          <a:xfrm>
            <a:off x="9807056" y="4843888"/>
            <a:ext cx="4616185" cy="6427599"/>
          </a:xfrm>
          <a:custGeom>
            <a:avLst/>
            <a:gdLst/>
            <a:ahLst/>
            <a:cxnLst/>
            <a:rect l="l" t="t" r="r" b="b"/>
            <a:pathLst>
              <a:path w="4616185" h="6427599">
                <a:moveTo>
                  <a:pt x="0" y="0"/>
                </a:moveTo>
                <a:lnTo>
                  <a:pt x="4616185" y="0"/>
                </a:lnTo>
                <a:lnTo>
                  <a:pt x="4616185" y="6427599"/>
                </a:lnTo>
                <a:lnTo>
                  <a:pt x="0" y="642759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/>
          <p:cNvSpPr/>
          <p:nvPr/>
        </p:nvSpPr>
        <p:spPr>
          <a:xfrm rot="7547036">
            <a:off x="17146088" y="4681047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 rot="1702798">
            <a:off x="7385817" y="35952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TextBox 9"/>
          <p:cNvSpPr txBox="1"/>
          <p:nvPr/>
        </p:nvSpPr>
        <p:spPr>
          <a:xfrm>
            <a:off x="8792207" y="2674480"/>
            <a:ext cx="9210067" cy="771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97"/>
              </a:lnSpc>
            </a:pPr>
            <a:r>
              <a:rPr lang="en-US" sz="4400" b="1" dirty="0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Learning disorders and disabilities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93255" y="1943100"/>
            <a:ext cx="7747569" cy="67297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What is a learning disorder? 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What’s the difference between disorder and disability? 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Does it affect only teenagers? 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Are they still considered a “problem” today? 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What is a “disability”? 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How are disabilities included (or not) in schools? 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What’s the role of educators/teachers? </a:t>
            </a: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FC2BCE99-808F-F8F3-BF52-4ABAD81CCE0A}"/>
              </a:ext>
            </a:extLst>
          </p:cNvPr>
          <p:cNvSpPr txBox="1"/>
          <p:nvPr/>
        </p:nvSpPr>
        <p:spPr>
          <a:xfrm>
            <a:off x="8873839" y="801841"/>
            <a:ext cx="9210067" cy="7487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97"/>
              </a:lnSpc>
            </a:pPr>
            <a:r>
              <a:rPr lang="en-US" sz="3600" dirty="0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This is starting to become a hot issue, too…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80000"/>
          </a:blip>
          <a:srcRect t="1455" b="1455"/>
          <a:stretch>
            <a:fillRect/>
          </a:stretch>
        </p:blipFill>
        <p:spPr>
          <a:xfrm>
            <a:off x="3000083" y="2632414"/>
            <a:ext cx="6684264" cy="557022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 rot="-8623271">
            <a:off x="239432" y="7354243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alphaModFix amt="80000"/>
          </a:blip>
          <a:srcRect t="1455" b="1455"/>
          <a:stretch>
            <a:fillRect/>
          </a:stretch>
        </p:blipFill>
        <p:spPr>
          <a:xfrm>
            <a:off x="11579397" y="8846394"/>
            <a:ext cx="4942871" cy="41190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1478919" y="1761133"/>
            <a:ext cx="5143828" cy="7077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00"/>
              </a:lnSpc>
            </a:pPr>
            <a:r>
              <a:rPr lang="en-US" sz="30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This video is about dyslexia and learning disorders. As you listen, produce a short summary (200-250 words) and think about the following question (and write the answer!): </a:t>
            </a:r>
          </a:p>
          <a:p>
            <a:pPr algn="ctr">
              <a:lnSpc>
                <a:spcPts val="5100"/>
              </a:lnSpc>
            </a:pPr>
            <a:r>
              <a:rPr lang="en-US" sz="30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How can we spread more awareness on this topic among teachers, teenagers, children, parents?  </a:t>
            </a:r>
          </a:p>
        </p:txBody>
      </p:sp>
      <p:sp>
        <p:nvSpPr>
          <p:cNvPr id="7" name="Freeform 7"/>
          <p:cNvSpPr/>
          <p:nvPr/>
        </p:nvSpPr>
        <p:spPr>
          <a:xfrm rot="7547036">
            <a:off x="-110501" y="3405430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 rot="7547036">
            <a:off x="16276035" y="341716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TextBox 9"/>
          <p:cNvSpPr txBox="1"/>
          <p:nvPr/>
        </p:nvSpPr>
        <p:spPr>
          <a:xfrm>
            <a:off x="3311121" y="4879935"/>
            <a:ext cx="6062186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u="sng">
                <a:solidFill>
                  <a:srgbClr val="423D3D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7" tooltip="https://www.ted.com/talks/kelli_sandman_hurley_what_is_dyslexia?subtitle=en&amp;geo=it"/>
              </a:rPr>
              <a:t>Dyslexia - TED Talk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626016" y="1408708"/>
            <a:ext cx="5517984" cy="990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 b="1" u="sng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TED Talk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80000"/>
          </a:blip>
          <a:srcRect t="1455" b="1455"/>
          <a:stretch>
            <a:fillRect/>
          </a:stretch>
        </p:blipFill>
        <p:spPr>
          <a:xfrm>
            <a:off x="3000083" y="2632414"/>
            <a:ext cx="6684264" cy="557022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583223" y="1216558"/>
            <a:ext cx="5517984" cy="990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 b="1" u="sng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TED Talk</a:t>
            </a:r>
          </a:p>
        </p:txBody>
      </p:sp>
      <p:sp>
        <p:nvSpPr>
          <p:cNvPr id="5" name="Freeform 5"/>
          <p:cNvSpPr/>
          <p:nvPr/>
        </p:nvSpPr>
        <p:spPr>
          <a:xfrm rot="-8623271">
            <a:off x="239432" y="7354243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alphaModFix amt="80000"/>
          </a:blip>
          <a:srcRect t="1455" b="1455"/>
          <a:stretch>
            <a:fillRect/>
          </a:stretch>
        </p:blipFill>
        <p:spPr>
          <a:xfrm>
            <a:off x="11579397" y="8846394"/>
            <a:ext cx="4942871" cy="411906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1579397" y="3260664"/>
            <a:ext cx="5143828" cy="4921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6574" lvl="1" indent="-248287" algn="l">
              <a:lnSpc>
                <a:spcPts val="3910"/>
              </a:lnSpc>
              <a:buFont typeface="Arial"/>
              <a:buChar char="•"/>
            </a:pPr>
            <a:r>
              <a:rPr lang="en-US" sz="23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This video is about disabilities and how to create an inclusive culture. As you watch the video, create a short summary of it (200-250 wors). </a:t>
            </a:r>
          </a:p>
          <a:p>
            <a:pPr marL="496574" lvl="1" indent="-248287" algn="l">
              <a:lnSpc>
                <a:spcPts val="3910"/>
              </a:lnSpc>
              <a:buFont typeface="Arial"/>
              <a:buChar char="•"/>
            </a:pPr>
            <a:r>
              <a:rPr lang="en-US" sz="23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As you watch it, think about and answer the following question: how can we spread inclusivity in schools and in the work environment about disabilities? </a:t>
            </a:r>
          </a:p>
        </p:txBody>
      </p:sp>
      <p:sp>
        <p:nvSpPr>
          <p:cNvPr id="8" name="Freeform 8"/>
          <p:cNvSpPr/>
          <p:nvPr/>
        </p:nvSpPr>
        <p:spPr>
          <a:xfrm rot="7547036">
            <a:off x="-110501" y="3405430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 rot="7547036">
            <a:off x="16276035" y="341716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TextBox 10"/>
          <p:cNvSpPr txBox="1"/>
          <p:nvPr/>
        </p:nvSpPr>
        <p:spPr>
          <a:xfrm>
            <a:off x="2357598" y="4417973"/>
            <a:ext cx="7969233" cy="1811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u="sng">
                <a:solidFill>
                  <a:srgbClr val="423D3D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7" tooltip="https://www.ted.com/talks/ryan_gersava_a_disability_inclusive_future_of_work?subtitle=en&amp;geo=it"/>
              </a:rPr>
              <a:t>Disability: an inclusive future - TED Talk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80000"/>
          </a:blip>
          <a:srcRect t="1455" b="1455"/>
          <a:stretch>
            <a:fillRect/>
          </a:stretch>
        </p:blipFill>
        <p:spPr>
          <a:xfrm>
            <a:off x="3000083" y="2632414"/>
            <a:ext cx="6684264" cy="557022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583223" y="1216558"/>
            <a:ext cx="5517984" cy="990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 b="1" u="sng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Assignment</a:t>
            </a:r>
          </a:p>
        </p:txBody>
      </p:sp>
      <p:sp>
        <p:nvSpPr>
          <p:cNvPr id="5" name="Freeform 5"/>
          <p:cNvSpPr/>
          <p:nvPr/>
        </p:nvSpPr>
        <p:spPr>
          <a:xfrm rot="-8623271">
            <a:off x="239432" y="7354243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2572814" y="3733121"/>
            <a:ext cx="7538801" cy="5986490"/>
            <a:chOff x="0" y="0"/>
            <a:chExt cx="13754100" cy="10922000"/>
          </a:xfrm>
        </p:grpSpPr>
        <p:sp>
          <p:nvSpPr>
            <p:cNvPr id="7" name="Freeform 7"/>
            <p:cNvSpPr/>
            <p:nvPr/>
          </p:nvSpPr>
          <p:spPr>
            <a:xfrm>
              <a:off x="673100" y="977900"/>
              <a:ext cx="12344400" cy="7772400"/>
            </a:xfrm>
            <a:custGeom>
              <a:avLst/>
              <a:gdLst/>
              <a:ahLst/>
              <a:cxnLst/>
              <a:rect l="l" t="t" r="r" b="b"/>
              <a:pathLst>
                <a:path w="12344400" h="7772400">
                  <a:moveTo>
                    <a:pt x="0" y="0"/>
                  </a:moveTo>
                  <a:lnTo>
                    <a:pt x="12344400" y="0"/>
                  </a:lnTo>
                  <a:lnTo>
                    <a:pt x="12344400" y="7772400"/>
                  </a:lnTo>
                  <a:lnTo>
                    <a:pt x="0" y="7772400"/>
                  </a:lnTo>
                  <a:close/>
                </a:path>
              </a:pathLst>
            </a:custGeom>
            <a:blipFill>
              <a:blip r:embed="rId6"/>
              <a:stretch>
                <a:fillRect l="-39949" t="-40139" r="-25413" b="-34950"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13754100" cy="10922000"/>
            </a:xfrm>
            <a:custGeom>
              <a:avLst/>
              <a:gdLst/>
              <a:ahLst/>
              <a:cxnLst/>
              <a:rect l="l" t="t" r="r" b="b"/>
              <a:pathLst>
                <a:path w="13754100" h="10922000">
                  <a:moveTo>
                    <a:pt x="0" y="0"/>
                  </a:moveTo>
                  <a:lnTo>
                    <a:pt x="13754100" y="0"/>
                  </a:lnTo>
                  <a:lnTo>
                    <a:pt x="13754100" y="10922000"/>
                  </a:lnTo>
                  <a:lnTo>
                    <a:pt x="0" y="10922000"/>
                  </a:lnTo>
                  <a:close/>
                </a:path>
              </a:pathLst>
            </a:custGeom>
            <a:blipFill>
              <a:blip r:embed="rId7"/>
              <a:stretch>
                <a:fillRect l="-179" r="-179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alphaModFix amt="80000"/>
          </a:blip>
          <a:srcRect t="1455" b="1455"/>
          <a:stretch>
            <a:fillRect/>
          </a:stretch>
        </p:blipFill>
        <p:spPr>
          <a:xfrm>
            <a:off x="11579397" y="8846394"/>
            <a:ext cx="4942871" cy="411906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1306149" y="4564052"/>
            <a:ext cx="5143828" cy="2025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6574" lvl="1" indent="-248287" algn="ctr">
              <a:lnSpc>
                <a:spcPts val="3910"/>
              </a:lnSpc>
              <a:buFont typeface="Arial"/>
              <a:buChar char="•"/>
            </a:pPr>
            <a:r>
              <a:rPr lang="en-US" sz="4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Prepare for the end-of-term (written) exam! And good luck!</a:t>
            </a:r>
          </a:p>
        </p:txBody>
      </p:sp>
      <p:sp>
        <p:nvSpPr>
          <p:cNvPr id="11" name="Freeform 11"/>
          <p:cNvSpPr/>
          <p:nvPr/>
        </p:nvSpPr>
        <p:spPr>
          <a:xfrm rot="7547036">
            <a:off x="-110501" y="3405430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2" name="Freeform 12"/>
          <p:cNvSpPr/>
          <p:nvPr/>
        </p:nvSpPr>
        <p:spPr>
          <a:xfrm rot="7547036">
            <a:off x="16276035" y="341716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8533105">
            <a:off x="-117345" y="-1345670"/>
            <a:ext cx="2719733" cy="4748740"/>
          </a:xfrm>
          <a:custGeom>
            <a:avLst/>
            <a:gdLst/>
            <a:ahLst/>
            <a:cxnLst/>
            <a:rect l="l" t="t" r="r" b="b"/>
            <a:pathLst>
              <a:path w="2719733" h="4748740">
                <a:moveTo>
                  <a:pt x="0" y="0"/>
                </a:moveTo>
                <a:lnTo>
                  <a:pt x="2719733" y="0"/>
                </a:lnTo>
                <a:lnTo>
                  <a:pt x="2719733" y="4748740"/>
                </a:lnTo>
                <a:lnTo>
                  <a:pt x="0" y="47487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 rot="-2012530">
            <a:off x="9798054" y="6688878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5" name="Freeform 5"/>
          <p:cNvSpPr/>
          <p:nvPr/>
        </p:nvSpPr>
        <p:spPr>
          <a:xfrm rot="-1044146">
            <a:off x="14066447" y="4152915"/>
            <a:ext cx="4591752" cy="6393579"/>
          </a:xfrm>
          <a:custGeom>
            <a:avLst/>
            <a:gdLst/>
            <a:ahLst/>
            <a:cxnLst/>
            <a:rect l="l" t="t" r="r" b="b"/>
            <a:pathLst>
              <a:path w="4591752" h="6393579">
                <a:moveTo>
                  <a:pt x="0" y="0"/>
                </a:moveTo>
                <a:lnTo>
                  <a:pt x="4591753" y="0"/>
                </a:lnTo>
                <a:lnTo>
                  <a:pt x="4591753" y="6393579"/>
                </a:lnTo>
                <a:lnTo>
                  <a:pt x="0" y="639357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/>
          <p:cNvSpPr/>
          <p:nvPr/>
        </p:nvSpPr>
        <p:spPr>
          <a:xfrm rot="1702798">
            <a:off x="5231231" y="-174052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alphaModFix amt="80000"/>
          </a:blip>
          <a:srcRect t="1455" b="1455"/>
          <a:stretch>
            <a:fillRect/>
          </a:stretch>
        </p:blipFill>
        <p:spPr>
          <a:xfrm>
            <a:off x="7753731" y="2716293"/>
            <a:ext cx="8608593" cy="717383"/>
          </a:xfrm>
          <a:prstGeom prst="rect">
            <a:avLst/>
          </a:prstGeom>
        </p:spPr>
      </p:pic>
      <p:sp>
        <p:nvSpPr>
          <p:cNvPr id="8" name="Freeform 8"/>
          <p:cNvSpPr/>
          <p:nvPr/>
        </p:nvSpPr>
        <p:spPr>
          <a:xfrm>
            <a:off x="-1458121" y="4240766"/>
            <a:ext cx="9248047" cy="7716339"/>
          </a:xfrm>
          <a:custGeom>
            <a:avLst/>
            <a:gdLst/>
            <a:ahLst/>
            <a:cxnLst/>
            <a:rect l="l" t="t" r="r" b="b"/>
            <a:pathLst>
              <a:path w="9248047" h="7716339">
                <a:moveTo>
                  <a:pt x="0" y="0"/>
                </a:moveTo>
                <a:lnTo>
                  <a:pt x="9248047" y="0"/>
                </a:lnTo>
                <a:lnTo>
                  <a:pt x="9248047" y="7716339"/>
                </a:lnTo>
                <a:lnTo>
                  <a:pt x="0" y="771633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835929" y="3612586"/>
            <a:ext cx="7609790" cy="6042862"/>
            <a:chOff x="0" y="0"/>
            <a:chExt cx="13754100" cy="10922000"/>
          </a:xfrm>
        </p:grpSpPr>
        <p:sp>
          <p:nvSpPr>
            <p:cNvPr id="10" name="Freeform 10"/>
            <p:cNvSpPr/>
            <p:nvPr/>
          </p:nvSpPr>
          <p:spPr>
            <a:xfrm>
              <a:off x="673100" y="977900"/>
              <a:ext cx="12344400" cy="7772400"/>
            </a:xfrm>
            <a:custGeom>
              <a:avLst/>
              <a:gdLst/>
              <a:ahLst/>
              <a:cxnLst/>
              <a:rect l="l" t="t" r="r" b="b"/>
              <a:pathLst>
                <a:path w="12344400" h="7772400">
                  <a:moveTo>
                    <a:pt x="0" y="0"/>
                  </a:moveTo>
                  <a:lnTo>
                    <a:pt x="12344400" y="0"/>
                  </a:lnTo>
                  <a:lnTo>
                    <a:pt x="12344400" y="7772400"/>
                  </a:lnTo>
                  <a:lnTo>
                    <a:pt x="0" y="7772400"/>
                  </a:lnTo>
                  <a:close/>
                </a:path>
              </a:pathLst>
            </a:custGeom>
            <a:blipFill>
              <a:blip r:embed="rId12"/>
              <a:stretch>
                <a:fillRect t="-2941" b="-2941"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13754100" cy="10922000"/>
            </a:xfrm>
            <a:custGeom>
              <a:avLst/>
              <a:gdLst/>
              <a:ahLst/>
              <a:cxnLst/>
              <a:rect l="l" t="t" r="r" b="b"/>
              <a:pathLst>
                <a:path w="13754100" h="10922000">
                  <a:moveTo>
                    <a:pt x="0" y="0"/>
                  </a:moveTo>
                  <a:lnTo>
                    <a:pt x="13754100" y="0"/>
                  </a:lnTo>
                  <a:lnTo>
                    <a:pt x="13754100" y="10922000"/>
                  </a:lnTo>
                  <a:lnTo>
                    <a:pt x="0" y="10922000"/>
                  </a:lnTo>
                  <a:close/>
                </a:path>
              </a:pathLst>
            </a:custGeom>
            <a:blipFill>
              <a:blip r:embed="rId13"/>
              <a:stretch>
                <a:fillRect l="-179" r="-179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7144363" y="95407"/>
            <a:ext cx="9827329" cy="2286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7500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Previously, on the English class...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80000"/>
          </a:blip>
          <a:srcRect t="1455" b="1455"/>
          <a:stretch>
            <a:fillRect/>
          </a:stretch>
        </p:blipFill>
        <p:spPr>
          <a:xfrm>
            <a:off x="3000083" y="2632414"/>
            <a:ext cx="6684264" cy="557022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 rot="-8623271">
            <a:off x="239432" y="7354243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alphaModFix amt="80000"/>
          </a:blip>
          <a:srcRect t="1455" b="1455"/>
          <a:stretch>
            <a:fillRect/>
          </a:stretch>
        </p:blipFill>
        <p:spPr>
          <a:xfrm>
            <a:off x="11579397" y="8846394"/>
            <a:ext cx="4942871" cy="411906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 rot="7547036">
            <a:off x="-110501" y="3405430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/>
          <p:cNvSpPr/>
          <p:nvPr/>
        </p:nvSpPr>
        <p:spPr>
          <a:xfrm rot="7547036">
            <a:off x="16276035" y="341716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>
            <a:off x="4557439" y="5371108"/>
            <a:ext cx="4195353" cy="4195353"/>
          </a:xfrm>
          <a:custGeom>
            <a:avLst/>
            <a:gdLst/>
            <a:ahLst/>
            <a:cxnLst/>
            <a:rect l="l" t="t" r="r" b="b"/>
            <a:pathLst>
              <a:path w="4195353" h="4195353">
                <a:moveTo>
                  <a:pt x="0" y="0"/>
                </a:moveTo>
                <a:lnTo>
                  <a:pt x="4195353" y="0"/>
                </a:lnTo>
                <a:lnTo>
                  <a:pt x="4195353" y="4195353"/>
                </a:lnTo>
                <a:lnTo>
                  <a:pt x="0" y="419535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TextBox 9"/>
          <p:cNvSpPr txBox="1"/>
          <p:nvPr/>
        </p:nvSpPr>
        <p:spPr>
          <a:xfrm>
            <a:off x="3583223" y="1216558"/>
            <a:ext cx="5517984" cy="990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 b="1" u="sng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PADLET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579397" y="4251264"/>
            <a:ext cx="5143828" cy="39306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6574" lvl="1" indent="-248287" algn="l">
              <a:lnSpc>
                <a:spcPts val="3910"/>
              </a:lnSpc>
              <a:buFont typeface="Arial"/>
              <a:buChar char="•"/>
            </a:pPr>
            <a:r>
              <a:rPr lang="en-US" sz="23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Write your answers on this PADLET; </a:t>
            </a:r>
          </a:p>
          <a:p>
            <a:pPr marL="496574" lvl="1" indent="-248287" algn="l">
              <a:lnSpc>
                <a:spcPts val="3910"/>
              </a:lnSpc>
              <a:buFont typeface="Arial"/>
              <a:buChar char="•"/>
            </a:pPr>
            <a:r>
              <a:rPr lang="en-US" sz="23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Follow the examples provided by the Professor to post your comments; </a:t>
            </a:r>
          </a:p>
          <a:p>
            <a:pPr marL="496574" lvl="1" indent="-248287" algn="l">
              <a:lnSpc>
                <a:spcPts val="3910"/>
              </a:lnSpc>
              <a:buFont typeface="Arial"/>
              <a:buChar char="•"/>
            </a:pPr>
            <a:r>
              <a:rPr lang="en-US" sz="23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IF YOU WANT, you are more than welcome to comment on other students’ posts.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825196" y="4256405"/>
            <a:ext cx="7969233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u="sng">
                <a:solidFill>
                  <a:srgbClr val="423D3D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8" tooltip="https://padlet.com/matteocabassi3/write-your-two-summaries-for-the-ted-talks-you-watched-at-ho-tinyd5ipnu3d8ygy"/>
              </a:rPr>
              <a:t>HOMEWORK: Padlet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1702798">
            <a:off x="620002" y="470850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 rot="1702798">
            <a:off x="17357397" y="674094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alphaModFix amt="80000"/>
          </a:blip>
          <a:srcRect l="28" r="28"/>
          <a:stretch>
            <a:fillRect/>
          </a:stretch>
        </p:blipFill>
        <p:spPr>
          <a:xfrm>
            <a:off x="3027771" y="1831982"/>
            <a:ext cx="12232458" cy="428136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alphaModFix amt="80000"/>
          </a:blip>
          <a:srcRect t="1455" b="1455"/>
          <a:stretch>
            <a:fillRect/>
          </a:stretch>
        </p:blipFill>
        <p:spPr>
          <a:xfrm>
            <a:off x="6712629" y="8065614"/>
            <a:ext cx="4862741" cy="405228"/>
          </a:xfrm>
          <a:prstGeom prst="rect">
            <a:avLst/>
          </a:prstGeom>
        </p:spPr>
      </p:pic>
      <p:sp>
        <p:nvSpPr>
          <p:cNvPr id="7" name="Freeform 7"/>
          <p:cNvSpPr/>
          <p:nvPr/>
        </p:nvSpPr>
        <p:spPr>
          <a:xfrm rot="723127" flipH="1">
            <a:off x="13398092" y="6451794"/>
            <a:ext cx="2603739" cy="4546212"/>
          </a:xfrm>
          <a:custGeom>
            <a:avLst/>
            <a:gdLst/>
            <a:ahLst/>
            <a:cxnLst/>
            <a:rect l="l" t="t" r="r" b="b"/>
            <a:pathLst>
              <a:path w="2603739" h="4546212">
                <a:moveTo>
                  <a:pt x="2603739" y="0"/>
                </a:moveTo>
                <a:lnTo>
                  <a:pt x="0" y="0"/>
                </a:lnTo>
                <a:lnTo>
                  <a:pt x="0" y="4546212"/>
                </a:lnTo>
                <a:lnTo>
                  <a:pt x="2603739" y="4546212"/>
                </a:lnTo>
                <a:lnTo>
                  <a:pt x="260373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 rot="3051784">
            <a:off x="14898465" y="-72074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3"/>
                </a:lnTo>
                <a:lnTo>
                  <a:pt x="0" y="380811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 rot="-10544040" flipH="1" flipV="1">
            <a:off x="-645230" y="4175938"/>
            <a:ext cx="5651369" cy="4994398"/>
          </a:xfrm>
          <a:custGeom>
            <a:avLst/>
            <a:gdLst/>
            <a:ahLst/>
            <a:cxnLst/>
            <a:rect l="l" t="t" r="r" b="b"/>
            <a:pathLst>
              <a:path w="5651369" h="4994398">
                <a:moveTo>
                  <a:pt x="5651369" y="4994397"/>
                </a:moveTo>
                <a:lnTo>
                  <a:pt x="0" y="4994397"/>
                </a:lnTo>
                <a:lnTo>
                  <a:pt x="0" y="0"/>
                </a:lnTo>
                <a:lnTo>
                  <a:pt x="5651369" y="0"/>
                </a:lnTo>
                <a:lnTo>
                  <a:pt x="5651369" y="4994397"/>
                </a:lnTo>
                <a:close/>
              </a:path>
            </a:pathLst>
          </a:custGeom>
          <a:blipFill>
            <a:blip r:embed="rId10">
              <a:alphaModFix amt="44999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TextBox 10"/>
          <p:cNvSpPr txBox="1"/>
          <p:nvPr/>
        </p:nvSpPr>
        <p:spPr>
          <a:xfrm>
            <a:off x="4450864" y="3437514"/>
            <a:ext cx="9386273" cy="1504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THANK YOU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786127" y="7484589"/>
            <a:ext cx="4715746" cy="487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39"/>
              </a:lnSpc>
            </a:pPr>
            <a:r>
              <a:rPr lang="en-US" sz="3199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See you next time!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-2012530">
            <a:off x="-529614" y="-891755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>
            <a:off x="8895100" y="167252"/>
            <a:ext cx="11928085" cy="9952496"/>
          </a:xfrm>
          <a:custGeom>
            <a:avLst/>
            <a:gdLst/>
            <a:ahLst/>
            <a:cxnLst/>
            <a:rect l="l" t="t" r="r" b="b"/>
            <a:pathLst>
              <a:path w="11928085" h="9952496">
                <a:moveTo>
                  <a:pt x="0" y="0"/>
                </a:moveTo>
                <a:lnTo>
                  <a:pt x="11928085" y="0"/>
                </a:lnTo>
                <a:lnTo>
                  <a:pt x="11928085" y="9952496"/>
                </a:lnTo>
                <a:lnTo>
                  <a:pt x="0" y="99524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alphaModFix amt="80000"/>
          </a:blip>
          <a:srcRect t="1455" b="1455"/>
          <a:stretch>
            <a:fillRect/>
          </a:stretch>
        </p:blipFill>
        <p:spPr>
          <a:xfrm>
            <a:off x="1028700" y="6020127"/>
            <a:ext cx="7724117" cy="64367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203599" y="3613671"/>
            <a:ext cx="7374320" cy="198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Main points from our last lesson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118085" y="3598863"/>
            <a:ext cx="7141215" cy="42425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Stages of human development: childhood, adolescence, adulthood; 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Presentations;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Discussion of the results, ideas and improvements; 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Adolescence and the poem </a:t>
            </a:r>
            <a:r>
              <a:rPr lang="en-US" sz="2800" i="1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Hanging Fire </a:t>
            </a: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by Audre Lorde. </a:t>
            </a:r>
          </a:p>
        </p:txBody>
      </p:sp>
      <p:sp>
        <p:nvSpPr>
          <p:cNvPr id="8" name="Freeform 8"/>
          <p:cNvSpPr/>
          <p:nvPr/>
        </p:nvSpPr>
        <p:spPr>
          <a:xfrm rot="2982778">
            <a:off x="-764100" y="7181762"/>
            <a:ext cx="2719733" cy="4748740"/>
          </a:xfrm>
          <a:custGeom>
            <a:avLst/>
            <a:gdLst/>
            <a:ahLst/>
            <a:cxnLst/>
            <a:rect l="l" t="t" r="r" b="b"/>
            <a:pathLst>
              <a:path w="2719733" h="4748740">
                <a:moveTo>
                  <a:pt x="0" y="0"/>
                </a:moveTo>
                <a:lnTo>
                  <a:pt x="2719733" y="0"/>
                </a:lnTo>
                <a:lnTo>
                  <a:pt x="2719733" y="4748741"/>
                </a:lnTo>
                <a:lnTo>
                  <a:pt x="0" y="474874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 rot="1702798">
            <a:off x="2428390" y="83036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Freeform 10"/>
          <p:cNvSpPr/>
          <p:nvPr/>
        </p:nvSpPr>
        <p:spPr>
          <a:xfrm rot="1702798">
            <a:off x="8429910" y="868129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-2012530">
            <a:off x="-529614" y="-891755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>
            <a:off x="8895100" y="167252"/>
            <a:ext cx="11928085" cy="9952496"/>
          </a:xfrm>
          <a:custGeom>
            <a:avLst/>
            <a:gdLst/>
            <a:ahLst/>
            <a:cxnLst/>
            <a:rect l="l" t="t" r="r" b="b"/>
            <a:pathLst>
              <a:path w="11928085" h="9952496">
                <a:moveTo>
                  <a:pt x="0" y="0"/>
                </a:moveTo>
                <a:lnTo>
                  <a:pt x="11928085" y="0"/>
                </a:lnTo>
                <a:lnTo>
                  <a:pt x="11928085" y="9952496"/>
                </a:lnTo>
                <a:lnTo>
                  <a:pt x="0" y="99524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alphaModFix amt="80000"/>
          </a:blip>
          <a:srcRect t="1455" b="1455"/>
          <a:stretch>
            <a:fillRect/>
          </a:stretch>
        </p:blipFill>
        <p:spPr>
          <a:xfrm>
            <a:off x="1028700" y="6020127"/>
            <a:ext cx="7724117" cy="643676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 rot="2982778">
            <a:off x="-764100" y="7181762"/>
            <a:ext cx="2719733" cy="4748740"/>
          </a:xfrm>
          <a:custGeom>
            <a:avLst/>
            <a:gdLst/>
            <a:ahLst/>
            <a:cxnLst/>
            <a:rect l="l" t="t" r="r" b="b"/>
            <a:pathLst>
              <a:path w="2719733" h="4748740">
                <a:moveTo>
                  <a:pt x="0" y="0"/>
                </a:moveTo>
                <a:lnTo>
                  <a:pt x="2719733" y="0"/>
                </a:lnTo>
                <a:lnTo>
                  <a:pt x="2719733" y="4748741"/>
                </a:lnTo>
                <a:lnTo>
                  <a:pt x="0" y="474874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/>
          <p:cNvSpPr/>
          <p:nvPr/>
        </p:nvSpPr>
        <p:spPr>
          <a:xfrm rot="1702798">
            <a:off x="8429910" y="868129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TextBox 8"/>
          <p:cNvSpPr txBox="1"/>
          <p:nvPr/>
        </p:nvSpPr>
        <p:spPr>
          <a:xfrm>
            <a:off x="1203599" y="3708921"/>
            <a:ext cx="7374320" cy="1885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40"/>
              </a:lnSpc>
            </a:pPr>
            <a:r>
              <a:rPr lang="en-US" sz="6200" dirty="0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Today’s class: objectives and topics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033649" y="3454919"/>
            <a:ext cx="8051800" cy="3254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39"/>
              </a:lnSpc>
            </a:pPr>
            <a:r>
              <a:rPr lang="en-US" sz="5199" dirty="0">
                <a:solidFill>
                  <a:srgbClr val="423D3D"/>
                </a:solidFill>
                <a:latin typeface="Playfair Display" panose="00000500000000000000" pitchFamily="2" charset="0"/>
                <a:ea typeface="Brittany"/>
                <a:cs typeface="Dubai Medium" panose="020B0603030403030204" pitchFamily="34" charset="-78"/>
                <a:sym typeface="Brittany"/>
              </a:rPr>
              <a:t>Teen hot issues: Topics and themes concerning teenagers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-2012530">
            <a:off x="-529614" y="-891755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>
            <a:off x="8895100" y="167252"/>
            <a:ext cx="11928085" cy="9952496"/>
          </a:xfrm>
          <a:custGeom>
            <a:avLst/>
            <a:gdLst/>
            <a:ahLst/>
            <a:cxnLst/>
            <a:rect l="l" t="t" r="r" b="b"/>
            <a:pathLst>
              <a:path w="11928085" h="9952496">
                <a:moveTo>
                  <a:pt x="0" y="0"/>
                </a:moveTo>
                <a:lnTo>
                  <a:pt x="11928085" y="0"/>
                </a:lnTo>
                <a:lnTo>
                  <a:pt x="11928085" y="9952496"/>
                </a:lnTo>
                <a:lnTo>
                  <a:pt x="0" y="99524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alphaModFix amt="80000"/>
          </a:blip>
          <a:srcRect t="1455" b="1455"/>
          <a:stretch>
            <a:fillRect/>
          </a:stretch>
        </p:blipFill>
        <p:spPr>
          <a:xfrm>
            <a:off x="1028700" y="6020127"/>
            <a:ext cx="7724117" cy="64367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203599" y="3708921"/>
            <a:ext cx="7374320" cy="1885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40"/>
              </a:lnSpc>
            </a:pPr>
            <a:r>
              <a:rPr lang="en-US" sz="6200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Today’s class: objectives and topics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144000" y="569389"/>
            <a:ext cx="8744566" cy="9007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00"/>
              </a:lnSpc>
            </a:pPr>
            <a:r>
              <a:rPr lang="en-US" sz="3000" b="1">
                <a:solidFill>
                  <a:srgbClr val="423D3D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Objectives</a:t>
            </a:r>
            <a:r>
              <a:rPr lang="en-US" sz="30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: 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To learn about specific topics for educators and teachers: adolescence and important issues; 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To enlarge and enrich vocabulary on a specific area of technical English: adolescence, gender identity, eating disorders, relationships, pedagogical questions; 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To improve speaking and debating skills;  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To practice reading, listening and oral comprehension on given topics and work on them orally and in writing; 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To improve reading for the gist and to exercise reading for further meaning; </a:t>
            </a:r>
          </a:p>
          <a:p>
            <a:pPr marL="604521" lvl="1" indent="-302261" algn="l">
              <a:lnSpc>
                <a:spcPts val="4760"/>
              </a:lnSpc>
              <a:buFont typeface="Arial"/>
              <a:buChar char="•"/>
            </a:pPr>
            <a:r>
              <a:rPr lang="en-US" sz="28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To relate a topic to broader cultural and social issues/problems.  </a:t>
            </a:r>
          </a:p>
        </p:txBody>
      </p:sp>
      <p:sp>
        <p:nvSpPr>
          <p:cNvPr id="8" name="Freeform 8"/>
          <p:cNvSpPr/>
          <p:nvPr/>
        </p:nvSpPr>
        <p:spPr>
          <a:xfrm rot="2982778">
            <a:off x="-764100" y="7181762"/>
            <a:ext cx="2719733" cy="4748740"/>
          </a:xfrm>
          <a:custGeom>
            <a:avLst/>
            <a:gdLst/>
            <a:ahLst/>
            <a:cxnLst/>
            <a:rect l="l" t="t" r="r" b="b"/>
            <a:pathLst>
              <a:path w="2719733" h="4748740">
                <a:moveTo>
                  <a:pt x="0" y="0"/>
                </a:moveTo>
                <a:lnTo>
                  <a:pt x="2719733" y="0"/>
                </a:lnTo>
                <a:lnTo>
                  <a:pt x="2719733" y="4748741"/>
                </a:lnTo>
                <a:lnTo>
                  <a:pt x="0" y="474874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 rot="1702798">
            <a:off x="2428390" y="83036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Freeform 10"/>
          <p:cNvSpPr/>
          <p:nvPr/>
        </p:nvSpPr>
        <p:spPr>
          <a:xfrm rot="1702798">
            <a:off x="8429910" y="868129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291450" flipH="1">
            <a:off x="-5017721" y="-488948"/>
            <a:ext cx="14748022" cy="12305380"/>
          </a:xfrm>
          <a:custGeom>
            <a:avLst/>
            <a:gdLst/>
            <a:ahLst/>
            <a:cxnLst/>
            <a:rect l="l" t="t" r="r" b="b"/>
            <a:pathLst>
              <a:path w="14748022" h="12305380">
                <a:moveTo>
                  <a:pt x="14748021" y="0"/>
                </a:moveTo>
                <a:lnTo>
                  <a:pt x="0" y="0"/>
                </a:lnTo>
                <a:lnTo>
                  <a:pt x="0" y="12305381"/>
                </a:lnTo>
                <a:lnTo>
                  <a:pt x="14748021" y="12305381"/>
                </a:lnTo>
                <a:lnTo>
                  <a:pt x="14748021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TextBox 4"/>
          <p:cNvSpPr txBox="1"/>
          <p:nvPr/>
        </p:nvSpPr>
        <p:spPr>
          <a:xfrm>
            <a:off x="461288" y="3502478"/>
            <a:ext cx="6787711" cy="297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 b="1" dirty="0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“Teen hot issues”: what’s a “hot issue”? </a:t>
            </a:r>
          </a:p>
        </p:txBody>
      </p:sp>
      <p:sp>
        <p:nvSpPr>
          <p:cNvPr id="5" name="Freeform 5"/>
          <p:cNvSpPr/>
          <p:nvPr/>
        </p:nvSpPr>
        <p:spPr>
          <a:xfrm rot="-2012530">
            <a:off x="14857436" y="7193520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/>
          <p:cNvSpPr/>
          <p:nvPr/>
        </p:nvSpPr>
        <p:spPr>
          <a:xfrm>
            <a:off x="9807056" y="4843888"/>
            <a:ext cx="4616185" cy="6427599"/>
          </a:xfrm>
          <a:custGeom>
            <a:avLst/>
            <a:gdLst/>
            <a:ahLst/>
            <a:cxnLst/>
            <a:rect l="l" t="t" r="r" b="b"/>
            <a:pathLst>
              <a:path w="4616185" h="6427599">
                <a:moveTo>
                  <a:pt x="0" y="0"/>
                </a:moveTo>
                <a:lnTo>
                  <a:pt x="4616185" y="0"/>
                </a:lnTo>
                <a:lnTo>
                  <a:pt x="4616185" y="6427599"/>
                </a:lnTo>
                <a:lnTo>
                  <a:pt x="0" y="642759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/>
          <p:cNvSpPr/>
          <p:nvPr/>
        </p:nvSpPr>
        <p:spPr>
          <a:xfrm rot="7547036">
            <a:off x="17146088" y="4681047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 rot="1702798">
            <a:off x="7385817" y="35952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291450" flipH="1">
            <a:off x="-3127386" y="-284568"/>
            <a:ext cx="14748022" cy="12305380"/>
          </a:xfrm>
          <a:custGeom>
            <a:avLst/>
            <a:gdLst/>
            <a:ahLst/>
            <a:cxnLst/>
            <a:rect l="l" t="t" r="r" b="b"/>
            <a:pathLst>
              <a:path w="14748022" h="12305380">
                <a:moveTo>
                  <a:pt x="14748022" y="0"/>
                </a:moveTo>
                <a:lnTo>
                  <a:pt x="0" y="0"/>
                </a:lnTo>
                <a:lnTo>
                  <a:pt x="0" y="12305380"/>
                </a:lnTo>
                <a:lnTo>
                  <a:pt x="14748022" y="12305380"/>
                </a:lnTo>
                <a:lnTo>
                  <a:pt x="14748022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9535183" y="3640819"/>
            <a:ext cx="7724117" cy="643676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 rot="-2012530">
            <a:off x="14857436" y="7193520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/>
          <p:cNvSpPr/>
          <p:nvPr/>
        </p:nvSpPr>
        <p:spPr>
          <a:xfrm>
            <a:off x="9807056" y="4843888"/>
            <a:ext cx="4616185" cy="6427599"/>
          </a:xfrm>
          <a:custGeom>
            <a:avLst/>
            <a:gdLst/>
            <a:ahLst/>
            <a:cxnLst/>
            <a:rect l="l" t="t" r="r" b="b"/>
            <a:pathLst>
              <a:path w="4616185" h="6427599">
                <a:moveTo>
                  <a:pt x="0" y="0"/>
                </a:moveTo>
                <a:lnTo>
                  <a:pt x="4616185" y="0"/>
                </a:lnTo>
                <a:lnTo>
                  <a:pt x="4616185" y="6427599"/>
                </a:lnTo>
                <a:lnTo>
                  <a:pt x="0" y="642759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/>
          <p:cNvSpPr/>
          <p:nvPr/>
        </p:nvSpPr>
        <p:spPr>
          <a:xfrm rot="7547036">
            <a:off x="17146088" y="4681047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 rot="1702798">
            <a:off x="7385817" y="35952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TextBox 9"/>
          <p:cNvSpPr txBox="1"/>
          <p:nvPr/>
        </p:nvSpPr>
        <p:spPr>
          <a:xfrm>
            <a:off x="10224813" y="2453563"/>
            <a:ext cx="6344858" cy="762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Our role as educators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1817103"/>
            <a:ext cx="5589026" cy="2647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A hot issue is a vastly debated topic, often concerning and worrying, especially for a given social category/group (i.e. teenagers).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946157" y="5703303"/>
            <a:ext cx="5589026" cy="2657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As educators, pedagogists, teachers, professors... What is our role? What can we do?</a:t>
            </a:r>
          </a:p>
          <a:p>
            <a:pPr algn="ctr">
              <a:lnSpc>
                <a:spcPts val="4200"/>
              </a:lnSpc>
            </a:pPr>
            <a:r>
              <a:rPr lang="en-US" sz="3000" b="1" u="sng" dirty="0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Discuss together for 5 minutes and provide examples.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291450" flipH="1">
            <a:off x="-5017721" y="-488948"/>
            <a:ext cx="14748022" cy="12305380"/>
          </a:xfrm>
          <a:custGeom>
            <a:avLst/>
            <a:gdLst/>
            <a:ahLst/>
            <a:cxnLst/>
            <a:rect l="l" t="t" r="r" b="b"/>
            <a:pathLst>
              <a:path w="14748022" h="12305380">
                <a:moveTo>
                  <a:pt x="14748021" y="0"/>
                </a:moveTo>
                <a:lnTo>
                  <a:pt x="0" y="0"/>
                </a:lnTo>
                <a:lnTo>
                  <a:pt x="0" y="12305381"/>
                </a:lnTo>
                <a:lnTo>
                  <a:pt x="14748021" y="12305381"/>
                </a:lnTo>
                <a:lnTo>
                  <a:pt x="14748021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9535183" y="3640819"/>
            <a:ext cx="7724117" cy="643676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 rot="-2012530">
            <a:off x="14857436" y="7193520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/>
          <p:cNvSpPr/>
          <p:nvPr/>
        </p:nvSpPr>
        <p:spPr>
          <a:xfrm>
            <a:off x="9807056" y="4843888"/>
            <a:ext cx="4616185" cy="6427599"/>
          </a:xfrm>
          <a:custGeom>
            <a:avLst/>
            <a:gdLst/>
            <a:ahLst/>
            <a:cxnLst/>
            <a:rect l="l" t="t" r="r" b="b"/>
            <a:pathLst>
              <a:path w="4616185" h="6427599">
                <a:moveTo>
                  <a:pt x="0" y="0"/>
                </a:moveTo>
                <a:lnTo>
                  <a:pt x="4616185" y="0"/>
                </a:lnTo>
                <a:lnTo>
                  <a:pt x="4616185" y="6427599"/>
                </a:lnTo>
                <a:lnTo>
                  <a:pt x="0" y="642759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/>
          <p:cNvSpPr/>
          <p:nvPr/>
        </p:nvSpPr>
        <p:spPr>
          <a:xfrm rot="7547036">
            <a:off x="17146088" y="4681047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 rot="1702798">
            <a:off x="7385817" y="35952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TextBox 9"/>
          <p:cNvSpPr txBox="1"/>
          <p:nvPr/>
        </p:nvSpPr>
        <p:spPr>
          <a:xfrm>
            <a:off x="9535183" y="2529763"/>
            <a:ext cx="7724117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00"/>
              </a:lnSpc>
            </a:pPr>
            <a:r>
              <a:rPr lang="en-US" sz="4500" b="1" dirty="0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What are the hot issues?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23589" y="3020168"/>
            <a:ext cx="6606544" cy="3580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Eating disorders 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Gender identity and sexual orientation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Bullying 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Cyberbullying 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Anything else...?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291450" flipH="1">
            <a:off x="-4763288" y="-596801"/>
            <a:ext cx="14748022" cy="12305380"/>
          </a:xfrm>
          <a:custGeom>
            <a:avLst/>
            <a:gdLst/>
            <a:ahLst/>
            <a:cxnLst/>
            <a:rect l="l" t="t" r="r" b="b"/>
            <a:pathLst>
              <a:path w="14748022" h="12305380">
                <a:moveTo>
                  <a:pt x="14748021" y="0"/>
                </a:moveTo>
                <a:lnTo>
                  <a:pt x="0" y="0"/>
                </a:lnTo>
                <a:lnTo>
                  <a:pt x="0" y="12305381"/>
                </a:lnTo>
                <a:lnTo>
                  <a:pt x="14748021" y="12305381"/>
                </a:lnTo>
                <a:lnTo>
                  <a:pt x="14748021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9535183" y="3640819"/>
            <a:ext cx="7724117" cy="643676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 rot="-2012530">
            <a:off x="14857436" y="7193520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/>
          <p:cNvSpPr/>
          <p:nvPr/>
        </p:nvSpPr>
        <p:spPr>
          <a:xfrm>
            <a:off x="9807056" y="4843888"/>
            <a:ext cx="4616185" cy="6427599"/>
          </a:xfrm>
          <a:custGeom>
            <a:avLst/>
            <a:gdLst/>
            <a:ahLst/>
            <a:cxnLst/>
            <a:rect l="l" t="t" r="r" b="b"/>
            <a:pathLst>
              <a:path w="4616185" h="6427599">
                <a:moveTo>
                  <a:pt x="0" y="0"/>
                </a:moveTo>
                <a:lnTo>
                  <a:pt x="4616185" y="0"/>
                </a:lnTo>
                <a:lnTo>
                  <a:pt x="4616185" y="6427599"/>
                </a:lnTo>
                <a:lnTo>
                  <a:pt x="0" y="642759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/>
          <p:cNvSpPr/>
          <p:nvPr/>
        </p:nvSpPr>
        <p:spPr>
          <a:xfrm rot="7547036">
            <a:off x="17146088" y="4681047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 rot="1702798">
            <a:off x="7385817" y="35952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TextBox 9"/>
          <p:cNvSpPr txBox="1"/>
          <p:nvPr/>
        </p:nvSpPr>
        <p:spPr>
          <a:xfrm>
            <a:off x="9535183" y="2224963"/>
            <a:ext cx="7425671" cy="990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 b="1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Eating disorders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92568" y="1470859"/>
            <a:ext cx="6385588" cy="7345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Are you familiar with the main eating disorders? 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What could their causes be? 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What’s the role of friends, the school and (especially) teachers/educators? 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Do fashion, the media and social media culture have a role in it? Why/why not? 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</a:rPr>
              <a:t>Do you believe this topic is still a taboo? Why?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715</Words>
  <Application>Microsoft Office PowerPoint</Application>
  <PresentationFormat>Personalizzato</PresentationFormat>
  <Paragraphs>79</Paragraphs>
  <Slides>21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30" baseType="lpstr">
      <vt:lpstr>Calibri</vt:lpstr>
      <vt:lpstr>Clear Sans</vt:lpstr>
      <vt:lpstr>Arial</vt:lpstr>
      <vt:lpstr>Canva Sans</vt:lpstr>
      <vt:lpstr>Clear Sans Bold</vt:lpstr>
      <vt:lpstr>Playfair Display Bold</vt:lpstr>
      <vt:lpstr>Playfair Display</vt:lpstr>
      <vt:lpstr>Canva Sans Bold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IUSTO_Lesson 7</dc:title>
  <cp:lastModifiedBy>Matteo Cabassi</cp:lastModifiedBy>
  <cp:revision>3</cp:revision>
  <dcterms:created xsi:type="dcterms:W3CDTF">2006-08-16T00:00:00Z</dcterms:created>
  <dcterms:modified xsi:type="dcterms:W3CDTF">2025-12-14T17:28:40Z</dcterms:modified>
  <dc:identifier>DAGYsKC7Zn4</dc:identifier>
</cp:coreProperties>
</file>